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64" r:id="rId5"/>
    <p:sldMasterId id="2147483809" r:id="rId6"/>
  </p:sldMasterIdLst>
  <p:notesMasterIdLst>
    <p:notesMasterId r:id="rId31"/>
  </p:notesMasterIdLst>
  <p:handoutMasterIdLst>
    <p:handoutMasterId r:id="rId32"/>
  </p:handoutMasterIdLst>
  <p:sldIdLst>
    <p:sldId id="256" r:id="rId7"/>
    <p:sldId id="271" r:id="rId8"/>
    <p:sldId id="257" r:id="rId9"/>
    <p:sldId id="259" r:id="rId10"/>
    <p:sldId id="261" r:id="rId11"/>
    <p:sldId id="263" r:id="rId12"/>
    <p:sldId id="264" r:id="rId13"/>
    <p:sldId id="280" r:id="rId14"/>
    <p:sldId id="269" r:id="rId15"/>
    <p:sldId id="278" r:id="rId16"/>
    <p:sldId id="270" r:id="rId17"/>
    <p:sldId id="267" r:id="rId18"/>
    <p:sldId id="272" r:id="rId19"/>
    <p:sldId id="260" r:id="rId20"/>
    <p:sldId id="268" r:id="rId21"/>
    <p:sldId id="274" r:id="rId22"/>
    <p:sldId id="277" r:id="rId23"/>
    <p:sldId id="262" r:id="rId24"/>
    <p:sldId id="276" r:id="rId25"/>
    <p:sldId id="273" r:id="rId26"/>
    <p:sldId id="258" r:id="rId27"/>
    <p:sldId id="279" r:id="rId28"/>
    <p:sldId id="275" r:id="rId29"/>
    <p:sldId id="266" r:id="rId30"/>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lag til 2-timers opplegg" id="{5DFF0E61-FAC4-4633-B6A9-A3353BEA6F7E}">
          <p14:sldIdLst>
            <p14:sldId id="256"/>
            <p14:sldId id="271"/>
            <p14:sldId id="257"/>
            <p14:sldId id="259"/>
            <p14:sldId id="261"/>
            <p14:sldId id="263"/>
            <p14:sldId id="264"/>
            <p14:sldId id="280"/>
            <p14:sldId id="269"/>
            <p14:sldId id="278"/>
            <p14:sldId id="270"/>
            <p14:sldId id="267"/>
            <p14:sldId id="272"/>
            <p14:sldId id="260"/>
            <p14:sldId id="268"/>
            <p14:sldId id="274"/>
            <p14:sldId id="277"/>
          </p14:sldIdLst>
        </p14:section>
        <p14:section name="Foiler du også kan benytte på klassebesøket" id="{AA3AE984-7CC3-4A9E-A630-BC24844AEF06}">
          <p14:sldIdLst>
            <p14:sldId id="262"/>
            <p14:sldId id="276"/>
            <p14:sldId id="273"/>
            <p14:sldId id="258"/>
            <p14:sldId id="279"/>
            <p14:sldId id="275"/>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D7B"/>
    <a:srgbClr val="79B1B3"/>
    <a:srgbClr val="387933"/>
    <a:srgbClr val="438F3D"/>
    <a:srgbClr val="767171"/>
    <a:srgbClr val="111111"/>
    <a:srgbClr val="EBCE1D"/>
    <a:srgbClr val="B1D4DD"/>
    <a:srgbClr val="EDCAD0"/>
    <a:srgbClr val="1618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283" autoAdjust="0"/>
  </p:normalViewPr>
  <p:slideViewPr>
    <p:cSldViewPr snapToGrid="0" snapToObjects="1">
      <p:cViewPr varScale="1">
        <p:scale>
          <a:sx n="38" d="100"/>
          <a:sy n="38" d="100"/>
        </p:scale>
        <p:origin x="1764" y="3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9" d="100"/>
          <a:sy n="89"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0DFEE3BF-1BAE-411B-A99C-9A0F9D1EBCD8}"/>
              </a:ext>
            </a:extLst>
          </p:cNvPr>
          <p:cNvSpPr>
            <a:spLocks noGrp="1"/>
          </p:cNvSpPr>
          <p:nvPr>
            <p:ph type="hdr" sz="quarter"/>
          </p:nvPr>
        </p:nvSpPr>
        <p:spPr>
          <a:xfrm>
            <a:off x="1" y="0"/>
            <a:ext cx="3076363" cy="513508"/>
          </a:xfrm>
          <a:prstGeom prst="rect">
            <a:avLst/>
          </a:prstGeom>
        </p:spPr>
        <p:txBody>
          <a:bodyPr vert="horz" lIns="94750" tIns="47375" rIns="94750" bIns="47375" rtlCol="0"/>
          <a:lstStyle>
            <a:lvl1pPr algn="l">
              <a:defRPr sz="1200"/>
            </a:lvl1pPr>
          </a:lstStyle>
          <a:p>
            <a:endParaRPr lang="nb-NO"/>
          </a:p>
        </p:txBody>
      </p:sp>
      <p:sp>
        <p:nvSpPr>
          <p:cNvPr id="3" name="Plassholder for dato 2">
            <a:extLst>
              <a:ext uri="{FF2B5EF4-FFF2-40B4-BE49-F238E27FC236}">
                <a16:creationId xmlns:a16="http://schemas.microsoft.com/office/drawing/2014/main" id="{276D3985-C1D7-4797-9CBD-11F1803D2206}"/>
              </a:ext>
            </a:extLst>
          </p:cNvPr>
          <p:cNvSpPr>
            <a:spLocks noGrp="1"/>
          </p:cNvSpPr>
          <p:nvPr>
            <p:ph type="dt" sz="quarter" idx="1"/>
          </p:nvPr>
        </p:nvSpPr>
        <p:spPr>
          <a:xfrm>
            <a:off x="4021295" y="0"/>
            <a:ext cx="3076363" cy="513508"/>
          </a:xfrm>
          <a:prstGeom prst="rect">
            <a:avLst/>
          </a:prstGeom>
        </p:spPr>
        <p:txBody>
          <a:bodyPr vert="horz" lIns="94750" tIns="47375" rIns="94750" bIns="47375" rtlCol="0"/>
          <a:lstStyle>
            <a:lvl1pPr algn="r">
              <a:defRPr sz="1200"/>
            </a:lvl1pPr>
          </a:lstStyle>
          <a:p>
            <a:fld id="{E6800CC6-F3D0-4236-9C40-B2048D379896}" type="datetimeFigureOut">
              <a:rPr lang="nb-NO" smtClean="0"/>
              <a:t>23.10.2023</a:t>
            </a:fld>
            <a:endParaRPr lang="nb-NO"/>
          </a:p>
        </p:txBody>
      </p:sp>
      <p:sp>
        <p:nvSpPr>
          <p:cNvPr id="4" name="Plassholder for bunntekst 3">
            <a:extLst>
              <a:ext uri="{FF2B5EF4-FFF2-40B4-BE49-F238E27FC236}">
                <a16:creationId xmlns:a16="http://schemas.microsoft.com/office/drawing/2014/main" id="{550C7D84-B968-40C7-BE15-431DAD6A44FC}"/>
              </a:ext>
            </a:extLst>
          </p:cNvPr>
          <p:cNvSpPr>
            <a:spLocks noGrp="1"/>
          </p:cNvSpPr>
          <p:nvPr>
            <p:ph type="ftr" sz="quarter" idx="2"/>
          </p:nvPr>
        </p:nvSpPr>
        <p:spPr>
          <a:xfrm>
            <a:off x="1" y="9721107"/>
            <a:ext cx="3076363" cy="513507"/>
          </a:xfrm>
          <a:prstGeom prst="rect">
            <a:avLst/>
          </a:prstGeom>
        </p:spPr>
        <p:txBody>
          <a:bodyPr vert="horz" lIns="94750" tIns="47375" rIns="94750" bIns="47375"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8C891B14-AF0E-4317-88F0-0E2DE76B147A}"/>
              </a:ext>
            </a:extLst>
          </p:cNvPr>
          <p:cNvSpPr>
            <a:spLocks noGrp="1"/>
          </p:cNvSpPr>
          <p:nvPr>
            <p:ph type="sldNum" sz="quarter" idx="3"/>
          </p:nvPr>
        </p:nvSpPr>
        <p:spPr>
          <a:xfrm>
            <a:off x="4021295" y="9721107"/>
            <a:ext cx="3076363" cy="513507"/>
          </a:xfrm>
          <a:prstGeom prst="rect">
            <a:avLst/>
          </a:prstGeom>
        </p:spPr>
        <p:txBody>
          <a:bodyPr vert="horz" lIns="94750" tIns="47375" rIns="94750" bIns="47375" rtlCol="0" anchor="b"/>
          <a:lstStyle>
            <a:lvl1pPr algn="r">
              <a:defRPr sz="1200"/>
            </a:lvl1pPr>
          </a:lstStyle>
          <a:p>
            <a:fld id="{B6273CF4-99D5-40B4-A697-A3736D373983}" type="slidenum">
              <a:rPr lang="nb-NO" smtClean="0"/>
              <a:t>‹#›</a:t>
            </a:fld>
            <a:endParaRPr lang="nb-NO"/>
          </a:p>
        </p:txBody>
      </p:sp>
    </p:spTree>
    <p:extLst>
      <p:ext uri="{BB962C8B-B14F-4D97-AF65-F5344CB8AC3E}">
        <p14:creationId xmlns:p14="http://schemas.microsoft.com/office/powerpoint/2010/main" val="3179309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372DDE37-7BC7-4889-964F-E3088BC449E8}" type="datetimeFigureOut">
              <a:rPr lang="nb-NO" smtClean="0"/>
              <a:t>23.10.2023</a:t>
            </a:fld>
            <a:endParaRPr lang="nb-NO"/>
          </a:p>
        </p:txBody>
      </p:sp>
      <p:sp>
        <p:nvSpPr>
          <p:cNvPr id="4" name="Plassholder for lysbil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F1AF1FCC-C733-4BF8-8F5F-765985D0AFE7}" type="slidenum">
              <a:rPr lang="nb-NO" smtClean="0"/>
              <a:t>‹#›</a:t>
            </a:fld>
            <a:endParaRPr lang="nb-NO"/>
          </a:p>
        </p:txBody>
      </p:sp>
    </p:spTree>
    <p:extLst>
      <p:ext uri="{BB962C8B-B14F-4D97-AF65-F5344CB8AC3E}">
        <p14:creationId xmlns:p14="http://schemas.microsoft.com/office/powerpoint/2010/main" val="31371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usinfo.no/"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rusinfo.no/skole_og_fag/hvordan-pavirker-rusmidler-kroppen-og-hjerne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eedensenteret.n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dla.no/subject:1:9bb7b427-3f5b-4c45-9719-efc509f3d9cc/topic:1:f8f9c269-9ca2-4fd8-889e-f71c845025a5/resource:6c12fa49-ba55-43d7-a5ad-0e789dc95d2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dla.no/nb/subject:d1fe9d0a-a54d-49db-a4c2-fd5463a7c9e7/topic:3cdf9349-4593-498c-a899-9310133a4788/topic:7e6a20d3-ceb5-46e3-ad28-1412c9a5745c/topic:3773b6ad-b92e-4a34-9c24-20912d2b14e3/resource:45d8c2d1-e143-485b-b262-848456585fcb"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vestreviken.no/seksjon/skoleprogrammet-vip/PublishingImages/skoleprogrammet-vip/materiell-og-film/oppgaver/VIP-oppgave%20Naturfag%20S%c3%98VN.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dla.no/nb/subject:1:54b1727c-2d91-4512-901c-8434e13339b4/topic:2:cc71327e-7405-403d-b700-ab512c8617fb/resource:96f40d33-41d8-4a16-a789-c7345e03d5e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Denne PowerPoint</a:t>
            </a:r>
            <a:r>
              <a:rPr lang="nb-NO" baseline="0" dirty="0" smtClean="0"/>
              <a:t>-presentasjonen kan du ta utgangpunkt i når du skal gjennomføre klassebesøk. Du står fritt til å plukke, endre eller gjøre din egen greie. I notatdelen vil det stå litt mer utfyllende tekst om det aktuelle temaet eller fremgangsmåte for øvelser. Ta utgangspunkt i elevheftet «VIP Snakk om det» som elevene skal ha fått utdelt. Det er henvist til hvilke sider elevene kan bla opp i på de foilene der det er aktuelt. </a:t>
            </a:r>
          </a:p>
          <a:p>
            <a:r>
              <a:rPr lang="nb-NO" baseline="0" dirty="0" smtClean="0"/>
              <a:t>Lykke til med klassebesøket!</a:t>
            </a:r>
          </a:p>
        </p:txBody>
      </p:sp>
      <p:sp>
        <p:nvSpPr>
          <p:cNvPr id="4" name="Plassholder for lysbildenummer 3"/>
          <p:cNvSpPr>
            <a:spLocks noGrp="1"/>
          </p:cNvSpPr>
          <p:nvPr>
            <p:ph type="sldNum" sz="quarter" idx="10"/>
          </p:nvPr>
        </p:nvSpPr>
        <p:spPr/>
        <p:txBody>
          <a:bodyPr/>
          <a:lstStyle/>
          <a:p>
            <a:fld id="{F1AF1FCC-C733-4BF8-8F5F-765985D0AFE7}" type="slidenum">
              <a:rPr lang="nb-NO" smtClean="0"/>
              <a:t>1</a:t>
            </a:fld>
            <a:endParaRPr lang="nb-NO"/>
          </a:p>
        </p:txBody>
      </p:sp>
    </p:spTree>
    <p:extLst>
      <p:ext uri="{BB962C8B-B14F-4D97-AF65-F5344CB8AC3E}">
        <p14:creationId xmlns:p14="http://schemas.microsoft.com/office/powerpoint/2010/main" val="1262475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11</a:t>
            </a:fld>
            <a:endParaRPr lang="nb-NO"/>
          </a:p>
        </p:txBody>
      </p:sp>
    </p:spTree>
    <p:extLst>
      <p:ext uri="{BB962C8B-B14F-4D97-AF65-F5344CB8AC3E}">
        <p14:creationId xmlns:p14="http://schemas.microsoft.com/office/powerpoint/2010/main" val="2125884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 anbefaler å snakke litt om rus på klassebesøket, men vær varsom med pekefingeren. Ha gjerne fokus på enkel informasjon om hvordan rusmidler kan påvirke kroppen og hjernen, og hva som kan hjelpe elevene til å ta gode valg for seg selv. Bruk gjerne </a:t>
            </a:r>
            <a:r>
              <a:rPr lang="nb-NO" u="sng" dirty="0" smtClean="0">
                <a:hlinkClick r:id="rId3"/>
              </a:rPr>
              <a:t>rusinfo.no</a:t>
            </a:r>
            <a:r>
              <a:rPr lang="nb-NO" u="none" baseline="0" dirty="0" smtClean="0"/>
              <a:t> – og særlig denne: </a:t>
            </a:r>
            <a:r>
              <a:rPr lang="nb-NO" dirty="0" smtClean="0">
                <a:hlinkClick r:id="rId4"/>
              </a:rPr>
              <a:t>Hvordan påvirker rusmidler kroppen og hjernen? – </a:t>
            </a:r>
            <a:r>
              <a:rPr lang="nb-NO" dirty="0" err="1" smtClean="0">
                <a:hlinkClick r:id="rId4"/>
              </a:rPr>
              <a:t>Rusinfo</a:t>
            </a:r>
            <a:r>
              <a:rPr lang="nb-NO" dirty="0" smtClean="0"/>
              <a:t> – her vil du finne</a:t>
            </a:r>
            <a:r>
              <a:rPr lang="nb-NO" baseline="0" dirty="0" smtClean="0"/>
              <a:t> mye god info om hva du kan formidle. </a:t>
            </a:r>
          </a:p>
          <a:p>
            <a:r>
              <a:rPr lang="nb-NO" baseline="0" dirty="0" smtClean="0"/>
              <a:t>Husk at v</a:t>
            </a:r>
            <a:r>
              <a:rPr lang="nb-NO" sz="1200" b="0" i="0" kern="1200" dirty="0" smtClean="0">
                <a:solidFill>
                  <a:schemeClr val="tx1"/>
                </a:solidFill>
                <a:effectLst/>
                <a:latin typeface="+mn-lt"/>
                <a:ea typeface="+mn-ea"/>
                <a:cs typeface="+mn-cs"/>
              </a:rPr>
              <a:t>irkninger og skader på kroppen varierer mye mellom de ulike rusmidlene, at det derfor vanskelig å si noe generelt. Hvis</a:t>
            </a:r>
            <a:r>
              <a:rPr lang="nb-NO" sz="1200" b="0" i="0" kern="1200" baseline="0" dirty="0" smtClean="0">
                <a:solidFill>
                  <a:schemeClr val="tx1"/>
                </a:solidFill>
                <a:effectLst/>
                <a:latin typeface="+mn-lt"/>
                <a:ea typeface="+mn-ea"/>
                <a:cs typeface="+mn-cs"/>
              </a:rPr>
              <a:t> noen ønsker svar på de forskjellige r</a:t>
            </a:r>
            <a:r>
              <a:rPr lang="nb-NO" sz="1200" b="0" i="0" kern="1200" dirty="0" smtClean="0">
                <a:solidFill>
                  <a:schemeClr val="tx1"/>
                </a:solidFill>
                <a:effectLst/>
                <a:latin typeface="+mn-lt"/>
                <a:ea typeface="+mn-ea"/>
                <a:cs typeface="+mn-cs"/>
              </a:rPr>
              <a:t>usmidlenes virkninger og skadevirkninger,</a:t>
            </a:r>
            <a:r>
              <a:rPr lang="nb-NO" sz="1200" b="0" i="0" kern="1200" baseline="0" dirty="0" smtClean="0">
                <a:solidFill>
                  <a:schemeClr val="tx1"/>
                </a:solidFill>
                <a:effectLst/>
                <a:latin typeface="+mn-lt"/>
                <a:ea typeface="+mn-ea"/>
                <a:cs typeface="+mn-cs"/>
              </a:rPr>
              <a:t> kan det være lurt å henvise til informasjonen på rusinfo.no. Man får svar på det meste innen rus på denne nettsiden.</a:t>
            </a:r>
          </a:p>
          <a:p>
            <a:r>
              <a:rPr lang="nb-NO" sz="1200" b="1" i="0" kern="1200" baseline="0" dirty="0" smtClean="0">
                <a:solidFill>
                  <a:schemeClr val="tx1"/>
                </a:solidFill>
                <a:effectLst/>
                <a:latin typeface="+mn-lt"/>
                <a:ea typeface="+mn-ea"/>
                <a:cs typeface="+mn-cs"/>
              </a:rPr>
              <a:t>TIPS: </a:t>
            </a:r>
            <a:r>
              <a:rPr lang="nb-NO" sz="1200" b="0" i="0" kern="1200" baseline="0" dirty="0" smtClean="0">
                <a:solidFill>
                  <a:schemeClr val="tx1"/>
                </a:solidFill>
                <a:effectLst/>
                <a:latin typeface="+mn-lt"/>
                <a:ea typeface="+mn-ea"/>
                <a:cs typeface="+mn-cs"/>
              </a:rPr>
              <a:t>Vi anbefaler å vise filmen om den tredelte hjernen (som ligger som foil 20 i denne presentasjonen) i sammenheng med temaet rus. Filmen er relevant å vise fordi tenkedelen av hjernen ofte kobles ut under rus, samt at ungdomshjernen (som er i </a:t>
            </a:r>
            <a:r>
              <a:rPr lang="nb-NO" sz="1200" b="0" i="0" kern="1200" baseline="0" smtClean="0">
                <a:solidFill>
                  <a:schemeClr val="tx1"/>
                </a:solidFill>
                <a:effectLst/>
                <a:latin typeface="+mn-lt"/>
                <a:ea typeface="+mn-ea"/>
                <a:cs typeface="+mn-cs"/>
              </a:rPr>
              <a:t>rask utvikling) </a:t>
            </a:r>
            <a:r>
              <a:rPr lang="nb-NO" sz="1200" b="0" i="0" kern="1200" baseline="0" dirty="0" smtClean="0">
                <a:solidFill>
                  <a:schemeClr val="tx1"/>
                </a:solidFill>
                <a:effectLst/>
                <a:latin typeface="+mn-lt"/>
                <a:ea typeface="+mn-ea"/>
                <a:cs typeface="+mn-cs"/>
              </a:rPr>
              <a:t>er ekstra sårbar for konsekvensene av rus. </a:t>
            </a:r>
            <a:r>
              <a:rPr lang="nb-NO" sz="1200" b="0" i="0" kern="1200" dirty="0" smtClean="0">
                <a:solidFill>
                  <a:schemeClr val="tx1"/>
                </a:solidFill>
                <a:effectLst/>
                <a:latin typeface="+mn-lt"/>
                <a:ea typeface="+mn-ea"/>
                <a:cs typeface="+mn-cs"/>
              </a:rPr>
              <a:t/>
            </a:r>
            <a:br>
              <a:rPr lang="nb-NO" sz="1200" b="0" i="0" kern="1200" dirty="0" smtClean="0">
                <a:solidFill>
                  <a:schemeClr val="tx1"/>
                </a:solidFill>
                <a:effectLst/>
                <a:latin typeface="+mn-lt"/>
                <a:ea typeface="+mn-ea"/>
                <a:cs typeface="+mn-cs"/>
              </a:rPr>
            </a:br>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12</a:t>
            </a:fld>
            <a:endParaRPr lang="nb-NO"/>
          </a:p>
        </p:txBody>
      </p:sp>
    </p:spTree>
    <p:extLst>
      <p:ext uri="{BB962C8B-B14F-4D97-AF65-F5344CB8AC3E}">
        <p14:creationId xmlns:p14="http://schemas.microsoft.com/office/powerpoint/2010/main" val="133165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Se filmen</a:t>
            </a:r>
            <a:r>
              <a:rPr lang="nb-NO" baseline="0" dirty="0" smtClean="0"/>
              <a:t> og la elevene reflektere sammen to og to (med sin makker hvis de har det). Oppsummer i plenum. Det viktigste med øvelsen er bevisstgjøring og refleksjon, ikke rett eller galt. Del gjerne dine erfaringer med å arbeide med ungdom og rus.</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smtClean="0"/>
              <a:t>TIPS: </a:t>
            </a:r>
            <a:r>
              <a:rPr lang="nb-NO" dirty="0" smtClean="0"/>
              <a:t>Det er også aktuelt å se</a:t>
            </a:r>
            <a:r>
              <a:rPr lang="nb-NO" baseline="0" dirty="0" smtClean="0"/>
              <a:t> filmene fra </a:t>
            </a:r>
            <a:r>
              <a:rPr lang="nb-NO" dirty="0" err="1" smtClean="0"/>
              <a:t>Weedensenteret</a:t>
            </a:r>
            <a:r>
              <a:rPr lang="nb-NO" dirty="0" smtClean="0"/>
              <a:t>/Helsedirektoratet:</a:t>
            </a:r>
            <a:r>
              <a:rPr lang="nb-NO" baseline="0" dirty="0" smtClean="0"/>
              <a:t> </a:t>
            </a:r>
            <a:r>
              <a:rPr lang="nb-NO" dirty="0" err="1" smtClean="0">
                <a:hlinkClick r:id="rId3"/>
              </a:rPr>
              <a:t>Weedensenteret</a:t>
            </a:r>
            <a:r>
              <a:rPr lang="nb-NO" dirty="0" smtClean="0"/>
              <a:t>. Dette</a:t>
            </a:r>
            <a:r>
              <a:rPr lang="nb-NO" baseline="0" dirty="0" smtClean="0"/>
              <a:t> er kortere filmer med kvalitetssikret innhold.</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13</a:t>
            </a:fld>
            <a:endParaRPr lang="nb-NO"/>
          </a:p>
        </p:txBody>
      </p:sp>
    </p:spTree>
    <p:extLst>
      <p:ext uri="{BB962C8B-B14F-4D97-AF65-F5344CB8AC3E}">
        <p14:creationId xmlns:p14="http://schemas.microsoft.com/office/powerpoint/2010/main" val="392340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 har et eget kapittel om relasjoner som heter «Meg og de andre» i elevheftet. Elever er ofte opptatt av hvordan man kan være en god venn for noen som strever. Fokus på relasjoner kan knyttes opp til alle temaene innen</a:t>
            </a:r>
            <a:r>
              <a:rPr lang="nb-NO" baseline="0" dirty="0" smtClean="0"/>
              <a:t> psykisk helse</a:t>
            </a:r>
            <a:r>
              <a:rPr lang="nb-NO"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kan være fint å reflektere sammen med elevene rundt når man bør fortelle en voksen om en venn sliter med vonde tanker, eller om man er bekymret for en venn.</a:t>
            </a:r>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14</a:t>
            </a:fld>
            <a:endParaRPr lang="nb-NO"/>
          </a:p>
        </p:txBody>
      </p:sp>
    </p:spTree>
    <p:extLst>
      <p:ext uri="{BB962C8B-B14F-4D97-AF65-F5344CB8AC3E}">
        <p14:creationId xmlns:p14="http://schemas.microsoft.com/office/powerpoint/2010/main" val="212288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Kortfilmen “Black Dog” (tematiseres i elevheftet s.33-34). Den animerte, engelsktalende filmen «Black Dog» handler om depresjon og varer i 4 minutter. «Black Dog» er laget av Verdens helseorganisasjon og bruker en svart hund som metafor for å beskrive kjennetegnene ved depresjon. Uttrykkene i filmen er også overførbare til angstlidelser. Tiltakene hovedpersonen gjør i filmen for å få det bedre er også gode tips til hvordan alle kan ta vare på sin psykiske helse.</a:t>
            </a:r>
          </a:p>
          <a:p>
            <a:r>
              <a:rPr lang="nb-NO" dirty="0" smtClean="0"/>
              <a:t>Tid: Ca. 20 minutter.</a:t>
            </a:r>
          </a:p>
          <a:p>
            <a:r>
              <a:rPr lang="nb-NO" b="1" dirty="0" smtClean="0"/>
              <a:t>Fremgangsmåte: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1. Forbered klassen på filmen. Forklar at den sorte hunden er en metafor,</a:t>
            </a:r>
            <a:r>
              <a:rPr lang="nb-NO" baseline="0" dirty="0" smtClean="0"/>
              <a:t> og be dem se etter tegn til depresjon som presenteres i filmen og hvilke «bli-bra-tips» hovedpersonen kommer med (</a:t>
            </a:r>
            <a:r>
              <a:rPr lang="nb-NO" baseline="0" dirty="0" err="1" smtClean="0"/>
              <a:t>spm</a:t>
            </a:r>
            <a:r>
              <a:rPr lang="nb-NO" baseline="0" dirty="0" smtClean="0"/>
              <a:t>. 1 og 2). </a:t>
            </a:r>
            <a:r>
              <a:rPr lang="nb-NO" dirty="0" smtClean="0"/>
              <a:t>Bruk teksting på </a:t>
            </a:r>
            <a:r>
              <a:rPr lang="nb-NO" dirty="0" err="1" smtClean="0"/>
              <a:t>YouTube</a:t>
            </a:r>
            <a:r>
              <a:rPr lang="nb-NO"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2. Del i grupper 3-4 personer (makkergrupper</a:t>
            </a:r>
            <a:r>
              <a:rPr lang="nb-NO" baseline="0" dirty="0" smtClean="0"/>
              <a:t> hvis de har det), og diskuter spørsmål 1 og 2. Diskuter også spørsmål nr. 3 (spørsmålet kommer opp ved at du trykker på høyre piltast) i etterkant av at de har sett filmen.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3. Be gruppene dele i plenum og reflekter sammen. </a:t>
            </a:r>
            <a:endParaRPr lang="nb-NO" dirty="0" smtClean="0"/>
          </a:p>
          <a:p>
            <a:endParaRPr lang="nb-NO" dirty="0" smtClean="0"/>
          </a:p>
          <a:p>
            <a:r>
              <a:rPr lang="nb-NO" dirty="0" smtClean="0"/>
              <a:t>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15</a:t>
            </a:fld>
            <a:endParaRPr lang="nb-NO"/>
          </a:p>
        </p:txBody>
      </p:sp>
    </p:spTree>
    <p:extLst>
      <p:ext uri="{BB962C8B-B14F-4D97-AF65-F5344CB8AC3E}">
        <p14:creationId xmlns:p14="http://schemas.microsoft.com/office/powerpoint/2010/main" val="421275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Skriv her kontaktinformasjon</a:t>
            </a:r>
            <a:r>
              <a:rPr lang="nb-NO" baseline="0" dirty="0" smtClean="0"/>
              <a:t> for de lokale helsetjenestene som finnes for elevene.</a:t>
            </a:r>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16</a:t>
            </a:fld>
            <a:endParaRPr lang="nb-NO"/>
          </a:p>
        </p:txBody>
      </p:sp>
    </p:spTree>
    <p:extLst>
      <p:ext uri="{BB962C8B-B14F-4D97-AF65-F5344CB8AC3E}">
        <p14:creationId xmlns:p14="http://schemas.microsoft.com/office/powerpoint/2010/main" val="3233791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u="sng" dirty="0" smtClean="0"/>
              <a:t>Innledningsøvelse: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Be elevene nevne en ting de gleder seg til. Ta runden, men start med deg selv.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Greit å tenke over:</a:t>
            </a:r>
            <a:r>
              <a:rPr lang="nb-NO"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er her viktig å presisere at det ikke trenger å være de store tingene. Det kan for eksempel være at man gleder seg til å se en film i kveld, at man skal møte en man er glad i, at det snart er sommer eller lignende. Begynn med deg selv og nevn en ting du gleder deg til. Dette kan hjelpe med å sette standarden for øvelsen. Hensikten med øvelsen er det helsefremmende aspektet i det å ha en god ting å se frem til. Reflekter gjerne litt rundt dette etter øvelsen .</a:t>
            </a:r>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18</a:t>
            </a:fld>
            <a:endParaRPr lang="nb-NO"/>
          </a:p>
        </p:txBody>
      </p:sp>
    </p:spTree>
    <p:extLst>
      <p:ext uri="{BB962C8B-B14F-4D97-AF65-F5344CB8AC3E}">
        <p14:creationId xmlns:p14="http://schemas.microsoft.com/office/powerpoint/2010/main" val="471472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nb-NO" baseline="0" dirty="0" smtClean="0"/>
              <a:t>Tenk gjennom før du tar denne øvelsen om dette er et tema du føler deg trygg på. Du trenger ikke nevne alle følelsene og reaksjonene, og trenger ikke kunnskap om alle diagnosene. Poenget er normalisering av følelser og reaksjoner, og at diagnoser krever vurdering i spesialisthelsetjenesten. Diagnoser har nå en tendens til å bli brukt i dagligtalen om normale følelser og reaksjoner, noe som kan være fint å nevne her. </a:t>
            </a:r>
            <a:r>
              <a:rPr lang="nb-NO" dirty="0" smtClean="0"/>
              <a:t>Her kan du bruke eksemplene i foilen, eksempelvis nevne at det er normalt å være trist, lei</a:t>
            </a:r>
            <a:r>
              <a:rPr lang="nb-NO" baseline="0" dirty="0" smtClean="0"/>
              <a:t> seg eller sørge hvis du har opplevd et kjærlighetsbrudd eller hvis noe kjipt har skjedd, men at dette ikke nødvendigvis betyr at du har en depresjon. Eller at det er normalt å være engstelig før en eksamen uten at dette nødvendigvis betyr at du har angst.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er også lurt å nyansere at man kan ha</a:t>
            </a:r>
            <a:r>
              <a:rPr lang="nb-NO" baseline="0" dirty="0" smtClean="0"/>
              <a:t> psykiske plager uten at det er en diagnose, og at de aller fleste klarer å komme seg igjennom perioder med psykiske plager. Dette avhenger som kjent av mange faktorer, men ha gjerne fokus på at det er lurt å ha støtte rundt seg. Hvis man ikke opplever å ha nok støtte av menneskene rundt seg, kan det være hensiktsmessig å ta kontakt med en voksen man er trygg på: f.eks. lærer som kan hjelpe til å vise til rett hjelpeinstans. Nevn gjerne at det kreves en henvisning for å bli utredet om man for eksempel har angst, depresjon eller andre psykiske lidelser. Nevn og at det er mulig å henvende seg til en lokal helsetjeneste, hvor man ikke trenger henvisning, for å få hjelp. Gi informasjon om hvor ungdom kan henvende seg for hjelp i det lokale helsetilbudet. Det er laget en foil i slutten av presentasjonen med kontaktinformasjon til lokale helsetjenester. Henvis gjerne til denne. </a:t>
            </a:r>
            <a:endParaRPr lang="nb-NO" dirty="0" smtClean="0"/>
          </a:p>
          <a:p>
            <a:endParaRPr lang="nb-NO" dirty="0">
              <a:latin typeface="Calibri" charset="0"/>
              <a:ea typeface="ＭＳ Ｐゴシック" charset="0"/>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C09FB8-3474-2A4E-A7DF-711D35D1F447}" type="slidenum">
              <a:rPr kumimoji="0" lang="nb-NO"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92794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Velg</a:t>
            </a:r>
            <a:r>
              <a:rPr lang="nb-NO" baseline="0" dirty="0" smtClean="0"/>
              <a:t> om du ønsker å forklare dette mer eller ikke ut fra hvor komfortabel du er med temaet. Ungdomshjernen er i utvikling og omstrukturering, og det er helt vanlig at tenkehjernen ikke alltid er påkoblet. Hjernen er ikke ferdig utviklet før i midten av 20 årene (25-27år). Fokuser gjerne på at tenkehjernen kobler ut når vi føler oss stresset eller overveldet, og at vi da kan handle ut fra følelser eller sanser/i affekt. Det kan da dukke opp tankefeller (som tematiseres på s. 6-7 i elevheftet). </a:t>
            </a:r>
          </a:p>
          <a:p>
            <a:r>
              <a:rPr lang="nb-NO" baseline="0" dirty="0" smtClean="0"/>
              <a:t>Er man dreven på temaet om hjernen, kan det være hensiktsmessig å nevne hjernen når man snakker om rus, og at tenkehjernen da ofte kan koble ut hvis man ruser seg. Hjernen er også mer sårbar for rusmidler i ungdomstiden, da man fremdeles er i utvikling.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TIPS: Denne foilen kan passe med temaene «Alle har en psykisk helse», «Tankefeller» eller «Rus», som vi anbefaler å tematisere i klassebesøket. </a:t>
            </a:r>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20</a:t>
            </a:fld>
            <a:endParaRPr lang="nb-NO"/>
          </a:p>
        </p:txBody>
      </p:sp>
    </p:spTree>
    <p:extLst>
      <p:ext uri="{BB962C8B-B14F-4D97-AF65-F5344CB8AC3E}">
        <p14:creationId xmlns:p14="http://schemas.microsoft.com/office/powerpoint/2010/main" val="26679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Fremgangsmåte: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dirty="0" smtClean="0"/>
              <a:t>Se filmen med klassen.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dirty="0" smtClean="0"/>
              <a:t>Beskriv for elevene at stress og angst er noe mange elever kan kjenne på,</a:t>
            </a:r>
            <a:r>
              <a:rPr lang="nb-NO" baseline="0" dirty="0" smtClean="0"/>
              <a:t> og at dette er to eksempler på måter kan man jobbe for å håndtere stress. Du kan tipse elevene om å gjøre denne oppgaven fra NDLA på egenhånd (ikke under klassebesøket) hvis de ønsker å jobbe med stressmestring: </a:t>
            </a:r>
            <a:r>
              <a:rPr lang="nb-NO" dirty="0" smtClean="0">
                <a:hlinkClick r:id="rId3"/>
              </a:rPr>
              <a:t>Oppgaver om stressmestring - Verktøykassa – for lærere - NDLA</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21</a:t>
            </a:fld>
            <a:endParaRPr lang="nb-NO"/>
          </a:p>
        </p:txBody>
      </p:sp>
    </p:spTree>
    <p:extLst>
      <p:ext uri="{BB962C8B-B14F-4D97-AF65-F5344CB8AC3E}">
        <p14:creationId xmlns:p14="http://schemas.microsoft.com/office/powerpoint/2010/main" val="418302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Start gjerne med å si noe om bakgrunnen for hvorfor dere er der og hvordan VIP Snakk om det ble til (s.2 i veiledningsheftet).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Forskningsprosjektet</a:t>
            </a:r>
            <a:r>
              <a:rPr lang="nb-NO" sz="1200" kern="1200" baseline="0" dirty="0" smtClean="0">
                <a:solidFill>
                  <a:schemeClr val="tx1"/>
                </a:solidFill>
                <a:effectLst/>
                <a:latin typeface="+mn-lt"/>
                <a:ea typeface="+mn-ea"/>
                <a:cs typeface="+mn-cs"/>
              </a:rPr>
              <a:t> til Bror Just Andersen (2011) viser effekt på tiltaket VIP Snakk om det. </a:t>
            </a:r>
            <a:r>
              <a:rPr lang="nb-NO" sz="1200" b="0" kern="1200" baseline="0" dirty="0" smtClean="0">
                <a:solidFill>
                  <a:schemeClr val="tx1"/>
                </a:solidFill>
                <a:effectLst/>
                <a:latin typeface="+mn-lt"/>
                <a:ea typeface="+mn-ea"/>
                <a:cs typeface="+mn-cs"/>
              </a:rPr>
              <a:t>Forskningen viser blant annet </a:t>
            </a:r>
            <a:r>
              <a:rPr lang="nb-NO" sz="1200" kern="1200" dirty="0" smtClean="0">
                <a:solidFill>
                  <a:schemeClr val="tx1"/>
                </a:solidFill>
                <a:effectLst/>
                <a:latin typeface="+mn-lt"/>
                <a:ea typeface="+mn-ea"/>
                <a:cs typeface="+mn-cs"/>
              </a:rPr>
              <a:t>at de</a:t>
            </a:r>
            <a:r>
              <a:rPr lang="nb-NO" sz="1200" kern="1200" baseline="0" dirty="0" smtClean="0">
                <a:solidFill>
                  <a:schemeClr val="tx1"/>
                </a:solidFill>
                <a:effectLst/>
                <a:latin typeface="+mn-lt"/>
                <a:ea typeface="+mn-ea"/>
                <a:cs typeface="+mn-cs"/>
              </a:rPr>
              <a:t> som har gjennomført VIP Snakk om det </a:t>
            </a:r>
            <a:r>
              <a:rPr lang="nb-NO" sz="1200" kern="1200" dirty="0" smtClean="0">
                <a:solidFill>
                  <a:schemeClr val="tx1"/>
                </a:solidFill>
                <a:effectLst/>
                <a:latin typeface="+mn-lt"/>
                <a:ea typeface="+mn-ea"/>
                <a:cs typeface="+mn-cs"/>
              </a:rPr>
              <a:t>rapporterer om mer kunnskap om psykisk helse, samt kjennskap til</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hvor de kan søke hjelp hvis de trenger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solidFill>
                <a:srgbClr val="FFFF00"/>
              </a:solidFill>
            </a:endParaRPr>
          </a:p>
        </p:txBody>
      </p:sp>
      <p:sp>
        <p:nvSpPr>
          <p:cNvPr id="4" name="Plassholder for lysbildenummer 3"/>
          <p:cNvSpPr>
            <a:spLocks noGrp="1"/>
          </p:cNvSpPr>
          <p:nvPr>
            <p:ph type="sldNum" sz="quarter" idx="10"/>
          </p:nvPr>
        </p:nvSpPr>
        <p:spPr/>
        <p:txBody>
          <a:bodyPr/>
          <a:lstStyle/>
          <a:p>
            <a:fld id="{F1AF1FCC-C733-4BF8-8F5F-765985D0AFE7}" type="slidenum">
              <a:rPr lang="nb-NO" smtClean="0"/>
              <a:t>3</a:t>
            </a:fld>
            <a:endParaRPr lang="nb-NO"/>
          </a:p>
        </p:txBody>
      </p:sp>
    </p:spTree>
    <p:extLst>
      <p:ext uri="{BB962C8B-B14F-4D97-AF65-F5344CB8AC3E}">
        <p14:creationId xmlns:p14="http://schemas.microsoft.com/office/powerpoint/2010/main" val="3184162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Gjennomfør gjerne denne øvelsen sammen med elevene.</a:t>
            </a:r>
          </a:p>
          <a:p>
            <a:r>
              <a:rPr lang="nb-NO" dirty="0" smtClean="0"/>
              <a:t>Å</a:t>
            </a:r>
            <a:r>
              <a:rPr lang="nb-NO" baseline="0" dirty="0" smtClean="0"/>
              <a:t> ta kontroll på pusten er en svært effektiv måte regulere stress på. Det er lurt å legge inn pusteøvelser i løpet av dagen, også når man ikke er stresset. Å koble på pust øker oppmerksomheten og kan gi tilgang til tenkehjernen. Det er enkelt å legge inn slike øvelser i hverdagen hvis man husker det, og det kan derfor være lurt å legge inn øvelse. Utfordre gjerne elevene til å gjennomføre øvelsen hver kveld når de har lagt seg. Dette kan bidra til raskere innsovning. </a:t>
            </a:r>
          </a:p>
          <a:p>
            <a:r>
              <a:rPr lang="nb-NO" baseline="0" dirty="0" smtClean="0"/>
              <a:t>Det er flere avspenningsøvelser på NDLA: </a:t>
            </a:r>
            <a:r>
              <a:rPr lang="nb-NO" dirty="0" smtClean="0">
                <a:hlinkClick r:id="rId3"/>
              </a:rPr>
              <a:t>Avspenningsøvelser - Tverrfaglige tema - NDLA</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22</a:t>
            </a:fld>
            <a:endParaRPr lang="nb-NO"/>
          </a:p>
        </p:txBody>
      </p:sp>
    </p:spTree>
    <p:extLst>
      <p:ext uri="{BB962C8B-B14F-4D97-AF65-F5344CB8AC3E}">
        <p14:creationId xmlns:p14="http://schemas.microsoft.com/office/powerpoint/2010/main" val="68687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Søvnvansker</a:t>
            </a:r>
            <a:r>
              <a:rPr lang="nb-NO" baseline="0" dirty="0" smtClean="0"/>
              <a:t> er et stort folkehelseproblem og kan være et tema som er viktig for ungdom. VIP har laget en oppgave som kan benyttes i Naturfag, og som det kan være lurt å høre om lærer allerede har gjennomført. Hvis ikke, kan dere ta utgangspunkt i denne: </a:t>
            </a:r>
            <a:r>
              <a:rPr lang="nb-NO" dirty="0" smtClean="0">
                <a:hlinkClick r:id="rId3"/>
              </a:rPr>
              <a:t>VIP-oppgave Naturfag SØVN.pdf (vestreviken.no)</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23</a:t>
            </a:fld>
            <a:endParaRPr lang="nb-NO"/>
          </a:p>
        </p:txBody>
      </p:sp>
    </p:spTree>
    <p:extLst>
      <p:ext uri="{BB962C8B-B14F-4D97-AF65-F5344CB8AC3E}">
        <p14:creationId xmlns:p14="http://schemas.microsoft.com/office/powerpoint/2010/main" val="721829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Si gjerne noe om forskjellen på selvfølelse og selvtillit, og dine erfaringer som fagperson med ungdommer som kan streve med dette. Når vi blir møtt og forstått og våre følelser blir tatt på alvor av de vi er glade i, styrker det selvfølelsen vår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Normaliser gjerne at det er svært</a:t>
            </a:r>
            <a:r>
              <a:rPr lang="nb-NO" baseline="0" dirty="0" smtClean="0"/>
              <a:t> vanlig å kjenne på lav selvfølelse og/eller selvtillit i ungdomstiden, da hjernen er i full utvikling. </a:t>
            </a:r>
            <a:endParaRPr lang="nb-NO" dirty="0" smtClean="0"/>
          </a:p>
          <a:p>
            <a:r>
              <a:rPr lang="nb-NO" b="1" dirty="0" smtClean="0"/>
              <a:t>Hjelp</a:t>
            </a:r>
            <a:r>
              <a:rPr lang="nb-NO" b="1" baseline="0" dirty="0" smtClean="0"/>
              <a:t> til refleksjon: </a:t>
            </a:r>
            <a:r>
              <a:rPr lang="nb-NO" baseline="0" dirty="0" smtClean="0"/>
              <a:t>Man kan eksempelvis ha </a:t>
            </a:r>
            <a:r>
              <a:rPr lang="nb-NO" sz="1200" kern="1200" dirty="0" smtClean="0">
                <a:solidFill>
                  <a:schemeClr val="tx1"/>
                </a:solidFill>
                <a:effectLst/>
                <a:latin typeface="+mn-lt"/>
                <a:ea typeface="+mn-ea"/>
                <a:cs typeface="+mn-cs"/>
              </a:rPr>
              <a:t>god selvtillit i fotball, men fortsatt føle at man har lite verdi som menneske. Og motsatt, at man kan ha lav selvtillit i fotball, men fortsatt føle at man har god verdi som menneske.</a:t>
            </a:r>
            <a:endParaRPr lang="nb-NO" dirty="0" smtClean="0"/>
          </a:p>
        </p:txBody>
      </p:sp>
      <p:sp>
        <p:nvSpPr>
          <p:cNvPr id="4" name="Plassholder for lysbildenummer 3"/>
          <p:cNvSpPr>
            <a:spLocks noGrp="1"/>
          </p:cNvSpPr>
          <p:nvPr>
            <p:ph type="sldNum" sz="quarter" idx="10"/>
          </p:nvPr>
        </p:nvSpPr>
        <p:spPr/>
        <p:txBody>
          <a:bodyPr/>
          <a:lstStyle/>
          <a:p>
            <a:fld id="{F1AF1FCC-C733-4BF8-8F5F-765985D0AFE7}" type="slidenum">
              <a:rPr lang="nb-NO" smtClean="0"/>
              <a:t>24</a:t>
            </a:fld>
            <a:endParaRPr lang="nb-NO"/>
          </a:p>
        </p:txBody>
      </p:sp>
    </p:spTree>
    <p:extLst>
      <p:ext uri="{BB962C8B-B14F-4D97-AF65-F5344CB8AC3E}">
        <p14:creationId xmlns:p14="http://schemas.microsoft.com/office/powerpoint/2010/main" val="6967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Vi vet at mange elever og lærere er nysgjerrige på hva profesjoner innen helse og sosialfeltet faktisk gjør. Snakk gjerne om eget yrke, utdanning og arbeidshverdag i starten av klassebesøket. Det kan være fint å si noe om hvem man jobber for, og hvem man hjelper i jobben sin.</a:t>
            </a:r>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4</a:t>
            </a:fld>
            <a:endParaRPr lang="nb-NO"/>
          </a:p>
        </p:txBody>
      </p:sp>
    </p:spTree>
    <p:extLst>
      <p:ext uri="{BB962C8B-B14F-4D97-AF65-F5344CB8AC3E}">
        <p14:creationId xmlns:p14="http://schemas.microsoft.com/office/powerpoint/2010/main" val="275824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u="sng" dirty="0" smtClean="0"/>
              <a:t>Innledningsøvelse: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Du og din makker på klassebesøket begynner med dere selv for å vise hvordan det gjøres, for så å ta runden i klasserommet: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smtClean="0"/>
              <a:t>F.eks</a:t>
            </a:r>
            <a:r>
              <a:rPr lang="nb-NO" dirty="0" smtClean="0"/>
              <a:t>: «Jeg heter … og fargen på min tannbørste er hvit»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5</a:t>
            </a:fld>
            <a:endParaRPr lang="nb-NO"/>
          </a:p>
        </p:txBody>
      </p:sp>
    </p:spTree>
    <p:extLst>
      <p:ext uri="{BB962C8B-B14F-4D97-AF65-F5344CB8AC3E}">
        <p14:creationId xmlns:p14="http://schemas.microsoft.com/office/powerpoint/2010/main" val="274070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Definer gjerne hva som ligger i begrepet «psykisk helse» og presiser at dette er noe alle har. </a:t>
            </a:r>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6</a:t>
            </a:fld>
            <a:endParaRPr lang="nb-NO"/>
          </a:p>
        </p:txBody>
      </p:sp>
    </p:spTree>
    <p:extLst>
      <p:ext uri="{BB962C8B-B14F-4D97-AF65-F5344CB8AC3E}">
        <p14:creationId xmlns:p14="http://schemas.microsoft.com/office/powerpoint/2010/main" val="257950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Tid: Mellom 15-20 minutter, avhengig av hvor aktive elevene er.</a:t>
            </a:r>
          </a:p>
          <a:p>
            <a:r>
              <a:rPr lang="nb-NO" dirty="0" smtClean="0"/>
              <a:t>Målet er å få elevene engasjerte, og at de kan bruke egne ord og uttrykk fra sin hverdag slik at flere kan kjenne seg igjen i tematikken.</a:t>
            </a:r>
          </a:p>
          <a:p>
            <a:r>
              <a:rPr lang="nb-NO" b="1" u="sng" baseline="0" dirty="0" smtClean="0"/>
              <a:t>Fremgangsmåte:</a:t>
            </a:r>
          </a:p>
          <a:p>
            <a:r>
              <a:rPr lang="nb-NO" b="1" dirty="0" smtClean="0"/>
              <a:t>1. Bruk tavle/</a:t>
            </a:r>
            <a:r>
              <a:rPr lang="nb-NO" b="1" dirty="0" err="1" smtClean="0"/>
              <a:t>smartboard</a:t>
            </a:r>
            <a:r>
              <a:rPr lang="nb-NO" b="1" dirty="0" smtClean="0"/>
              <a:t> og skriv opp</a:t>
            </a:r>
            <a:r>
              <a:rPr lang="nb-NO" b="1" baseline="0" dirty="0" smtClean="0"/>
              <a:t> </a:t>
            </a:r>
            <a:r>
              <a:rPr lang="nb-NO" b="1" dirty="0" smtClean="0"/>
              <a:t>spørsmålene (A-E) fra venstre til høyre på tavlen. Du kan eventuelt vise foilen</a:t>
            </a:r>
            <a:r>
              <a:rPr lang="nb-NO" b="1" baseline="0" dirty="0" smtClean="0"/>
              <a:t> slik den er her uten å benytte tavle/</a:t>
            </a:r>
            <a:r>
              <a:rPr lang="nb-NO" b="1" baseline="0" dirty="0" err="1" smtClean="0"/>
              <a:t>smartboard</a:t>
            </a:r>
            <a:r>
              <a:rPr lang="nb-NO" b="1" baseline="0" dirty="0" smtClean="0"/>
              <a:t>.</a:t>
            </a:r>
            <a:endParaRPr lang="nb-NO" b="1" dirty="0" smtClean="0"/>
          </a:p>
          <a:p>
            <a:pPr marL="0" indent="0">
              <a:buNone/>
            </a:pPr>
            <a:r>
              <a:rPr lang="nb-NO" b="1" dirty="0" smtClean="0"/>
              <a:t>A</a:t>
            </a:r>
            <a:r>
              <a:rPr lang="nb-NO" dirty="0" smtClean="0"/>
              <a:t>. Hva gir god psykisk helse i hverdagen?</a:t>
            </a:r>
          </a:p>
          <a:p>
            <a:pPr marL="0" indent="0">
              <a:buNone/>
            </a:pPr>
            <a:r>
              <a:rPr lang="nb-NO" dirty="0" smtClean="0"/>
              <a:t>Eksempel: relasjoner, være med venner, musikk, fritidsaktiviteter, trene, se på film/kino.</a:t>
            </a:r>
          </a:p>
          <a:p>
            <a:pPr marL="0" indent="0">
              <a:buNone/>
            </a:pPr>
            <a:r>
              <a:rPr lang="nb-NO" b="1" dirty="0" smtClean="0"/>
              <a:t>B</a:t>
            </a:r>
            <a:r>
              <a:rPr lang="nb-NO" dirty="0" smtClean="0"/>
              <a:t>. Hvilke utfordringer kan man møte i hverdagen?</a:t>
            </a:r>
          </a:p>
          <a:p>
            <a:pPr marL="0" indent="0">
              <a:buNone/>
            </a:pPr>
            <a:r>
              <a:rPr lang="nb-NO" dirty="0" smtClean="0"/>
              <a:t>Eksempel: relasjoner med venner, kjærlighetssorg, sykdom i familien, krangling, skilsmisse, krav osv.</a:t>
            </a:r>
          </a:p>
          <a:p>
            <a:pPr marL="0" indent="0">
              <a:buNone/>
            </a:pPr>
            <a:r>
              <a:rPr lang="nb-NO" b="1" dirty="0" smtClean="0"/>
              <a:t>C. </a:t>
            </a:r>
            <a:r>
              <a:rPr lang="nb-NO" dirty="0" smtClean="0"/>
              <a:t>Hva kan man gjøre selv for å mestre utfordringer?</a:t>
            </a:r>
          </a:p>
          <a:p>
            <a:pPr marL="0" indent="0">
              <a:buNone/>
            </a:pPr>
            <a:r>
              <a:rPr lang="nb-NO" dirty="0" smtClean="0"/>
              <a:t>Eksempel: uttrykke dine behov, sette grenser, be om hjelp, snakk med noen, fysisk aktivitet/hvile osv.</a:t>
            </a:r>
          </a:p>
          <a:p>
            <a:pPr marL="0" indent="0">
              <a:buNone/>
            </a:pPr>
            <a:r>
              <a:rPr lang="nb-NO" b="1" dirty="0" smtClean="0"/>
              <a:t>D</a:t>
            </a:r>
            <a:r>
              <a:rPr lang="nb-NO" dirty="0" smtClean="0"/>
              <a:t>. Hva ønsker man av familien sin når man har ekstra utfordringer?</a:t>
            </a:r>
          </a:p>
          <a:p>
            <a:pPr marL="0" indent="0">
              <a:buNone/>
            </a:pPr>
            <a:r>
              <a:rPr lang="nb-NO" dirty="0" smtClean="0"/>
              <a:t>Eksempel: forståelse, hensyn, at de lytter, tåler at du er sur og lei deg osv.</a:t>
            </a:r>
          </a:p>
          <a:p>
            <a:pPr marL="0" indent="0">
              <a:buNone/>
            </a:pPr>
            <a:r>
              <a:rPr lang="nb-NO" b="1" dirty="0" smtClean="0"/>
              <a:t>E. </a:t>
            </a:r>
            <a:r>
              <a:rPr lang="nb-NO" dirty="0" smtClean="0"/>
              <a:t>Hva ønsker man seg av vennene sine når man har ekstra utfordringer?</a:t>
            </a:r>
          </a:p>
          <a:p>
            <a:pPr marL="0" indent="0">
              <a:buNone/>
            </a:pPr>
            <a:r>
              <a:rPr lang="nb-NO" dirty="0" smtClean="0"/>
              <a:t>Eksempel: få være seg selv, bli lyttet til og forstått, behandlet som vanlig osv.</a:t>
            </a:r>
          </a:p>
          <a:p>
            <a:pPr marL="0" indent="0">
              <a:buNone/>
            </a:pPr>
            <a:r>
              <a:rPr lang="nb-NO" b="1" dirty="0" smtClean="0"/>
              <a:t>2.</a:t>
            </a:r>
            <a:r>
              <a:rPr lang="nb-NO" b="1" baseline="0" dirty="0" smtClean="0"/>
              <a:t> </a:t>
            </a:r>
            <a:r>
              <a:rPr lang="nb-NO" b="1" dirty="0" smtClean="0"/>
              <a:t>La elevene summe sammen to og to noen minutter og la</a:t>
            </a:r>
            <a:r>
              <a:rPr lang="nb-NO" b="1" baseline="0" dirty="0" smtClean="0"/>
              <a:t> de </a:t>
            </a:r>
            <a:r>
              <a:rPr lang="nb-NO" b="1" dirty="0" smtClean="0"/>
              <a:t>komme med sine tanker.</a:t>
            </a:r>
            <a:r>
              <a:rPr lang="nb-NO" b="1" baseline="0" dirty="0" smtClean="0"/>
              <a:t> </a:t>
            </a:r>
          </a:p>
          <a:p>
            <a:pPr marL="0" indent="0">
              <a:buNone/>
            </a:pPr>
            <a:r>
              <a:rPr lang="nb-NO" b="1" baseline="0" dirty="0" smtClean="0"/>
              <a:t>S</a:t>
            </a:r>
            <a:r>
              <a:rPr lang="nb-NO" b="1" dirty="0" smtClean="0"/>
              <a:t>kriv opp tankene</a:t>
            </a:r>
            <a:r>
              <a:rPr lang="nb-NO" b="1" baseline="0" dirty="0" smtClean="0"/>
              <a:t> </a:t>
            </a:r>
            <a:r>
              <a:rPr lang="nb-NO" b="1" dirty="0" smtClean="0"/>
              <a:t>under punktene.</a:t>
            </a:r>
          </a:p>
          <a:p>
            <a:endParaRPr lang="nb-NO" dirty="0" smtClean="0"/>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7</a:t>
            </a:fld>
            <a:endParaRPr lang="nb-NO"/>
          </a:p>
        </p:txBody>
      </p:sp>
    </p:spTree>
    <p:extLst>
      <p:ext uri="{BB962C8B-B14F-4D97-AF65-F5344CB8AC3E}">
        <p14:creationId xmlns:p14="http://schemas.microsoft.com/office/powerpoint/2010/main" val="343545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 anbefaler å ha fokus på tanker og følelser – og hvordan disse påvirker hverandre. Hvis man blir bevisst</a:t>
            </a:r>
            <a:r>
              <a:rPr lang="nb-NO" baseline="0" dirty="0" smtClean="0"/>
              <a:t> tanker og følelser, kan man lettere gjøre noe med dem. Dette temaet er derfor fint å belyse for å gi elevene kunnskap om psykisk helse, samt tips til hva de kan gjøre for å jobbe med vanskelige tanker og følelser. </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Ha gjerne fokus på at tanker ikke er farlige, og at det er normalt å bekymre</a:t>
            </a:r>
            <a:r>
              <a:rPr lang="nb-NO" baseline="0" dirty="0" smtClean="0"/>
              <a:t> seg. Det er hvordan vi forholder oss til tankene og følelsene som avgjør hvordan vi har det. Ha fokus på når det er hensiktsmessig å be om hjelp, og at det uansett er lurt å snakke med en voksen hvis man opplever at tanker og følelser er for vanskelig å håndtere på egenhånd.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Det er fint å få fram at alle er forskjellige på hvor sterkt vi føler, hvordan vi uttrykker følelser og hvordan vi håndterer dem. </a:t>
            </a:r>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8</a:t>
            </a:fld>
            <a:endParaRPr lang="nb-NO"/>
          </a:p>
        </p:txBody>
      </p:sp>
    </p:spTree>
    <p:extLst>
      <p:ext uri="{BB962C8B-B14F-4D97-AF65-F5344CB8AC3E}">
        <p14:creationId xmlns:p14="http://schemas.microsoft.com/office/powerpoint/2010/main" val="102501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Tankefeller er en forenklet utgave</a:t>
            </a:r>
            <a:r>
              <a:rPr lang="nb-NO" sz="1200" kern="1200" baseline="0" dirty="0" smtClean="0">
                <a:solidFill>
                  <a:schemeClr val="tx1"/>
                </a:solidFill>
                <a:effectLst/>
                <a:latin typeface="+mn-lt"/>
                <a:ea typeface="+mn-ea"/>
                <a:cs typeface="+mn-cs"/>
              </a:rPr>
              <a:t> av kognitiv terapi. Temaet og oppgaven som følger i neste foil krever at du setter deg litt inn i tematikken. Vi anbefaler derfor at du leser denne artikkelen om tankefeller på NDLA (i tillegg til elevheftet s.7)</a:t>
            </a:r>
            <a:r>
              <a:rPr lang="nb-NO" sz="1200" kern="1200" dirty="0" smtClean="0">
                <a:solidFill>
                  <a:schemeClr val="tx1"/>
                </a:solidFill>
                <a:effectLst/>
                <a:latin typeface="+mn-lt"/>
                <a:ea typeface="+mn-ea"/>
                <a:cs typeface="+mn-cs"/>
              </a:rPr>
              <a:t>: </a:t>
            </a:r>
            <a:r>
              <a:rPr lang="nb-NO" dirty="0" smtClean="0">
                <a:hlinkClick r:id="rId3"/>
              </a:rPr>
              <a:t>Tankefeller - Verktøykassa – for elever - NDLA</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Tankefeller kan beskrives som «mentale snarveier» som vi ofte bruker uten å være klar over det. Når vi står i konflikter eller kjenner på sterke følelser er det ekstra vanlig å havne i en eller flere tankefeller. Ved f.eks. depresjon eller angst er slike mentale snarveier svært vanlige. D</a:t>
            </a:r>
            <a:r>
              <a:rPr lang="nb-NO" dirty="0" smtClean="0"/>
              <a:t>et å bli klar over tankefeller kan hjelpe oss med å regulere følelser. VI</a:t>
            </a:r>
            <a:r>
              <a:rPr lang="nb-NO" baseline="0" dirty="0" smtClean="0"/>
              <a:t> anbefaler derfor å gjennomgå denne tematikken på klassebesøket og evt. gjennomføre oppgaven som er beskrevet i neste foil.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9</a:t>
            </a:fld>
            <a:endParaRPr lang="nb-NO"/>
          </a:p>
        </p:txBody>
      </p:sp>
    </p:spTree>
    <p:extLst>
      <p:ext uri="{BB962C8B-B14F-4D97-AF65-F5344CB8AC3E}">
        <p14:creationId xmlns:p14="http://schemas.microsoft.com/office/powerpoint/2010/main" val="202277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Slik gjennomfører du øvelsen (</a:t>
            </a:r>
            <a:r>
              <a:rPr lang="nb-NO" sz="4400" b="1" u="sng" kern="1200" dirty="0" smtClean="0">
                <a:solidFill>
                  <a:srgbClr val="FF0000"/>
                </a:solidFill>
                <a:effectLst/>
                <a:latin typeface="+mn-lt"/>
                <a:ea typeface="+mn-ea"/>
                <a:cs typeface="+mn-cs"/>
              </a:rPr>
              <a:t>også beskrevet i veiledningsheftet</a:t>
            </a:r>
            <a:r>
              <a:rPr lang="nb-NO" sz="4400" b="1" u="sng" kern="1200" baseline="0" dirty="0" smtClean="0">
                <a:solidFill>
                  <a:srgbClr val="FF0000"/>
                </a:solidFill>
                <a:effectLst/>
                <a:latin typeface="+mn-lt"/>
                <a:ea typeface="+mn-ea"/>
                <a:cs typeface="+mn-cs"/>
              </a:rPr>
              <a:t> s. 35-36)</a:t>
            </a:r>
            <a:r>
              <a:rPr lang="nb-NO" sz="4400" b="1" u="sng" kern="1200" dirty="0" smtClean="0">
                <a:solidFill>
                  <a:srgbClr val="FF0000"/>
                </a:solidFill>
                <a:effectLst/>
                <a:latin typeface="+mn-lt"/>
                <a:ea typeface="+mn-ea"/>
                <a:cs typeface="+mn-cs"/>
              </a:rPr>
              <a:t>:</a:t>
            </a:r>
            <a:endParaRPr lang="nb-NO" sz="4400" u="sng" kern="1200" dirty="0" smtClean="0">
              <a:solidFill>
                <a:srgbClr val="FF0000"/>
              </a:solidFill>
              <a:effectLst/>
              <a:latin typeface="+mn-lt"/>
              <a:ea typeface="+mn-ea"/>
              <a:cs typeface="+mn-cs"/>
            </a:endParaRPr>
          </a:p>
          <a:p>
            <a:r>
              <a:rPr lang="nb-NO" sz="1200" kern="1200" dirty="0" smtClean="0">
                <a:solidFill>
                  <a:schemeClr val="tx1"/>
                </a:solidFill>
                <a:effectLst/>
                <a:latin typeface="+mn-lt"/>
                <a:ea typeface="+mn-ea"/>
                <a:cs typeface="+mn-cs"/>
              </a:rPr>
              <a:t>Be elevene gå sammen to og to – gjerne med sin makker hvis de har dette. </a:t>
            </a:r>
          </a:p>
          <a:p>
            <a:pPr lvl="0"/>
            <a:r>
              <a:rPr lang="nb-NO" b="1" dirty="0" smtClean="0">
                <a:effectLst/>
              </a:rPr>
              <a:t>Les opp følgende eksempel for klassen: </a:t>
            </a:r>
            <a:endParaRPr lang="nb-NO" dirty="0" smtClean="0">
              <a:effectLst/>
            </a:endParaRPr>
          </a:p>
          <a:p>
            <a:r>
              <a:rPr lang="nb-NO" i="1" dirty="0" smtClean="0">
                <a:effectLst/>
              </a:rPr>
              <a:t>Se for deg at Trine står i skolegangen, og ser en hun kjenner. Hun sier «hei!», men personen går rett forbi uten å hilse. </a:t>
            </a:r>
            <a:endParaRPr lang="nb-NO" dirty="0" smtClean="0">
              <a:effectLst/>
            </a:endParaRPr>
          </a:p>
          <a:p>
            <a:pPr lvl="0"/>
            <a:r>
              <a:rPr lang="nb-NO" b="1" dirty="0" smtClean="0">
                <a:effectLst/>
              </a:rPr>
              <a:t>Spør elevene:</a:t>
            </a:r>
            <a:r>
              <a:rPr lang="nb-NO" dirty="0" smtClean="0">
                <a:effectLst/>
              </a:rPr>
              <a:t> </a:t>
            </a:r>
          </a:p>
          <a:p>
            <a:r>
              <a:rPr lang="nb-NO" i="1" dirty="0" smtClean="0">
                <a:effectLst/>
              </a:rPr>
              <a:t>Hva tror dere Trine føler nå og hvorfor tror dere hun føler det slik?</a:t>
            </a:r>
            <a:endParaRPr lang="nb-NO" dirty="0" smtClean="0">
              <a:effectLst/>
            </a:endParaRPr>
          </a:p>
          <a:p>
            <a:r>
              <a:rPr lang="nb-NO" dirty="0" smtClean="0">
                <a:effectLst/>
              </a:rPr>
              <a:t>Be elevene summe sammen to og to noen minutter. Be så om tilbakemeldinger og refleksjoner i plenum. Få frem at hvordan vi tolker en situasjonen påvirker hvordan vi føler oss, og at tolkning er forskjellig fra person til person.</a:t>
            </a:r>
          </a:p>
          <a:p>
            <a:pPr lvl="0"/>
            <a:r>
              <a:rPr lang="nb-NO" b="1" dirty="0" smtClean="0">
                <a:effectLst/>
              </a:rPr>
              <a:t>Nevn eksemplene på </a:t>
            </a:r>
            <a:r>
              <a:rPr lang="nb-NO" b="1" dirty="0" err="1" smtClean="0">
                <a:effectLst/>
              </a:rPr>
              <a:t>tankefellene</a:t>
            </a:r>
            <a:r>
              <a:rPr lang="nb-NO" dirty="0" smtClean="0">
                <a:effectLst/>
              </a:rPr>
              <a:t>. Hvis elevene har heftene foran seg er det fint, hvis ikke er det lurt å</a:t>
            </a:r>
            <a:r>
              <a:rPr lang="nb-NO" baseline="0" dirty="0" smtClean="0">
                <a:effectLst/>
              </a:rPr>
              <a:t> ha foilen med tankefeller oppe (som ligger som neste foil i denne presentasjonen)</a:t>
            </a:r>
            <a:r>
              <a:rPr lang="nb-NO" dirty="0" smtClean="0">
                <a:effectLst/>
              </a:rPr>
              <a:t>.</a:t>
            </a:r>
          </a:p>
          <a:p>
            <a:pPr lvl="0"/>
            <a:r>
              <a:rPr lang="nb-NO" b="1" dirty="0" smtClean="0">
                <a:effectLst/>
              </a:rPr>
              <a:t>Spør elevene:</a:t>
            </a:r>
            <a:r>
              <a:rPr lang="nb-NO" dirty="0" smtClean="0">
                <a:effectLst/>
              </a:rPr>
              <a:t> </a:t>
            </a:r>
          </a:p>
          <a:p>
            <a:r>
              <a:rPr lang="nb-NO" i="1" dirty="0" smtClean="0">
                <a:effectLst/>
              </a:rPr>
              <a:t>Hvilke tankefeller kan ha dukket opp? Kan dere gi eksempler fra situasjonen med Trine på hva som kan ha ført til disse </a:t>
            </a:r>
            <a:r>
              <a:rPr lang="nb-NO" i="1" dirty="0" err="1" smtClean="0">
                <a:effectLst/>
              </a:rPr>
              <a:t>tankefellene</a:t>
            </a:r>
            <a:r>
              <a:rPr lang="nb-NO" i="1" dirty="0" smtClean="0">
                <a:effectLst/>
              </a:rPr>
              <a:t>? </a:t>
            </a:r>
            <a:endParaRPr lang="nb-NO" dirty="0" smtClean="0">
              <a:effectLst/>
            </a:endParaRPr>
          </a:p>
          <a:p>
            <a:r>
              <a:rPr lang="nb-NO" dirty="0" smtClean="0">
                <a:effectLst/>
              </a:rPr>
              <a:t>Be elevene summe sammen to og to noen minutter først, og be så om deres refleksjoner. Hjelp gjerne til å reflektere rundt hvilke tankefeller som kan ha dukket opp og at det er vanlig å ha flere forskjellige tankefeller i samme situasjon.</a:t>
            </a:r>
          </a:p>
          <a:p>
            <a:pPr lvl="0"/>
            <a:r>
              <a:rPr lang="nb-NO" b="1" dirty="0" smtClean="0">
                <a:effectLst/>
              </a:rPr>
              <a:t>Les opp følgende eksempel for klassen: </a:t>
            </a:r>
            <a:endParaRPr lang="nb-NO" dirty="0" smtClean="0">
              <a:effectLst/>
            </a:endParaRPr>
          </a:p>
          <a:p>
            <a:r>
              <a:rPr lang="nb-NO" i="1" dirty="0" smtClean="0">
                <a:effectLst/>
              </a:rPr>
              <a:t>Se for deg at Trine står i skolegangen, og ser en hun kjenner. Trine sier «hei!», men personen går forbi uten å si noe. Trine stopper opp et lite øyeblikk og tenker: «Dette var merkelig. Kan det være at personen kanskje ikke så meg, eller hadde dårlig tid?»</a:t>
            </a:r>
            <a:endParaRPr lang="nb-NO" dirty="0" smtClean="0">
              <a:effectLst/>
            </a:endParaRPr>
          </a:p>
          <a:p>
            <a:pPr lvl="0"/>
            <a:r>
              <a:rPr lang="nb-NO" b="1" dirty="0" smtClean="0">
                <a:effectLst/>
              </a:rPr>
              <a:t>Spør elevene:</a:t>
            </a:r>
            <a:r>
              <a:rPr lang="nb-NO" dirty="0" smtClean="0">
                <a:effectLst/>
              </a:rPr>
              <a:t> </a:t>
            </a:r>
          </a:p>
          <a:p>
            <a:r>
              <a:rPr lang="nb-NO" i="1" dirty="0" smtClean="0">
                <a:effectLst/>
              </a:rPr>
              <a:t>Hvordan tror dere Trine ville følt seg når hun tenker på denne måten?</a:t>
            </a:r>
            <a:r>
              <a:rPr lang="nb-NO" dirty="0" smtClean="0">
                <a:effectLst/>
              </a:rPr>
              <a:t>  </a:t>
            </a:r>
          </a:p>
          <a:p>
            <a:r>
              <a:rPr lang="nb-NO" dirty="0" smtClean="0">
                <a:effectLst/>
              </a:rPr>
              <a:t>Be elevene summe sammen to og to noen minutter først, og oppsummer i plenum. Spørsmålet kan bidra til at elevene ser kobling mellom tanker og følelser, og selv kommer fram til svarene.</a:t>
            </a:r>
          </a:p>
          <a:p>
            <a:pPr lvl="0"/>
            <a:r>
              <a:rPr lang="nb-NO" sz="1200" b="1" kern="1200" dirty="0" smtClean="0">
                <a:solidFill>
                  <a:schemeClr val="tx1"/>
                </a:solidFill>
                <a:effectLst/>
                <a:latin typeface="+mn-lt"/>
                <a:ea typeface="+mn-ea"/>
                <a:cs typeface="+mn-cs"/>
              </a:rPr>
              <a:t>Spør elevene:</a:t>
            </a:r>
            <a:r>
              <a:rPr lang="nb-NO" sz="1200" kern="1200" dirty="0" smtClean="0">
                <a:solidFill>
                  <a:schemeClr val="tx1"/>
                </a:solidFill>
                <a:effectLst/>
                <a:latin typeface="+mn-lt"/>
                <a:ea typeface="+mn-ea"/>
                <a:cs typeface="+mn-cs"/>
              </a:rPr>
              <a:t> </a:t>
            </a:r>
          </a:p>
          <a:p>
            <a:r>
              <a:rPr lang="nb-NO" sz="1200" i="1" kern="1200" dirty="0" smtClean="0">
                <a:solidFill>
                  <a:schemeClr val="tx1"/>
                </a:solidFill>
                <a:effectLst/>
                <a:latin typeface="+mn-lt"/>
                <a:ea typeface="+mn-ea"/>
                <a:cs typeface="+mn-cs"/>
              </a:rPr>
              <a:t>Hva tror dere Trine ville gjort neste gang hun så denne personen?</a:t>
            </a:r>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Be elevene summe sammen to og to noen minutter først, og oppsummer i plenum. Spørsmålet kan bidra til at elevene ser mer konstruktive løsninger. Kanskje Trine ville tenkt at personen var opptatt med sine egne tanker, hadde dårlig tid, eller kanskje hun ville sagt «hei» til personen. Mest sannsynlig ville man sett situasjonen på en annen måte, særlig hvis man ikke hadde gått i tankefeller.</a:t>
            </a:r>
          </a:p>
          <a:p>
            <a:pPr lvl="0"/>
            <a:r>
              <a:rPr lang="nb-NO" sz="1200" b="1" kern="1200" dirty="0" smtClean="0">
                <a:solidFill>
                  <a:schemeClr val="tx1"/>
                </a:solidFill>
                <a:effectLst/>
                <a:latin typeface="+mn-lt"/>
                <a:ea typeface="+mn-ea"/>
                <a:cs typeface="+mn-cs"/>
              </a:rPr>
              <a:t>Oppsummer til slutt: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Hvordan vi tenker og fortolker en situasjon kan påvirke hvordan vi føler oss. Noen ganger kan tolkningene være riktige, andre ganger kan de være preget av tankefeller, som oftere kommer når vi er sinte, stresset eller lei oss. Som vi så i eksempelet over, så kan dette også påvirke handlingene våre – om vi velger å hilse eller ikke neste gang vi møter en person som ikke har hilst på oss. Som regel er vi mennesker ofte i våre egne tanker og opptatt av oss selv, eksempelvis hva vi skal gjøre den neste timen. Så en annen persons atferd trenger ikke ha noe med deg å gjøre. </a:t>
            </a:r>
          </a:p>
          <a:p>
            <a:endParaRPr lang="nb-NO" dirty="0"/>
          </a:p>
        </p:txBody>
      </p:sp>
      <p:sp>
        <p:nvSpPr>
          <p:cNvPr id="4" name="Plassholder for lysbildenummer 3"/>
          <p:cNvSpPr>
            <a:spLocks noGrp="1"/>
          </p:cNvSpPr>
          <p:nvPr>
            <p:ph type="sldNum" sz="quarter" idx="10"/>
          </p:nvPr>
        </p:nvSpPr>
        <p:spPr/>
        <p:txBody>
          <a:bodyPr/>
          <a:lstStyle/>
          <a:p>
            <a:fld id="{F1AF1FCC-C733-4BF8-8F5F-765985D0AFE7}" type="slidenum">
              <a:rPr lang="nb-NO" smtClean="0"/>
              <a:t>10</a:t>
            </a:fld>
            <a:endParaRPr lang="nb-NO"/>
          </a:p>
        </p:txBody>
      </p:sp>
    </p:spTree>
    <p:extLst>
      <p:ext uri="{BB962C8B-B14F-4D97-AF65-F5344CB8AC3E}">
        <p14:creationId xmlns:p14="http://schemas.microsoft.com/office/powerpoint/2010/main" val="240054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D48EB42-7E98-21AA-497D-2E9934EC2D1A}"/>
              </a:ext>
            </a:extLst>
          </p:cNvPr>
          <p:cNvSpPr>
            <a:spLocks noGrp="1"/>
          </p:cNvSpPr>
          <p:nvPr>
            <p:ph type="subTitle" idx="1"/>
          </p:nvPr>
        </p:nvSpPr>
        <p:spPr>
          <a:xfrm>
            <a:off x="4486542" y="4052399"/>
            <a:ext cx="5418034" cy="2203122"/>
          </a:xfrm>
          <a:prstGeom prst="rect">
            <a:avLst/>
          </a:prstGeom>
        </p:spPr>
        <p:txBody>
          <a:bodyPr>
            <a:normAutofit/>
          </a:bodyPr>
          <a:lstStyle>
            <a:lvl1pPr marL="0" indent="0" algn="l">
              <a:buNone/>
              <a:defRPr sz="3000" b="0">
                <a:solidFill>
                  <a:srgbClr val="393D7B"/>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Tree>
    <p:extLst>
      <p:ext uri="{BB962C8B-B14F-4D97-AF65-F5344CB8AC3E}">
        <p14:creationId xmlns:p14="http://schemas.microsoft.com/office/powerpoint/2010/main" val="27155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terieside_med_bilde_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rgbClr val="393D7B"/>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0"/>
            <a:ext cx="10363200" cy="3937449"/>
          </a:xfrm>
        </p:spPr>
        <p:txBody>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4" name="Plassholder for bilde 4">
            <a:extLst>
              <a:ext uri="{FF2B5EF4-FFF2-40B4-BE49-F238E27FC236}">
                <a16:creationId xmlns:a16="http://schemas.microsoft.com/office/drawing/2014/main" id="{2E82E3AD-5DAA-4C26-A5B2-B0F3C0FEBF1F}"/>
              </a:ext>
            </a:extLst>
          </p:cNvPr>
          <p:cNvSpPr>
            <a:spLocks noGrp="1"/>
          </p:cNvSpPr>
          <p:nvPr>
            <p:ph type="pic" sz="quarter" idx="10"/>
          </p:nvPr>
        </p:nvSpPr>
        <p:spPr>
          <a:xfrm>
            <a:off x="8509478" y="2832859"/>
            <a:ext cx="3326400" cy="3326400"/>
          </a:xfrm>
          <a:prstGeom prst="flowChartConnector">
            <a:avLst/>
          </a:prstGeom>
        </p:spPr>
        <p:txBody>
          <a:bodyPr/>
          <a:lstStyle/>
          <a:p>
            <a:endParaRPr lang="nb-NO"/>
          </a:p>
        </p:txBody>
      </p:sp>
    </p:spTree>
    <p:extLst>
      <p:ext uri="{BB962C8B-B14F-4D97-AF65-F5344CB8AC3E}">
        <p14:creationId xmlns:p14="http://schemas.microsoft.com/office/powerpoint/2010/main" val="299900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393D7B"/>
                </a:solidFill>
              </a:defRPr>
            </a:lvl1pPr>
          </a:lstStyle>
          <a:p>
            <a:r>
              <a:rPr lang="nb-NO" dirty="0"/>
              <a:t>Klikk for å redigere tittelstil</a:t>
            </a:r>
            <a:endParaRPr lang="en-US" dirty="0"/>
          </a:p>
        </p:txBody>
      </p:sp>
      <p:sp>
        <p:nvSpPr>
          <p:cNvPr id="3" name="Content Placeholder 2"/>
          <p:cNvSpPr>
            <a:spLocks noGrp="1"/>
          </p:cNvSpPr>
          <p:nvPr>
            <p:ph idx="1"/>
          </p:nvPr>
        </p:nvSpPr>
        <p:spPr>
          <a:xfrm>
            <a:off x="838200" y="2292986"/>
            <a:ext cx="10515600" cy="3396615"/>
          </a:xfrm>
        </p:spPr>
        <p:txBody>
          <a:bodyPr>
            <a:normAutofit/>
          </a:bodyPr>
          <a:lstStyle>
            <a:lvl1pPr>
              <a:defRPr sz="2000"/>
            </a:lvl1pPr>
            <a:lvl2pPr>
              <a:defRPr sz="2000"/>
            </a:lvl2pPr>
            <a:lvl3pPr>
              <a:defRPr sz="2000"/>
            </a:lvl3pPr>
            <a:lvl4pPr>
              <a:defRPr sz="2000"/>
            </a:lvl4pPr>
            <a:lvl5pPr>
              <a:defRPr sz="2000"/>
            </a:lvl5pPr>
          </a:lstStyle>
          <a:p>
            <a:pPr lvl="0"/>
            <a:r>
              <a:rPr lang="nb-NO" dirty="0"/>
              <a:t>Klikk for å redigere tekststiler i malen</a:t>
            </a:r>
          </a:p>
        </p:txBody>
      </p:sp>
    </p:spTree>
    <p:extLst>
      <p:ext uri="{BB962C8B-B14F-4D97-AF65-F5344CB8AC3E}">
        <p14:creationId xmlns:p14="http://schemas.microsoft.com/office/powerpoint/2010/main" val="1353790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side_m_boble_til_tekst_1">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160C5733-29F1-0E4D-E88C-F4B3470E00F7}"/>
              </a:ext>
            </a:extLst>
          </p:cNvPr>
          <p:cNvSpPr>
            <a:spLocks noGrp="1"/>
          </p:cNvSpPr>
          <p:nvPr>
            <p:ph type="title"/>
          </p:nvPr>
        </p:nvSpPr>
        <p:spPr>
          <a:xfrm>
            <a:off x="196032" y="3441122"/>
            <a:ext cx="3816991" cy="3116432"/>
          </a:xfrm>
          <a:prstGeom prst="rect">
            <a:avLst/>
          </a:prstGeom>
        </p:spPr>
        <p:txBody>
          <a:bodyPr/>
          <a:lstStyle>
            <a:lvl1pPr algn="ctr">
              <a:defRPr b="1">
                <a:solidFill>
                  <a:srgbClr val="393D7B"/>
                </a:solidFill>
                <a:latin typeface="+mn-lt"/>
              </a:defRPr>
            </a:lvl1pPr>
          </a:lstStyle>
          <a:p>
            <a:r>
              <a:rPr lang="nb-NO" dirty="0"/>
              <a:t>Klikk for å redigere tittelstil</a:t>
            </a:r>
          </a:p>
        </p:txBody>
      </p:sp>
    </p:spTree>
    <p:extLst>
      <p:ext uri="{BB962C8B-B14F-4D97-AF65-F5344CB8AC3E}">
        <p14:creationId xmlns:p14="http://schemas.microsoft.com/office/powerpoint/2010/main" val="49902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teriesider_lilla_overskri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6029ED-004C-1253-018D-4EE22D844F25}"/>
              </a:ext>
            </a:extLst>
          </p:cNvPr>
          <p:cNvSpPr>
            <a:spLocks noGrp="1"/>
          </p:cNvSpPr>
          <p:nvPr>
            <p:ph type="ctrTitle"/>
          </p:nvPr>
        </p:nvSpPr>
        <p:spPr>
          <a:xfrm>
            <a:off x="914400" y="1216742"/>
            <a:ext cx="10363200" cy="913471"/>
          </a:xfrm>
        </p:spPr>
        <p:txBody>
          <a:bodyPr anchor="b">
            <a:normAutofit/>
          </a:bodyPr>
          <a:lstStyle>
            <a:lvl1pPr algn="ctr">
              <a:defRPr sz="5500">
                <a:solidFill>
                  <a:schemeClr val="accent1"/>
                </a:solidFill>
              </a:defRPr>
            </a:lvl1pPr>
          </a:lstStyle>
          <a:p>
            <a:r>
              <a:rPr lang="nb-NO" dirty="0"/>
              <a:t>Klikk for å redigere tittelstil</a:t>
            </a:r>
            <a:endParaRPr lang="en-US" dirty="0"/>
          </a:p>
        </p:txBody>
      </p:sp>
      <p:sp>
        <p:nvSpPr>
          <p:cNvPr id="4" name="Subtitle 2">
            <a:extLst>
              <a:ext uri="{FF2B5EF4-FFF2-40B4-BE49-F238E27FC236}">
                <a16:creationId xmlns:a16="http://schemas.microsoft.com/office/drawing/2014/main" id="{733B9C5D-6835-B86C-6F5E-5F529F8A8A54}"/>
              </a:ext>
            </a:extLst>
          </p:cNvPr>
          <p:cNvSpPr>
            <a:spLocks noGrp="1"/>
          </p:cNvSpPr>
          <p:nvPr>
            <p:ph type="subTitle" idx="1"/>
          </p:nvPr>
        </p:nvSpPr>
        <p:spPr>
          <a:xfrm>
            <a:off x="914400" y="2316189"/>
            <a:ext cx="10363200" cy="2616003"/>
          </a:xfrm>
        </p:spPr>
        <p:txBody>
          <a:bodyPr>
            <a:normAutofit/>
          </a:bodyPr>
          <a:lstStyle>
            <a:lvl1pPr marL="0" indent="0" algn="ctr">
              <a:buNone/>
              <a:defRPr sz="3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122774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eriesider_turkis_overskri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6029ED-004C-1253-018D-4EE22D844F25}"/>
              </a:ext>
            </a:extLst>
          </p:cNvPr>
          <p:cNvSpPr>
            <a:spLocks noGrp="1"/>
          </p:cNvSpPr>
          <p:nvPr>
            <p:ph type="ctrTitle"/>
          </p:nvPr>
        </p:nvSpPr>
        <p:spPr>
          <a:xfrm>
            <a:off x="914400" y="1216742"/>
            <a:ext cx="10363200" cy="913471"/>
          </a:xfrm>
        </p:spPr>
        <p:txBody>
          <a:bodyPr anchor="b">
            <a:normAutofit/>
          </a:bodyPr>
          <a:lstStyle>
            <a:lvl1pPr algn="ctr">
              <a:defRPr sz="5500">
                <a:solidFill>
                  <a:srgbClr val="79B1B3"/>
                </a:solidFill>
              </a:defRPr>
            </a:lvl1pPr>
          </a:lstStyle>
          <a:p>
            <a:r>
              <a:rPr lang="nb-NO" dirty="0"/>
              <a:t>Klikk for å redigere tittelstil</a:t>
            </a:r>
            <a:endParaRPr lang="en-US" dirty="0"/>
          </a:p>
        </p:txBody>
      </p:sp>
      <p:sp>
        <p:nvSpPr>
          <p:cNvPr id="4" name="Subtitle 2">
            <a:extLst>
              <a:ext uri="{FF2B5EF4-FFF2-40B4-BE49-F238E27FC236}">
                <a16:creationId xmlns:a16="http://schemas.microsoft.com/office/drawing/2014/main" id="{733B9C5D-6835-B86C-6F5E-5F529F8A8A54}"/>
              </a:ext>
            </a:extLst>
          </p:cNvPr>
          <p:cNvSpPr>
            <a:spLocks noGrp="1"/>
          </p:cNvSpPr>
          <p:nvPr>
            <p:ph type="subTitle" idx="1"/>
          </p:nvPr>
        </p:nvSpPr>
        <p:spPr>
          <a:xfrm>
            <a:off x="914400" y="2316189"/>
            <a:ext cx="10363200" cy="2616003"/>
          </a:xfrm>
        </p:spPr>
        <p:txBody>
          <a:bodyPr>
            <a:normAutofit/>
          </a:bodyPr>
          <a:lstStyle>
            <a:lvl1pPr marL="0" indent="0" algn="ctr">
              <a:buNone/>
              <a:defRPr sz="3200" b="1">
                <a:solidFill>
                  <a:srgbClr val="79B1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364484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teriesider_lilla_overskrift_punk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chemeClr val="accent1"/>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1"/>
            <a:ext cx="10363200" cy="2939850"/>
          </a:xfrm>
        </p:spPr>
        <p:txBody>
          <a:bodyPr/>
          <a:lstStyle>
            <a:lvl1pPr marL="342900" indent="-342900" algn="l">
              <a:buFont typeface="Arial" panose="020B0604020202020204" pitchFamily="34" charset="0"/>
              <a:buChar char="•"/>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9016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tside_lilla_overskrift_punkter_et_bil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chemeClr val="accent1"/>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1"/>
            <a:ext cx="10363200" cy="2939850"/>
          </a:xfrm>
        </p:spPr>
        <p:txBody>
          <a:bodyPr/>
          <a:lstStyle>
            <a:lvl1pPr marL="342900" indent="-342900" algn="l">
              <a:buFont typeface="Arial" panose="020B0604020202020204" pitchFamily="34" charset="0"/>
              <a:buChar char="•"/>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4" name="Plassholder for bilde 4">
            <a:extLst>
              <a:ext uri="{FF2B5EF4-FFF2-40B4-BE49-F238E27FC236}">
                <a16:creationId xmlns:a16="http://schemas.microsoft.com/office/drawing/2014/main" id="{5B9B7813-B1B6-103A-9DAB-0A56BC91AA15}"/>
              </a:ext>
            </a:extLst>
          </p:cNvPr>
          <p:cNvSpPr>
            <a:spLocks noGrp="1"/>
          </p:cNvSpPr>
          <p:nvPr>
            <p:ph type="pic" sz="quarter" idx="10"/>
          </p:nvPr>
        </p:nvSpPr>
        <p:spPr>
          <a:xfrm>
            <a:off x="8509478" y="2409237"/>
            <a:ext cx="3326400" cy="3326400"/>
          </a:xfrm>
          <a:prstGeom prst="flowChartConnector">
            <a:avLst/>
          </a:prstGeom>
        </p:spPr>
        <p:txBody>
          <a:bodyPr/>
          <a:lstStyle/>
          <a:p>
            <a:endParaRPr lang="nb-NO"/>
          </a:p>
        </p:txBody>
      </p:sp>
    </p:spTree>
    <p:extLst>
      <p:ext uri="{BB962C8B-B14F-4D97-AF65-F5344CB8AC3E}">
        <p14:creationId xmlns:p14="http://schemas.microsoft.com/office/powerpoint/2010/main" val="220721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tside_turkis_overskrift_punkter_to_bil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chemeClr val="accent2"/>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1"/>
            <a:ext cx="10363200" cy="2939850"/>
          </a:xfrm>
        </p:spPr>
        <p:txBody>
          <a:bodyPr/>
          <a:lstStyle>
            <a:lvl1pPr marL="342900" indent="-342900" algn="l">
              <a:buFont typeface="Arial" panose="020B0604020202020204" pitchFamily="34" charset="0"/>
              <a:buChar char="•"/>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5" name="Plassholder for bilde 4">
            <a:extLst>
              <a:ext uri="{FF2B5EF4-FFF2-40B4-BE49-F238E27FC236}">
                <a16:creationId xmlns:a16="http://schemas.microsoft.com/office/drawing/2014/main" id="{E7EC89A7-839D-E5B2-1840-22F3D4985A71}"/>
              </a:ext>
            </a:extLst>
          </p:cNvPr>
          <p:cNvSpPr>
            <a:spLocks noGrp="1"/>
          </p:cNvSpPr>
          <p:nvPr>
            <p:ph type="pic" sz="quarter" idx="10"/>
          </p:nvPr>
        </p:nvSpPr>
        <p:spPr>
          <a:xfrm>
            <a:off x="8355288" y="3320105"/>
            <a:ext cx="3326400" cy="3326400"/>
          </a:xfrm>
          <a:prstGeom prst="flowChartConnector">
            <a:avLst/>
          </a:prstGeom>
        </p:spPr>
        <p:txBody>
          <a:bodyPr/>
          <a:lstStyle/>
          <a:p>
            <a:endParaRPr lang="nb-NO"/>
          </a:p>
        </p:txBody>
      </p:sp>
      <p:sp>
        <p:nvSpPr>
          <p:cNvPr id="6" name="Plassholder for bilde 4">
            <a:extLst>
              <a:ext uri="{FF2B5EF4-FFF2-40B4-BE49-F238E27FC236}">
                <a16:creationId xmlns:a16="http://schemas.microsoft.com/office/drawing/2014/main" id="{3F77C4C7-ACCC-1454-66A0-D3F8AE918C30}"/>
              </a:ext>
            </a:extLst>
          </p:cNvPr>
          <p:cNvSpPr>
            <a:spLocks noGrp="1"/>
          </p:cNvSpPr>
          <p:nvPr>
            <p:ph type="pic" sz="quarter" idx="11"/>
          </p:nvPr>
        </p:nvSpPr>
        <p:spPr>
          <a:xfrm>
            <a:off x="10007641" y="2035834"/>
            <a:ext cx="2034000" cy="2034000"/>
          </a:xfrm>
          <a:prstGeom prst="flowChartConnector">
            <a:avLst/>
          </a:prstGeom>
        </p:spPr>
        <p:txBody>
          <a:bodyPr/>
          <a:lstStyle/>
          <a:p>
            <a:endParaRPr lang="nb-NO"/>
          </a:p>
        </p:txBody>
      </p:sp>
    </p:spTree>
    <p:extLst>
      <p:ext uri="{BB962C8B-B14F-4D97-AF65-F5344CB8AC3E}">
        <p14:creationId xmlns:p14="http://schemas.microsoft.com/office/powerpoint/2010/main" val="81333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teriesider_turkis_overskrift_punk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rgbClr val="79B1B3"/>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1"/>
            <a:ext cx="10363200" cy="2845846"/>
          </a:xfrm>
        </p:spPr>
        <p:txBody>
          <a:bodyPr/>
          <a:lstStyle>
            <a:lvl1pPr marL="342900" indent="-342900" algn="l">
              <a:buFont typeface="Arial" panose="020B0604020202020204" pitchFamily="34" charset="0"/>
              <a:buChar char="•"/>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178150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teriesider_lilla_overskrift_punkter_to_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DE9839-86A6-4CB1-BD4F-67FAF44574D7}"/>
              </a:ext>
            </a:extLst>
          </p:cNvPr>
          <p:cNvSpPr>
            <a:spLocks noGrp="1"/>
          </p:cNvSpPr>
          <p:nvPr>
            <p:ph type="title"/>
          </p:nvPr>
        </p:nvSpPr>
        <p:spPr/>
        <p:txBody>
          <a:bodyPr>
            <a:normAutofit/>
          </a:bodyPr>
          <a:lstStyle>
            <a:lvl1pPr>
              <a:defRPr sz="5400">
                <a:solidFill>
                  <a:srgbClr val="393D7B"/>
                </a:solidFill>
              </a:defRPr>
            </a:lvl1pPr>
          </a:lstStyle>
          <a:p>
            <a:r>
              <a:rPr lang="nb-NO" dirty="0"/>
              <a:t>Klikk for å redigere tittelstil</a:t>
            </a:r>
          </a:p>
        </p:txBody>
      </p:sp>
      <p:sp>
        <p:nvSpPr>
          <p:cNvPr id="6" name="Plassholder for innhold 3">
            <a:extLst>
              <a:ext uri="{FF2B5EF4-FFF2-40B4-BE49-F238E27FC236}">
                <a16:creationId xmlns:a16="http://schemas.microsoft.com/office/drawing/2014/main" id="{CB0675DC-6917-4E4E-8185-5DA5334ECC23}"/>
              </a:ext>
            </a:extLst>
          </p:cNvPr>
          <p:cNvSpPr>
            <a:spLocks noGrp="1"/>
          </p:cNvSpPr>
          <p:nvPr>
            <p:ph sz="half" idx="2"/>
          </p:nvPr>
        </p:nvSpPr>
        <p:spPr>
          <a:xfrm>
            <a:off x="819147" y="2376066"/>
            <a:ext cx="5220000" cy="2736000"/>
          </a:xfrm>
        </p:spPr>
        <p:txBody>
          <a:bodyPr>
            <a:normAutofit/>
          </a:bodyPr>
          <a:lstStyle>
            <a:lvl1pPr>
              <a:defRPr sz="2400">
                <a:solidFill>
                  <a:schemeClr val="tx1">
                    <a:lumMod val="85000"/>
                    <a:lumOff val="15000"/>
                  </a:schemeClr>
                </a:solidFill>
              </a:defRPr>
            </a:lvl1pPr>
          </a:lstStyle>
          <a:p>
            <a:endParaRPr lang="nb-NO" dirty="0"/>
          </a:p>
        </p:txBody>
      </p:sp>
      <p:sp>
        <p:nvSpPr>
          <p:cNvPr id="8" name="Plassholder for innhold 5">
            <a:extLst>
              <a:ext uri="{FF2B5EF4-FFF2-40B4-BE49-F238E27FC236}">
                <a16:creationId xmlns:a16="http://schemas.microsoft.com/office/drawing/2014/main" id="{A95D7CE6-8F09-407E-B223-6F3DF2E7B12D}"/>
              </a:ext>
            </a:extLst>
          </p:cNvPr>
          <p:cNvSpPr>
            <a:spLocks noGrp="1"/>
          </p:cNvSpPr>
          <p:nvPr>
            <p:ph sz="quarter" idx="4"/>
          </p:nvPr>
        </p:nvSpPr>
        <p:spPr>
          <a:xfrm>
            <a:off x="6133800" y="2376066"/>
            <a:ext cx="5220000" cy="2736000"/>
          </a:xfrm>
        </p:spPr>
        <p:txBody>
          <a:bodyPr>
            <a:normAutofit/>
          </a:bodyPr>
          <a:lstStyle>
            <a:lvl1pPr>
              <a:defRPr sz="2400">
                <a:solidFill>
                  <a:schemeClr val="tx1">
                    <a:lumMod val="85000"/>
                    <a:lumOff val="15000"/>
                  </a:schemeClr>
                </a:solidFill>
              </a:defRPr>
            </a:lvl1pPr>
          </a:lstStyle>
          <a:p>
            <a:endParaRPr lang="nb-NO" dirty="0"/>
          </a:p>
        </p:txBody>
      </p:sp>
    </p:spTree>
    <p:extLst>
      <p:ext uri="{BB962C8B-B14F-4D97-AF65-F5344CB8AC3E}">
        <p14:creationId xmlns:p14="http://schemas.microsoft.com/office/powerpoint/2010/main" val="25708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teriesider_turkis_overskrift_punkter_to_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DE9839-86A6-4CB1-BD4F-67FAF44574D7}"/>
              </a:ext>
            </a:extLst>
          </p:cNvPr>
          <p:cNvSpPr>
            <a:spLocks noGrp="1"/>
          </p:cNvSpPr>
          <p:nvPr>
            <p:ph type="title"/>
          </p:nvPr>
        </p:nvSpPr>
        <p:spPr/>
        <p:txBody>
          <a:bodyPr>
            <a:normAutofit/>
          </a:bodyPr>
          <a:lstStyle>
            <a:lvl1pPr>
              <a:defRPr sz="5400">
                <a:solidFill>
                  <a:srgbClr val="79B1B3"/>
                </a:solidFill>
              </a:defRPr>
            </a:lvl1pPr>
          </a:lstStyle>
          <a:p>
            <a:r>
              <a:rPr lang="nb-NO" dirty="0"/>
              <a:t>Klikk for å redigere tittelstil</a:t>
            </a:r>
          </a:p>
        </p:txBody>
      </p:sp>
      <p:sp>
        <p:nvSpPr>
          <p:cNvPr id="6" name="Plassholder for innhold 3">
            <a:extLst>
              <a:ext uri="{FF2B5EF4-FFF2-40B4-BE49-F238E27FC236}">
                <a16:creationId xmlns:a16="http://schemas.microsoft.com/office/drawing/2014/main" id="{CB0675DC-6917-4E4E-8185-5DA5334ECC23}"/>
              </a:ext>
            </a:extLst>
          </p:cNvPr>
          <p:cNvSpPr>
            <a:spLocks noGrp="1"/>
          </p:cNvSpPr>
          <p:nvPr>
            <p:ph sz="half" idx="2"/>
          </p:nvPr>
        </p:nvSpPr>
        <p:spPr>
          <a:xfrm>
            <a:off x="819147" y="2376066"/>
            <a:ext cx="5220000" cy="2734319"/>
          </a:xfrm>
        </p:spPr>
        <p:txBody>
          <a:bodyPr>
            <a:normAutofit/>
          </a:bodyPr>
          <a:lstStyle>
            <a:lvl1pPr>
              <a:defRPr sz="2400">
                <a:solidFill>
                  <a:schemeClr val="tx1">
                    <a:lumMod val="85000"/>
                    <a:lumOff val="15000"/>
                  </a:schemeClr>
                </a:solidFill>
              </a:defRPr>
            </a:lvl1pPr>
          </a:lstStyle>
          <a:p>
            <a:endParaRPr lang="nb-NO" dirty="0"/>
          </a:p>
        </p:txBody>
      </p:sp>
      <p:sp>
        <p:nvSpPr>
          <p:cNvPr id="8" name="Plassholder for innhold 5">
            <a:extLst>
              <a:ext uri="{FF2B5EF4-FFF2-40B4-BE49-F238E27FC236}">
                <a16:creationId xmlns:a16="http://schemas.microsoft.com/office/drawing/2014/main" id="{A95D7CE6-8F09-407E-B223-6F3DF2E7B12D}"/>
              </a:ext>
            </a:extLst>
          </p:cNvPr>
          <p:cNvSpPr>
            <a:spLocks noGrp="1"/>
          </p:cNvSpPr>
          <p:nvPr>
            <p:ph sz="quarter" idx="4"/>
          </p:nvPr>
        </p:nvSpPr>
        <p:spPr>
          <a:xfrm>
            <a:off x="6133800" y="2376067"/>
            <a:ext cx="5220000" cy="2734318"/>
          </a:xfrm>
        </p:spPr>
        <p:txBody>
          <a:bodyPr>
            <a:normAutofit/>
          </a:bodyPr>
          <a:lstStyle>
            <a:lvl1pPr>
              <a:defRPr sz="2400">
                <a:solidFill>
                  <a:schemeClr val="tx1">
                    <a:lumMod val="85000"/>
                    <a:lumOff val="15000"/>
                  </a:schemeClr>
                </a:solidFill>
              </a:defRPr>
            </a:lvl1pPr>
          </a:lstStyle>
          <a:p>
            <a:endParaRPr lang="nb-NO" dirty="0"/>
          </a:p>
        </p:txBody>
      </p:sp>
    </p:spTree>
    <p:extLst>
      <p:ext uri="{BB962C8B-B14F-4D97-AF65-F5344CB8AC3E}">
        <p14:creationId xmlns:p14="http://schemas.microsoft.com/office/powerpoint/2010/main" val="899704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descr="Et bilde som inneholder tekst, visittkort, vektorgrafikk, utklipp&#10;&#10;Automatisk generert beskrivelse">
            <a:extLst>
              <a:ext uri="{FF2B5EF4-FFF2-40B4-BE49-F238E27FC236}">
                <a16:creationId xmlns:a16="http://schemas.microsoft.com/office/drawing/2014/main" id="{E6FFB8E0-0159-D308-A8A3-15F8BC30DA03}"/>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591071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755F324-AE59-3439-5062-E3F93514502A}"/>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832487"/>
            <a:ext cx="10515600" cy="1325563"/>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838200" y="2292985"/>
            <a:ext cx="10515600" cy="2837365"/>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2082080394"/>
      </p:ext>
    </p:extLst>
  </p:cSld>
  <p:clrMap bg1="lt1" tx1="dk1" bg2="lt2" tx2="dk2" accent1="accent1" accent2="accent2" accent3="accent3" accent4="accent4" accent5="accent5" accent6="accent6" hlink="hlink" folHlink="folHlink"/>
  <p:sldLayoutIdLst>
    <p:sldLayoutId id="2147483805" r:id="rId1"/>
    <p:sldLayoutId id="2147483804" r:id="rId2"/>
    <p:sldLayoutId id="2147483765" r:id="rId3"/>
    <p:sldLayoutId id="2147483807" r:id="rId4"/>
    <p:sldLayoutId id="2147483808" r:id="rId5"/>
    <p:sldLayoutId id="2147483806" r:id="rId6"/>
    <p:sldLayoutId id="2147483800" r:id="rId7"/>
    <p:sldLayoutId id="2147483795" r:id="rId8"/>
    <p:sldLayoutId id="2147483811" r:id="rId9"/>
    <p:sldLayoutId id="2147483812" r:id="rId10"/>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descr="Et bilde som inneholder tekst, person, innendørs&#10;&#10;Automatisk generert beskrivelse">
            <a:extLst>
              <a:ext uri="{FF2B5EF4-FFF2-40B4-BE49-F238E27FC236}">
                <a16:creationId xmlns:a16="http://schemas.microsoft.com/office/drawing/2014/main" id="{3915EBEC-29DA-E307-C8C3-31300415320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580186"/>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rusinfo.no/"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rk.no/skole-deling/25998"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weedensenteret.no/" TargetMode="External"/><Relationship Id="rId4" Type="http://schemas.openxmlformats.org/officeDocument/2006/relationships/hyperlink" Target="http://www.rusinfo.n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XiCrniLQGY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tv.nrk.no/se?v=MDTI16005019"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hOM6s2Gx6JU"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helse-bergen.no/nasjonal-kompetansetjeneste-for-sovnsykdommer-sovno"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077C24EE-1E6D-CEDD-9503-4303FDC93EDA}"/>
              </a:ext>
            </a:extLst>
          </p:cNvPr>
          <p:cNvSpPr>
            <a:spLocks noGrp="1"/>
          </p:cNvSpPr>
          <p:nvPr>
            <p:ph type="subTitle" idx="1"/>
          </p:nvPr>
        </p:nvSpPr>
        <p:spPr/>
        <p:txBody>
          <a:bodyPr/>
          <a:lstStyle/>
          <a:p>
            <a:r>
              <a:rPr lang="nb-NO" dirty="0" smtClean="0"/>
              <a:t>Sted:</a:t>
            </a:r>
          </a:p>
          <a:p>
            <a:r>
              <a:rPr lang="nb-NO" dirty="0" smtClean="0"/>
              <a:t>Dato:</a:t>
            </a:r>
          </a:p>
          <a:p>
            <a:r>
              <a:rPr lang="nb-NO" dirty="0" smtClean="0"/>
              <a:t>Navn:</a:t>
            </a:r>
          </a:p>
          <a:p>
            <a:r>
              <a:rPr lang="nb-NO" dirty="0" smtClean="0"/>
              <a:t>Navn:</a:t>
            </a:r>
            <a:endParaRPr lang="nb-NO" dirty="0"/>
          </a:p>
        </p:txBody>
      </p:sp>
    </p:spTree>
    <p:extLst>
      <p:ext uri="{BB962C8B-B14F-4D97-AF65-F5344CB8AC3E}">
        <p14:creationId xmlns:p14="http://schemas.microsoft.com/office/powerpoint/2010/main" val="4153042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401054"/>
            <a:ext cx="10363200" cy="946484"/>
          </a:xfrm>
        </p:spPr>
        <p:txBody>
          <a:bodyPr/>
          <a:lstStyle/>
          <a:p>
            <a:r>
              <a:rPr lang="nb-NO" dirty="0" smtClean="0"/>
              <a:t>Øvelse: Tankefeller</a:t>
            </a:r>
            <a:endParaRPr lang="nb-NO" dirty="0"/>
          </a:p>
        </p:txBody>
      </p:sp>
      <p:sp>
        <p:nvSpPr>
          <p:cNvPr id="3" name="Undertittel 2"/>
          <p:cNvSpPr>
            <a:spLocks noGrp="1"/>
          </p:cNvSpPr>
          <p:nvPr>
            <p:ph type="subTitle" idx="1"/>
          </p:nvPr>
        </p:nvSpPr>
        <p:spPr>
          <a:xfrm>
            <a:off x="914400" y="1475874"/>
            <a:ext cx="10363200" cy="3685787"/>
          </a:xfrm>
        </p:spPr>
        <p:txBody>
          <a:bodyPr>
            <a:normAutofit fontScale="92500" lnSpcReduction="10000"/>
          </a:bodyPr>
          <a:lstStyle/>
          <a:p>
            <a:r>
              <a:rPr lang="nb-NO" i="1" dirty="0"/>
              <a:t>Se for deg at Trine står i skolegangen, og ser en hun kjenner. Hun sier «hei!», men personen går rett forbi uten å </a:t>
            </a:r>
            <a:r>
              <a:rPr lang="nb-NO" i="1" dirty="0" smtClean="0"/>
              <a:t>hilse</a:t>
            </a:r>
          </a:p>
          <a:p>
            <a:r>
              <a:rPr lang="nb-NO" i="1" dirty="0" smtClean="0"/>
              <a:t>- Hva </a:t>
            </a:r>
            <a:r>
              <a:rPr lang="nb-NO" i="1" dirty="0"/>
              <a:t>tror dere Trine føler nå og hvorfor tror dere hun føler det slik</a:t>
            </a:r>
            <a:r>
              <a:rPr lang="nb-NO" i="1" dirty="0" smtClean="0"/>
              <a:t>?</a:t>
            </a:r>
          </a:p>
          <a:p>
            <a:r>
              <a:rPr lang="nb-NO" i="1" dirty="0" smtClean="0"/>
              <a:t>- Hvilke </a:t>
            </a:r>
            <a:r>
              <a:rPr lang="nb-NO" i="1" dirty="0"/>
              <a:t>tankefeller kan ha dukket opp? Kan dere gi eksempler fra situasjonen med Trine på hva som kan ha ført til disse </a:t>
            </a:r>
            <a:r>
              <a:rPr lang="nb-NO" i="1" dirty="0" err="1"/>
              <a:t>tankefellene</a:t>
            </a:r>
            <a:r>
              <a:rPr lang="nb-NO" i="1" dirty="0"/>
              <a:t>? </a:t>
            </a:r>
            <a:r>
              <a:rPr lang="nb-NO" i="1" dirty="0" smtClean="0"/>
              <a:t>Se elevhefte s. 6-7 eller neste foil for eksempler.</a:t>
            </a:r>
          </a:p>
          <a:p>
            <a:r>
              <a:rPr lang="nb-NO" i="1" dirty="0"/>
              <a:t>Se for deg at Trine står i skolegangen, og ser en hun kjenner. Trine sier «hei!», men personen går forbi uten å si noe. Trine stopper opp et lite øyeblikk og tenker: «Dette var merkelig. Kan det være at personen kanskje ikke så meg, eller hadde dårlig tid</a:t>
            </a:r>
            <a:r>
              <a:rPr lang="nb-NO" i="1" dirty="0" smtClean="0"/>
              <a:t>?»</a:t>
            </a:r>
          </a:p>
          <a:p>
            <a:r>
              <a:rPr lang="nb-NO" i="1" dirty="0" smtClean="0"/>
              <a:t>- Hvordan tror dere Trine ville følt seg når hun tenker på denne måten?</a:t>
            </a:r>
          </a:p>
          <a:p>
            <a:r>
              <a:rPr lang="nb-NO" i="1" dirty="0" smtClean="0">
                <a:solidFill>
                  <a:schemeClr val="tx1"/>
                </a:solidFill>
              </a:rPr>
              <a:t>- Hva </a:t>
            </a:r>
            <a:r>
              <a:rPr lang="nb-NO" i="1" dirty="0">
                <a:solidFill>
                  <a:schemeClr val="tx1"/>
                </a:solidFill>
              </a:rPr>
              <a:t>tror dere Trine ville gjort neste gang hun så denne personen?</a:t>
            </a:r>
            <a:r>
              <a:rPr lang="nb-NO" dirty="0">
                <a:solidFill>
                  <a:schemeClr val="tx1"/>
                </a:solidFill>
              </a:rPr>
              <a:t> </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11084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914400" y="368969"/>
            <a:ext cx="9881937" cy="5128862"/>
          </a:xfrm>
        </p:spPr>
        <p:txBody>
          <a:bodyPr>
            <a:normAutofit fontScale="92500" lnSpcReduction="10000"/>
          </a:bodyPr>
          <a:lstStyle/>
          <a:p>
            <a:pPr marL="0" lvl="0" indent="0">
              <a:buNone/>
            </a:pPr>
            <a:r>
              <a:rPr lang="nb-NO" sz="2600" b="1" dirty="0" smtClean="0">
                <a:solidFill>
                  <a:schemeClr val="tx1"/>
                </a:solidFill>
              </a:rPr>
              <a:t>Her er noen vanlige </a:t>
            </a:r>
            <a:r>
              <a:rPr lang="nb-NO" sz="2600" b="1" dirty="0" smtClean="0">
                <a:solidFill>
                  <a:srgbClr val="387933"/>
                </a:solidFill>
              </a:rPr>
              <a:t>tankefeller. </a:t>
            </a:r>
            <a:r>
              <a:rPr lang="nb-NO" sz="2600" b="1" dirty="0" smtClean="0">
                <a:solidFill>
                  <a:schemeClr val="tx1"/>
                </a:solidFill>
              </a:rPr>
              <a:t>Man kan ha en eller flere, og det er vanlig at de overlapper hverandre:</a:t>
            </a:r>
          </a:p>
          <a:p>
            <a:pPr marL="457200" lvl="0" indent="-457200">
              <a:buFont typeface="+mj-lt"/>
              <a:buAutoNum type="arabicPeriod"/>
            </a:pPr>
            <a:r>
              <a:rPr lang="nb-NO" b="1" dirty="0" smtClean="0">
                <a:solidFill>
                  <a:srgbClr val="387933"/>
                </a:solidFill>
              </a:rPr>
              <a:t>Svart-hvitt-tenkning</a:t>
            </a:r>
            <a:r>
              <a:rPr lang="nb-NO" b="1" dirty="0">
                <a:solidFill>
                  <a:srgbClr val="387933"/>
                </a:solidFill>
              </a:rPr>
              <a:t>: </a:t>
            </a:r>
            <a:r>
              <a:rPr lang="nb-NO" b="1" dirty="0"/>
              <a:t>Ting er mislykket hvis det ikke er perfekt. «Det er ikke vits å begynne å lese til prøven nå, jeg ligger uansett så dårlig an». </a:t>
            </a:r>
          </a:p>
          <a:p>
            <a:pPr marL="457200" lvl="0" indent="-457200">
              <a:buFont typeface="+mj-lt"/>
              <a:buAutoNum type="arabicPeriod"/>
            </a:pPr>
            <a:r>
              <a:rPr lang="nb-NO" b="1" dirty="0">
                <a:solidFill>
                  <a:srgbClr val="387933"/>
                </a:solidFill>
              </a:rPr>
              <a:t>Spå fremtiden: </a:t>
            </a:r>
            <a:r>
              <a:rPr lang="nb-NO" b="1" dirty="0"/>
              <a:t>Man føler seg sikker på hvordan fremtiden vil bli, ofte i negativ retning. «Jeg kommer aldri til å få meg kjæreste» eller «jeg kommer aldri til å klare å fullføre skolen». </a:t>
            </a:r>
          </a:p>
          <a:p>
            <a:pPr marL="457200" lvl="0" indent="-457200">
              <a:buFont typeface="+mj-lt"/>
              <a:buAutoNum type="arabicPeriod"/>
            </a:pPr>
            <a:r>
              <a:rPr lang="nb-NO" b="1" dirty="0" err="1">
                <a:solidFill>
                  <a:srgbClr val="387933"/>
                </a:solidFill>
              </a:rPr>
              <a:t>Tankelesing</a:t>
            </a:r>
            <a:r>
              <a:rPr lang="nb-NO" b="1" dirty="0">
                <a:solidFill>
                  <a:srgbClr val="387933"/>
                </a:solidFill>
              </a:rPr>
              <a:t>: </a:t>
            </a:r>
            <a:r>
              <a:rPr lang="nb-NO" b="1" dirty="0"/>
              <a:t>Man tror man vet akkurat hva andre tenker om en. «Hun kan se at jeg er nervøs» eller «alle her synes jeg er kjedelig». </a:t>
            </a:r>
          </a:p>
          <a:p>
            <a:pPr marL="457200" lvl="0" indent="-457200">
              <a:buFont typeface="+mj-lt"/>
              <a:buAutoNum type="arabicPeriod"/>
            </a:pPr>
            <a:r>
              <a:rPr lang="nb-NO" b="1" dirty="0">
                <a:solidFill>
                  <a:srgbClr val="387933"/>
                </a:solidFill>
              </a:rPr>
              <a:t>Negativ forenkling: </a:t>
            </a:r>
            <a:r>
              <a:rPr lang="nb-NO" b="1" dirty="0"/>
              <a:t>Man konkluderer med noe negativt ut fra én enkel hendelse. «Jeg vet etter denne første skoledagen at jeg aldri kommer til å bli venn med noen i klassen». </a:t>
            </a:r>
          </a:p>
          <a:p>
            <a:pPr marL="457200" lvl="0" indent="-457200">
              <a:buFont typeface="+mj-lt"/>
              <a:buAutoNum type="arabicPeriod"/>
            </a:pPr>
            <a:r>
              <a:rPr lang="nb-NO" b="1" dirty="0">
                <a:solidFill>
                  <a:srgbClr val="387933"/>
                </a:solidFill>
              </a:rPr>
              <a:t>Burde-tenking: </a:t>
            </a:r>
            <a:r>
              <a:rPr lang="nb-NO" b="1" dirty="0"/>
              <a:t>Man pålegger seg selv mange krav om hva man bør, som ofte fører til at man ikke klarer å leve opp til sine egne høye standarder. «Jeg burde alltid være en god venn» </a:t>
            </a:r>
            <a:r>
              <a:rPr lang="nb-NO" b="1" dirty="0" smtClean="0"/>
              <a:t>eller «</a:t>
            </a:r>
            <a:r>
              <a:rPr lang="nb-NO" b="1" dirty="0"/>
              <a:t>jeg burde ikke føle det sånn.»  </a:t>
            </a:r>
          </a:p>
          <a:p>
            <a:pPr marL="0" indent="0">
              <a:buNone/>
            </a:pPr>
            <a:endParaRPr lang="nb-NO" dirty="0"/>
          </a:p>
        </p:txBody>
      </p:sp>
    </p:spTree>
    <p:extLst>
      <p:ext uri="{BB962C8B-B14F-4D97-AF65-F5344CB8AC3E}">
        <p14:creationId xmlns:p14="http://schemas.microsoft.com/office/powerpoint/2010/main" val="3411424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665627"/>
            <a:ext cx="10363200" cy="913471"/>
          </a:xfrm>
        </p:spPr>
        <p:txBody>
          <a:bodyPr>
            <a:normAutofit fontScale="90000"/>
          </a:bodyPr>
          <a:lstStyle/>
          <a:p>
            <a:r>
              <a:rPr lang="nb-NO" dirty="0" smtClean="0"/>
              <a:t>Tema: Rus </a:t>
            </a:r>
            <a:r>
              <a:rPr lang="nb-NO" dirty="0"/>
              <a:t>og psykisk helse </a:t>
            </a:r>
            <a:r>
              <a:rPr lang="nb-NO" i="1" dirty="0" smtClean="0"/>
              <a:t/>
            </a:r>
            <a:br>
              <a:rPr lang="nb-NO" i="1" dirty="0" smtClean="0"/>
            </a:br>
            <a:r>
              <a:rPr lang="nb-NO" sz="3600" dirty="0" smtClean="0"/>
              <a:t>(</a:t>
            </a:r>
            <a:r>
              <a:rPr lang="nb-NO" sz="3600" dirty="0"/>
              <a:t>se elevheftet s.19-20 - Ta en titt på </a:t>
            </a:r>
            <a:r>
              <a:rPr lang="nb-NO" sz="3600" dirty="0">
                <a:solidFill>
                  <a:srgbClr val="393D7B"/>
                </a:solidFill>
              </a:rPr>
              <a:t>nettsiden: </a:t>
            </a:r>
            <a:r>
              <a:rPr lang="nb-NO" sz="3600" dirty="0" smtClean="0">
                <a:solidFill>
                  <a:srgbClr val="393D7B"/>
                </a:solidFill>
                <a:hlinkClick r:id="rId3"/>
              </a:rPr>
              <a:t>rusinfo.no</a:t>
            </a:r>
            <a:r>
              <a:rPr lang="nb-NO" sz="3600" dirty="0" smtClean="0">
                <a:solidFill>
                  <a:srgbClr val="393D7B"/>
                </a:solidFill>
              </a:rPr>
              <a:t>)</a:t>
            </a:r>
            <a:endParaRPr lang="nb-NO" sz="3600" dirty="0">
              <a:solidFill>
                <a:srgbClr val="393D7B"/>
              </a:solidFill>
            </a:endParaRPr>
          </a:p>
        </p:txBody>
      </p:sp>
      <p:sp>
        <p:nvSpPr>
          <p:cNvPr id="3" name="Undertittel 2"/>
          <p:cNvSpPr>
            <a:spLocks noGrp="1"/>
          </p:cNvSpPr>
          <p:nvPr>
            <p:ph type="subTitle" idx="1"/>
          </p:nvPr>
        </p:nvSpPr>
        <p:spPr>
          <a:xfrm>
            <a:off x="914400" y="1737360"/>
            <a:ext cx="10363200" cy="3424301"/>
          </a:xfrm>
        </p:spPr>
        <p:txBody>
          <a:bodyPr>
            <a:normAutofit fontScale="85000" lnSpcReduction="20000"/>
          </a:bodyPr>
          <a:lstStyle/>
          <a:p>
            <a:pPr marL="0" indent="0">
              <a:buNone/>
            </a:pPr>
            <a:r>
              <a:rPr lang="nb-NO" sz="2800" b="1" dirty="0" smtClean="0">
                <a:solidFill>
                  <a:srgbClr val="387933"/>
                </a:solidFill>
              </a:rPr>
              <a:t>Hvordan </a:t>
            </a:r>
            <a:r>
              <a:rPr lang="nb-NO" sz="2800" b="1" dirty="0">
                <a:solidFill>
                  <a:srgbClr val="387933"/>
                </a:solidFill>
              </a:rPr>
              <a:t>påvirker rusmidler kroppen og hjernen?</a:t>
            </a:r>
          </a:p>
          <a:p>
            <a:pPr marL="0" indent="0">
              <a:buNone/>
            </a:pPr>
            <a:r>
              <a:rPr lang="nb-NO" dirty="0"/>
              <a:t>Det er veldig forskjellig hvordan de ulike rusmidlene påvirker </a:t>
            </a:r>
            <a:r>
              <a:rPr lang="nb-NO" dirty="0" smtClean="0"/>
              <a:t>kropp og hjerne. </a:t>
            </a:r>
            <a:r>
              <a:rPr lang="nb-NO" dirty="0"/>
              <a:t>Men det er noen ting som er likt og som kan skje ved inntak av alle de ulike </a:t>
            </a:r>
            <a:r>
              <a:rPr lang="nb-NO" dirty="0" smtClean="0"/>
              <a:t>rusmidlene</a:t>
            </a:r>
            <a:r>
              <a:rPr lang="nb-NO" dirty="0"/>
              <a:t>:</a:t>
            </a:r>
            <a:endParaRPr lang="nb-NO" dirty="0" smtClean="0"/>
          </a:p>
          <a:p>
            <a:r>
              <a:rPr lang="nb-NO" dirty="0"/>
              <a:t>K</a:t>
            </a:r>
            <a:r>
              <a:rPr lang="nb-NO" dirty="0" smtClean="0"/>
              <a:t>onsentrasjon</a:t>
            </a:r>
            <a:r>
              <a:rPr lang="nb-NO" dirty="0"/>
              <a:t>, hukommelse og andre hjernefunksjoner fungerer </a:t>
            </a:r>
            <a:r>
              <a:rPr lang="nb-NO" dirty="0" smtClean="0"/>
              <a:t>dårligere</a:t>
            </a:r>
            <a:r>
              <a:rPr lang="nb-NO" dirty="0"/>
              <a:t>.</a:t>
            </a:r>
            <a:endParaRPr lang="nb-NO" dirty="0" smtClean="0"/>
          </a:p>
          <a:p>
            <a:r>
              <a:rPr lang="nb-NO" dirty="0" smtClean="0"/>
              <a:t>Du </a:t>
            </a:r>
            <a:r>
              <a:rPr lang="nb-NO" dirty="0"/>
              <a:t>blir mer impulsiv, noe som kan føre til at du sier og gjør ting du vanligvis ikke ville gjort. </a:t>
            </a:r>
            <a:endParaRPr lang="nb-NO" dirty="0" smtClean="0"/>
          </a:p>
          <a:p>
            <a:r>
              <a:rPr lang="nb-NO" dirty="0" smtClean="0"/>
              <a:t>Gjentatt </a:t>
            </a:r>
            <a:r>
              <a:rPr lang="nb-NO" dirty="0"/>
              <a:t>rusmiddelbruk kan føre til avhengighet.</a:t>
            </a:r>
          </a:p>
          <a:p>
            <a:r>
              <a:rPr lang="nb-NO" dirty="0"/>
              <a:t>Alle rusmidler påvirker det som kalles belønningssenteret i hjernen. Det er dette som gjør at rusmidler kan gir en umiddelbar velværefølelse (du føler deg </a:t>
            </a:r>
            <a:r>
              <a:rPr lang="nb-NO" dirty="0" smtClean="0"/>
              <a:t>f.eks. </a:t>
            </a:r>
            <a:r>
              <a:rPr lang="nb-NO" dirty="0"/>
              <a:t>glad, avslappet, lykkelig).</a:t>
            </a:r>
          </a:p>
          <a:p>
            <a:r>
              <a:rPr lang="nb-NO" dirty="0"/>
              <a:t>Bruker du rusmidler ofte, kan du oppleve at virkningen av stoffet etter hvert blir mindre</a:t>
            </a:r>
            <a:r>
              <a:rPr lang="nb-NO" dirty="0" smtClean="0"/>
              <a:t>.</a:t>
            </a:r>
          </a:p>
          <a:p>
            <a:r>
              <a:rPr lang="nb-NO" dirty="0"/>
              <a:t>Rusmidler har også virkninger på andre deler av kroppen enn hjernen, for eksempel kan det påvirke hjerte, lever og nyrer.</a:t>
            </a:r>
          </a:p>
          <a:p>
            <a:pPr marL="0" indent="0">
              <a:buNone/>
            </a:pPr>
            <a:endParaRPr lang="nb-NO" dirty="0"/>
          </a:p>
          <a:p>
            <a:pPr marL="0" indent="0">
              <a:buNone/>
            </a:pPr>
            <a:endParaRPr lang="nb-NO" dirty="0"/>
          </a:p>
        </p:txBody>
      </p:sp>
      <p:sp>
        <p:nvSpPr>
          <p:cNvPr id="4" name="TekstSylinder 3"/>
          <p:cNvSpPr txBox="1"/>
          <p:nvPr/>
        </p:nvSpPr>
        <p:spPr>
          <a:xfrm flipH="1">
            <a:off x="10012679" y="5589270"/>
            <a:ext cx="1600201" cy="646331"/>
          </a:xfrm>
          <a:prstGeom prst="rect">
            <a:avLst/>
          </a:prstGeom>
          <a:noFill/>
        </p:spPr>
        <p:txBody>
          <a:bodyPr wrap="square" rtlCol="0">
            <a:spAutoFit/>
          </a:bodyPr>
          <a:lstStyle/>
          <a:p>
            <a:r>
              <a:rPr lang="nb-NO" dirty="0" smtClean="0"/>
              <a:t>Kilde: Rusinfo.no</a:t>
            </a:r>
            <a:endParaRPr lang="nb-NO" dirty="0"/>
          </a:p>
        </p:txBody>
      </p:sp>
      <p:sp>
        <p:nvSpPr>
          <p:cNvPr id="5" name="Ellipse 4"/>
          <p:cNvSpPr/>
          <p:nvPr/>
        </p:nvSpPr>
        <p:spPr>
          <a:xfrm>
            <a:off x="9475470" y="5474970"/>
            <a:ext cx="2034540" cy="914400"/>
          </a:xfrm>
          <a:prstGeom prst="ellipse">
            <a:avLst/>
          </a:prstGeom>
          <a:solidFill>
            <a:srgbClr val="79B1B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smtClean="0">
                <a:solidFill>
                  <a:schemeClr val="tx1"/>
                </a:solidFill>
              </a:rPr>
              <a:t>Kilde: rusinfo.no</a:t>
            </a:r>
            <a:endParaRPr lang="nb-NO" b="1" dirty="0">
              <a:solidFill>
                <a:schemeClr val="tx1"/>
              </a:solidFill>
            </a:endParaRPr>
          </a:p>
        </p:txBody>
      </p:sp>
    </p:spTree>
    <p:extLst>
      <p:ext uri="{BB962C8B-B14F-4D97-AF65-F5344CB8AC3E}">
        <p14:creationId xmlns:p14="http://schemas.microsoft.com/office/powerpoint/2010/main" val="601228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Øvelse: Oppgave om rus</a:t>
            </a:r>
            <a:endParaRPr lang="nb-NO" dirty="0"/>
          </a:p>
        </p:txBody>
      </p:sp>
      <p:sp>
        <p:nvSpPr>
          <p:cNvPr id="3" name="Undertittel 2"/>
          <p:cNvSpPr>
            <a:spLocks noGrp="1"/>
          </p:cNvSpPr>
          <p:nvPr>
            <p:ph type="subTitle" idx="1"/>
          </p:nvPr>
        </p:nvSpPr>
        <p:spPr>
          <a:xfrm>
            <a:off x="914400" y="2221810"/>
            <a:ext cx="10363200" cy="3264589"/>
          </a:xfrm>
        </p:spPr>
        <p:txBody>
          <a:bodyPr>
            <a:normAutofit/>
          </a:bodyPr>
          <a:lstStyle/>
          <a:p>
            <a:pPr marL="0" indent="0">
              <a:buNone/>
            </a:pPr>
            <a:r>
              <a:rPr lang="nb-NO" b="1" dirty="0" smtClean="0">
                <a:solidFill>
                  <a:srgbClr val="393D7B"/>
                </a:solidFill>
                <a:hlinkClick r:id="rId3"/>
              </a:rPr>
              <a:t>Se filmen til KORUS/NRK Skole: </a:t>
            </a:r>
            <a:r>
              <a:rPr lang="nb-NO" b="1" i="1" dirty="0" smtClean="0">
                <a:solidFill>
                  <a:srgbClr val="438F3D"/>
                </a:solidFill>
                <a:hlinkClick r:id="rId3"/>
              </a:rPr>
              <a:t>Rus</a:t>
            </a:r>
            <a:r>
              <a:rPr lang="nb-NO" b="1" i="1" dirty="0">
                <a:solidFill>
                  <a:srgbClr val="438F3D"/>
                </a:solidFill>
                <a:hlinkClick r:id="rId3"/>
              </a:rPr>
              <a:t>: Fakta om sju rusmidler</a:t>
            </a:r>
            <a:endParaRPr lang="nb-NO" b="1" i="1" dirty="0">
              <a:solidFill>
                <a:srgbClr val="438F3D"/>
              </a:solidFill>
            </a:endParaRPr>
          </a:p>
          <a:p>
            <a:pPr marL="0" indent="0">
              <a:buNone/>
            </a:pPr>
            <a:endParaRPr lang="nb-NO" dirty="0"/>
          </a:p>
          <a:p>
            <a:pPr marL="0" indent="0">
              <a:buNone/>
            </a:pPr>
            <a:r>
              <a:rPr lang="nb-NO" dirty="0" smtClean="0"/>
              <a:t>Snakk sammen to og to og bruk gjerne </a:t>
            </a:r>
            <a:r>
              <a:rPr lang="nb-NO" dirty="0" smtClean="0">
                <a:hlinkClick r:id="rId4"/>
              </a:rPr>
              <a:t>rusinfo.no</a:t>
            </a:r>
            <a:r>
              <a:rPr lang="nb-NO" dirty="0" smtClean="0"/>
              <a:t> og </a:t>
            </a:r>
            <a:r>
              <a:rPr lang="nb-NO" dirty="0" smtClean="0">
                <a:hlinkClick r:id="rId5"/>
              </a:rPr>
              <a:t>Weedensenteret.no</a:t>
            </a:r>
            <a:r>
              <a:rPr lang="nb-NO" dirty="0" smtClean="0"/>
              <a:t>. som hjelpemiddel: </a:t>
            </a:r>
          </a:p>
          <a:p>
            <a:r>
              <a:rPr lang="nb-NO" dirty="0" smtClean="0"/>
              <a:t>Hvilket rusmiddel tror </a:t>
            </a:r>
            <a:r>
              <a:rPr lang="nb-NO" dirty="0"/>
              <a:t>dere</a:t>
            </a:r>
            <a:r>
              <a:rPr lang="nb-NO" dirty="0" smtClean="0"/>
              <a:t> er mest vanlig i Norge?</a:t>
            </a:r>
          </a:p>
          <a:p>
            <a:r>
              <a:rPr lang="nb-NO" dirty="0" smtClean="0"/>
              <a:t>Hvilket rusmiddel tror dere er farligst?</a:t>
            </a:r>
          </a:p>
          <a:p>
            <a:r>
              <a:rPr lang="nb-NO" dirty="0" smtClean="0"/>
              <a:t>Hvorfor kan det være vanskelig å si nei til rus?</a:t>
            </a:r>
          </a:p>
          <a:p>
            <a:pPr>
              <a:buFontTx/>
              <a:buChar char="-"/>
            </a:pPr>
            <a:endParaRPr lang="nb-NO" dirty="0"/>
          </a:p>
        </p:txBody>
      </p:sp>
    </p:spTree>
    <p:extLst>
      <p:ext uri="{BB962C8B-B14F-4D97-AF65-F5344CB8AC3E}">
        <p14:creationId xmlns:p14="http://schemas.microsoft.com/office/powerpoint/2010/main" val="3234937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Tema: </a:t>
            </a:r>
            <a:r>
              <a:rPr lang="nb-NO" dirty="0"/>
              <a:t>Relasjoner </a:t>
            </a:r>
            <a:r>
              <a:rPr lang="nb-NO" dirty="0" smtClean="0"/>
              <a:t/>
            </a:r>
            <a:br>
              <a:rPr lang="nb-NO" dirty="0" smtClean="0"/>
            </a:br>
            <a:r>
              <a:rPr lang="nb-NO" sz="3600" dirty="0" smtClean="0"/>
              <a:t>(tematisert i elevheftet i kapitlet «Meg og de andre» s.21-31)</a:t>
            </a:r>
            <a:endParaRPr lang="nb-NO" sz="3600" dirty="0"/>
          </a:p>
        </p:txBody>
      </p:sp>
      <p:sp>
        <p:nvSpPr>
          <p:cNvPr id="3" name="Undertittel 2"/>
          <p:cNvSpPr>
            <a:spLocks noGrp="1"/>
          </p:cNvSpPr>
          <p:nvPr>
            <p:ph type="subTitle" idx="1"/>
          </p:nvPr>
        </p:nvSpPr>
        <p:spPr/>
        <p:txBody>
          <a:bodyPr>
            <a:normAutofit/>
          </a:bodyPr>
          <a:lstStyle/>
          <a:p>
            <a:r>
              <a:rPr lang="nb-NO" dirty="0" smtClean="0"/>
              <a:t>Relasjoner spiller inn på vår psykiske helse fordi vi mennesker er sosiale «flokkdyr»</a:t>
            </a:r>
            <a:endParaRPr lang="nb-NO" dirty="0"/>
          </a:p>
          <a:p>
            <a:r>
              <a:rPr lang="nb-NO" dirty="0" smtClean="0"/>
              <a:t>Man bør føle seg trygg på de man er sammen med for å ha det bra i relasjonen</a:t>
            </a:r>
          </a:p>
          <a:p>
            <a:r>
              <a:rPr lang="nb-NO" dirty="0"/>
              <a:t>Å være menneske er å være forskjellig – ingen er lik </a:t>
            </a:r>
            <a:r>
              <a:rPr lang="nb-NO" dirty="0" smtClean="0"/>
              <a:t>deg</a:t>
            </a:r>
          </a:p>
          <a:p>
            <a:r>
              <a:rPr lang="nb-NO" b="1" dirty="0" smtClean="0">
                <a:solidFill>
                  <a:srgbClr val="393D7B"/>
                </a:solidFill>
              </a:rPr>
              <a:t>Refleksjon: </a:t>
            </a:r>
            <a:r>
              <a:rPr lang="nb-NO" dirty="0" smtClean="0"/>
              <a:t>Hva innebærer det å være en god venn når noen har det vanskelig?</a:t>
            </a:r>
          </a:p>
          <a:p>
            <a:pPr lvl="1">
              <a:buFontTx/>
              <a:buChar char="-"/>
            </a:pPr>
            <a:r>
              <a:rPr lang="nb-NO" sz="2400" dirty="0" smtClean="0"/>
              <a:t> Har du «taushetsplikt» hvis vennen din har store og farlige hemmeligheter?</a:t>
            </a:r>
          </a:p>
          <a:p>
            <a:pPr lvl="2">
              <a:buFontTx/>
              <a:buChar char="-"/>
            </a:pPr>
            <a:r>
              <a:rPr lang="nb-NO" sz="2400" dirty="0" smtClean="0"/>
              <a:t> Hva kan du gjøre hvis din venn har det vanskelig?</a:t>
            </a:r>
          </a:p>
        </p:txBody>
      </p:sp>
    </p:spTree>
    <p:extLst>
      <p:ext uri="{BB962C8B-B14F-4D97-AF65-F5344CB8AC3E}">
        <p14:creationId xmlns:p14="http://schemas.microsoft.com/office/powerpoint/2010/main" val="3256251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914400" y="862412"/>
            <a:ext cx="10363200" cy="913471"/>
          </a:xfrm>
        </p:spPr>
        <p:txBody>
          <a:bodyPr>
            <a:normAutofit fontScale="90000"/>
          </a:bodyPr>
          <a:lstStyle/>
          <a:p>
            <a:r>
              <a:rPr lang="nb-NO" dirty="0" smtClean="0"/>
              <a:t>Øvelse: «Black dog»</a:t>
            </a:r>
            <a:br>
              <a:rPr lang="nb-NO" dirty="0" smtClean="0"/>
            </a:br>
            <a:r>
              <a:rPr lang="nb-NO" sz="3600" dirty="0" smtClean="0"/>
              <a:t>(se elevheftet s.33-34)</a:t>
            </a:r>
            <a:endParaRPr lang="nb-NO" sz="3600" dirty="0"/>
          </a:p>
        </p:txBody>
      </p:sp>
      <p:sp>
        <p:nvSpPr>
          <p:cNvPr id="5" name="Undertittel 4"/>
          <p:cNvSpPr>
            <a:spLocks noGrp="1"/>
          </p:cNvSpPr>
          <p:nvPr>
            <p:ph type="subTitle" idx="1"/>
          </p:nvPr>
        </p:nvSpPr>
        <p:spPr>
          <a:xfrm>
            <a:off x="914400" y="2316189"/>
            <a:ext cx="10363200" cy="3215931"/>
          </a:xfrm>
        </p:spPr>
        <p:txBody>
          <a:bodyPr>
            <a:normAutofit fontScale="70000" lnSpcReduction="20000"/>
          </a:bodyPr>
          <a:lstStyle/>
          <a:p>
            <a:pPr algn="l"/>
            <a:r>
              <a:rPr lang="en-US" dirty="0" smtClean="0">
                <a:solidFill>
                  <a:srgbClr val="438F3D"/>
                </a:solidFill>
                <a:hlinkClick r:id="rId3"/>
              </a:rPr>
              <a:t>Se </a:t>
            </a:r>
            <a:r>
              <a:rPr lang="en-US" dirty="0" err="1" smtClean="0">
                <a:solidFill>
                  <a:srgbClr val="438F3D"/>
                </a:solidFill>
                <a:hlinkClick r:id="rId3"/>
              </a:rPr>
              <a:t>filmen</a:t>
            </a:r>
            <a:r>
              <a:rPr lang="en-US" dirty="0" smtClean="0">
                <a:solidFill>
                  <a:srgbClr val="438F3D"/>
                </a:solidFill>
                <a:hlinkClick r:id="rId3"/>
              </a:rPr>
              <a:t>: "I had a black dog, his name was depression"</a:t>
            </a:r>
            <a:endParaRPr lang="nb-NO" dirty="0">
              <a:solidFill>
                <a:srgbClr val="438F3D"/>
              </a:solidFill>
            </a:endParaRPr>
          </a:p>
          <a:p>
            <a:r>
              <a:rPr lang="nb-NO" dirty="0"/>
              <a:t> </a:t>
            </a:r>
          </a:p>
          <a:p>
            <a:pPr algn="l"/>
            <a:r>
              <a:rPr lang="nb-NO" dirty="0"/>
              <a:t>Del i grupper. D</a:t>
            </a:r>
            <a:r>
              <a:rPr lang="nb-NO" dirty="0" smtClean="0"/>
              <a:t>iskuterer spørsmålene:</a:t>
            </a:r>
          </a:p>
          <a:p>
            <a:pPr marL="514350" indent="-514350" algn="l">
              <a:buFont typeface="+mj-lt"/>
              <a:buAutoNum type="arabicPeriod"/>
            </a:pPr>
            <a:r>
              <a:rPr lang="nb-NO" dirty="0" smtClean="0"/>
              <a:t>Hvilke </a:t>
            </a:r>
            <a:r>
              <a:rPr lang="nb-NO" dirty="0"/>
              <a:t>tegn til depresjon presenteres i filmen?</a:t>
            </a:r>
          </a:p>
          <a:p>
            <a:pPr marL="514350" indent="-514350" algn="l">
              <a:buFont typeface="+mj-lt"/>
              <a:buAutoNum type="arabicPeriod"/>
            </a:pPr>
            <a:r>
              <a:rPr lang="nb-NO" dirty="0" smtClean="0"/>
              <a:t>Hvilke </a:t>
            </a:r>
            <a:r>
              <a:rPr lang="nb-NO" dirty="0"/>
              <a:t>”bli-bra-tips” kommer hovedpersonen med</a:t>
            </a:r>
            <a:r>
              <a:rPr lang="nb-NO" dirty="0" smtClean="0"/>
              <a:t>?</a:t>
            </a:r>
            <a:endParaRPr lang="nb-NO" dirty="0"/>
          </a:p>
          <a:p>
            <a:pPr marL="514350" indent="-514350" algn="l">
              <a:buFont typeface="+mj-lt"/>
              <a:buAutoNum type="arabicPeriod"/>
            </a:pPr>
            <a:r>
              <a:rPr lang="nb-NO" dirty="0"/>
              <a:t>Hensikten med filmen er å øke kunnskap om depresjon. Hva i filmen gjør mest inntrykk på deg?</a:t>
            </a:r>
          </a:p>
          <a:p>
            <a:pPr marL="514350" indent="-514350" algn="l">
              <a:buFont typeface="+mj-lt"/>
              <a:buAutoNum type="arabicPeriod"/>
            </a:pPr>
            <a:endParaRPr lang="nb-NO" dirty="0"/>
          </a:p>
          <a:p>
            <a:r>
              <a:rPr lang="nb-NO" dirty="0"/>
              <a:t> </a:t>
            </a:r>
          </a:p>
          <a:p>
            <a:endParaRPr lang="nb-NO" dirty="0"/>
          </a:p>
        </p:txBody>
      </p:sp>
    </p:spTree>
    <p:extLst>
      <p:ext uri="{BB962C8B-B14F-4D97-AF65-F5344CB8AC3E}">
        <p14:creationId xmlns:p14="http://schemas.microsoft.com/office/powerpoint/2010/main" val="240732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Hvor kan man få hjelp?</a:t>
            </a:r>
            <a:endParaRPr lang="nb-NO" dirty="0"/>
          </a:p>
        </p:txBody>
      </p:sp>
      <p:sp>
        <p:nvSpPr>
          <p:cNvPr id="3" name="Undertittel 2"/>
          <p:cNvSpPr>
            <a:spLocks noGrp="1"/>
          </p:cNvSpPr>
          <p:nvPr>
            <p:ph type="subTitle" idx="1"/>
          </p:nvPr>
        </p:nvSpPr>
        <p:spPr/>
        <p:txBody>
          <a:bodyPr/>
          <a:lstStyle/>
          <a:p>
            <a:endParaRPr lang="nb-NO"/>
          </a:p>
        </p:txBody>
      </p:sp>
      <p:sp>
        <p:nvSpPr>
          <p:cNvPr id="4" name="Plassholder for bilde 3"/>
          <p:cNvSpPr>
            <a:spLocks noGrp="1"/>
          </p:cNvSpPr>
          <p:nvPr>
            <p:ph type="pic" sz="quarter" idx="10"/>
          </p:nvPr>
        </p:nvSpPr>
        <p:spPr/>
      </p:sp>
    </p:spTree>
    <p:extLst>
      <p:ext uri="{BB962C8B-B14F-4D97-AF65-F5344CB8AC3E}">
        <p14:creationId xmlns:p14="http://schemas.microsoft.com/office/powerpoint/2010/main" val="3075973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Takk for oss!</a:t>
            </a:r>
            <a:endParaRPr lang="nb-NO" dirty="0"/>
          </a:p>
        </p:txBody>
      </p:sp>
      <p:sp>
        <p:nvSpPr>
          <p:cNvPr id="6" name="Plassholder for innhold 5"/>
          <p:cNvSpPr>
            <a:spLocks noGrp="1"/>
          </p:cNvSpPr>
          <p:nvPr>
            <p:ph idx="1"/>
          </p:nvPr>
        </p:nvSpPr>
        <p:spPr/>
        <p:txBody>
          <a:bodyPr/>
          <a:lstStyle/>
          <a:p>
            <a:endParaRPr lang="nb-NO" dirty="0"/>
          </a:p>
        </p:txBody>
      </p:sp>
    </p:spTree>
    <p:extLst>
      <p:ext uri="{BB962C8B-B14F-4D97-AF65-F5344CB8AC3E}">
        <p14:creationId xmlns:p14="http://schemas.microsoft.com/office/powerpoint/2010/main" val="213955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
            </a:r>
            <a:br>
              <a:rPr lang="nb-NO" dirty="0" smtClean="0"/>
            </a:br>
            <a:r>
              <a:rPr lang="nb-NO" dirty="0" smtClean="0"/>
              <a:t>Øvelse: Hva </a:t>
            </a:r>
            <a:r>
              <a:rPr lang="nb-NO" dirty="0"/>
              <a:t>gleder du deg til </a:t>
            </a:r>
            <a:r>
              <a:rPr lang="nb-NO" dirty="0" smtClean="0"/>
              <a:t>?</a:t>
            </a:r>
            <a:endParaRPr lang="nb-NO" dirty="0"/>
          </a:p>
        </p:txBody>
      </p:sp>
      <p:sp>
        <p:nvSpPr>
          <p:cNvPr id="3" name="Undertittel 2"/>
          <p:cNvSpPr>
            <a:spLocks noGrp="1"/>
          </p:cNvSpPr>
          <p:nvPr>
            <p:ph type="subTitle" idx="1"/>
          </p:nvPr>
        </p:nvSpPr>
        <p:spPr/>
        <p:txBody>
          <a:bodyPr>
            <a:normAutofit/>
          </a:bodyPr>
          <a:lstStyle/>
          <a:p>
            <a:pPr marL="0" indent="0" algn="ctr">
              <a:buNone/>
            </a:pPr>
            <a:endParaRPr lang="nb-NO" sz="3600" dirty="0" smtClean="0"/>
          </a:p>
          <a:p>
            <a:pPr marL="0" indent="0" algn="ctr">
              <a:buNone/>
            </a:pPr>
            <a:r>
              <a:rPr lang="nb-NO" sz="3600" dirty="0" smtClean="0"/>
              <a:t>Tenk over </a:t>
            </a:r>
            <a:r>
              <a:rPr lang="nb-NO" sz="3600" dirty="0"/>
              <a:t>en ting </a:t>
            </a:r>
            <a:r>
              <a:rPr lang="nb-NO" sz="3600" dirty="0" smtClean="0"/>
              <a:t>du </a:t>
            </a:r>
            <a:r>
              <a:rPr lang="nb-NO" sz="3600" dirty="0"/>
              <a:t>gleder </a:t>
            </a:r>
            <a:r>
              <a:rPr lang="nb-NO" sz="3600" dirty="0" smtClean="0"/>
              <a:t>deg til og del med klassen.</a:t>
            </a:r>
          </a:p>
          <a:p>
            <a:pPr marL="0" indent="0">
              <a:buNone/>
            </a:pPr>
            <a:endParaRPr lang="nb-NO" dirty="0"/>
          </a:p>
        </p:txBody>
      </p:sp>
    </p:spTree>
    <p:extLst>
      <p:ext uri="{BB962C8B-B14F-4D97-AF65-F5344CB8AC3E}">
        <p14:creationId xmlns:p14="http://schemas.microsoft.com/office/powerpoint/2010/main" val="1630358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tel 1"/>
          <p:cNvSpPr>
            <a:spLocks noGrp="1"/>
          </p:cNvSpPr>
          <p:nvPr>
            <p:ph type="title"/>
          </p:nvPr>
        </p:nvSpPr>
        <p:spPr>
          <a:xfrm>
            <a:off x="2443400" y="322782"/>
            <a:ext cx="8229600" cy="1143000"/>
          </a:xfrm>
        </p:spPr>
        <p:txBody>
          <a:bodyPr>
            <a:normAutofit fontScale="90000"/>
          </a:bodyPr>
          <a:lstStyle/>
          <a:p>
            <a:pPr eaLnBrk="1" hangingPunct="1"/>
            <a:r>
              <a:rPr lang="nb-NO" dirty="0">
                <a:latin typeface="Calibri" charset="0"/>
              </a:rPr>
              <a:t>Hvor går grensen mellom følelser, psykiske plager og psykiske </a:t>
            </a:r>
            <a:r>
              <a:rPr lang="nb-NO" dirty="0" smtClean="0">
                <a:latin typeface="Calibri" charset="0"/>
              </a:rPr>
              <a:t>lidelser?</a:t>
            </a:r>
            <a:endParaRPr lang="nb-NO" dirty="0">
              <a:latin typeface="Calibri" charset="0"/>
            </a:endParaRPr>
          </a:p>
        </p:txBody>
      </p:sp>
      <p:sp>
        <p:nvSpPr>
          <p:cNvPr id="3" name="Plassholder for innhold 2"/>
          <p:cNvSpPr>
            <a:spLocks noGrp="1"/>
          </p:cNvSpPr>
          <p:nvPr>
            <p:ph idx="1"/>
          </p:nvPr>
        </p:nvSpPr>
        <p:spPr>
          <a:xfrm>
            <a:off x="8571914" y="2521930"/>
            <a:ext cx="3059569" cy="2958537"/>
          </a:xfrm>
          <a:noFill/>
          <a:ln>
            <a:noFill/>
          </a:ln>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marL="0" indent="0">
              <a:buNone/>
              <a:defRPr/>
            </a:pPr>
            <a:r>
              <a:rPr lang="nb-NO" dirty="0">
                <a:solidFill>
                  <a:schemeClr val="tx1"/>
                </a:solidFill>
                <a:ea typeface="+mn-ea"/>
                <a:cs typeface="+mn-cs"/>
              </a:rPr>
              <a:t>Depresjon</a:t>
            </a:r>
          </a:p>
          <a:p>
            <a:pPr marL="0" indent="0">
              <a:buNone/>
              <a:defRPr/>
            </a:pPr>
            <a:r>
              <a:rPr lang="nb-NO" dirty="0">
                <a:solidFill>
                  <a:schemeClr val="tx1"/>
                </a:solidFill>
                <a:ea typeface="+mn-ea"/>
                <a:cs typeface="+mn-cs"/>
              </a:rPr>
              <a:t>Angst</a:t>
            </a:r>
          </a:p>
          <a:p>
            <a:pPr marL="0" indent="0">
              <a:buNone/>
              <a:defRPr/>
            </a:pPr>
            <a:r>
              <a:rPr lang="nb-NO" dirty="0">
                <a:solidFill>
                  <a:schemeClr val="tx1"/>
                </a:solidFill>
                <a:ea typeface="+mn-ea"/>
                <a:cs typeface="+mn-cs"/>
              </a:rPr>
              <a:t>Psykose/schizofreni</a:t>
            </a:r>
          </a:p>
          <a:p>
            <a:pPr marL="0" indent="0">
              <a:buNone/>
              <a:defRPr/>
            </a:pPr>
            <a:r>
              <a:rPr lang="nb-NO" dirty="0">
                <a:solidFill>
                  <a:schemeClr val="tx1"/>
                </a:solidFill>
                <a:ea typeface="+mn-ea"/>
                <a:cs typeface="+mn-cs"/>
              </a:rPr>
              <a:t>Spiseforstyrrelse</a:t>
            </a:r>
          </a:p>
          <a:p>
            <a:pPr marL="0" indent="0">
              <a:buNone/>
              <a:defRPr/>
            </a:pPr>
            <a:r>
              <a:rPr lang="nb-NO" dirty="0">
                <a:solidFill>
                  <a:schemeClr val="tx1"/>
                </a:solidFill>
                <a:ea typeface="+mn-ea"/>
                <a:cs typeface="+mn-cs"/>
              </a:rPr>
              <a:t>Tvangslidelse</a:t>
            </a:r>
          </a:p>
          <a:p>
            <a:pPr marL="0" indent="0">
              <a:buNone/>
              <a:defRPr/>
            </a:pPr>
            <a:r>
              <a:rPr lang="nb-NO" dirty="0">
                <a:solidFill>
                  <a:schemeClr val="tx1"/>
                </a:solidFill>
              </a:rPr>
              <a:t>ADHD</a:t>
            </a:r>
            <a:endParaRPr lang="nb-NO" dirty="0">
              <a:solidFill>
                <a:schemeClr val="tx1"/>
              </a:solidFill>
              <a:ea typeface="+mn-ea"/>
              <a:cs typeface="+mn-cs"/>
            </a:endParaRPr>
          </a:p>
          <a:p>
            <a:pPr marL="0" indent="0">
              <a:buNone/>
              <a:defRPr/>
            </a:pPr>
            <a:r>
              <a:rPr lang="nb-NO" dirty="0">
                <a:solidFill>
                  <a:schemeClr val="tx1"/>
                </a:solidFill>
                <a:ea typeface="+mn-ea"/>
                <a:cs typeface="+mn-cs"/>
              </a:rPr>
              <a:t>Bipolar</a:t>
            </a:r>
          </a:p>
        </p:txBody>
      </p:sp>
      <p:sp>
        <p:nvSpPr>
          <p:cNvPr id="36869" name="Plassholder for innhold 2"/>
          <p:cNvSpPr txBox="1">
            <a:spLocks/>
          </p:cNvSpPr>
          <p:nvPr/>
        </p:nvSpPr>
        <p:spPr bwMode="auto">
          <a:xfrm>
            <a:off x="1521967" y="2686732"/>
            <a:ext cx="3661679" cy="32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457200">
              <a:lnSpc>
                <a:spcPct val="90000"/>
              </a:lnSpc>
              <a:spcBef>
                <a:spcPct val="20000"/>
              </a:spcBef>
              <a:defRPr/>
            </a:pPr>
            <a:endParaRPr lang="nb-NO" dirty="0">
              <a:solidFill>
                <a:prstClr val="black"/>
              </a:solidFill>
            </a:endParaRPr>
          </a:p>
        </p:txBody>
      </p:sp>
      <p:cxnSp>
        <p:nvCxnSpPr>
          <p:cNvPr id="6" name="Rett pil 5"/>
          <p:cNvCxnSpPr/>
          <p:nvPr/>
        </p:nvCxnSpPr>
        <p:spPr>
          <a:xfrm flipV="1">
            <a:off x="3459874" y="2046599"/>
            <a:ext cx="1617784" cy="2813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Rett pil 7"/>
          <p:cNvCxnSpPr/>
          <p:nvPr/>
        </p:nvCxnSpPr>
        <p:spPr>
          <a:xfrm>
            <a:off x="6813456" y="2051049"/>
            <a:ext cx="1547446" cy="1406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kstSylinder 8"/>
          <p:cNvSpPr txBox="1"/>
          <p:nvPr/>
        </p:nvSpPr>
        <p:spPr>
          <a:xfrm>
            <a:off x="1521967" y="1806490"/>
            <a:ext cx="1842867" cy="646331"/>
          </a:xfrm>
          <a:prstGeom prst="rect">
            <a:avLst/>
          </a:prstGeom>
          <a:noFill/>
        </p:spPr>
        <p:txBody>
          <a:bodyPr wrap="square" rtlCol="0">
            <a:spAutoFit/>
          </a:bodyPr>
          <a:lstStyle/>
          <a:p>
            <a:pPr>
              <a:defRPr/>
            </a:pPr>
            <a:r>
              <a:rPr lang="nb-NO" b="1" dirty="0">
                <a:solidFill>
                  <a:srgbClr val="387933"/>
                </a:solidFill>
                <a:latin typeface="Calibri"/>
                <a:ea typeface="MS PGothic" pitchFamily="34" charset="-128"/>
              </a:rPr>
              <a:t>Normale følelser og reaksjoner </a:t>
            </a:r>
          </a:p>
        </p:txBody>
      </p:sp>
      <p:sp>
        <p:nvSpPr>
          <p:cNvPr id="11" name="TekstSylinder 10"/>
          <p:cNvSpPr txBox="1"/>
          <p:nvPr/>
        </p:nvSpPr>
        <p:spPr>
          <a:xfrm>
            <a:off x="5111265" y="1864111"/>
            <a:ext cx="1702191" cy="369332"/>
          </a:xfrm>
          <a:prstGeom prst="rect">
            <a:avLst/>
          </a:prstGeom>
          <a:noFill/>
        </p:spPr>
        <p:txBody>
          <a:bodyPr wrap="square" rtlCol="0">
            <a:spAutoFit/>
          </a:bodyPr>
          <a:lstStyle/>
          <a:p>
            <a:pPr>
              <a:defRPr/>
            </a:pPr>
            <a:r>
              <a:rPr lang="nb-NO" b="1" dirty="0">
                <a:solidFill>
                  <a:srgbClr val="387933"/>
                </a:solidFill>
                <a:latin typeface="Calibri"/>
                <a:ea typeface="MS PGothic" pitchFamily="34" charset="-128"/>
              </a:rPr>
              <a:t>Psykiske plager</a:t>
            </a:r>
          </a:p>
        </p:txBody>
      </p:sp>
      <p:sp>
        <p:nvSpPr>
          <p:cNvPr id="14" name="TekstSylinder 13"/>
          <p:cNvSpPr txBox="1"/>
          <p:nvPr/>
        </p:nvSpPr>
        <p:spPr>
          <a:xfrm>
            <a:off x="8571914" y="1944990"/>
            <a:ext cx="2553286" cy="369332"/>
          </a:xfrm>
          <a:prstGeom prst="rect">
            <a:avLst/>
          </a:prstGeom>
          <a:noFill/>
        </p:spPr>
        <p:txBody>
          <a:bodyPr wrap="square" rtlCol="0">
            <a:spAutoFit/>
          </a:bodyPr>
          <a:lstStyle/>
          <a:p>
            <a:pPr>
              <a:defRPr/>
            </a:pPr>
            <a:r>
              <a:rPr lang="nb-NO" b="1" dirty="0">
                <a:solidFill>
                  <a:srgbClr val="387933"/>
                </a:solidFill>
                <a:latin typeface="Calibri"/>
                <a:ea typeface="MS PGothic" pitchFamily="34" charset="-128"/>
              </a:rPr>
              <a:t>Psykisk </a:t>
            </a:r>
            <a:r>
              <a:rPr lang="nb-NO" b="1" dirty="0" smtClean="0">
                <a:solidFill>
                  <a:srgbClr val="387933"/>
                </a:solidFill>
                <a:latin typeface="Calibri"/>
                <a:ea typeface="MS PGothic" pitchFamily="34" charset="-128"/>
              </a:rPr>
              <a:t>lidelse/diagnose  </a:t>
            </a:r>
            <a:endParaRPr lang="nb-NO" b="1" dirty="0">
              <a:solidFill>
                <a:srgbClr val="387933"/>
              </a:solidFill>
              <a:latin typeface="Calibri"/>
              <a:ea typeface="MS PGothic" pitchFamily="34" charset="-128"/>
            </a:endParaRPr>
          </a:p>
        </p:txBody>
      </p:sp>
      <p:sp>
        <p:nvSpPr>
          <p:cNvPr id="4" name="Rektangel 3"/>
          <p:cNvSpPr/>
          <p:nvPr/>
        </p:nvSpPr>
        <p:spPr>
          <a:xfrm>
            <a:off x="1505243" y="2521930"/>
            <a:ext cx="2403817" cy="280076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defTabSz="914400">
              <a:lnSpc>
                <a:spcPct val="90000"/>
              </a:lnSpc>
              <a:spcBef>
                <a:spcPts val="1000"/>
              </a:spcBef>
              <a:defRPr/>
            </a:pPr>
            <a:r>
              <a:rPr lang="nb-NO" sz="2000" dirty="0" smtClean="0">
                <a:solidFill>
                  <a:prstClr val="black"/>
                </a:solidFill>
              </a:rPr>
              <a:t>Trist, lei seg, sorg</a:t>
            </a:r>
            <a:endParaRPr lang="nb-NO" sz="2000" dirty="0">
              <a:solidFill>
                <a:prstClr val="black"/>
              </a:solidFill>
            </a:endParaRPr>
          </a:p>
          <a:p>
            <a:pPr lvl="0" defTabSz="914400">
              <a:lnSpc>
                <a:spcPct val="90000"/>
              </a:lnSpc>
              <a:spcBef>
                <a:spcPts val="1000"/>
              </a:spcBef>
              <a:defRPr/>
            </a:pPr>
            <a:r>
              <a:rPr lang="nb-NO" sz="2000" dirty="0" smtClean="0">
                <a:solidFill>
                  <a:prstClr val="black"/>
                </a:solidFill>
              </a:rPr>
              <a:t>Engstelig, redd</a:t>
            </a:r>
            <a:endParaRPr lang="nb-NO" sz="2000" dirty="0">
              <a:solidFill>
                <a:prstClr val="black"/>
              </a:solidFill>
            </a:endParaRPr>
          </a:p>
          <a:p>
            <a:pPr lvl="0" defTabSz="914400">
              <a:lnSpc>
                <a:spcPct val="90000"/>
              </a:lnSpc>
              <a:spcBef>
                <a:spcPts val="1000"/>
              </a:spcBef>
              <a:defRPr/>
            </a:pPr>
            <a:r>
              <a:rPr lang="nb-NO" sz="2000" dirty="0" smtClean="0">
                <a:solidFill>
                  <a:prstClr val="black"/>
                </a:solidFill>
              </a:rPr>
              <a:t>Høre stemmer</a:t>
            </a:r>
            <a:endParaRPr lang="nb-NO" sz="2000" dirty="0">
              <a:solidFill>
                <a:prstClr val="black"/>
              </a:solidFill>
            </a:endParaRPr>
          </a:p>
          <a:p>
            <a:pPr lvl="0" defTabSz="914400">
              <a:lnSpc>
                <a:spcPct val="90000"/>
              </a:lnSpc>
              <a:spcBef>
                <a:spcPts val="1000"/>
              </a:spcBef>
              <a:defRPr/>
            </a:pPr>
            <a:r>
              <a:rPr lang="nb-NO" sz="2000" dirty="0" smtClean="0">
                <a:solidFill>
                  <a:prstClr val="black"/>
                </a:solidFill>
              </a:rPr>
              <a:t>Opptatt av kosthold </a:t>
            </a:r>
            <a:endParaRPr lang="nb-NO" sz="2000" dirty="0">
              <a:solidFill>
                <a:prstClr val="black"/>
              </a:solidFill>
            </a:endParaRPr>
          </a:p>
          <a:p>
            <a:pPr lvl="0" defTabSz="914400">
              <a:lnSpc>
                <a:spcPct val="90000"/>
              </a:lnSpc>
              <a:spcBef>
                <a:spcPts val="1000"/>
              </a:spcBef>
              <a:defRPr/>
            </a:pPr>
            <a:r>
              <a:rPr lang="nb-NO" sz="2000" dirty="0" smtClean="0">
                <a:solidFill>
                  <a:prstClr val="black"/>
                </a:solidFill>
              </a:rPr>
              <a:t>Vanedyr, fiks idé</a:t>
            </a:r>
            <a:endParaRPr lang="nb-NO" sz="2000" dirty="0">
              <a:solidFill>
                <a:prstClr val="black"/>
              </a:solidFill>
            </a:endParaRPr>
          </a:p>
          <a:p>
            <a:pPr lvl="0" defTabSz="914400">
              <a:lnSpc>
                <a:spcPct val="90000"/>
              </a:lnSpc>
              <a:spcBef>
                <a:spcPts val="1000"/>
              </a:spcBef>
              <a:defRPr/>
            </a:pPr>
            <a:r>
              <a:rPr lang="nb-NO" sz="2000" dirty="0" smtClean="0">
                <a:solidFill>
                  <a:prstClr val="black"/>
                </a:solidFill>
              </a:rPr>
              <a:t>Urolig og rastløs</a:t>
            </a:r>
            <a:endParaRPr lang="nb-NO" sz="2000" dirty="0">
              <a:solidFill>
                <a:prstClr val="black"/>
              </a:solidFill>
            </a:endParaRPr>
          </a:p>
          <a:p>
            <a:pPr lvl="0" defTabSz="914400">
              <a:lnSpc>
                <a:spcPct val="90000"/>
              </a:lnSpc>
              <a:spcBef>
                <a:spcPts val="1000"/>
              </a:spcBef>
              <a:defRPr/>
            </a:pPr>
            <a:r>
              <a:rPr lang="nb-NO" sz="2000" dirty="0" smtClean="0">
                <a:solidFill>
                  <a:prstClr val="black"/>
                </a:solidFill>
              </a:rPr>
              <a:t>Humørsvingninger</a:t>
            </a:r>
            <a:endParaRPr lang="nb-NO" sz="2000" dirty="0">
              <a:solidFill>
                <a:prstClr val="black"/>
              </a:solidFill>
            </a:endParaRPr>
          </a:p>
        </p:txBody>
      </p:sp>
      <p:sp>
        <p:nvSpPr>
          <p:cNvPr id="2" name="Ellipse 1"/>
          <p:cNvSpPr/>
          <p:nvPr/>
        </p:nvSpPr>
        <p:spPr>
          <a:xfrm>
            <a:off x="9063790" y="5536954"/>
            <a:ext cx="2938670" cy="123001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dirty="0" smtClean="0">
                <a:solidFill>
                  <a:schemeClr val="tx2">
                    <a:lumMod val="95000"/>
                    <a:lumOff val="5000"/>
                  </a:schemeClr>
                </a:solidFill>
              </a:rPr>
              <a:t>Tematiseres i elevheftet på s. 32-43</a:t>
            </a:r>
            <a:endParaRPr lang="nb-NO" dirty="0">
              <a:solidFill>
                <a:schemeClr val="tx2">
                  <a:lumMod val="95000"/>
                  <a:lumOff val="5000"/>
                </a:schemeClr>
              </a:solidFill>
            </a:endParaRPr>
          </a:p>
        </p:txBody>
      </p:sp>
    </p:spTree>
    <p:extLst>
      <p:ext uri="{BB962C8B-B14F-4D97-AF65-F5344CB8AC3E}">
        <p14:creationId xmlns:p14="http://schemas.microsoft.com/office/powerpoint/2010/main" val="3144828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6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 grpId="0" build="p"/>
      <p:bldP spid="36869" grpId="0"/>
      <p:bldP spid="9"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Klassebesøk</a:t>
            </a:r>
            <a:br>
              <a:rPr lang="nb-NO" dirty="0" smtClean="0"/>
            </a:br>
            <a:r>
              <a:rPr lang="nb-NO" dirty="0" smtClean="0"/>
              <a:t>av folk som jobber i helse- og sosialfeltet </a:t>
            </a:r>
            <a:endParaRPr lang="nb-NO" dirty="0"/>
          </a:p>
        </p:txBody>
      </p:sp>
    </p:spTree>
    <p:extLst>
      <p:ext uri="{BB962C8B-B14F-4D97-AF65-F5344CB8AC3E}">
        <p14:creationId xmlns:p14="http://schemas.microsoft.com/office/powerpoint/2010/main" val="313083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Den tredelte hjernen</a:t>
            </a:r>
            <a:endParaRPr lang="nb-NO" dirty="0"/>
          </a:p>
        </p:txBody>
      </p:sp>
      <p:sp>
        <p:nvSpPr>
          <p:cNvPr id="3" name="Undertittel 2"/>
          <p:cNvSpPr>
            <a:spLocks noGrp="1"/>
          </p:cNvSpPr>
          <p:nvPr>
            <p:ph type="subTitle" idx="1"/>
          </p:nvPr>
        </p:nvSpPr>
        <p:spPr/>
        <p:txBody>
          <a:bodyPr/>
          <a:lstStyle/>
          <a:p>
            <a:pPr marL="0" indent="0">
              <a:buNone/>
            </a:pPr>
            <a:r>
              <a:rPr lang="nb-NO" dirty="0" smtClean="0"/>
              <a:t>Se filmen fra </a:t>
            </a:r>
            <a:r>
              <a:rPr lang="nb-NO" dirty="0"/>
              <a:t>Kort fortalt (NRK): </a:t>
            </a:r>
            <a:endParaRPr lang="nb-NO" dirty="0" smtClean="0"/>
          </a:p>
          <a:p>
            <a:pPr marL="0" indent="0">
              <a:buNone/>
            </a:pPr>
            <a:r>
              <a:rPr lang="nb-NO" dirty="0" smtClean="0">
                <a:hlinkClick r:id="rId3"/>
              </a:rPr>
              <a:t>Den tredelte hjernen</a:t>
            </a:r>
            <a:endParaRPr lang="nb-NO" dirty="0" smtClean="0"/>
          </a:p>
          <a:p>
            <a:pPr marL="0" indent="0">
              <a:buNone/>
            </a:pPr>
            <a:endParaRPr lang="nb-NO" dirty="0"/>
          </a:p>
          <a:p>
            <a:pPr marL="0" indent="0">
              <a:buNone/>
            </a:pPr>
            <a:endParaRPr lang="nb-NO" dirty="0" smtClean="0"/>
          </a:p>
          <a:p>
            <a:pPr marL="0" indent="0">
              <a:buNone/>
            </a:pPr>
            <a:endParaRPr lang="nb-NO" dirty="0" smtClean="0"/>
          </a:p>
          <a:p>
            <a:pPr marL="0" indent="0">
              <a:buNone/>
            </a:pPr>
            <a:endParaRPr lang="nb-NO" dirty="0"/>
          </a:p>
        </p:txBody>
      </p:sp>
      <p:pic>
        <p:nvPicPr>
          <p:cNvPr id="4" name="Plassholder for innhold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376" y="1863091"/>
            <a:ext cx="4187444" cy="4472348"/>
          </a:xfrm>
          <a:prstGeom prst="rect">
            <a:avLst/>
          </a:prstGeom>
        </p:spPr>
      </p:pic>
      <p:sp>
        <p:nvSpPr>
          <p:cNvPr id="5" name="TekstSylinder 4"/>
          <p:cNvSpPr txBox="1"/>
          <p:nvPr/>
        </p:nvSpPr>
        <p:spPr>
          <a:xfrm>
            <a:off x="10572750" y="5360670"/>
            <a:ext cx="1280160" cy="584775"/>
          </a:xfrm>
          <a:prstGeom prst="rect">
            <a:avLst/>
          </a:prstGeom>
          <a:noFill/>
        </p:spPr>
        <p:txBody>
          <a:bodyPr wrap="square" rtlCol="0">
            <a:spAutoFit/>
          </a:bodyPr>
          <a:lstStyle/>
          <a:p>
            <a:r>
              <a:rPr lang="nb-NO" sz="1600" dirty="0" smtClean="0"/>
              <a:t>Illustrasjon: RVTS</a:t>
            </a:r>
            <a:endParaRPr lang="nb-NO" sz="1600" dirty="0"/>
          </a:p>
        </p:txBody>
      </p:sp>
    </p:spTree>
    <p:extLst>
      <p:ext uri="{BB962C8B-B14F-4D97-AF65-F5344CB8AC3E}">
        <p14:creationId xmlns:p14="http://schemas.microsoft.com/office/powerpoint/2010/main" val="2691223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565015"/>
            <a:ext cx="10363200" cy="913471"/>
          </a:xfrm>
        </p:spPr>
        <p:txBody>
          <a:bodyPr/>
          <a:lstStyle/>
          <a:p>
            <a:r>
              <a:rPr lang="nb-NO" dirty="0" smtClean="0"/>
              <a:t>Stress og angst </a:t>
            </a:r>
            <a:endParaRPr lang="nb-NO" dirty="0">
              <a:solidFill>
                <a:srgbClr val="FF0000"/>
              </a:solidFill>
            </a:endParaRPr>
          </a:p>
        </p:txBody>
      </p:sp>
      <p:sp>
        <p:nvSpPr>
          <p:cNvPr id="3" name="Undertittel 2"/>
          <p:cNvSpPr>
            <a:spLocks noGrp="1"/>
          </p:cNvSpPr>
          <p:nvPr>
            <p:ph type="subTitle" idx="1"/>
          </p:nvPr>
        </p:nvSpPr>
        <p:spPr>
          <a:xfrm>
            <a:off x="914400" y="1829925"/>
            <a:ext cx="10363200" cy="3937449"/>
          </a:xfrm>
        </p:spPr>
        <p:txBody>
          <a:bodyPr>
            <a:normAutofit fontScale="77500" lnSpcReduction="20000"/>
          </a:bodyPr>
          <a:lstStyle/>
          <a:p>
            <a:r>
              <a:rPr lang="nb-NO" dirty="0" smtClean="0">
                <a:hlinkClick r:id="rId3"/>
              </a:rPr>
              <a:t>Se filmen: "Hvordan kan du bli mindre stresset?» Fra "Kort fortalt"</a:t>
            </a:r>
            <a:endParaRPr lang="nb-NO" dirty="0" smtClean="0"/>
          </a:p>
          <a:p>
            <a:endParaRPr lang="nb-NO" dirty="0"/>
          </a:p>
          <a:p>
            <a:pPr lvl="0"/>
            <a:r>
              <a:rPr lang="nb-NO" dirty="0" smtClean="0">
                <a:solidFill>
                  <a:srgbClr val="438F3D"/>
                </a:solidFill>
              </a:rPr>
              <a:t>1. Sorter </a:t>
            </a:r>
            <a:r>
              <a:rPr lang="nb-NO" dirty="0">
                <a:solidFill>
                  <a:srgbClr val="438F3D"/>
                </a:solidFill>
              </a:rPr>
              <a:t>og få en oversikt over situasjonen som stresser deg </a:t>
            </a:r>
          </a:p>
          <a:p>
            <a:pPr marL="342900" lvl="0" indent="-342900">
              <a:buFont typeface="Arial" panose="020B0604020202020204" pitchFamily="34" charset="0"/>
              <a:buChar char="•"/>
            </a:pPr>
            <a:r>
              <a:rPr lang="nb-NO" dirty="0" smtClean="0"/>
              <a:t>Hva </a:t>
            </a:r>
            <a:r>
              <a:rPr lang="nb-NO" dirty="0"/>
              <a:t>er det i situasjonen som egentlig skaper stress?</a:t>
            </a:r>
          </a:p>
          <a:p>
            <a:pPr marL="342900" lvl="0" indent="-342900">
              <a:buFont typeface="Arial" panose="020B0604020202020204" pitchFamily="34" charset="0"/>
              <a:buChar char="•"/>
            </a:pPr>
            <a:r>
              <a:rPr lang="nb-NO" dirty="0" smtClean="0"/>
              <a:t>Lag </a:t>
            </a:r>
            <a:r>
              <a:rPr lang="nb-NO" dirty="0"/>
              <a:t>en liste over de tingene du </a:t>
            </a:r>
            <a:r>
              <a:rPr lang="nb-NO" dirty="0" smtClean="0"/>
              <a:t>finner</a:t>
            </a:r>
            <a:endParaRPr lang="nb-NO" dirty="0"/>
          </a:p>
          <a:p>
            <a:pPr lvl="0"/>
            <a:r>
              <a:rPr lang="nb-NO" dirty="0" smtClean="0">
                <a:solidFill>
                  <a:srgbClr val="438F3D"/>
                </a:solidFill>
              </a:rPr>
              <a:t>2. Sorter etter hva som er viktig og hva som er mindre viktig</a:t>
            </a:r>
          </a:p>
          <a:p>
            <a:pPr marL="342900" lvl="0" indent="-342900">
              <a:buFont typeface="Arial" panose="020B0604020202020204" pitchFamily="34" charset="0"/>
              <a:buChar char="•"/>
            </a:pPr>
            <a:r>
              <a:rPr lang="nb-NO" dirty="0" smtClean="0"/>
              <a:t>Hva kan du gjøre noe med?</a:t>
            </a:r>
          </a:p>
          <a:p>
            <a:pPr marL="342900" lvl="0" indent="-342900">
              <a:buFont typeface="Arial" panose="020B0604020202020204" pitchFamily="34" charset="0"/>
              <a:buChar char="•"/>
            </a:pPr>
            <a:r>
              <a:rPr lang="nb-NO" dirty="0" smtClean="0"/>
              <a:t>Hva må du ha hjelp til?</a:t>
            </a:r>
          </a:p>
          <a:p>
            <a:pPr marL="342900" lvl="0" indent="-342900">
              <a:buFont typeface="Arial" panose="020B0604020202020204" pitchFamily="34" charset="0"/>
              <a:buChar char="•"/>
            </a:pPr>
            <a:r>
              <a:rPr lang="nb-NO" dirty="0" smtClean="0"/>
              <a:t>Hva må du gjøre nå?</a:t>
            </a:r>
          </a:p>
          <a:p>
            <a:pPr marL="342900" lvl="0" indent="-342900">
              <a:buFont typeface="Arial" panose="020B0604020202020204" pitchFamily="34" charset="0"/>
              <a:buChar char="•"/>
            </a:pPr>
            <a:r>
              <a:rPr lang="nb-NO" dirty="0" smtClean="0"/>
              <a:t>Hva kan vente?</a:t>
            </a:r>
          </a:p>
          <a:p>
            <a:r>
              <a:rPr lang="nb-NO" dirty="0"/>
              <a:t> </a:t>
            </a:r>
          </a:p>
          <a:p>
            <a:r>
              <a:rPr lang="nb-NO" dirty="0" smtClean="0"/>
              <a:t> </a:t>
            </a:r>
            <a:endParaRPr lang="nb-NO" dirty="0"/>
          </a:p>
          <a:p>
            <a:endParaRPr lang="nb-NO" dirty="0"/>
          </a:p>
        </p:txBody>
      </p:sp>
    </p:spTree>
    <p:extLst>
      <p:ext uri="{BB962C8B-B14F-4D97-AF65-F5344CB8AC3E}">
        <p14:creationId xmlns:p14="http://schemas.microsoft.com/office/powerpoint/2010/main" val="3606188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r>
              <a:rPr lang="nb-NO" dirty="0" smtClean="0"/>
              <a:t>Reguleringsøvelse</a:t>
            </a:r>
            <a:endParaRPr lang="nb-NO" dirty="0"/>
          </a:p>
        </p:txBody>
      </p:sp>
      <p:sp>
        <p:nvSpPr>
          <p:cNvPr id="4" name="Plassholder for bilde 3"/>
          <p:cNvSpPr>
            <a:spLocks noGrp="1"/>
          </p:cNvSpPr>
          <p:nvPr>
            <p:ph type="pic" sz="quarter" idx="10"/>
          </p:nvPr>
        </p:nvSpPr>
        <p:spPr/>
      </p:sp>
      <p:sp>
        <p:nvSpPr>
          <p:cNvPr id="8" name="Undertittel 7"/>
          <p:cNvSpPr>
            <a:spLocks noGrp="1"/>
          </p:cNvSpPr>
          <p:nvPr>
            <p:ph type="subTitle" idx="1"/>
          </p:nvPr>
        </p:nvSpPr>
        <p:spPr>
          <a:xfrm>
            <a:off x="1251284" y="2342147"/>
            <a:ext cx="10026315" cy="28875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r>
              <a:rPr lang="nb-NO" sz="4000" dirty="0" smtClean="0">
                <a:solidFill>
                  <a:schemeClr val="tx2"/>
                </a:solidFill>
              </a:rPr>
              <a:t>Ta kontroll </a:t>
            </a:r>
            <a:r>
              <a:rPr lang="nb-NO" sz="4000" dirty="0">
                <a:solidFill>
                  <a:schemeClr val="tx2"/>
                </a:solidFill>
              </a:rPr>
              <a:t>på pusten din! Pust </a:t>
            </a:r>
            <a:r>
              <a:rPr lang="nb-NO" sz="4000" dirty="0" smtClean="0">
                <a:solidFill>
                  <a:schemeClr val="tx2"/>
                </a:solidFill>
              </a:rPr>
              <a:t>dypt og rolig </a:t>
            </a:r>
            <a:r>
              <a:rPr lang="nb-NO" sz="4000" b="1" dirty="0" smtClean="0">
                <a:solidFill>
                  <a:schemeClr val="tx2"/>
                </a:solidFill>
              </a:rPr>
              <a:t>ned</a:t>
            </a:r>
            <a:r>
              <a:rPr lang="nb-NO" sz="4000" dirty="0" smtClean="0">
                <a:solidFill>
                  <a:schemeClr val="tx2"/>
                </a:solidFill>
              </a:rPr>
              <a:t> </a:t>
            </a:r>
            <a:r>
              <a:rPr lang="nb-NO" sz="4000" dirty="0">
                <a:solidFill>
                  <a:schemeClr val="tx2"/>
                </a:solidFill>
              </a:rPr>
              <a:t>i magen </a:t>
            </a:r>
            <a:r>
              <a:rPr lang="nb-NO" sz="4000" dirty="0" smtClean="0">
                <a:solidFill>
                  <a:schemeClr val="tx2"/>
                </a:solidFill>
              </a:rPr>
              <a:t>og pust ut all luften. Pust vanlig noen ganger og gjenta så 2-3 </a:t>
            </a:r>
            <a:r>
              <a:rPr lang="nb-NO" sz="4000" dirty="0">
                <a:solidFill>
                  <a:schemeClr val="tx2"/>
                </a:solidFill>
              </a:rPr>
              <a:t>ganger. Da roer alarmen seg og kroppen blir roligere.</a:t>
            </a:r>
          </a:p>
        </p:txBody>
      </p:sp>
    </p:spTree>
    <p:extLst>
      <p:ext uri="{BB962C8B-B14F-4D97-AF65-F5344CB8AC3E}">
        <p14:creationId xmlns:p14="http://schemas.microsoft.com/office/powerpoint/2010/main" val="545249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Søvn</a:t>
            </a:r>
            <a:endParaRPr lang="nb-NO" dirty="0"/>
          </a:p>
        </p:txBody>
      </p:sp>
      <p:sp>
        <p:nvSpPr>
          <p:cNvPr id="3" name="Undertittel 2"/>
          <p:cNvSpPr>
            <a:spLocks noGrp="1"/>
          </p:cNvSpPr>
          <p:nvPr>
            <p:ph type="subTitle" idx="1"/>
          </p:nvPr>
        </p:nvSpPr>
        <p:spPr/>
        <p:txBody>
          <a:bodyPr>
            <a:normAutofit fontScale="92500" lnSpcReduction="10000"/>
          </a:bodyPr>
          <a:lstStyle/>
          <a:p>
            <a:pPr marL="342900" indent="-342900">
              <a:buFont typeface="Arial" panose="020B0604020202020204" pitchFamily="34" charset="0"/>
              <a:buChar char="•"/>
            </a:pPr>
            <a:r>
              <a:rPr lang="nb-NO" dirty="0"/>
              <a:t>Søvn er viktig for både fysisk og psykisk </a:t>
            </a:r>
            <a:r>
              <a:rPr lang="nb-NO" dirty="0" smtClean="0"/>
              <a:t>helse </a:t>
            </a:r>
          </a:p>
          <a:p>
            <a:pPr marL="342900" indent="-342900">
              <a:buFont typeface="Arial" panose="020B0604020202020204" pitchFamily="34" charset="0"/>
              <a:buChar char="•"/>
            </a:pPr>
            <a:r>
              <a:rPr lang="nb-NO" dirty="0" smtClean="0"/>
              <a:t>Hvor </a:t>
            </a:r>
            <a:r>
              <a:rPr lang="nb-NO" dirty="0"/>
              <a:t>mye søvn vi trenger er individuelt, men de fleste </a:t>
            </a:r>
            <a:r>
              <a:rPr lang="nb-NO" b="1" dirty="0"/>
              <a:t>voksne</a:t>
            </a:r>
            <a:r>
              <a:rPr lang="nb-NO" dirty="0"/>
              <a:t> har behov for sju til åtte timer per </a:t>
            </a:r>
            <a:r>
              <a:rPr lang="nb-NO" dirty="0" smtClean="0"/>
              <a:t>natt</a:t>
            </a:r>
          </a:p>
          <a:p>
            <a:pPr marL="342900" indent="-342900">
              <a:buFont typeface="Arial" panose="020B0604020202020204" pitchFamily="34" charset="0"/>
              <a:buChar char="•"/>
            </a:pPr>
            <a:r>
              <a:rPr lang="nb-NO" dirty="0"/>
              <a:t>For ungdom </a:t>
            </a:r>
            <a:r>
              <a:rPr lang="nb-NO" dirty="0" smtClean="0"/>
              <a:t>er anbefalt søvnlengde </a:t>
            </a:r>
            <a:r>
              <a:rPr lang="nb-NO" dirty="0"/>
              <a:t>åtte til ti timer, og alt mellom syv og elleve timer kan regnes som </a:t>
            </a:r>
            <a:r>
              <a:rPr lang="nb-NO" dirty="0" smtClean="0"/>
              <a:t>normalt</a:t>
            </a:r>
          </a:p>
          <a:p>
            <a:pPr marL="342900" indent="-342900">
              <a:buFont typeface="Arial" panose="020B0604020202020204" pitchFamily="34" charset="0"/>
              <a:buChar char="•"/>
            </a:pPr>
            <a:r>
              <a:rPr lang="nb-NO" dirty="0" smtClean="0"/>
              <a:t>Søvnproblemer </a:t>
            </a:r>
            <a:r>
              <a:rPr lang="nb-NO" dirty="0"/>
              <a:t>er en av de vanligste helseplagene i </a:t>
            </a:r>
            <a:r>
              <a:rPr lang="nb-NO" dirty="0" smtClean="0"/>
              <a:t>befolkningen</a:t>
            </a:r>
          </a:p>
          <a:p>
            <a:pPr marL="342900" indent="-342900">
              <a:buFont typeface="Arial" panose="020B0604020202020204" pitchFamily="34" charset="0"/>
              <a:buChar char="•"/>
            </a:pPr>
            <a:r>
              <a:rPr lang="nb-NO" dirty="0" smtClean="0"/>
              <a:t>For kvalitetssikret informasjon om søvn, sjekk ut </a:t>
            </a:r>
            <a:r>
              <a:rPr lang="nb-NO" dirty="0">
                <a:hlinkClick r:id="rId3"/>
              </a:rPr>
              <a:t>Nasjonal kompetansetjeneste for søvnsykdommer (</a:t>
            </a:r>
            <a:r>
              <a:rPr lang="nb-NO" dirty="0" err="1">
                <a:hlinkClick r:id="rId3"/>
              </a:rPr>
              <a:t>SOVno</a:t>
            </a:r>
            <a:r>
              <a:rPr lang="nb-NO" dirty="0">
                <a:hlinkClick r:id="rId3"/>
              </a:rPr>
              <a:t>) - Helse Bergen (</a:t>
            </a:r>
            <a:r>
              <a:rPr lang="nb-NO" dirty="0" smtClean="0">
                <a:hlinkClick r:id="rId3"/>
              </a:rPr>
              <a:t>helse-bergen.no)</a:t>
            </a:r>
            <a:endParaRPr lang="nb-NO" dirty="0" smtClean="0"/>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2608237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Tema: Selvfølelse </a:t>
            </a:r>
            <a:r>
              <a:rPr lang="nb-NO" dirty="0"/>
              <a:t>og selvtillit </a:t>
            </a:r>
            <a:r>
              <a:rPr lang="nb-NO" i="1" dirty="0" smtClean="0"/>
              <a:t/>
            </a:r>
            <a:br>
              <a:rPr lang="nb-NO" i="1" dirty="0" smtClean="0"/>
            </a:br>
            <a:r>
              <a:rPr lang="nb-NO" sz="3600" dirty="0" smtClean="0"/>
              <a:t>(tematiseres i </a:t>
            </a:r>
            <a:r>
              <a:rPr lang="nb-NO" sz="3600" dirty="0"/>
              <a:t>elevheftet s.11-12)</a:t>
            </a:r>
          </a:p>
        </p:txBody>
      </p:sp>
      <p:sp>
        <p:nvSpPr>
          <p:cNvPr id="3" name="Undertittel 2"/>
          <p:cNvSpPr>
            <a:spLocks noGrp="1"/>
          </p:cNvSpPr>
          <p:nvPr>
            <p:ph type="subTitle" idx="1"/>
          </p:nvPr>
        </p:nvSpPr>
        <p:spPr/>
        <p:txBody>
          <a:bodyPr>
            <a:normAutofit lnSpcReduction="10000"/>
          </a:bodyPr>
          <a:lstStyle/>
          <a:p>
            <a:r>
              <a:rPr lang="nb-NO" sz="3200" b="1" dirty="0" smtClean="0">
                <a:solidFill>
                  <a:srgbClr val="387933"/>
                </a:solidFill>
              </a:rPr>
              <a:t>Selvfølelse: </a:t>
            </a:r>
            <a:r>
              <a:rPr lang="nb-NO" sz="3200" dirty="0" smtClean="0"/>
              <a:t>Den grunnleggende opplevelsen man har av egen verdi og hvordan man føler seg i samspill med andre.</a:t>
            </a:r>
          </a:p>
          <a:p>
            <a:r>
              <a:rPr lang="nb-NO" sz="3200" b="1" dirty="0" smtClean="0">
                <a:solidFill>
                  <a:srgbClr val="387933"/>
                </a:solidFill>
              </a:rPr>
              <a:t>Selvtillit: </a:t>
            </a:r>
            <a:r>
              <a:rPr lang="nb-NO" sz="3200" dirty="0" smtClean="0"/>
              <a:t>At man har tro på egne evner og hva man kan mestre/få til</a:t>
            </a:r>
            <a:r>
              <a:rPr lang="nb-NO" sz="3200" dirty="0"/>
              <a:t>.</a:t>
            </a:r>
            <a:endParaRPr lang="nb-NO" sz="3200" dirty="0" smtClean="0"/>
          </a:p>
          <a:p>
            <a:r>
              <a:rPr lang="nb-NO" sz="3200" b="1" dirty="0" smtClean="0">
                <a:solidFill>
                  <a:srgbClr val="393D7B"/>
                </a:solidFill>
              </a:rPr>
              <a:t>Refleksjon: </a:t>
            </a:r>
            <a:r>
              <a:rPr lang="nb-NO" sz="3200" dirty="0" smtClean="0"/>
              <a:t>Kan man ha god selvtillit samtidig som man har lav selvfølelse?</a:t>
            </a:r>
            <a:endParaRPr lang="nb-NO" sz="3200" dirty="0"/>
          </a:p>
          <a:p>
            <a:pPr marL="0" indent="0">
              <a:buNone/>
            </a:pPr>
            <a:endParaRPr lang="nb-NO" dirty="0"/>
          </a:p>
        </p:txBody>
      </p:sp>
    </p:spTree>
    <p:extLst>
      <p:ext uri="{BB962C8B-B14F-4D97-AF65-F5344CB8AC3E}">
        <p14:creationId xmlns:p14="http://schemas.microsoft.com/office/powerpoint/2010/main" val="3115438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ctrTitle"/>
          </p:nvPr>
        </p:nvSpPr>
        <p:spPr>
          <a:xfrm>
            <a:off x="914400" y="516573"/>
            <a:ext cx="10363200" cy="913471"/>
          </a:xfrm>
        </p:spPr>
        <p:txBody>
          <a:bodyPr>
            <a:normAutofit/>
          </a:bodyPr>
          <a:lstStyle/>
          <a:p>
            <a:r>
              <a:rPr lang="nb-NO" dirty="0"/>
              <a:t>H</a:t>
            </a:r>
            <a:r>
              <a:rPr lang="nb-NO" dirty="0" smtClean="0"/>
              <a:t>vorfor er vi her på besøk?</a:t>
            </a:r>
            <a:endParaRPr lang="nb-NO" dirty="0"/>
          </a:p>
        </p:txBody>
      </p:sp>
      <p:sp>
        <p:nvSpPr>
          <p:cNvPr id="6" name="Undertittel 5"/>
          <p:cNvSpPr>
            <a:spLocks noGrp="1"/>
          </p:cNvSpPr>
          <p:nvPr>
            <p:ph type="subTitle" idx="1"/>
          </p:nvPr>
        </p:nvSpPr>
        <p:spPr>
          <a:xfrm>
            <a:off x="914400" y="1531620"/>
            <a:ext cx="10363200" cy="4149090"/>
          </a:xfrm>
        </p:spPr>
        <p:txBody>
          <a:bodyPr>
            <a:normAutofit/>
          </a:bodyPr>
          <a:lstStyle/>
          <a:p>
            <a:r>
              <a:rPr lang="nb-NO" sz="2900" b="1" i="1" dirty="0" smtClean="0">
                <a:solidFill>
                  <a:srgbClr val="438F3D"/>
                </a:solidFill>
              </a:rPr>
              <a:t>VIP Snakk om det </a:t>
            </a:r>
            <a:r>
              <a:rPr lang="nb-NO" sz="2900" dirty="0" smtClean="0">
                <a:solidFill>
                  <a:srgbClr val="393D7B"/>
                </a:solidFill>
              </a:rPr>
              <a:t>(tidligere «VIP-programmet») ble utformet fordi unge mennesker i brukerrådet ved Blakstad sykehus ønsket at sykehusets ansatte måtte ut i skolen å snakke om psykisk helse. Ungdommen mente selv de kanskje kunne unngått å bli så syke hvis de hadde hatt mer kunnskap om psykisk helse. </a:t>
            </a:r>
            <a:endParaRPr lang="nb-NO" sz="2900" dirty="0">
              <a:solidFill>
                <a:srgbClr val="393D7B"/>
              </a:solidFill>
            </a:endParaRPr>
          </a:p>
          <a:p>
            <a:r>
              <a:rPr lang="nb-NO" sz="2900" b="1" i="1" dirty="0" smtClean="0">
                <a:solidFill>
                  <a:srgbClr val="438F3D"/>
                </a:solidFill>
              </a:rPr>
              <a:t>VIP Psykisk helse i skolen </a:t>
            </a:r>
            <a:r>
              <a:rPr lang="nb-NO" sz="2900" dirty="0" smtClean="0">
                <a:solidFill>
                  <a:srgbClr val="393D7B"/>
                </a:solidFill>
              </a:rPr>
              <a:t>laget da </a:t>
            </a:r>
            <a:r>
              <a:rPr lang="nb-NO" sz="2900" b="1" i="1" dirty="0" smtClean="0">
                <a:solidFill>
                  <a:srgbClr val="438F3D"/>
                </a:solidFill>
              </a:rPr>
              <a:t>VIP Snakk om det </a:t>
            </a:r>
            <a:r>
              <a:rPr lang="nb-NO" sz="2900" dirty="0" smtClean="0">
                <a:solidFill>
                  <a:srgbClr val="393D7B"/>
                </a:solidFill>
              </a:rPr>
              <a:t>til videregående skole. Tiltaket har blitt benyttet i over 20 år og vist seg å ha den effekten ungdommen på Blakstad ønsket.</a:t>
            </a:r>
            <a:endParaRPr lang="nb-NO" sz="2900" dirty="0">
              <a:solidFill>
                <a:srgbClr val="393D7B"/>
              </a:solidFill>
            </a:endParaRPr>
          </a:p>
        </p:txBody>
      </p:sp>
    </p:spTree>
    <p:extLst>
      <p:ext uri="{BB962C8B-B14F-4D97-AF65-F5344CB8AC3E}">
        <p14:creationId xmlns:p14="http://schemas.microsoft.com/office/powerpoint/2010/main" val="1996167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a:t>Hvem er </a:t>
            </a:r>
            <a:r>
              <a:rPr lang="nb-NO" dirty="0" smtClean="0"/>
              <a:t>vi som kommer på klassebesøk?</a:t>
            </a:r>
            <a:endParaRPr lang="nb-NO" dirty="0"/>
          </a:p>
        </p:txBody>
      </p:sp>
      <p:sp>
        <p:nvSpPr>
          <p:cNvPr id="3" name="Undertittel 2"/>
          <p:cNvSpPr>
            <a:spLocks noGrp="1"/>
          </p:cNvSpPr>
          <p:nvPr>
            <p:ph type="subTitle" idx="1"/>
          </p:nvPr>
        </p:nvSpPr>
        <p:spPr/>
        <p:txBody>
          <a:bodyPr/>
          <a:lstStyle/>
          <a:p>
            <a:r>
              <a:rPr lang="nb-NO" sz="2800" dirty="0">
                <a:solidFill>
                  <a:srgbClr val="393D7B"/>
                </a:solidFill>
              </a:rPr>
              <a:t>Hvem er vi</a:t>
            </a:r>
            <a:r>
              <a:rPr lang="nb-NO" sz="2800" dirty="0" smtClean="0">
                <a:solidFill>
                  <a:srgbClr val="393D7B"/>
                </a:solidFill>
              </a:rPr>
              <a:t>?</a:t>
            </a:r>
          </a:p>
          <a:p>
            <a:pPr marL="0" indent="0">
              <a:buNone/>
            </a:pPr>
            <a:endParaRPr lang="nb-NO" sz="2800" dirty="0">
              <a:solidFill>
                <a:srgbClr val="393D7B"/>
              </a:solidFill>
            </a:endParaRPr>
          </a:p>
          <a:p>
            <a:r>
              <a:rPr lang="nb-NO" sz="2800" dirty="0">
                <a:solidFill>
                  <a:srgbClr val="393D7B"/>
                </a:solidFill>
              </a:rPr>
              <a:t>Hvor jobber vi</a:t>
            </a:r>
            <a:r>
              <a:rPr lang="nb-NO" sz="2800" dirty="0" smtClean="0">
                <a:solidFill>
                  <a:srgbClr val="393D7B"/>
                </a:solidFill>
              </a:rPr>
              <a:t>?</a:t>
            </a:r>
          </a:p>
          <a:p>
            <a:pPr marL="0" indent="0">
              <a:buNone/>
            </a:pPr>
            <a:endParaRPr lang="nb-NO" sz="2800" dirty="0">
              <a:solidFill>
                <a:srgbClr val="393D7B"/>
              </a:solidFill>
            </a:endParaRPr>
          </a:p>
          <a:p>
            <a:r>
              <a:rPr lang="nb-NO" sz="2800" dirty="0" smtClean="0">
                <a:solidFill>
                  <a:srgbClr val="393D7B"/>
                </a:solidFill>
              </a:rPr>
              <a:t>Hva gjør vi i </a:t>
            </a:r>
            <a:r>
              <a:rPr lang="nb-NO" sz="2800" dirty="0">
                <a:solidFill>
                  <a:srgbClr val="393D7B"/>
                </a:solidFill>
              </a:rPr>
              <a:t>jobben </a:t>
            </a:r>
            <a:r>
              <a:rPr lang="nb-NO" sz="2800" dirty="0" smtClean="0">
                <a:solidFill>
                  <a:srgbClr val="393D7B"/>
                </a:solidFill>
              </a:rPr>
              <a:t>vår?</a:t>
            </a:r>
            <a:endParaRPr lang="nb-NO" sz="2800" dirty="0">
              <a:solidFill>
                <a:srgbClr val="393D7B"/>
              </a:solidFill>
            </a:endParaRPr>
          </a:p>
          <a:p>
            <a:pPr marL="0" indent="0">
              <a:buNone/>
            </a:pPr>
            <a:endParaRPr lang="nb-NO" dirty="0"/>
          </a:p>
        </p:txBody>
      </p:sp>
    </p:spTree>
    <p:extLst>
      <p:ext uri="{BB962C8B-B14F-4D97-AF65-F5344CB8AC3E}">
        <p14:creationId xmlns:p14="http://schemas.microsoft.com/office/powerpoint/2010/main" val="401235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665627"/>
            <a:ext cx="10363200" cy="913471"/>
          </a:xfrm>
        </p:spPr>
        <p:txBody>
          <a:bodyPr/>
          <a:lstStyle/>
          <a:p>
            <a:r>
              <a:rPr lang="nb-NO" dirty="0" smtClean="0"/>
              <a:t>Hvem er dere i klassen?</a:t>
            </a:r>
            <a:endParaRPr lang="nb-NO" dirty="0"/>
          </a:p>
        </p:txBody>
      </p:sp>
      <p:sp>
        <p:nvSpPr>
          <p:cNvPr id="3" name="Undertittel 2"/>
          <p:cNvSpPr>
            <a:spLocks noGrp="1"/>
          </p:cNvSpPr>
          <p:nvPr>
            <p:ph type="subTitle" idx="1"/>
          </p:nvPr>
        </p:nvSpPr>
        <p:spPr>
          <a:xfrm>
            <a:off x="914400" y="1783080"/>
            <a:ext cx="10363200" cy="3378581"/>
          </a:xfrm>
        </p:spPr>
        <p:txBody>
          <a:bodyPr>
            <a:normAutofit/>
          </a:bodyPr>
          <a:lstStyle/>
          <a:p>
            <a:pPr marL="0" indent="0">
              <a:buNone/>
            </a:pPr>
            <a:r>
              <a:rPr lang="nb-NO" sz="2800" dirty="0">
                <a:solidFill>
                  <a:srgbClr val="393D7B"/>
                </a:solidFill>
              </a:rPr>
              <a:t>Presenter deg ved å si navnet ditt med en av disse:</a:t>
            </a:r>
          </a:p>
          <a:p>
            <a:pPr marL="0" indent="0">
              <a:buNone/>
            </a:pPr>
            <a:endParaRPr lang="nb-NO" sz="2800" dirty="0">
              <a:solidFill>
                <a:srgbClr val="393D7B"/>
              </a:solidFill>
            </a:endParaRPr>
          </a:p>
          <a:p>
            <a:pPr lvl="0"/>
            <a:r>
              <a:rPr lang="nb-NO" sz="2800" dirty="0">
                <a:solidFill>
                  <a:srgbClr val="393D7B"/>
                </a:solidFill>
              </a:rPr>
              <a:t>favorittmatrett </a:t>
            </a:r>
          </a:p>
          <a:p>
            <a:pPr lvl="0"/>
            <a:r>
              <a:rPr lang="nb-NO" sz="2800" dirty="0">
                <a:solidFill>
                  <a:srgbClr val="393D7B"/>
                </a:solidFill>
              </a:rPr>
              <a:t>fargen på tannbørsten sin </a:t>
            </a:r>
          </a:p>
          <a:p>
            <a:pPr lvl="0"/>
            <a:r>
              <a:rPr lang="nb-NO" sz="2800" dirty="0">
                <a:solidFill>
                  <a:srgbClr val="393D7B"/>
                </a:solidFill>
              </a:rPr>
              <a:t>favorittfarge</a:t>
            </a:r>
          </a:p>
          <a:p>
            <a:pPr lvl="0"/>
            <a:r>
              <a:rPr lang="nb-NO" sz="2800" dirty="0">
                <a:solidFill>
                  <a:srgbClr val="393D7B"/>
                </a:solidFill>
              </a:rPr>
              <a:t>favorittmåned</a:t>
            </a:r>
          </a:p>
          <a:p>
            <a:pPr marL="0" indent="0">
              <a:buNone/>
            </a:pPr>
            <a:endParaRPr lang="nb-NO" dirty="0"/>
          </a:p>
          <a:p>
            <a:endParaRPr lang="nb-NO" dirty="0"/>
          </a:p>
        </p:txBody>
      </p:sp>
    </p:spTree>
    <p:extLst>
      <p:ext uri="{BB962C8B-B14F-4D97-AF65-F5344CB8AC3E}">
        <p14:creationId xmlns:p14="http://schemas.microsoft.com/office/powerpoint/2010/main" val="2529311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Tema: Alle </a:t>
            </a:r>
            <a:r>
              <a:rPr lang="nb-NO" dirty="0"/>
              <a:t>har en psykisk helse </a:t>
            </a:r>
            <a:r>
              <a:rPr lang="nb-NO" dirty="0" smtClean="0"/>
              <a:t/>
            </a:r>
            <a:br>
              <a:rPr lang="nb-NO" dirty="0" smtClean="0"/>
            </a:br>
            <a:r>
              <a:rPr lang="nb-NO" sz="3100" dirty="0" smtClean="0">
                <a:solidFill>
                  <a:srgbClr val="79B1B3"/>
                </a:solidFill>
              </a:rPr>
              <a:t>(Til elevene: Se elevheftet s.5 hvis du vil lese mer om temaet)</a:t>
            </a:r>
            <a:endParaRPr lang="nb-NO" sz="3100" dirty="0">
              <a:solidFill>
                <a:srgbClr val="79B1B3"/>
              </a:solidFill>
            </a:endParaRPr>
          </a:p>
        </p:txBody>
      </p:sp>
      <p:sp>
        <p:nvSpPr>
          <p:cNvPr id="3" name="Undertittel 2"/>
          <p:cNvSpPr>
            <a:spLocks noGrp="1"/>
          </p:cNvSpPr>
          <p:nvPr>
            <p:ph type="subTitle" idx="1"/>
          </p:nvPr>
        </p:nvSpPr>
        <p:spPr>
          <a:xfrm>
            <a:off x="914400" y="2221810"/>
            <a:ext cx="10363200" cy="3287449"/>
          </a:xfrm>
        </p:spPr>
        <p:txBody>
          <a:bodyPr>
            <a:normAutofit/>
          </a:bodyPr>
          <a:lstStyle/>
          <a:p>
            <a:pPr>
              <a:spcBef>
                <a:spcPts val="0"/>
              </a:spcBef>
            </a:pPr>
            <a:r>
              <a:rPr lang="nb-NO" dirty="0" smtClean="0">
                <a:ea typeface="MS PGothic" pitchFamily="34" charset="-128"/>
              </a:rPr>
              <a:t>Den delen av helsen som handler om tanker og følelser</a:t>
            </a:r>
          </a:p>
          <a:p>
            <a:pPr>
              <a:spcBef>
                <a:spcPts val="0"/>
              </a:spcBef>
            </a:pPr>
            <a:endParaRPr lang="nb-NO" dirty="0" smtClean="0">
              <a:ea typeface="MS PGothic" pitchFamily="34" charset="-128"/>
            </a:endParaRPr>
          </a:p>
          <a:p>
            <a:pPr>
              <a:spcBef>
                <a:spcPts val="0"/>
              </a:spcBef>
            </a:pPr>
            <a:r>
              <a:rPr lang="nb-NO" dirty="0" smtClean="0">
                <a:ea typeface="MS PGothic" pitchFamily="34" charset="-128"/>
              </a:rPr>
              <a:t>Kropp og hjerne henger sammen og påvirker hverandre – har man vondt i kroppen påvirker det ofte tanker og følelser. Hvis man har mange vonde tanker og følelser kan det også merkes i kroppen.</a:t>
            </a:r>
            <a:endParaRPr lang="nb-NO" dirty="0">
              <a:ea typeface="MS PGothic" pitchFamily="34" charset="-128"/>
            </a:endParaRPr>
          </a:p>
          <a:p>
            <a:pPr>
              <a:spcBef>
                <a:spcPts val="0"/>
              </a:spcBef>
            </a:pPr>
            <a:endParaRPr lang="nb-NO" dirty="0">
              <a:ea typeface="MS PGothic" pitchFamily="34" charset="-128"/>
            </a:endParaRPr>
          </a:p>
          <a:p>
            <a:pPr>
              <a:spcBef>
                <a:spcPts val="0"/>
              </a:spcBef>
            </a:pPr>
            <a:r>
              <a:rPr lang="nb-NO" dirty="0" smtClean="0"/>
              <a:t>Det er hvordan </a:t>
            </a:r>
            <a:r>
              <a:rPr lang="nb-NO" dirty="0"/>
              <a:t>vi forholder oss til og håndterer følelsene og tankene </a:t>
            </a:r>
            <a:r>
              <a:rPr lang="nb-NO" dirty="0" smtClean="0"/>
              <a:t>våre som avgjør hvordan den psykiske helsen vår er. Det er helt vanlig at dette oppleves vanskelig i perioder, og noen ganger har vi behov for å få hjelp.</a:t>
            </a:r>
            <a:endParaRPr lang="nb-NO" dirty="0">
              <a:ea typeface="MS PGothic" pitchFamily="34" charset="-128"/>
            </a:endParaRPr>
          </a:p>
          <a:p>
            <a:endParaRPr lang="nb-NO" dirty="0"/>
          </a:p>
          <a:p>
            <a:endParaRPr lang="nb-NO" dirty="0"/>
          </a:p>
        </p:txBody>
      </p:sp>
    </p:spTree>
    <p:extLst>
      <p:ext uri="{BB962C8B-B14F-4D97-AF65-F5344CB8AC3E}">
        <p14:creationId xmlns:p14="http://schemas.microsoft.com/office/powerpoint/2010/main" val="3010424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08660" y="677522"/>
            <a:ext cx="10363200" cy="913471"/>
          </a:xfrm>
        </p:spPr>
        <p:txBody>
          <a:bodyPr>
            <a:noAutofit/>
          </a:bodyPr>
          <a:lstStyle/>
          <a:p>
            <a:r>
              <a:rPr lang="nb-NO" sz="3600" dirty="0" smtClean="0"/>
              <a:t>Øvelse: Samtale </a:t>
            </a:r>
            <a:r>
              <a:rPr lang="nb-NO" sz="3600" dirty="0"/>
              <a:t>om psykisk helse (tematiseres i elevheftet </a:t>
            </a:r>
            <a:r>
              <a:rPr lang="nb-NO" sz="3600" dirty="0" smtClean="0"/>
              <a:t>s.13)</a:t>
            </a:r>
            <a:endParaRPr lang="nb-NO" sz="3600" dirty="0"/>
          </a:p>
        </p:txBody>
      </p:sp>
      <p:sp>
        <p:nvSpPr>
          <p:cNvPr id="3" name="Undertittel 2"/>
          <p:cNvSpPr>
            <a:spLocks noGrp="1"/>
          </p:cNvSpPr>
          <p:nvPr>
            <p:ph type="subTitle" idx="1"/>
          </p:nvPr>
        </p:nvSpPr>
        <p:spPr>
          <a:xfrm>
            <a:off x="914400" y="1588770"/>
            <a:ext cx="10363200" cy="3572891"/>
          </a:xfrm>
        </p:spPr>
        <p:txBody>
          <a:bodyPr>
            <a:normAutofit/>
          </a:bodyPr>
          <a:lstStyle/>
          <a:p>
            <a:pPr marL="0" indent="0">
              <a:buNone/>
            </a:pPr>
            <a:r>
              <a:rPr lang="nb-NO" dirty="0"/>
              <a:t> </a:t>
            </a:r>
          </a:p>
        </p:txBody>
      </p:sp>
      <p:graphicFrame>
        <p:nvGraphicFramePr>
          <p:cNvPr id="4" name="Tabell 3"/>
          <p:cNvGraphicFramePr>
            <a:graphicFrameLocks noGrp="1"/>
          </p:cNvGraphicFramePr>
          <p:nvPr>
            <p:extLst>
              <p:ext uri="{D42A27DB-BD31-4B8C-83A1-F6EECF244321}">
                <p14:modId xmlns:p14="http://schemas.microsoft.com/office/powerpoint/2010/main" val="1525761990"/>
              </p:ext>
            </p:extLst>
          </p:nvPr>
        </p:nvGraphicFramePr>
        <p:xfrm>
          <a:off x="1017270" y="2194134"/>
          <a:ext cx="9909810" cy="2523123"/>
        </p:xfrm>
        <a:graphic>
          <a:graphicData uri="http://schemas.openxmlformats.org/drawingml/2006/table">
            <a:tbl>
              <a:tblPr firstRow="1" bandRow="1">
                <a:tableStyleId>{21E4AEA4-8DFA-4A89-87EB-49C32662AFE0}</a:tableStyleId>
              </a:tblPr>
              <a:tblGrid>
                <a:gridCol w="1981962">
                  <a:extLst>
                    <a:ext uri="{9D8B030D-6E8A-4147-A177-3AD203B41FA5}">
                      <a16:colId xmlns:a16="http://schemas.microsoft.com/office/drawing/2014/main" val="244170685"/>
                    </a:ext>
                  </a:extLst>
                </a:gridCol>
                <a:gridCol w="1981962">
                  <a:extLst>
                    <a:ext uri="{9D8B030D-6E8A-4147-A177-3AD203B41FA5}">
                      <a16:colId xmlns:a16="http://schemas.microsoft.com/office/drawing/2014/main" val="3215572467"/>
                    </a:ext>
                  </a:extLst>
                </a:gridCol>
                <a:gridCol w="1981962">
                  <a:extLst>
                    <a:ext uri="{9D8B030D-6E8A-4147-A177-3AD203B41FA5}">
                      <a16:colId xmlns:a16="http://schemas.microsoft.com/office/drawing/2014/main" val="2009691958"/>
                    </a:ext>
                  </a:extLst>
                </a:gridCol>
                <a:gridCol w="1981962">
                  <a:extLst>
                    <a:ext uri="{9D8B030D-6E8A-4147-A177-3AD203B41FA5}">
                      <a16:colId xmlns:a16="http://schemas.microsoft.com/office/drawing/2014/main" val="3739984854"/>
                    </a:ext>
                  </a:extLst>
                </a:gridCol>
                <a:gridCol w="1981962">
                  <a:extLst>
                    <a:ext uri="{9D8B030D-6E8A-4147-A177-3AD203B41FA5}">
                      <a16:colId xmlns:a16="http://schemas.microsoft.com/office/drawing/2014/main" val="121956886"/>
                    </a:ext>
                  </a:extLst>
                </a:gridCol>
              </a:tblGrid>
              <a:tr h="1897806">
                <a:tc>
                  <a:txBody>
                    <a:bodyPr/>
                    <a:lstStyle/>
                    <a:p>
                      <a:pPr marL="0" indent="0">
                        <a:buNone/>
                      </a:pPr>
                      <a:r>
                        <a:rPr lang="nb-NO" dirty="0" smtClean="0">
                          <a:solidFill>
                            <a:schemeClr val="tx1"/>
                          </a:solidFill>
                        </a:rPr>
                        <a:t>A. Hva gir god psykisk helse i hverdagen?</a:t>
                      </a:r>
                    </a:p>
                    <a:p>
                      <a:endParaRPr lang="nb-N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rPr>
                        <a:t>B. Hvilke utfordringer kan man møte i hverdagen?</a:t>
                      </a:r>
                    </a:p>
                    <a:p>
                      <a:endParaRPr lang="nb-N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rPr>
                        <a:t>C. Hva kan man gjøre selv for å mestre utfordringer?</a:t>
                      </a:r>
                    </a:p>
                    <a:p>
                      <a:endParaRPr lang="nb-NO"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rPr>
                        <a:t>D. Hva ønsker man av familien sin når man har ekstra utfordringer?</a:t>
                      </a:r>
                    </a:p>
                    <a:p>
                      <a:endParaRPr lang="nb-N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rPr>
                        <a:t>E. Hva ønsker man seg av vennene sine når man har ekstra utfordringer?</a:t>
                      </a:r>
                    </a:p>
                    <a:p>
                      <a:endParaRPr lang="nb-NO" dirty="0"/>
                    </a:p>
                  </a:txBody>
                  <a:tcPr/>
                </a:tc>
                <a:extLst>
                  <a:ext uri="{0D108BD9-81ED-4DB2-BD59-A6C34878D82A}">
                    <a16:rowId xmlns:a16="http://schemas.microsoft.com/office/drawing/2014/main" val="1929516988"/>
                  </a:ext>
                </a:extLst>
              </a:tr>
              <a:tr h="625317">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753963858"/>
                  </a:ext>
                </a:extLst>
              </a:tr>
            </a:tbl>
          </a:graphicData>
        </a:graphic>
      </p:graphicFrame>
    </p:spTree>
    <p:extLst>
      <p:ext uri="{BB962C8B-B14F-4D97-AF65-F5344CB8AC3E}">
        <p14:creationId xmlns:p14="http://schemas.microsoft.com/office/powerpoint/2010/main" val="13558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595850"/>
            <a:ext cx="10515600" cy="1325563"/>
          </a:xfrm>
        </p:spPr>
        <p:txBody>
          <a:bodyPr>
            <a:normAutofit fontScale="90000"/>
          </a:bodyPr>
          <a:lstStyle/>
          <a:p>
            <a:r>
              <a:rPr lang="nb-NO" dirty="0" smtClean="0"/>
              <a:t>Tema: </a:t>
            </a:r>
            <a:r>
              <a:rPr lang="nb-NO" dirty="0"/>
              <a:t>Tanker og følelser </a:t>
            </a:r>
            <a:r>
              <a:rPr lang="nb-NO" dirty="0" smtClean="0"/>
              <a:t/>
            </a:r>
            <a:br>
              <a:rPr lang="nb-NO" dirty="0" smtClean="0"/>
            </a:br>
            <a:r>
              <a:rPr lang="nb-NO" sz="3600" dirty="0" smtClean="0"/>
              <a:t>(tematiseres i </a:t>
            </a:r>
            <a:r>
              <a:rPr lang="nb-NO" sz="3600" dirty="0"/>
              <a:t>elevheftet s.6-9</a:t>
            </a:r>
            <a:r>
              <a:rPr lang="nb-NO" sz="3600" dirty="0" smtClean="0"/>
              <a:t>)</a:t>
            </a:r>
            <a:endParaRPr lang="nb-NO" dirty="0"/>
          </a:p>
        </p:txBody>
      </p:sp>
      <p:sp>
        <p:nvSpPr>
          <p:cNvPr id="9" name="Plassholder for innhold 8"/>
          <p:cNvSpPr>
            <a:spLocks noGrp="1"/>
          </p:cNvSpPr>
          <p:nvPr>
            <p:ph sz="half" idx="2"/>
          </p:nvPr>
        </p:nvSpPr>
        <p:spPr>
          <a:xfrm>
            <a:off x="913800" y="2903219"/>
            <a:ext cx="5220000" cy="2470055"/>
          </a:xfrm>
        </p:spPr>
        <p:txBody>
          <a:bodyPr/>
          <a:lstStyle/>
          <a:p>
            <a:pPr marL="0" indent="0">
              <a:buNone/>
            </a:pPr>
            <a:r>
              <a:rPr lang="nb-NO" b="1" u="sng" dirty="0" smtClean="0">
                <a:solidFill>
                  <a:srgbClr val="438F3D"/>
                </a:solidFill>
              </a:rPr>
              <a:t>Tanker </a:t>
            </a:r>
            <a:r>
              <a:rPr lang="nb-NO" b="1" u="sng" dirty="0">
                <a:solidFill>
                  <a:srgbClr val="438F3D"/>
                </a:solidFill>
              </a:rPr>
              <a:t>kan være:</a:t>
            </a:r>
          </a:p>
          <a:p>
            <a:r>
              <a:rPr lang="nb-NO" dirty="0" smtClean="0"/>
              <a:t>positive</a:t>
            </a:r>
            <a:endParaRPr lang="nb-NO" dirty="0"/>
          </a:p>
          <a:p>
            <a:r>
              <a:rPr lang="nb-NO" dirty="0" smtClean="0"/>
              <a:t>negative</a:t>
            </a:r>
            <a:endParaRPr lang="nb-NO" dirty="0"/>
          </a:p>
          <a:p>
            <a:r>
              <a:rPr lang="nb-NO" dirty="0" smtClean="0"/>
              <a:t>nøytrale</a:t>
            </a:r>
            <a:endParaRPr lang="nb-NO" dirty="0"/>
          </a:p>
        </p:txBody>
      </p:sp>
      <p:sp>
        <p:nvSpPr>
          <p:cNvPr id="10" name="Plassholder for innhold 9"/>
          <p:cNvSpPr>
            <a:spLocks noGrp="1"/>
          </p:cNvSpPr>
          <p:nvPr>
            <p:ph sz="quarter" idx="4"/>
          </p:nvPr>
        </p:nvSpPr>
        <p:spPr>
          <a:xfrm>
            <a:off x="6133800" y="2903219"/>
            <a:ext cx="5220000" cy="3451861"/>
          </a:xfrm>
        </p:spPr>
        <p:txBody>
          <a:bodyPr>
            <a:normAutofit lnSpcReduction="10000"/>
          </a:bodyPr>
          <a:lstStyle/>
          <a:p>
            <a:pPr marL="0" indent="0">
              <a:buNone/>
            </a:pPr>
            <a:r>
              <a:rPr lang="nb-NO" b="1" u="sng" dirty="0" smtClean="0">
                <a:solidFill>
                  <a:srgbClr val="438F3D"/>
                </a:solidFill>
              </a:rPr>
              <a:t>Grunnfølelser:</a:t>
            </a:r>
          </a:p>
          <a:p>
            <a:r>
              <a:rPr lang="nb-NO" dirty="0" smtClean="0"/>
              <a:t>glede</a:t>
            </a:r>
          </a:p>
          <a:p>
            <a:r>
              <a:rPr lang="nb-NO" dirty="0" smtClean="0"/>
              <a:t>tristhet</a:t>
            </a:r>
          </a:p>
          <a:p>
            <a:r>
              <a:rPr lang="nb-NO" dirty="0" smtClean="0"/>
              <a:t>redsel</a:t>
            </a:r>
          </a:p>
          <a:p>
            <a:r>
              <a:rPr lang="nb-NO" dirty="0" smtClean="0"/>
              <a:t>sinne</a:t>
            </a:r>
          </a:p>
          <a:p>
            <a:r>
              <a:rPr lang="nb-NO" dirty="0" smtClean="0"/>
              <a:t>avsky</a:t>
            </a:r>
          </a:p>
          <a:p>
            <a:r>
              <a:rPr lang="nb-NO" dirty="0" smtClean="0"/>
              <a:t>i tillegg kan følelsene være satt sammen av forskjellige grunnfølelser</a:t>
            </a:r>
            <a:endParaRPr lang="nb-NO" dirty="0"/>
          </a:p>
        </p:txBody>
      </p:sp>
      <p:sp>
        <p:nvSpPr>
          <p:cNvPr id="6" name="TekstSylinder 5"/>
          <p:cNvSpPr txBox="1"/>
          <p:nvPr/>
        </p:nvSpPr>
        <p:spPr>
          <a:xfrm>
            <a:off x="913800" y="2158050"/>
            <a:ext cx="9112516" cy="461665"/>
          </a:xfrm>
          <a:prstGeom prst="rect">
            <a:avLst/>
          </a:prstGeom>
          <a:noFill/>
        </p:spPr>
        <p:txBody>
          <a:bodyPr wrap="square" rtlCol="0">
            <a:spAutoFit/>
          </a:bodyPr>
          <a:lstStyle/>
          <a:p>
            <a:r>
              <a:rPr lang="nb-NO" sz="2400" b="1" dirty="0">
                <a:solidFill>
                  <a:srgbClr val="393D7B"/>
                </a:solidFill>
              </a:rPr>
              <a:t>Tanker kan påvirke hva vi føler, og følelser kan </a:t>
            </a:r>
            <a:r>
              <a:rPr lang="nb-NO" sz="2400" b="1" dirty="0" smtClean="0">
                <a:solidFill>
                  <a:srgbClr val="393D7B"/>
                </a:solidFill>
              </a:rPr>
              <a:t>påvirke hva vi tenker. </a:t>
            </a:r>
            <a:endParaRPr lang="nb-NO" sz="2400" b="1" dirty="0">
              <a:solidFill>
                <a:srgbClr val="FF0000"/>
              </a:solidFill>
            </a:endParaRPr>
          </a:p>
        </p:txBody>
      </p:sp>
    </p:spTree>
    <p:extLst>
      <p:ext uri="{BB962C8B-B14F-4D97-AF65-F5344CB8AC3E}">
        <p14:creationId xmlns:p14="http://schemas.microsoft.com/office/powerpoint/2010/main" val="2061808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665627"/>
            <a:ext cx="10363200" cy="913471"/>
          </a:xfrm>
        </p:spPr>
        <p:txBody>
          <a:bodyPr>
            <a:normAutofit/>
          </a:bodyPr>
          <a:lstStyle/>
          <a:p>
            <a:r>
              <a:rPr lang="nb-NO" dirty="0" smtClean="0"/>
              <a:t>Tema: Tankefeller </a:t>
            </a:r>
            <a:r>
              <a:rPr lang="nb-NO" sz="3600" dirty="0" smtClean="0"/>
              <a:t>(Se </a:t>
            </a:r>
            <a:r>
              <a:rPr lang="nb-NO" sz="3600" dirty="0"/>
              <a:t>e</a:t>
            </a:r>
            <a:r>
              <a:rPr lang="nb-NO" sz="3600" dirty="0" smtClean="0"/>
              <a:t>levheftet </a:t>
            </a:r>
            <a:r>
              <a:rPr lang="nb-NO" sz="3600" dirty="0"/>
              <a:t>s. 6-7</a:t>
            </a:r>
            <a:r>
              <a:rPr lang="nb-NO" sz="3600" dirty="0" smtClean="0"/>
              <a:t>)</a:t>
            </a:r>
            <a:endParaRPr lang="nb-NO" sz="3600" dirty="0"/>
          </a:p>
        </p:txBody>
      </p:sp>
      <p:sp>
        <p:nvSpPr>
          <p:cNvPr id="3" name="Undertittel 2"/>
          <p:cNvSpPr>
            <a:spLocks noGrp="1"/>
          </p:cNvSpPr>
          <p:nvPr>
            <p:ph type="subTitle" idx="1"/>
          </p:nvPr>
        </p:nvSpPr>
        <p:spPr>
          <a:xfrm>
            <a:off x="914400" y="1737360"/>
            <a:ext cx="10363200" cy="4160519"/>
          </a:xfrm>
        </p:spPr>
        <p:txBody>
          <a:bodyPr>
            <a:normAutofit/>
          </a:bodyPr>
          <a:lstStyle/>
          <a:p>
            <a:pPr marL="0" indent="0">
              <a:buNone/>
            </a:pPr>
            <a:r>
              <a:rPr lang="nb-NO" sz="3200" b="1" dirty="0" smtClean="0">
                <a:solidFill>
                  <a:srgbClr val="393D7B"/>
                </a:solidFill>
              </a:rPr>
              <a:t>Blir </a:t>
            </a:r>
            <a:r>
              <a:rPr lang="nb-NO" sz="3200" b="1" dirty="0">
                <a:solidFill>
                  <a:srgbClr val="393D7B"/>
                </a:solidFill>
              </a:rPr>
              <a:t>du noen ganger lurt av dine egne tanker? </a:t>
            </a:r>
            <a:endParaRPr lang="nb-NO" sz="3200" b="1" dirty="0" smtClean="0">
              <a:solidFill>
                <a:srgbClr val="393D7B"/>
              </a:solidFill>
            </a:endParaRPr>
          </a:p>
          <a:p>
            <a:pPr marL="0" indent="0">
              <a:buNone/>
            </a:pPr>
            <a:r>
              <a:rPr lang="nb-NO" sz="3200" i="1" dirty="0" smtClean="0">
                <a:solidFill>
                  <a:srgbClr val="387933"/>
                </a:solidFill>
              </a:rPr>
              <a:t>Tankefeller </a:t>
            </a:r>
            <a:r>
              <a:rPr lang="nb-NO" sz="3200" i="1" dirty="0">
                <a:solidFill>
                  <a:srgbClr val="387933"/>
                </a:solidFill>
              </a:rPr>
              <a:t>er "mentale snarveier" vi bruker, ofte uten å være klar over det. Når du er stressa, og følelsene tar overhånd, er det lett å gjøre seg opp en feilaktig mening om noe eller </a:t>
            </a:r>
            <a:r>
              <a:rPr lang="nb-NO" sz="3200" i="1" dirty="0" smtClean="0">
                <a:solidFill>
                  <a:srgbClr val="387933"/>
                </a:solidFill>
              </a:rPr>
              <a:t>å ta </a:t>
            </a:r>
            <a:r>
              <a:rPr lang="nb-NO" sz="3200" i="1" dirty="0">
                <a:solidFill>
                  <a:srgbClr val="387933"/>
                </a:solidFill>
              </a:rPr>
              <a:t>for </a:t>
            </a:r>
            <a:r>
              <a:rPr lang="nb-NO" sz="3200" i="1" dirty="0" smtClean="0">
                <a:solidFill>
                  <a:srgbClr val="387933"/>
                </a:solidFill>
              </a:rPr>
              <a:t>kjappe beslutninger.</a:t>
            </a:r>
          </a:p>
          <a:p>
            <a:pPr marL="0" indent="0">
              <a:buNone/>
            </a:pPr>
            <a:endParaRPr lang="nb-NO" sz="3200" i="1" dirty="0" smtClean="0">
              <a:solidFill>
                <a:srgbClr val="387933"/>
              </a:solidFill>
            </a:endParaRPr>
          </a:p>
        </p:txBody>
      </p:sp>
    </p:spTree>
    <p:extLst>
      <p:ext uri="{BB962C8B-B14F-4D97-AF65-F5344CB8AC3E}">
        <p14:creationId xmlns:p14="http://schemas.microsoft.com/office/powerpoint/2010/main" val="84384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telside_1">
  <a:themeElements>
    <a:clrScheme name="VIP_FARGER">
      <a:dk1>
        <a:srgbClr val="262626"/>
      </a:dk1>
      <a:lt1>
        <a:srgbClr val="7F7F7F"/>
      </a:lt1>
      <a:dk2>
        <a:srgbClr val="000000"/>
      </a:dk2>
      <a:lt2>
        <a:srgbClr val="E6E2E8"/>
      </a:lt2>
      <a:accent1>
        <a:srgbClr val="39337B"/>
      </a:accent1>
      <a:accent2>
        <a:srgbClr val="79B1B3"/>
      </a:accent2>
      <a:accent3>
        <a:srgbClr val="387933"/>
      </a:accent3>
      <a:accent4>
        <a:srgbClr val="EDCAD0"/>
      </a:accent4>
      <a:accent5>
        <a:srgbClr val="FFFFFF"/>
      </a:accent5>
      <a:accent6>
        <a:srgbClr val="FFFFFF"/>
      </a:accent6>
      <a:hlink>
        <a:srgbClr val="262626"/>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2B0B277-940E-41DB-AADA-231399E1778A}" vid="{05AEC2EE-278E-4B61-AB43-CC9F915C4084}"/>
    </a:ext>
  </a:extLst>
</a:theme>
</file>

<file path=ppt/theme/theme2.xml><?xml version="1.0" encoding="utf-8"?>
<a:theme xmlns:a="http://schemas.openxmlformats.org/drawingml/2006/main" name="Materiesider">
  <a:themeElements>
    <a:clrScheme name="VIP_FARGER">
      <a:dk1>
        <a:srgbClr val="262626"/>
      </a:dk1>
      <a:lt1>
        <a:srgbClr val="7F7F7F"/>
      </a:lt1>
      <a:dk2>
        <a:srgbClr val="000000"/>
      </a:dk2>
      <a:lt2>
        <a:srgbClr val="E6E2E8"/>
      </a:lt2>
      <a:accent1>
        <a:srgbClr val="39337B"/>
      </a:accent1>
      <a:accent2>
        <a:srgbClr val="79B1B3"/>
      </a:accent2>
      <a:accent3>
        <a:srgbClr val="387933"/>
      </a:accent3>
      <a:accent4>
        <a:srgbClr val="EDCAD0"/>
      </a:accent4>
      <a:accent5>
        <a:srgbClr val="FFFFFF"/>
      </a:accent5>
      <a:accent6>
        <a:srgbClr val="FFFFFF"/>
      </a:accent6>
      <a:hlink>
        <a:srgbClr val="262626"/>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2B0B277-940E-41DB-AADA-231399E1778A}" vid="{F1B22A29-0E78-4A91-8D1B-A843C34F4668}"/>
    </a:ext>
  </a:extLst>
</a:theme>
</file>

<file path=ppt/theme/theme3.xml><?xml version="1.0" encoding="utf-8"?>
<a:theme xmlns:a="http://schemas.openxmlformats.org/drawingml/2006/main" name="Bildeside_m_boble_til_teks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2B0B277-940E-41DB-AADA-231399E1778A}" vid="{1FC34FAC-A357-4AB9-92F4-7AFD38DF165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NSPRollUpIngress xmlns="01042a82-8baf-43ed-a982-935de07d83cb" xsi:nil="true"/>
    <PublishingStartDate xmlns="http://schemas.microsoft.com/sharepoint/v3" xsi:nil="true"/>
    <PublishingExpirationDate xmlns="http://schemas.microsoft.com/sharepoint/v3" xsi:nil="true"/>
    <wic_System_Copyright xmlns="http://schemas.microsoft.com/sharepoint/v3/fields" xsi:nil="true"/>
    <ImageCreateDate xmlns="F090A2F2-59B2-44D3-A8A7-7E97EA85E41D" xsi:nil="true"/>
    <TaxCatchAll xmlns="01042a82-8baf-43ed-a982-935de07d83cb"/>
    <TaxKeywordTaxHTField xmlns="01042a82-8baf-43ed-a982-935de07d83cb">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ildeaktiva" ma:contentTypeID="0x0101009148F5A04DDD49CBA7127AADA5FB792B00AADE34325A8B49CDA8BB4DB53328F21400ECF010D3BF233742A0E9C3B3404F8B41" ma:contentTypeVersion="24" ma:contentTypeDescription="Last opp et bilde." ma:contentTypeScope="" ma:versionID="c501e3225dddc7cd7027a448a12c001c">
  <xsd:schema xmlns:xsd="http://www.w3.org/2001/XMLSchema" xmlns:xs="http://www.w3.org/2001/XMLSchema" xmlns:p="http://schemas.microsoft.com/office/2006/metadata/properties" xmlns:ns1="http://schemas.microsoft.com/sharepoint/v3" xmlns:ns2="F090A2F2-59B2-44D3-A8A7-7E97EA85E41D" xmlns:ns3="866E864E-8BE6-4859-BFF8-6F8A96431B8F" xmlns:ns4="http://schemas.microsoft.com/sharepoint/v3/fields" xmlns:ns5="01042a82-8baf-43ed-a982-935de07d83cb" targetNamespace="http://schemas.microsoft.com/office/2006/metadata/properties" ma:root="true" ma:fieldsID="71523c38fbd85c4349409be28fde6fd9" ns1:_="" ns2:_="" ns3:_="" ns4:_="" ns5:_="">
    <xsd:import namespace="http://schemas.microsoft.com/sharepoint/v3"/>
    <xsd:import namespace="F090A2F2-59B2-44D3-A8A7-7E97EA85E41D"/>
    <xsd:import namespace="866E864E-8BE6-4859-BFF8-6F8A96431B8F"/>
    <xsd:import namespace="http://schemas.microsoft.com/sharepoint/v3/fields"/>
    <xsd:import namespace="01042a82-8baf-43ed-a982-935de07d83c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3:ThumbnailExists" minOccurs="0"/>
                <xsd:element ref="ns3:PreviewExists" minOccurs="0"/>
                <xsd:element ref="ns3:ImageWidth" minOccurs="0"/>
                <xsd:element ref="ns3:ImageHeight" minOccurs="0"/>
                <xsd:element ref="ns2:ImageCreateDate" minOccurs="0"/>
                <xsd:element ref="ns4:wic_System_Copyright" minOccurs="0"/>
                <xsd:element ref="ns1:PublishingStartDate" minOccurs="0"/>
                <xsd:element ref="ns1:PublishingExpirationDate" minOccurs="0"/>
                <xsd:element ref="ns5:TaxKeywordTaxHTField" minOccurs="0"/>
                <xsd:element ref="ns5:TaxCatchAll" minOccurs="0"/>
                <xsd:element ref="ns5:TaxCatchAllLabel" minOccurs="0"/>
                <xsd:element ref="ns5:FNSPRollUpIngr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bane" ma:hidden="true" ma:list="Docs" ma:internalName="FileRef" ma:readOnly="true" ma:showField="FullUrl">
      <xsd:simpleType>
        <xsd:restriction base="dms:Lookup"/>
      </xsd:simpleType>
    </xsd:element>
    <xsd:element name="File_x0020_Type" ma:index="9" nillable="true" ma:displayName="Filtype" ma:hidden="true" ma:internalName="File_x0020_Type" ma:readOnly="true">
      <xsd:simpleType>
        <xsd:restriction base="dms:Text"/>
      </xsd:simpleType>
    </xsd:element>
    <xsd:element name="HTML_x0020_File_x0020_Type" ma:index="10" nillable="true" ma:displayName="HTML-filtype" ma:hidden="true" ma:internalName="HTML_x0020_File_x0020_Type" ma:readOnly="true">
      <xsd:simpleType>
        <xsd:restriction base="dms:Text"/>
      </xsd:simpleType>
    </xsd:element>
    <xsd:element name="FSObjType" ma:index="11" nillable="true" ma:displayName="Elementtype" ma:hidden="true" ma:list="Docs" ma:internalName="FSObjType" ma:readOnly="true" ma:showField="FSType">
      <xsd:simpleType>
        <xsd:restriction base="dms:Lookup"/>
      </xsd:simpleType>
    </xsd:element>
    <xsd:element name="PublishingStartDate" ma:index="27" nillable="true" ma:displayName="Planlagt startdato" ma:description="" ma:hidden="true" ma:internalName="PublishingStartDate">
      <xsd:simpleType>
        <xsd:restriction base="dms:Unknown"/>
      </xsd:simpleType>
    </xsd:element>
    <xsd:element name="PublishingExpirationDate" ma:index="28" nillable="true" ma:displayName="Planlagt utløpsdato"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90A2F2-59B2-44D3-A8A7-7E97EA85E41D" elementFormDefault="qualified">
    <xsd:import namespace="http://schemas.microsoft.com/office/2006/documentManagement/types"/>
    <xsd:import namespace="http://schemas.microsoft.com/office/infopath/2007/PartnerControls"/>
    <xsd:element name="ImageCreateDate" ma:index="25" nillable="true" ma:displayName="Dato da bildet ble tatt"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66E864E-8BE6-4859-BFF8-6F8A96431B8F" elementFormDefault="qualified">
    <xsd:import namespace="http://schemas.microsoft.com/office/2006/documentManagement/types"/>
    <xsd:import namespace="http://schemas.microsoft.com/office/infopath/2007/PartnerControls"/>
    <xsd:element name="ThumbnailExists" ma:index="18" nillable="true" ma:displayName="Miniatyrbilde finnes" ma:default="FALSE" ma:internalName="ThumbnailExists" ma:readOnly="true">
      <xsd:simpleType>
        <xsd:restriction base="dms:Boolean"/>
      </xsd:simpleType>
    </xsd:element>
    <xsd:element name="PreviewExists" ma:index="19" nillable="true" ma:displayName="Forhåndsvisning finnes" ma:default="FALSE" ma:internalName="PreviewExists" ma:readOnly="true">
      <xsd:simpleType>
        <xsd:restriction base="dms:Boolean"/>
      </xsd:simpleType>
    </xsd:element>
    <xsd:element name="ImageWidth" ma:index="20" nillable="true" ma:displayName="Bredde" ma:internalName="ImageWidth" ma:readOnly="true">
      <xsd:simpleType>
        <xsd:restriction base="dms:Unknown"/>
      </xsd:simpleType>
    </xsd:element>
    <xsd:element name="ImageHeight" ma:index="22" nillable="true" ma:displayName="Høyde"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Opphavsret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042a82-8baf-43ed-a982-935de07d83cb"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30" nillable="true" ma:displayName="Taxonomy Catch All Column" ma:description="" ma:hidden="true" ma:list="{496db642-bb3b-4cdc-bf4d-db0eaaa87363}" ma:internalName="TaxCatchAll" ma:showField="CatchAllData" ma:web="01042a82-8baf-43ed-a982-935de07d83cb">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description="" ma:hidden="true" ma:list="{496db642-bb3b-4cdc-bf4d-db0eaaa87363}" ma:internalName="TaxCatchAllLabel" ma:readOnly="true" ma:showField="CatchAllDataLabel" ma:web="01042a82-8baf-43ed-a982-935de07d83cb">
      <xsd:complexType>
        <xsd:complexContent>
          <xsd:extension base="dms:MultiChoiceLookup">
            <xsd:sequence>
              <xsd:element name="Value" type="dms:Lookup" maxOccurs="unbounded" minOccurs="0" nillable="true"/>
            </xsd:sequence>
          </xsd:extension>
        </xsd:complexContent>
      </xsd:complexType>
    </xsd:element>
    <xsd:element name="FNSPRollUpIngress" ma:index="33"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Redigerer"/>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ma:index="23" ma:displayName="Kommentarer"/>
        <xsd:element name="keywords" minOccurs="0" maxOccurs="1" type="xsd:string" ma:index="14" ma:displayName="Nøkkel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F9393E-60DA-4812-8393-D36373C8E41C}">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 ds:uri="F090A2F2-59B2-44D3-A8A7-7E97EA85E41D"/>
    <ds:schemaRef ds:uri="01042a82-8baf-43ed-a982-935de07d83cb"/>
    <ds:schemaRef ds:uri="http://schemas.microsoft.com/office/2006/metadata/properties"/>
    <ds:schemaRef ds:uri="http://purl.org/dc/elements/1.1/"/>
    <ds:schemaRef ds:uri="http://schemas.microsoft.com/sharepoint/v3/fields"/>
    <ds:schemaRef ds:uri="866E864E-8BE6-4859-BFF8-6F8A96431B8F"/>
    <ds:schemaRef ds:uri="http://schemas.microsoft.com/sharepoint/v3"/>
  </ds:schemaRefs>
</ds:datastoreItem>
</file>

<file path=customXml/itemProps2.xml><?xml version="1.0" encoding="utf-8"?>
<ds:datastoreItem xmlns:ds="http://schemas.openxmlformats.org/officeDocument/2006/customXml" ds:itemID="{AC6A760A-C587-4A1D-B8F8-0816E3174183}">
  <ds:schemaRefs>
    <ds:schemaRef ds:uri="http://schemas.microsoft.com/sharepoint/v3/contenttype/forms"/>
  </ds:schemaRefs>
</ds:datastoreItem>
</file>

<file path=customXml/itemProps3.xml><?xml version="1.0" encoding="utf-8"?>
<ds:datastoreItem xmlns:ds="http://schemas.openxmlformats.org/officeDocument/2006/customXml" ds:itemID="{36036D7C-FAF6-478B-90A2-0422A550C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90A2F2-59B2-44D3-A8A7-7E97EA85E41D"/>
    <ds:schemaRef ds:uri="866E864E-8BE6-4859-BFF8-6F8A96431B8F"/>
    <ds:schemaRef ds:uri="http://schemas.microsoft.com/sharepoint/v3/fields"/>
    <ds:schemaRef ds:uri="01042a82-8baf-43ed-a982-935de07d83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VIP presentasjon klassebesøk</Template>
  <TotalTime>2009</TotalTime>
  <Words>4628</Words>
  <Application>Microsoft Office PowerPoint</Application>
  <PresentationFormat>Widescreen</PresentationFormat>
  <Paragraphs>264</Paragraphs>
  <Slides>24</Slides>
  <Notes>22</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24</vt:i4>
      </vt:variant>
    </vt:vector>
  </HeadingPairs>
  <TitlesOfParts>
    <vt:vector size="31" baseType="lpstr">
      <vt:lpstr>MS PGothic</vt:lpstr>
      <vt:lpstr>MS PGothic</vt:lpstr>
      <vt:lpstr>Arial</vt:lpstr>
      <vt:lpstr>Calibri</vt:lpstr>
      <vt:lpstr>Tittelside_1</vt:lpstr>
      <vt:lpstr>Materiesider</vt:lpstr>
      <vt:lpstr>Bildeside_m_boble_til_tekst</vt:lpstr>
      <vt:lpstr>PowerPoint-presentasjon</vt:lpstr>
      <vt:lpstr>Klassebesøk av folk som jobber i helse- og sosialfeltet </vt:lpstr>
      <vt:lpstr>Hvorfor er vi her på besøk?</vt:lpstr>
      <vt:lpstr>Hvem er vi som kommer på klassebesøk?</vt:lpstr>
      <vt:lpstr>Hvem er dere i klassen?</vt:lpstr>
      <vt:lpstr>Tema: Alle har en psykisk helse  (Til elevene: Se elevheftet s.5 hvis du vil lese mer om temaet)</vt:lpstr>
      <vt:lpstr>Øvelse: Samtale om psykisk helse (tematiseres i elevheftet s.13)</vt:lpstr>
      <vt:lpstr>Tema: Tanker og følelser  (tematiseres i elevheftet s.6-9)</vt:lpstr>
      <vt:lpstr>Tema: Tankefeller (Se elevheftet s. 6-7)</vt:lpstr>
      <vt:lpstr>Øvelse: Tankefeller</vt:lpstr>
      <vt:lpstr>PowerPoint-presentasjon</vt:lpstr>
      <vt:lpstr>Tema: Rus og psykisk helse  (se elevheftet s.19-20 - Ta en titt på nettsiden: rusinfo.no)</vt:lpstr>
      <vt:lpstr>Øvelse: Oppgave om rus</vt:lpstr>
      <vt:lpstr>Tema: Relasjoner  (tematisert i elevheftet i kapitlet «Meg og de andre» s.21-31)</vt:lpstr>
      <vt:lpstr>Øvelse: «Black dog» (se elevheftet s.33-34)</vt:lpstr>
      <vt:lpstr>Hvor kan man få hjelp?</vt:lpstr>
      <vt:lpstr>Takk for oss!</vt:lpstr>
      <vt:lpstr> Øvelse: Hva gleder du deg til ?</vt:lpstr>
      <vt:lpstr>Hvor går grensen mellom følelser, psykiske plager og psykiske lidelser?</vt:lpstr>
      <vt:lpstr>Den tredelte hjernen</vt:lpstr>
      <vt:lpstr>Stress og angst </vt:lpstr>
      <vt:lpstr>Reguleringsøvelse</vt:lpstr>
      <vt:lpstr>Søvn</vt:lpstr>
      <vt:lpstr>Tema: Selvfølelse og selvtillit  (tematiseres i elevheftet s.11-12)</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Marianne Zetterstrøm Gulliksen</dc:creator>
  <cp:keywords/>
  <dc:description/>
  <cp:lastModifiedBy>Marita Grande Hegstad</cp:lastModifiedBy>
  <cp:revision>90</cp:revision>
  <cp:lastPrinted>2022-10-25T12:08:01Z</cp:lastPrinted>
  <dcterms:created xsi:type="dcterms:W3CDTF">2023-01-19T09:07:57Z</dcterms:created>
  <dcterms:modified xsi:type="dcterms:W3CDTF">2023-10-23T06:35:29Z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0x0101009148F5A04DDD49CBA7127AADA5FB792B00AADE34325A8B49CDA8BB4DB53328F21400ECF010D3BF233742A0E9C3B3404F8B41</vt:lpwstr>
  </property>
</Properties>
</file>