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74" r:id="rId5"/>
    <p:sldId id="275" r:id="rId6"/>
    <p:sldId id="290" r:id="rId7"/>
    <p:sldId id="277" r:id="rId8"/>
    <p:sldId id="279" r:id="rId9"/>
    <p:sldId id="280" r:id="rId10"/>
    <p:sldId id="281" r:id="rId11"/>
    <p:sldId id="282" r:id="rId12"/>
    <p:sldId id="283" r:id="rId13"/>
    <p:sldId id="285" r:id="rId14"/>
    <p:sldId id="286" r:id="rId15"/>
    <p:sldId id="291" r:id="rId16"/>
    <p:sldId id="287" r:id="rId17"/>
    <p:sldId id="293" r:id="rId18"/>
    <p:sldId id="294" r:id="rId19"/>
  </p:sldIdLst>
  <p:sldSz cx="9144000" cy="6858000" type="screen4x3"/>
  <p:notesSz cx="6669088" cy="9753600"/>
  <p:defaultTextStyle>
    <a:defPPr>
      <a:defRPr lang="nb-N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C5092-046B-FD8B-97F3-3982406C2FE0}" v="4" dt="2025-01-16T08:48:48.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00" autoAdjust="0"/>
  </p:normalViewPr>
  <p:slideViewPr>
    <p:cSldViewPr>
      <p:cViewPr>
        <p:scale>
          <a:sx n="60" d="100"/>
          <a:sy n="60" d="100"/>
        </p:scale>
        <p:origin x="146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ge Sauthon Bjelkarøy" userId="S::sbbjeh@vestreviken.no::708ad3df-77e5-47c8-b4ae-6793355e507f" providerId="AD" clId="Web-{C4AC5092-046B-FD8B-97F3-3982406C2FE0}"/>
    <pc:docChg chg="modSld">
      <pc:chgData name="Hege Sauthon Bjelkarøy" userId="S::sbbjeh@vestreviken.no::708ad3df-77e5-47c8-b4ae-6793355e507f" providerId="AD" clId="Web-{C4AC5092-046B-FD8B-97F3-3982406C2FE0}" dt="2025-01-16T08:48:48.547" v="1" actId="20577"/>
      <pc:docMkLst>
        <pc:docMk/>
      </pc:docMkLst>
      <pc:sldChg chg="modSp">
        <pc:chgData name="Hege Sauthon Bjelkarøy" userId="S::sbbjeh@vestreviken.no::708ad3df-77e5-47c8-b4ae-6793355e507f" providerId="AD" clId="Web-{C4AC5092-046B-FD8B-97F3-3982406C2FE0}" dt="2025-01-16T08:48:48.547" v="1" actId="20577"/>
        <pc:sldMkLst>
          <pc:docMk/>
          <pc:sldMk cId="0" sldId="280"/>
        </pc:sldMkLst>
        <pc:spChg chg="mod">
          <ac:chgData name="Hege Sauthon Bjelkarøy" userId="S::sbbjeh@vestreviken.no::708ad3df-77e5-47c8-b4ae-6793355e507f" providerId="AD" clId="Web-{C4AC5092-046B-FD8B-97F3-3982406C2FE0}" dt="2025-01-16T08:48:48.547" v="1" actId="20577"/>
          <ac:spMkLst>
            <pc:docMk/>
            <pc:sldMk cId="0" sldId="280"/>
            <ac:spMk id="7" creationId="{948B9809-7F49-AA48-B185-ECBE2788764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CF3FB18E-4E8D-B70C-83FF-C8F39ADB1306}"/>
              </a:ext>
            </a:extLst>
          </p:cNvPr>
          <p:cNvSpPr>
            <a:spLocks noGrp="1"/>
          </p:cNvSpPr>
          <p:nvPr>
            <p:ph type="hdr" sz="quarter"/>
          </p:nvPr>
        </p:nvSpPr>
        <p:spPr>
          <a:xfrm>
            <a:off x="0" y="0"/>
            <a:ext cx="2889250" cy="487363"/>
          </a:xfrm>
          <a:prstGeom prst="rect">
            <a:avLst/>
          </a:prstGeom>
        </p:spPr>
        <p:txBody>
          <a:bodyPr vert="horz" lIns="91010" tIns="45505" rIns="91010" bIns="45505" rtlCol="0"/>
          <a:lstStyle>
            <a:lvl1pPr algn="l" eaLnBrk="1" fontAlgn="auto" hangingPunct="1">
              <a:spcBef>
                <a:spcPts val="0"/>
              </a:spcBef>
              <a:spcAft>
                <a:spcPts val="0"/>
              </a:spcAft>
              <a:defRPr sz="1200">
                <a:latin typeface="+mn-lt"/>
                <a:cs typeface="+mn-cs"/>
              </a:defRPr>
            </a:lvl1pPr>
          </a:lstStyle>
          <a:p>
            <a:pPr>
              <a:defRPr/>
            </a:pPr>
            <a:endParaRPr lang="nb-NO"/>
          </a:p>
        </p:txBody>
      </p:sp>
      <p:sp>
        <p:nvSpPr>
          <p:cNvPr id="3" name="Plassholder for dato 2">
            <a:extLst>
              <a:ext uri="{FF2B5EF4-FFF2-40B4-BE49-F238E27FC236}">
                <a16:creationId xmlns:a16="http://schemas.microsoft.com/office/drawing/2014/main" id="{01FFEB75-98DF-CC45-689D-9BA8F959CE3D}"/>
              </a:ext>
            </a:extLst>
          </p:cNvPr>
          <p:cNvSpPr>
            <a:spLocks noGrp="1"/>
          </p:cNvSpPr>
          <p:nvPr>
            <p:ph type="dt" sz="quarter" idx="1"/>
          </p:nvPr>
        </p:nvSpPr>
        <p:spPr>
          <a:xfrm>
            <a:off x="3778250" y="0"/>
            <a:ext cx="2889250" cy="487363"/>
          </a:xfrm>
          <a:prstGeom prst="rect">
            <a:avLst/>
          </a:prstGeom>
        </p:spPr>
        <p:txBody>
          <a:bodyPr vert="horz" lIns="91010" tIns="45505" rIns="91010" bIns="45505" rtlCol="0"/>
          <a:lstStyle>
            <a:lvl1pPr algn="r" eaLnBrk="1" fontAlgn="auto" hangingPunct="1">
              <a:spcBef>
                <a:spcPts val="0"/>
              </a:spcBef>
              <a:spcAft>
                <a:spcPts val="0"/>
              </a:spcAft>
              <a:defRPr sz="1200">
                <a:latin typeface="+mn-lt"/>
                <a:cs typeface="+mn-cs"/>
              </a:defRPr>
            </a:lvl1pPr>
          </a:lstStyle>
          <a:p>
            <a:pPr>
              <a:defRPr/>
            </a:pPr>
            <a:fld id="{89AA5590-79C9-477D-ACE2-9E4F0B547721}" type="datetimeFigureOut">
              <a:rPr lang="nb-NO"/>
              <a:pPr>
                <a:defRPr/>
              </a:pPr>
              <a:t>16.01.2025</a:t>
            </a:fld>
            <a:endParaRPr lang="nb-NO"/>
          </a:p>
        </p:txBody>
      </p:sp>
      <p:sp>
        <p:nvSpPr>
          <p:cNvPr id="4" name="Plassholder for bunntekst 3">
            <a:extLst>
              <a:ext uri="{FF2B5EF4-FFF2-40B4-BE49-F238E27FC236}">
                <a16:creationId xmlns:a16="http://schemas.microsoft.com/office/drawing/2014/main" id="{63C0817A-BB70-ADD1-1199-313F0181A9B9}"/>
              </a:ext>
            </a:extLst>
          </p:cNvPr>
          <p:cNvSpPr>
            <a:spLocks noGrp="1"/>
          </p:cNvSpPr>
          <p:nvPr>
            <p:ph type="ftr" sz="quarter" idx="2"/>
          </p:nvPr>
        </p:nvSpPr>
        <p:spPr>
          <a:xfrm>
            <a:off x="0" y="9264650"/>
            <a:ext cx="2889250" cy="487363"/>
          </a:xfrm>
          <a:prstGeom prst="rect">
            <a:avLst/>
          </a:prstGeom>
        </p:spPr>
        <p:txBody>
          <a:bodyPr vert="horz" lIns="91010" tIns="45505" rIns="91010" bIns="45505" rtlCol="0" anchor="b"/>
          <a:lstStyle>
            <a:lvl1pPr algn="l" eaLnBrk="1" fontAlgn="auto" hangingPunct="1">
              <a:spcBef>
                <a:spcPts val="0"/>
              </a:spcBef>
              <a:spcAft>
                <a:spcPts val="0"/>
              </a:spcAft>
              <a:defRPr sz="1200">
                <a:latin typeface="+mn-lt"/>
                <a:cs typeface="+mn-cs"/>
              </a:defRPr>
            </a:lvl1pPr>
          </a:lstStyle>
          <a:p>
            <a:pPr>
              <a:defRPr/>
            </a:pPr>
            <a:endParaRPr lang="nb-NO"/>
          </a:p>
        </p:txBody>
      </p:sp>
      <p:sp>
        <p:nvSpPr>
          <p:cNvPr id="5" name="Plassholder for lysbildenummer 4">
            <a:extLst>
              <a:ext uri="{FF2B5EF4-FFF2-40B4-BE49-F238E27FC236}">
                <a16:creationId xmlns:a16="http://schemas.microsoft.com/office/drawing/2014/main" id="{A3403A49-C2FB-3779-E8B4-3BDD96BF9D9F}"/>
              </a:ext>
            </a:extLst>
          </p:cNvPr>
          <p:cNvSpPr>
            <a:spLocks noGrp="1"/>
          </p:cNvSpPr>
          <p:nvPr>
            <p:ph type="sldNum" sz="quarter" idx="3"/>
          </p:nvPr>
        </p:nvSpPr>
        <p:spPr>
          <a:xfrm>
            <a:off x="3778250" y="9264650"/>
            <a:ext cx="2889250" cy="487363"/>
          </a:xfrm>
          <a:prstGeom prst="rect">
            <a:avLst/>
          </a:prstGeom>
        </p:spPr>
        <p:txBody>
          <a:bodyPr vert="horz" wrap="square" lIns="91010" tIns="45505" rIns="91010" bIns="45505" numCol="1" anchor="b" anchorCtr="0" compatLnSpc="1">
            <a:prstTxWarp prst="textNoShape">
              <a:avLst/>
            </a:prstTxWarp>
          </a:bodyPr>
          <a:lstStyle>
            <a:lvl1pPr algn="r" eaLnBrk="1" hangingPunct="1">
              <a:defRPr sz="1200">
                <a:latin typeface="Calibri" panose="020F0502020204030204" pitchFamily="34" charset="0"/>
              </a:defRPr>
            </a:lvl1pPr>
          </a:lstStyle>
          <a:p>
            <a:fld id="{EA062980-70A6-4FF3-87C9-5A6C68675F2F}" type="slidenum">
              <a:rPr lang="nb-NO" altLang="nb-NO"/>
              <a:pPr/>
              <a:t>‹#›</a:t>
            </a:fld>
            <a:endParaRPr lang="nb-NO" alt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0F9CC92B-A62A-7EC8-F358-C1069A45B5C7}"/>
              </a:ext>
            </a:extLst>
          </p:cNvPr>
          <p:cNvSpPr>
            <a:spLocks noGrp="1"/>
          </p:cNvSpPr>
          <p:nvPr>
            <p:ph type="hdr" sz="quarter"/>
          </p:nvPr>
        </p:nvSpPr>
        <p:spPr>
          <a:xfrm>
            <a:off x="0" y="0"/>
            <a:ext cx="2889250" cy="487363"/>
          </a:xfrm>
          <a:prstGeom prst="rect">
            <a:avLst/>
          </a:prstGeom>
        </p:spPr>
        <p:txBody>
          <a:bodyPr vert="horz" lIns="91010" tIns="45505" rIns="91010" bIns="45505" rtlCol="0"/>
          <a:lstStyle>
            <a:lvl1pPr algn="l" eaLnBrk="1" fontAlgn="auto" hangingPunct="1">
              <a:spcBef>
                <a:spcPts val="0"/>
              </a:spcBef>
              <a:spcAft>
                <a:spcPts val="0"/>
              </a:spcAft>
              <a:defRPr sz="1200">
                <a:latin typeface="+mn-lt"/>
                <a:cs typeface="+mn-cs"/>
              </a:defRPr>
            </a:lvl1pPr>
          </a:lstStyle>
          <a:p>
            <a:pPr>
              <a:defRPr/>
            </a:pPr>
            <a:endParaRPr lang="nb-NO"/>
          </a:p>
        </p:txBody>
      </p:sp>
      <p:sp>
        <p:nvSpPr>
          <p:cNvPr id="3" name="Plassholder for dato 2">
            <a:extLst>
              <a:ext uri="{FF2B5EF4-FFF2-40B4-BE49-F238E27FC236}">
                <a16:creationId xmlns:a16="http://schemas.microsoft.com/office/drawing/2014/main" id="{2EF260BB-05DF-6FE0-D90D-41F247253D09}"/>
              </a:ext>
            </a:extLst>
          </p:cNvPr>
          <p:cNvSpPr>
            <a:spLocks noGrp="1"/>
          </p:cNvSpPr>
          <p:nvPr>
            <p:ph type="dt" idx="1"/>
          </p:nvPr>
        </p:nvSpPr>
        <p:spPr>
          <a:xfrm>
            <a:off x="3778250" y="0"/>
            <a:ext cx="2889250" cy="487363"/>
          </a:xfrm>
          <a:prstGeom prst="rect">
            <a:avLst/>
          </a:prstGeom>
        </p:spPr>
        <p:txBody>
          <a:bodyPr vert="horz" lIns="91010" tIns="45505" rIns="91010" bIns="45505" rtlCol="0"/>
          <a:lstStyle>
            <a:lvl1pPr algn="r" eaLnBrk="1" fontAlgn="auto" hangingPunct="1">
              <a:spcBef>
                <a:spcPts val="0"/>
              </a:spcBef>
              <a:spcAft>
                <a:spcPts val="0"/>
              </a:spcAft>
              <a:defRPr sz="1200">
                <a:latin typeface="+mn-lt"/>
                <a:cs typeface="+mn-cs"/>
              </a:defRPr>
            </a:lvl1pPr>
          </a:lstStyle>
          <a:p>
            <a:pPr>
              <a:defRPr/>
            </a:pPr>
            <a:fld id="{6EC04522-9D83-46A3-8232-A5F2F8072F2D}" type="datetimeFigureOut">
              <a:rPr lang="nb-NO"/>
              <a:pPr>
                <a:defRPr/>
              </a:pPr>
              <a:t>16.01.2025</a:t>
            </a:fld>
            <a:endParaRPr lang="nb-NO"/>
          </a:p>
        </p:txBody>
      </p:sp>
      <p:sp>
        <p:nvSpPr>
          <p:cNvPr id="4" name="Plassholder for lysbilde 3">
            <a:extLst>
              <a:ext uri="{FF2B5EF4-FFF2-40B4-BE49-F238E27FC236}">
                <a16:creationId xmlns:a16="http://schemas.microsoft.com/office/drawing/2014/main" id="{77E16D23-EADC-2A7B-D7BB-0CF601755308}"/>
              </a:ext>
            </a:extLst>
          </p:cNvPr>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010" tIns="45505" rIns="91010" bIns="45505" rtlCol="0" anchor="ctr"/>
          <a:lstStyle/>
          <a:p>
            <a:pPr lvl="0"/>
            <a:endParaRPr lang="nb-NO" noProof="0"/>
          </a:p>
        </p:txBody>
      </p:sp>
      <p:sp>
        <p:nvSpPr>
          <p:cNvPr id="5" name="Plassholder for notater 4">
            <a:extLst>
              <a:ext uri="{FF2B5EF4-FFF2-40B4-BE49-F238E27FC236}">
                <a16:creationId xmlns:a16="http://schemas.microsoft.com/office/drawing/2014/main" id="{A81A74B9-8A20-E1DF-9065-4A5960B5CAAA}"/>
              </a:ext>
            </a:extLst>
          </p:cNvPr>
          <p:cNvSpPr>
            <a:spLocks noGrp="1"/>
          </p:cNvSpPr>
          <p:nvPr>
            <p:ph type="body" sz="quarter" idx="3"/>
          </p:nvPr>
        </p:nvSpPr>
        <p:spPr>
          <a:xfrm>
            <a:off x="666750" y="4632325"/>
            <a:ext cx="5335588" cy="4389438"/>
          </a:xfrm>
          <a:prstGeom prst="rect">
            <a:avLst/>
          </a:prstGeom>
        </p:spPr>
        <p:txBody>
          <a:bodyPr vert="horz" lIns="91010" tIns="45505" rIns="91010" bIns="45505"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a:extLst>
              <a:ext uri="{FF2B5EF4-FFF2-40B4-BE49-F238E27FC236}">
                <a16:creationId xmlns:a16="http://schemas.microsoft.com/office/drawing/2014/main" id="{87F91D52-7991-1D55-786A-B08DBCB052E7}"/>
              </a:ext>
            </a:extLst>
          </p:cNvPr>
          <p:cNvSpPr>
            <a:spLocks noGrp="1"/>
          </p:cNvSpPr>
          <p:nvPr>
            <p:ph type="ftr" sz="quarter" idx="4"/>
          </p:nvPr>
        </p:nvSpPr>
        <p:spPr>
          <a:xfrm>
            <a:off x="0" y="9264650"/>
            <a:ext cx="2889250" cy="487363"/>
          </a:xfrm>
          <a:prstGeom prst="rect">
            <a:avLst/>
          </a:prstGeom>
        </p:spPr>
        <p:txBody>
          <a:bodyPr vert="horz" lIns="91010" tIns="45505" rIns="91010" bIns="45505" rtlCol="0" anchor="b"/>
          <a:lstStyle>
            <a:lvl1pPr algn="l" eaLnBrk="1" fontAlgn="auto" hangingPunct="1">
              <a:spcBef>
                <a:spcPts val="0"/>
              </a:spcBef>
              <a:spcAft>
                <a:spcPts val="0"/>
              </a:spcAft>
              <a:defRPr sz="1200">
                <a:latin typeface="+mn-lt"/>
                <a:cs typeface="+mn-cs"/>
              </a:defRPr>
            </a:lvl1pPr>
          </a:lstStyle>
          <a:p>
            <a:pPr>
              <a:defRPr/>
            </a:pPr>
            <a:endParaRPr lang="nb-NO"/>
          </a:p>
        </p:txBody>
      </p:sp>
      <p:sp>
        <p:nvSpPr>
          <p:cNvPr id="7" name="Plassholder for lysbildenummer 6">
            <a:extLst>
              <a:ext uri="{FF2B5EF4-FFF2-40B4-BE49-F238E27FC236}">
                <a16:creationId xmlns:a16="http://schemas.microsoft.com/office/drawing/2014/main" id="{9E016F8B-C15E-36B5-49BF-25AB501EF4EC}"/>
              </a:ext>
            </a:extLst>
          </p:cNvPr>
          <p:cNvSpPr>
            <a:spLocks noGrp="1"/>
          </p:cNvSpPr>
          <p:nvPr>
            <p:ph type="sldNum" sz="quarter" idx="5"/>
          </p:nvPr>
        </p:nvSpPr>
        <p:spPr>
          <a:xfrm>
            <a:off x="3778250" y="9264650"/>
            <a:ext cx="2889250" cy="487363"/>
          </a:xfrm>
          <a:prstGeom prst="rect">
            <a:avLst/>
          </a:prstGeom>
        </p:spPr>
        <p:txBody>
          <a:bodyPr vert="horz" wrap="square" lIns="91010" tIns="45505" rIns="91010" bIns="45505" numCol="1" anchor="b" anchorCtr="0" compatLnSpc="1">
            <a:prstTxWarp prst="textNoShape">
              <a:avLst/>
            </a:prstTxWarp>
          </a:bodyPr>
          <a:lstStyle>
            <a:lvl1pPr algn="r" eaLnBrk="1" hangingPunct="1">
              <a:defRPr sz="1200">
                <a:latin typeface="Calibri" panose="020F0502020204030204" pitchFamily="34" charset="0"/>
              </a:defRPr>
            </a:lvl1pPr>
          </a:lstStyle>
          <a:p>
            <a:fld id="{69FDE8A3-7011-4F20-A55A-60E25A93176E}"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F7B44AAB-7ABF-D670-45BA-FF6DEB9BB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lassholder for notater 2">
            <a:extLst>
              <a:ext uri="{FF2B5EF4-FFF2-40B4-BE49-F238E27FC236}">
                <a16:creationId xmlns:a16="http://schemas.microsoft.com/office/drawing/2014/main" id="{688D9FC9-B131-012E-2FD1-89F574800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i="1"/>
              <a:t>Det er fint hvis en tillitsperson forteller dette </a:t>
            </a:r>
          </a:p>
          <a:p>
            <a:pPr eaLnBrk="1" hangingPunct="1">
              <a:spcBef>
                <a:spcPct val="0"/>
              </a:spcBef>
            </a:pPr>
            <a:r>
              <a:rPr lang="nb-NO" altLang="nb-NO"/>
              <a:t>Tusen takk for at vi fikk komme til dere! </a:t>
            </a:r>
          </a:p>
          <a:p>
            <a:pPr eaLnBrk="1" hangingPunct="1">
              <a:spcBef>
                <a:spcPct val="0"/>
              </a:spcBef>
            </a:pPr>
            <a:r>
              <a:rPr lang="nb-NO" altLang="nb-NO"/>
              <a:t>I dag skal vi fortelle dere om tuberkulose, eller ”TB”, som sykdommen kalles.</a:t>
            </a:r>
          </a:p>
          <a:p>
            <a:pPr eaLnBrk="1" hangingPunct="1">
              <a:spcBef>
                <a:spcPct val="0"/>
              </a:spcBef>
            </a:pPr>
            <a:r>
              <a:rPr lang="nb-NO" altLang="nb-NO"/>
              <a:t>Denne undervisningen er laget av personer med innvandrerbakgrunn i samarbeid med frivillige organisasjoner og helsevesenet.</a:t>
            </a:r>
          </a:p>
        </p:txBody>
      </p:sp>
      <p:sp>
        <p:nvSpPr>
          <p:cNvPr id="7172" name="Plassholder for lysbildenummer 3">
            <a:extLst>
              <a:ext uri="{FF2B5EF4-FFF2-40B4-BE49-F238E27FC236}">
                <a16:creationId xmlns:a16="http://schemas.microsoft.com/office/drawing/2014/main" id="{8CB14989-6CE8-FED1-888C-13935D4281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617DD2-AE97-49F1-A99A-EB83162D61E3}" type="slidenum">
              <a:rPr lang="nb-NO" altLang="nb-NO"/>
              <a:pPr>
                <a:spcBef>
                  <a:spcPct val="0"/>
                </a:spcBef>
              </a:pPr>
              <a:t>1</a:t>
            </a:fld>
            <a:endParaRPr lang="nb-NO" alt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a:extLst>
              <a:ext uri="{FF2B5EF4-FFF2-40B4-BE49-F238E27FC236}">
                <a16:creationId xmlns:a16="http://schemas.microsoft.com/office/drawing/2014/main" id="{AE6D71BC-A28B-A74D-1CDC-62EDCDB34D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lassholder for notater 2">
            <a:extLst>
              <a:ext uri="{FF2B5EF4-FFF2-40B4-BE49-F238E27FC236}">
                <a16:creationId xmlns:a16="http://schemas.microsoft.com/office/drawing/2014/main" id="{BCFF07B6-1FF8-B06A-EEDB-2BBE9ED68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Nå skal jeg fortelle om hva slags behandling personer som er syke av TB får. </a:t>
            </a:r>
          </a:p>
          <a:p>
            <a:pPr eaLnBrk="1" hangingPunct="1">
              <a:spcBef>
                <a:spcPct val="0"/>
              </a:spcBef>
            </a:pPr>
            <a:r>
              <a:rPr lang="nb-NO" altLang="nb-NO"/>
              <a:t>For å bli frisk må du ta medisinene hver dag i 6 mnd, eller lenger, hvis legen sier det. </a:t>
            </a:r>
          </a:p>
          <a:p>
            <a:pPr eaLnBrk="1" hangingPunct="1">
              <a:spcBef>
                <a:spcPct val="0"/>
              </a:spcBef>
            </a:pPr>
            <a:r>
              <a:rPr lang="nb-NO" altLang="nb-NO"/>
              <a:t>Du må ligge på sykehuset de to første ukene, og så kan du dra hjem. </a:t>
            </a:r>
          </a:p>
          <a:p>
            <a:pPr eaLnBrk="1" hangingPunct="1">
              <a:spcBef>
                <a:spcPct val="0"/>
              </a:spcBef>
            </a:pPr>
            <a:r>
              <a:rPr lang="nb-NO" altLang="nb-NO"/>
              <a:t>På sykehuset har sykepleierne på seg munnbind, frakk og hansker. De som kommer på besøk, får hjelp til å kle på seg dette. Dette er for at ingen skal bli smittet. Det er trygt å besøke en TB pasient på sykehuset! </a:t>
            </a:r>
          </a:p>
          <a:p>
            <a:pPr eaLnBrk="1" hangingPunct="1">
              <a:spcBef>
                <a:spcPct val="0"/>
              </a:spcBef>
            </a:pPr>
            <a:r>
              <a:rPr lang="nb-NO" altLang="nb-NO"/>
              <a:t>Når pasienten kommer hjem fra sykehuset, kommer en sykepleier gir medisiner hver dag hjemme hos han. Pasienten er med på å bestemme når sykepleieren skal komme. </a:t>
            </a:r>
          </a:p>
          <a:p>
            <a:pPr eaLnBrk="1" hangingPunct="1">
              <a:spcBef>
                <a:spcPct val="0"/>
              </a:spcBef>
            </a:pPr>
            <a:r>
              <a:rPr lang="nb-NO" altLang="nb-NO"/>
              <a:t>Pasienter med tuberkulose går til en lege på sykehuset. </a:t>
            </a:r>
          </a:p>
          <a:p>
            <a:pPr eaLnBrk="1" hangingPunct="1">
              <a:spcBef>
                <a:spcPct val="0"/>
              </a:spcBef>
            </a:pPr>
            <a:r>
              <a:rPr lang="nb-NO" altLang="nb-NO"/>
              <a:t>TB koordinator på sykehuset hjelper pasienten til å gjennomføre behandlingen</a:t>
            </a:r>
          </a:p>
        </p:txBody>
      </p:sp>
      <p:sp>
        <p:nvSpPr>
          <p:cNvPr id="25604" name="Plassholder for lysbildenummer 3">
            <a:extLst>
              <a:ext uri="{FF2B5EF4-FFF2-40B4-BE49-F238E27FC236}">
                <a16:creationId xmlns:a16="http://schemas.microsoft.com/office/drawing/2014/main" id="{5D0EA8DA-7F75-8BAC-A275-42A3B9F308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A1A70F-32A8-4E38-B59B-CDBB0F3E1E42}" type="slidenum">
              <a:rPr lang="nb-NO" altLang="nb-NO"/>
              <a:pPr>
                <a:spcBef>
                  <a:spcPct val="0"/>
                </a:spcBef>
              </a:pPr>
              <a:t>10</a:t>
            </a:fld>
            <a:endParaRPr lang="nb-NO" alt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5867DF7-9518-802A-426B-F29B9AE8AF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9D8902-7BBF-4FAB-B80D-5AE785D08263}" type="slidenum">
              <a:rPr lang="nb-NO" altLang="nb-NO">
                <a:latin typeface="Verdana" panose="020B0604030504040204" pitchFamily="34" charset="0"/>
              </a:rPr>
              <a:pPr>
                <a:spcBef>
                  <a:spcPct val="0"/>
                </a:spcBef>
              </a:pPr>
              <a:t>11</a:t>
            </a:fld>
            <a:endParaRPr lang="nb-NO" altLang="nb-NO">
              <a:latin typeface="Verdana" panose="020B0604030504040204" pitchFamily="34" charset="0"/>
            </a:endParaRPr>
          </a:p>
        </p:txBody>
      </p:sp>
      <p:sp>
        <p:nvSpPr>
          <p:cNvPr id="27651" name="Rectangle 2">
            <a:extLst>
              <a:ext uri="{FF2B5EF4-FFF2-40B4-BE49-F238E27FC236}">
                <a16:creationId xmlns:a16="http://schemas.microsoft.com/office/drawing/2014/main" id="{43E73C31-C4FB-2B80-1290-DB01F2E71E41}"/>
              </a:ext>
            </a:extLst>
          </p:cNvPr>
          <p:cNvSpPr>
            <a:spLocks noGrp="1" noRot="1" noChangeAspect="1" noChangeArrowheads="1" noTextEdit="1"/>
          </p:cNvSpPr>
          <p:nvPr>
            <p:ph type="sldImg"/>
          </p:nvPr>
        </p:nvSpPr>
        <p:spPr bwMode="auto">
          <a:xfrm>
            <a:off x="879475" y="747713"/>
            <a:ext cx="4892675" cy="3670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7E4A0C04-059C-F8F3-3509-C4B32C876EDD}"/>
              </a:ext>
            </a:extLst>
          </p:cNvPr>
          <p:cNvSpPr>
            <a:spLocks noGrp="1" noChangeArrowheads="1"/>
          </p:cNvSpPr>
          <p:nvPr>
            <p:ph type="body" idx="1"/>
          </p:nvPr>
        </p:nvSpPr>
        <p:spPr bwMode="auto">
          <a:xfrm>
            <a:off x="896938" y="4641850"/>
            <a:ext cx="4859337" cy="4418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Behandling for TB er gratis i Norge. Gratis betyr at du ikke betaler noe. </a:t>
            </a:r>
          </a:p>
          <a:p>
            <a:pPr eaLnBrk="1" hangingPunct="1">
              <a:spcBef>
                <a:spcPct val="0"/>
              </a:spcBef>
            </a:pPr>
            <a:r>
              <a:rPr lang="nb-NO" altLang="nb-NO"/>
              <a:t>Du betaler ikke for legetimen, medisinene, bussbillett eller behandlingen på sykehus.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a:extLst>
              <a:ext uri="{FF2B5EF4-FFF2-40B4-BE49-F238E27FC236}">
                <a16:creationId xmlns:a16="http://schemas.microsoft.com/office/drawing/2014/main" id="{3041EFFE-2986-1824-3B97-B2133B200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ssholder for notater 2">
            <a:extLst>
              <a:ext uri="{FF2B5EF4-FFF2-40B4-BE49-F238E27FC236}">
                <a16:creationId xmlns:a16="http://schemas.microsoft.com/office/drawing/2014/main" id="{B1FD4C0C-E6F1-9417-C61C-2835A0849E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Personer med TB som har tatt medisiner i 2-3 uker, kan ikke smitte andre lenger. Da kan de reise hjem fra sykehuset. </a:t>
            </a:r>
          </a:p>
          <a:p>
            <a:pPr eaLnBrk="1" hangingPunct="1">
              <a:spcBef>
                <a:spcPct val="0"/>
              </a:spcBef>
            </a:pPr>
            <a:r>
              <a:rPr lang="nb-NO" altLang="nb-NO"/>
              <a:t>Her i Norge er det trygt å spise med TB pasienter når de kommer ut fra sykehuset. Du kan ikke bli smittet ved å dele tallerken, bestikk eller glass med noen som er syk. </a:t>
            </a:r>
          </a:p>
          <a:p>
            <a:pPr eaLnBrk="1" hangingPunct="1">
              <a:spcBef>
                <a:spcPct val="0"/>
              </a:spcBef>
            </a:pPr>
            <a:r>
              <a:rPr lang="nb-NO" altLang="nb-NO"/>
              <a:t>Det er viktig å spise sunn og næringsrik mat. Spise mer grønnsaker, frukt, fisk og kjøtt, og ta tran. Spise mindre salt, sukker og fet mat. </a:t>
            </a:r>
          </a:p>
          <a:p>
            <a:pPr eaLnBrk="1" hangingPunct="1">
              <a:spcBef>
                <a:spcPct val="0"/>
              </a:spcBef>
            </a:pPr>
            <a:r>
              <a:rPr lang="nb-NO" altLang="nb-NO"/>
              <a:t>Mange pasienter tør ikke fortelle vennene sine at de har TB. Hvorfor er mange er redd for TB?  Kanskje fordi i noen land dør mange mennesker av TB. Slik er det ikke i Norge. Her blir du helt frisk hvis du går til lege og får behandling! </a:t>
            </a:r>
          </a:p>
          <a:p>
            <a:pPr eaLnBrk="1" hangingPunct="1">
              <a:spcBef>
                <a:spcPct val="0"/>
              </a:spcBef>
            </a:pPr>
            <a:r>
              <a:rPr lang="nb-NO" altLang="nb-NO"/>
              <a:t>Jeg håper dere lærer mye om tuberkulose i dag. Og at dere kan lære andre at de ikke trenger å være redde for TB.  </a:t>
            </a:r>
          </a:p>
        </p:txBody>
      </p:sp>
      <p:sp>
        <p:nvSpPr>
          <p:cNvPr id="29700" name="Plassholder for lysbildenummer 3">
            <a:extLst>
              <a:ext uri="{FF2B5EF4-FFF2-40B4-BE49-F238E27FC236}">
                <a16:creationId xmlns:a16="http://schemas.microsoft.com/office/drawing/2014/main" id="{F6A5C039-4CBC-6057-263D-C767CC527E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BE755C-1B7A-4C87-9EFE-1490915631B3}" type="slidenum">
              <a:rPr lang="nb-NO" altLang="nb-NO"/>
              <a:pPr>
                <a:spcBef>
                  <a:spcPct val="0"/>
                </a:spcBef>
              </a:pPr>
              <a:t>12</a:t>
            </a:fld>
            <a:endParaRPr lang="nb-NO" alt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a:extLst>
              <a:ext uri="{FF2B5EF4-FFF2-40B4-BE49-F238E27FC236}">
                <a16:creationId xmlns:a16="http://schemas.microsoft.com/office/drawing/2014/main" id="{4635F98E-D30B-8B1C-2099-ABF53ADB10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lassholder for notater 2">
            <a:extLst>
              <a:ext uri="{FF2B5EF4-FFF2-40B4-BE49-F238E27FC236}">
                <a16:creationId xmlns:a16="http://schemas.microsoft.com/office/drawing/2014/main" id="{D774BDFE-539B-927E-9081-9BE62D3053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Norge er et kaldt land, så mange som bor her hoster ofte fordi de har forkjølelse, influensa, allergi eller astma!    </a:t>
            </a:r>
          </a:p>
          <a:p>
            <a:pPr eaLnBrk="1" hangingPunct="1">
              <a:spcBef>
                <a:spcPct val="0"/>
              </a:spcBef>
            </a:pPr>
            <a:r>
              <a:rPr lang="nb-NO" altLang="nb-NO"/>
              <a:t>Men hvis du har hostet og vært syk i lang tid kan det være tuberkulose.</a:t>
            </a:r>
          </a:p>
          <a:p>
            <a:pPr eaLnBrk="1" hangingPunct="1">
              <a:spcBef>
                <a:spcPct val="0"/>
              </a:spcBef>
            </a:pPr>
            <a:r>
              <a:rPr lang="nb-NO" altLang="nb-NO"/>
              <a:t>Gå til lege hvis du har et eller flere av disse symptomene på TB (spør i salen – hvilke symptomer?): hoste i mange uker, gå ned i vekt, feber, svette om natten, føle seg svak og trett, ha hevelse/kul på halsen/lysken/under armen. </a:t>
            </a:r>
          </a:p>
          <a:p>
            <a:pPr eaLnBrk="1" hangingPunct="1">
              <a:spcBef>
                <a:spcPct val="0"/>
              </a:spcBef>
            </a:pPr>
            <a:r>
              <a:rPr lang="nb-NO" altLang="nb-NO"/>
              <a:t> </a:t>
            </a:r>
          </a:p>
          <a:p>
            <a:pPr eaLnBrk="1" hangingPunct="1">
              <a:spcBef>
                <a:spcPct val="0"/>
              </a:spcBef>
            </a:pPr>
            <a:r>
              <a:rPr lang="nb-NO" altLang="nb-NO"/>
              <a:t>Du kan trygt snakke med fastlege eller sykepleier. De har taushetsplikt.</a:t>
            </a:r>
          </a:p>
        </p:txBody>
      </p:sp>
      <p:sp>
        <p:nvSpPr>
          <p:cNvPr id="31748" name="Plassholder for lysbildenummer 3">
            <a:extLst>
              <a:ext uri="{FF2B5EF4-FFF2-40B4-BE49-F238E27FC236}">
                <a16:creationId xmlns:a16="http://schemas.microsoft.com/office/drawing/2014/main" id="{FF0846A4-8EB2-A887-128B-3E4AB2D49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FB995F-5E00-4292-9212-7CB0C7F68520}" type="slidenum">
              <a:rPr lang="nb-NO" altLang="nb-NO">
                <a:latin typeface="Verdana" panose="020B0604030504040204" pitchFamily="34" charset="0"/>
              </a:rPr>
              <a:pPr>
                <a:spcBef>
                  <a:spcPct val="0"/>
                </a:spcBef>
              </a:pPr>
              <a:t>13</a:t>
            </a:fld>
            <a:endParaRPr lang="nb-NO" altLang="nb-NO">
              <a:latin typeface="Verdan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 1">
            <a:extLst>
              <a:ext uri="{FF2B5EF4-FFF2-40B4-BE49-F238E27FC236}">
                <a16:creationId xmlns:a16="http://schemas.microsoft.com/office/drawing/2014/main" id="{BFA43106-00A2-0406-784A-DF81AE8333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lassholder for notater 2">
            <a:extLst>
              <a:ext uri="{FF2B5EF4-FFF2-40B4-BE49-F238E27FC236}">
                <a16:creationId xmlns:a16="http://schemas.microsoft.com/office/drawing/2014/main" id="{82B35334-780E-F144-F54C-4F3E74C36E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nb-NO" b="1"/>
              <a:t>There are four important things to remember:</a:t>
            </a:r>
            <a:endParaRPr lang="nb-NO" altLang="nb-NO"/>
          </a:p>
          <a:p>
            <a:r>
              <a:rPr lang="en-GB" altLang="nb-NO"/>
              <a:t> </a:t>
            </a:r>
            <a:endParaRPr lang="nb-NO" altLang="nb-NO"/>
          </a:p>
          <a:p>
            <a:r>
              <a:rPr lang="en-GB" altLang="nb-NO"/>
              <a:t>1.	You will get well from TB.</a:t>
            </a:r>
            <a:endParaRPr lang="nb-NO" altLang="nb-NO"/>
          </a:p>
          <a:p>
            <a:r>
              <a:rPr lang="en-GB" altLang="nb-NO"/>
              <a:t>2.	Go to the doctor if you have any of the signs of TB. </a:t>
            </a:r>
            <a:endParaRPr lang="nb-NO" altLang="nb-NO"/>
          </a:p>
          <a:p>
            <a:r>
              <a:rPr lang="en-GB" altLang="nb-NO"/>
              <a:t>3. 	Doctors and nurses have a duty of confidentiality.</a:t>
            </a:r>
            <a:endParaRPr lang="nb-NO" altLang="nb-NO"/>
          </a:p>
          <a:p>
            <a:r>
              <a:rPr lang="en-GB" altLang="nb-NO"/>
              <a:t>4. 	Treatment is provided for free.</a:t>
            </a:r>
            <a:endParaRPr lang="nb-NO" altLang="nb-NO"/>
          </a:p>
          <a:p>
            <a:endParaRPr lang="nb-NO" altLang="nb-NO"/>
          </a:p>
        </p:txBody>
      </p:sp>
      <p:sp>
        <p:nvSpPr>
          <p:cNvPr id="33796" name="Plassholder for lysbildenummer 3">
            <a:extLst>
              <a:ext uri="{FF2B5EF4-FFF2-40B4-BE49-F238E27FC236}">
                <a16:creationId xmlns:a16="http://schemas.microsoft.com/office/drawing/2014/main" id="{CBE8573A-A8D0-52B3-62E0-A5B685C92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C20B48-3FBC-435A-9D6E-0189E04CECCF}" type="slidenum">
              <a:rPr lang="nb-NO" altLang="nb-NO"/>
              <a:pPr>
                <a:spcBef>
                  <a:spcPct val="0"/>
                </a:spcBef>
              </a:pPr>
              <a:t>14</a:t>
            </a:fld>
            <a:endParaRPr lang="nb-NO" alt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a:extLst>
              <a:ext uri="{FF2B5EF4-FFF2-40B4-BE49-F238E27FC236}">
                <a16:creationId xmlns:a16="http://schemas.microsoft.com/office/drawing/2014/main" id="{BA1B9B04-CA72-2137-2B15-6CE75A322B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Plassholder for notater 2">
            <a:extLst>
              <a:ext uri="{FF2B5EF4-FFF2-40B4-BE49-F238E27FC236}">
                <a16:creationId xmlns:a16="http://schemas.microsoft.com/office/drawing/2014/main" id="{15BC2E91-06BD-DB87-6DC3-027D07F93E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i="1"/>
              <a:t>Det er fint hvis en tillitsperson forteller dette</a:t>
            </a:r>
          </a:p>
          <a:p>
            <a:pPr eaLnBrk="1" hangingPunct="1">
              <a:spcBef>
                <a:spcPct val="0"/>
              </a:spcBef>
            </a:pPr>
            <a:r>
              <a:rPr lang="nb-NO" altLang="nb-NO"/>
              <a:t>Fastlegen har en viktig rolle i norsk helsevesen. I Norge har alle som har oppholdstillatelse en fastlege.</a:t>
            </a:r>
          </a:p>
          <a:p>
            <a:pPr eaLnBrk="1" hangingPunct="1">
              <a:spcBef>
                <a:spcPct val="0"/>
              </a:spcBef>
            </a:pPr>
            <a:r>
              <a:rPr lang="nb-NO" altLang="nb-NO"/>
              <a:t>Har alle dere en fastlege? (spør salen) De som ikke har fastlege kan gå til legevakten (oppgi lokal kontaktinfo her, for eksempel egen mottakslege eller helsesøster)</a:t>
            </a:r>
          </a:p>
          <a:p>
            <a:pPr eaLnBrk="1" hangingPunct="1">
              <a:spcBef>
                <a:spcPct val="0"/>
              </a:spcBef>
            </a:pPr>
            <a:r>
              <a:rPr lang="nb-NO" altLang="nb-NO"/>
              <a:t>I Norge må du ringe og bestille time før du kan få snakke med fastlegen. </a:t>
            </a:r>
          </a:p>
          <a:p>
            <a:pPr eaLnBrk="1" hangingPunct="1">
              <a:spcBef>
                <a:spcPct val="0"/>
              </a:spcBef>
            </a:pPr>
            <a:r>
              <a:rPr lang="nb-NO" altLang="nb-NO"/>
              <a:t> </a:t>
            </a:r>
          </a:p>
          <a:p>
            <a:pPr eaLnBrk="1" hangingPunct="1">
              <a:spcBef>
                <a:spcPct val="0"/>
              </a:spcBef>
            </a:pPr>
            <a:r>
              <a:rPr lang="nb-NO" altLang="nb-NO"/>
              <a:t>Hvis du er veldig syk og har store smerter eller høy feber, kan du få en ”akutt time” samme dag som du ringer. ”Akutt” betyr at det haster. </a:t>
            </a:r>
          </a:p>
          <a:p>
            <a:pPr eaLnBrk="1" hangingPunct="1">
              <a:spcBef>
                <a:spcPct val="0"/>
              </a:spcBef>
            </a:pPr>
            <a:r>
              <a:rPr lang="nb-NO" altLang="nb-NO"/>
              <a:t> </a:t>
            </a:r>
          </a:p>
          <a:p>
            <a:pPr eaLnBrk="1" hangingPunct="1">
              <a:spcBef>
                <a:spcPct val="0"/>
              </a:spcBef>
            </a:pPr>
            <a:r>
              <a:rPr lang="nb-NO" altLang="nb-NO"/>
              <a:t>Hvis du ikke kan vente til neste dag, kan du dra til legevakten. Der stiller man seg i kø og får time samme dag. Det beste er å bruke fastlegen som kjenner familien godt.</a:t>
            </a:r>
          </a:p>
          <a:p>
            <a:pPr eaLnBrk="1" hangingPunct="1">
              <a:spcBef>
                <a:spcPct val="0"/>
              </a:spcBef>
            </a:pPr>
            <a:r>
              <a:rPr lang="nb-NO" altLang="nb-NO"/>
              <a:t>I Norge kan du ikke gå til sykehuset selv. Fastlegen din må henvise deg til sykehuset. ”Henvise” betyr gi beskjed om at du trenger hjelp .</a:t>
            </a:r>
          </a:p>
          <a:p>
            <a:pPr eaLnBrk="1" hangingPunct="1">
              <a:spcBef>
                <a:spcPct val="0"/>
              </a:spcBef>
            </a:pPr>
            <a:r>
              <a:rPr lang="nb-NO" altLang="nb-NO"/>
              <a:t>I Norge må du vente mye</a:t>
            </a:r>
          </a:p>
        </p:txBody>
      </p:sp>
      <p:sp>
        <p:nvSpPr>
          <p:cNvPr id="9220" name="Plassholder for lysbildenummer 3">
            <a:extLst>
              <a:ext uri="{FF2B5EF4-FFF2-40B4-BE49-F238E27FC236}">
                <a16:creationId xmlns:a16="http://schemas.microsoft.com/office/drawing/2014/main" id="{9B5E2A2E-660C-4C42-C0A0-71313D0C8A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76CCB1-D0E6-4E21-AE84-3606EFB82395}" type="slidenum">
              <a:rPr lang="nb-NO" altLang="nb-NO"/>
              <a:pPr>
                <a:spcBef>
                  <a:spcPct val="0"/>
                </a:spcBef>
              </a:pPr>
              <a:t>2</a:t>
            </a:fld>
            <a:endParaRPr lang="nb-NO" alt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a:extLst>
              <a:ext uri="{FF2B5EF4-FFF2-40B4-BE49-F238E27FC236}">
                <a16:creationId xmlns:a16="http://schemas.microsoft.com/office/drawing/2014/main" id="{C9FB5F90-8473-BE3F-4E15-E2C99FC8E4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Plassholder for notater 2">
            <a:extLst>
              <a:ext uri="{FF2B5EF4-FFF2-40B4-BE49-F238E27FC236}">
                <a16:creationId xmlns:a16="http://schemas.microsoft.com/office/drawing/2014/main" id="{B4CF15FC-60BF-844A-2828-A4654250E8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i="1"/>
              <a:t>Det er fint hvis en tillitsperson forteller dette</a:t>
            </a:r>
          </a:p>
          <a:p>
            <a:pPr eaLnBrk="1" hangingPunct="1">
              <a:spcBef>
                <a:spcPct val="0"/>
              </a:spcBef>
            </a:pPr>
            <a:r>
              <a:rPr lang="nb-NO" altLang="nb-NO"/>
              <a:t>Alle leger og sykepleiere i Norge har taushetsplikt - eller confidentiality som det heter på engelsk. Det betyr at det du forteller legen, har han ikke lov til å fortelle til andre. Legen har ikke lov å si noe til politiet, UDI eller noen andre.  </a:t>
            </a:r>
          </a:p>
          <a:p>
            <a:pPr eaLnBrk="1" hangingPunct="1">
              <a:spcBef>
                <a:spcPct val="0"/>
              </a:spcBef>
            </a:pPr>
            <a:r>
              <a:rPr lang="nb-NO" altLang="nb-NO"/>
              <a:t>Du kan stole på leger, sykepleiere og helsevesenet i Norge. Tolken har også taushetsplikt.</a:t>
            </a:r>
          </a:p>
          <a:p>
            <a:pPr eaLnBrk="1" hangingPunct="1">
              <a:spcBef>
                <a:spcPct val="0"/>
              </a:spcBef>
            </a:pPr>
            <a:endParaRPr lang="nb-NO" altLang="nb-NO"/>
          </a:p>
        </p:txBody>
      </p:sp>
      <p:sp>
        <p:nvSpPr>
          <p:cNvPr id="11268" name="Plassholder for lysbildenummer 3">
            <a:extLst>
              <a:ext uri="{FF2B5EF4-FFF2-40B4-BE49-F238E27FC236}">
                <a16:creationId xmlns:a16="http://schemas.microsoft.com/office/drawing/2014/main" id="{40953832-DFAD-A1EC-413C-19D2C5002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F0E655-CB71-4C0A-80D4-B1FE8BD6BECD}" type="slidenum">
              <a:rPr lang="nb-NO" altLang="nb-NO"/>
              <a:pPr>
                <a:spcBef>
                  <a:spcPct val="0"/>
                </a:spcBef>
              </a:pPr>
              <a:t>3</a:t>
            </a:fld>
            <a:endParaRPr lang="nb-NO" alt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 1">
            <a:extLst>
              <a:ext uri="{FF2B5EF4-FFF2-40B4-BE49-F238E27FC236}">
                <a16:creationId xmlns:a16="http://schemas.microsoft.com/office/drawing/2014/main" id="{0ACD6460-9B90-9C3E-61CB-A6AE8A2AF4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ssholder for notater 2">
            <a:extLst>
              <a:ext uri="{FF2B5EF4-FFF2-40B4-BE49-F238E27FC236}">
                <a16:creationId xmlns:a16="http://schemas.microsoft.com/office/drawing/2014/main" id="{B873DEBF-CCDD-5E38-5E64-0A886E0FFA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Mange mennesker i verden blir syke av TB hvert år. Her ser dere et kart over verden. I land med mørk farge er det mye TB. </a:t>
            </a:r>
          </a:p>
          <a:p>
            <a:pPr eaLnBrk="1" hangingPunct="1">
              <a:spcBef>
                <a:spcPct val="0"/>
              </a:spcBef>
            </a:pPr>
            <a:r>
              <a:rPr lang="nb-NO" altLang="nb-NO"/>
              <a:t>Noen dør av TB fordi de ikke får behandling eller fordi de ikke går til lege.</a:t>
            </a:r>
          </a:p>
          <a:p>
            <a:pPr eaLnBrk="1" hangingPunct="1">
              <a:spcBef>
                <a:spcPct val="0"/>
              </a:spcBef>
            </a:pPr>
            <a:r>
              <a:rPr lang="nb-NO" altLang="nb-NO"/>
              <a:t>I land med lys farge, er det lite TB. I Norge (peke) er det ikke så mange som får TB. De fleste kommer fra Afrika, Asia og Øst-Europa. I Norge blir alle friske av TB! </a:t>
            </a:r>
          </a:p>
          <a:p>
            <a:pPr eaLnBrk="1" hangingPunct="1">
              <a:spcBef>
                <a:spcPct val="0"/>
              </a:spcBef>
            </a:pPr>
            <a:r>
              <a:rPr lang="nb-NO" altLang="nb-NO"/>
              <a:t>(Hvis man har god tid, kan man be personer i salen om å peke ut sitt fødeland på kartet)</a:t>
            </a:r>
          </a:p>
        </p:txBody>
      </p:sp>
      <p:sp>
        <p:nvSpPr>
          <p:cNvPr id="13316" name="Plassholder for lysbildenummer 3">
            <a:extLst>
              <a:ext uri="{FF2B5EF4-FFF2-40B4-BE49-F238E27FC236}">
                <a16:creationId xmlns:a16="http://schemas.microsoft.com/office/drawing/2014/main" id="{42CE04F3-CEC5-57CA-547A-11B8A71D43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71EE2A-2283-426E-AD34-B5818A7FE0E6}" type="slidenum">
              <a:rPr lang="nb-NO" altLang="nb-NO"/>
              <a:pPr>
                <a:spcBef>
                  <a:spcPct val="0"/>
                </a:spcBef>
              </a:pPr>
              <a:t>4</a:t>
            </a:fld>
            <a:endParaRPr lang="nb-NO" alt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ssholder for lysbilde 1">
            <a:extLst>
              <a:ext uri="{FF2B5EF4-FFF2-40B4-BE49-F238E27FC236}">
                <a16:creationId xmlns:a16="http://schemas.microsoft.com/office/drawing/2014/main" id="{6A008B3E-920D-F4A9-A5C4-850D1045AF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lassholder for notater 2">
            <a:extLst>
              <a:ext uri="{FF2B5EF4-FFF2-40B4-BE49-F238E27FC236}">
                <a16:creationId xmlns:a16="http://schemas.microsoft.com/office/drawing/2014/main" id="{107AEEA6-CC91-ED4E-1E8D-8C6592B3C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Hvor kommer TB fra? TB er en sykdom som skyldes bakterier. TB bakteriene har vært blant oss så lenge det har vært mennesker på jorden.</a:t>
            </a:r>
          </a:p>
          <a:p>
            <a:pPr eaLnBrk="1" hangingPunct="1">
              <a:spcBef>
                <a:spcPct val="0"/>
              </a:spcBef>
            </a:pPr>
            <a:r>
              <a:rPr lang="nb-NO" altLang="nb-NO"/>
              <a:t>Hvis kroppen din ikke klarer å forsvare seg, kan du blir syk av tuberkulose. Kroppen din kan bli svak hvis du får andre sykdommer, bor trangt, er veldig sliten eller får lite mat. </a:t>
            </a:r>
          </a:p>
          <a:p>
            <a:pPr eaLnBrk="1" hangingPunct="1">
              <a:spcBef>
                <a:spcPct val="0"/>
              </a:spcBef>
            </a:pPr>
            <a:r>
              <a:rPr lang="nb-NO" altLang="nb-NO"/>
              <a:t>Man kan få TB i alle deler av kroppen; i lungene, som en kul på halsen, i skjelettet, i hjernen – over alt! </a:t>
            </a:r>
          </a:p>
          <a:p>
            <a:pPr eaLnBrk="1" hangingPunct="1">
              <a:spcBef>
                <a:spcPct val="0"/>
              </a:spcBef>
            </a:pPr>
            <a:r>
              <a:rPr lang="nb-NO" altLang="nb-NO"/>
              <a:t>Det vanligste er å få TB i lungene. Det er bare TB i lungene som kan smitte til andre mennesker.</a:t>
            </a:r>
          </a:p>
        </p:txBody>
      </p:sp>
      <p:sp>
        <p:nvSpPr>
          <p:cNvPr id="15364" name="Plassholder for lysbildenummer 3">
            <a:extLst>
              <a:ext uri="{FF2B5EF4-FFF2-40B4-BE49-F238E27FC236}">
                <a16:creationId xmlns:a16="http://schemas.microsoft.com/office/drawing/2014/main" id="{02099CE5-E5C7-6A72-0BB3-75B2FC7388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2A5C7C-3FB6-4087-B211-EA8A3ABF8BBD}" type="slidenum">
              <a:rPr lang="nb-NO" altLang="nb-NO"/>
              <a:pPr>
                <a:spcBef>
                  <a:spcPct val="0"/>
                </a:spcBef>
              </a:pPr>
              <a:t>5</a:t>
            </a:fld>
            <a:endParaRPr lang="nb-NO" alt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FA698CE-D993-FEBB-95A9-C4CDB24554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F7844E44-8AF2-08A7-3960-F49083AB8529}"/>
              </a:ext>
            </a:extLst>
          </p:cNvPr>
          <p:cNvSpPr>
            <a:spLocks noGrp="1"/>
          </p:cNvSpPr>
          <p:nvPr>
            <p:ph type="body" idx="1"/>
          </p:nvPr>
        </p:nvSpPr>
        <p:spPr bwMode="auto">
          <a:xfrm>
            <a:off x="889000" y="4632325"/>
            <a:ext cx="4891088" cy="438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Hvordan smitter TB? </a:t>
            </a:r>
          </a:p>
          <a:p>
            <a:pPr eaLnBrk="1" hangingPunct="1">
              <a:spcBef>
                <a:spcPct val="0"/>
              </a:spcBef>
            </a:pPr>
            <a:r>
              <a:rPr lang="nb-NO" altLang="nb-NO"/>
              <a:t> </a:t>
            </a:r>
          </a:p>
          <a:p>
            <a:pPr eaLnBrk="1" hangingPunct="1">
              <a:spcBef>
                <a:spcPct val="0"/>
              </a:spcBef>
            </a:pPr>
            <a:r>
              <a:rPr lang="nb-NO" altLang="nb-NO"/>
              <a:t>Her ser dere en person som har TB i lungene. De røde prikkene er små TB bakterier, som du ikke kan se. Bakteriene kommer ut i luften når den som er syk snakker, hoster eller nyser. Dere ser de røde prikkene kommer ut i luften? </a:t>
            </a:r>
          </a:p>
          <a:p>
            <a:pPr eaLnBrk="1" hangingPunct="1">
              <a:spcBef>
                <a:spcPct val="0"/>
              </a:spcBef>
            </a:pPr>
            <a:r>
              <a:rPr lang="nb-NO" altLang="nb-NO"/>
              <a:t> </a:t>
            </a:r>
          </a:p>
          <a:p>
            <a:pPr eaLnBrk="1" hangingPunct="1">
              <a:spcBef>
                <a:spcPct val="0"/>
              </a:spcBef>
            </a:pPr>
            <a:r>
              <a:rPr lang="nb-NO" altLang="nb-NO"/>
              <a:t>For å bli smittet av TB, må du puste inn bakteriene fra luften. Du kan ikke bli smittet av TB ved å drikke av samme glass eller ha sex.</a:t>
            </a:r>
          </a:p>
          <a:p>
            <a:pPr eaLnBrk="1" hangingPunct="1">
              <a:spcBef>
                <a:spcPct val="0"/>
              </a:spcBef>
            </a:pPr>
            <a:r>
              <a:rPr lang="nb-NO" altLang="nb-NO"/>
              <a:t>Det skal mye til for å bli smittet av TB. Du må være sammen med den syke i lang tid for å bli smittet. Det vanligste er at man blir smittet av noen man bor sammen med. Små barn blir lettere smittet enn voksne.</a:t>
            </a:r>
          </a:p>
          <a:p>
            <a:pPr eaLnBrk="1" hangingPunct="1">
              <a:spcBef>
                <a:spcPct val="0"/>
              </a:spcBef>
            </a:pPr>
            <a:r>
              <a:rPr lang="nb-NO" altLang="nb-NO"/>
              <a:t>Selv om man er smittet, trenger man ikke bli syk av TB. Bare noen få av de som er smittet, blir syke. 1/3 av alle mennesker i verden er smittet med TB.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a:extLst>
              <a:ext uri="{FF2B5EF4-FFF2-40B4-BE49-F238E27FC236}">
                <a16:creationId xmlns:a16="http://schemas.microsoft.com/office/drawing/2014/main" id="{431D9FA6-E20B-BF80-84EB-2CD405A1F0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ssholder for notater 2">
            <a:extLst>
              <a:ext uri="{FF2B5EF4-FFF2-40B4-BE49-F238E27FC236}">
                <a16:creationId xmlns:a16="http://schemas.microsoft.com/office/drawing/2014/main" id="{D15A6EB5-E24F-8996-99F8-34CC3CF728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Alle som kommer til Norge fra land hvor det er mye TB, må undersøkes for TB når de kommer til landet. </a:t>
            </a:r>
          </a:p>
          <a:p>
            <a:pPr eaLnBrk="1" hangingPunct="1">
              <a:spcBef>
                <a:spcPct val="0"/>
              </a:spcBef>
            </a:pPr>
            <a:r>
              <a:rPr lang="nb-NO" altLang="nb-NO"/>
              <a:t>Det fins flere tester for å finne ut om man har TB: </a:t>
            </a:r>
          </a:p>
          <a:p>
            <a:pPr eaLnBrk="1" hangingPunct="1">
              <a:spcBef>
                <a:spcPct val="0"/>
              </a:spcBef>
            </a:pPr>
            <a:r>
              <a:rPr lang="nb-NO" altLang="nb-NO"/>
              <a:t>-	røntgen / x-ray tas av personer over 15 år. Viser sykdom i lungene</a:t>
            </a:r>
          </a:p>
          <a:p>
            <a:pPr eaLnBrk="1" hangingPunct="1">
              <a:spcBef>
                <a:spcPct val="0"/>
              </a:spcBef>
            </a:pPr>
            <a:r>
              <a:rPr lang="nb-NO" altLang="nb-NO"/>
              <a:t>-	blodprøve viser om en har sovende bakterier i kroppen </a:t>
            </a:r>
          </a:p>
          <a:p>
            <a:pPr eaLnBrk="1" hangingPunct="1">
              <a:spcBef>
                <a:spcPct val="0"/>
              </a:spcBef>
            </a:pPr>
            <a:r>
              <a:rPr lang="nb-NO" altLang="nb-NO"/>
              <a:t>-	før ble det også tatt en hudtest, som heter Mantoux</a:t>
            </a:r>
          </a:p>
          <a:p>
            <a:pPr eaLnBrk="1" hangingPunct="1">
              <a:spcBef>
                <a:spcPct val="0"/>
              </a:spcBef>
            </a:pPr>
            <a:r>
              <a:rPr lang="nb-NO" altLang="nb-NO"/>
              <a:t>(Spør i salen: Hvem har tatt blodprøve og røntgen? Rekk opp hånda! )</a:t>
            </a:r>
          </a:p>
          <a:p>
            <a:pPr eaLnBrk="1" hangingPunct="1">
              <a:spcBef>
                <a:spcPct val="0"/>
              </a:spcBef>
            </a:pPr>
            <a:r>
              <a:rPr lang="nb-NO" altLang="nb-NO"/>
              <a:t> </a:t>
            </a:r>
          </a:p>
          <a:p>
            <a:pPr eaLnBrk="1" hangingPunct="1">
              <a:spcBef>
                <a:spcPct val="0"/>
              </a:spcBef>
            </a:pPr>
            <a:r>
              <a:rPr lang="nb-NO" altLang="nb-NO"/>
              <a:t>Er testen negativ – betyr det at ingen bakterier ble funnet, og du er ikke syk. Det er bra!</a:t>
            </a:r>
          </a:p>
          <a:p>
            <a:pPr eaLnBrk="1" hangingPunct="1">
              <a:spcBef>
                <a:spcPct val="0"/>
              </a:spcBef>
            </a:pPr>
            <a:r>
              <a:rPr lang="nb-NO" altLang="nb-NO"/>
              <a:t>Er testen positiv, betyr det at bakterier er funnet. Da må legen undersøke deg. Hvis du er syk får du medisiner. De fleste med positiv test er ikke syke, men har sovende bakteriene i kroppen. Vanligvis klarer kroppen å forsvare seg mot bakteriene og du holder deg frisk. Sovende bakterier kan være i kroppen i veldig mange år uten å gjøre deg syk, så det kan være lenge siden du ble smittet.</a:t>
            </a:r>
          </a:p>
          <a:p>
            <a:pPr eaLnBrk="1" hangingPunct="1">
              <a:spcBef>
                <a:spcPct val="0"/>
              </a:spcBef>
            </a:pPr>
            <a:r>
              <a:rPr lang="nb-NO" altLang="nb-NO"/>
              <a:t> </a:t>
            </a:r>
          </a:p>
          <a:p>
            <a:pPr eaLnBrk="1" hangingPunct="1">
              <a:spcBef>
                <a:spcPct val="0"/>
              </a:spcBef>
            </a:pPr>
            <a:r>
              <a:rPr lang="nb-NO" altLang="nb-NO"/>
              <a:t>Noen ganger gir legen på sykehuset medisiner for å drepe sovende bakterier. Dette kalles forebyggende TB behandling. Husk at de som har sovende bakterier, er ikke syke og kan ikke smitte andre. </a:t>
            </a:r>
          </a:p>
        </p:txBody>
      </p:sp>
      <p:sp>
        <p:nvSpPr>
          <p:cNvPr id="19460" name="Plassholder for lysbildenummer 3">
            <a:extLst>
              <a:ext uri="{FF2B5EF4-FFF2-40B4-BE49-F238E27FC236}">
                <a16:creationId xmlns:a16="http://schemas.microsoft.com/office/drawing/2014/main" id="{1A47A6E0-ADF2-1641-38A6-20A9A10B71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66A084-655D-4C17-847B-00ED686BCB6A}" type="slidenum">
              <a:rPr lang="nb-NO" altLang="nb-NO"/>
              <a:pPr>
                <a:spcBef>
                  <a:spcPct val="0"/>
                </a:spcBef>
              </a:pPr>
              <a:t>7</a:t>
            </a:fld>
            <a:endParaRPr lang="nb-NO" alt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a:extLst>
              <a:ext uri="{FF2B5EF4-FFF2-40B4-BE49-F238E27FC236}">
                <a16:creationId xmlns:a16="http://schemas.microsoft.com/office/drawing/2014/main" id="{6BE27D99-8904-36ED-F8E2-784CBC393B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ssholder for notater 2">
            <a:extLst>
              <a:ext uri="{FF2B5EF4-FFF2-40B4-BE49-F238E27FC236}">
                <a16:creationId xmlns:a16="http://schemas.microsoft.com/office/drawing/2014/main" id="{ED53C2F2-6770-3D09-4D80-2CE10238A8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Filmen viste dere hva som skjer i kroppen hvis du er syk av TB (peke på bildene): </a:t>
            </a:r>
          </a:p>
          <a:p>
            <a:pPr eaLnBrk="1" hangingPunct="1">
              <a:spcBef>
                <a:spcPct val="0"/>
              </a:spcBef>
            </a:pPr>
            <a:r>
              <a:rPr lang="nb-NO" altLang="nb-NO"/>
              <a:t>Hoste i lang tid – i 3 uker eller mer, </a:t>
            </a:r>
          </a:p>
          <a:p>
            <a:pPr eaLnBrk="1" hangingPunct="1">
              <a:spcBef>
                <a:spcPct val="0"/>
              </a:spcBef>
            </a:pPr>
            <a:r>
              <a:rPr lang="nb-NO" altLang="nb-NO"/>
              <a:t>Ikke ha lyst på mat eller bli tynnere </a:t>
            </a:r>
          </a:p>
          <a:p>
            <a:pPr eaLnBrk="1" hangingPunct="1">
              <a:spcBef>
                <a:spcPct val="0"/>
              </a:spcBef>
            </a:pPr>
            <a:r>
              <a:rPr lang="nb-NO" altLang="nb-NO"/>
              <a:t>Føle seg svak og trett, ha feber over litt tid (føle seg veldig varm i panna), </a:t>
            </a:r>
          </a:p>
          <a:p>
            <a:pPr eaLnBrk="1" hangingPunct="1">
              <a:spcBef>
                <a:spcPct val="0"/>
              </a:spcBef>
            </a:pPr>
            <a:r>
              <a:rPr lang="nb-NO" altLang="nb-NO"/>
              <a:t>Svette mye om natten (slik at pyjamas og sengetøy blir vått og må skiftes), </a:t>
            </a:r>
          </a:p>
          <a:p>
            <a:pPr eaLnBrk="1" hangingPunct="1">
              <a:spcBef>
                <a:spcPct val="0"/>
              </a:spcBef>
            </a:pPr>
            <a:r>
              <a:rPr lang="nb-NO" altLang="nb-NO"/>
              <a:t>Man kan også få en hevelse eller kul på halsen, under armene eller i lysken (høyt oppe på låret). TB i slike kuler smitter ikke til andre. Det er bare TB i lungene som kan smitte til andre.</a:t>
            </a:r>
          </a:p>
        </p:txBody>
      </p:sp>
      <p:sp>
        <p:nvSpPr>
          <p:cNvPr id="21508" name="Plassholder for lysbildenummer 3">
            <a:extLst>
              <a:ext uri="{FF2B5EF4-FFF2-40B4-BE49-F238E27FC236}">
                <a16:creationId xmlns:a16="http://schemas.microsoft.com/office/drawing/2014/main" id="{CD31FCD6-E453-7429-5BDF-24855AF920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B22321-BAB8-4560-BD36-6976AE757D59}" type="slidenum">
              <a:rPr lang="nb-NO" altLang="nb-NO"/>
              <a:pPr>
                <a:spcBef>
                  <a:spcPct val="0"/>
                </a:spcBef>
              </a:pPr>
              <a:t>8</a:t>
            </a:fld>
            <a:endParaRPr lang="nb-NO" alt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a:extLst>
              <a:ext uri="{FF2B5EF4-FFF2-40B4-BE49-F238E27FC236}">
                <a16:creationId xmlns:a16="http://schemas.microsoft.com/office/drawing/2014/main" id="{FB718DFD-CF70-BA92-35FE-5DCC8318E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ssholder for notater 2">
            <a:extLst>
              <a:ext uri="{FF2B5EF4-FFF2-40B4-BE49-F238E27FC236}">
                <a16:creationId xmlns:a16="http://schemas.microsoft.com/office/drawing/2014/main" id="{E3BB8773-C083-BDAE-DA4A-E5DA172C0C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Barn kan også få TB, men det skjer ikke så ofte. Kroppen til barna viser sykdommen på en annen måte enn hos voksne. </a:t>
            </a:r>
          </a:p>
          <a:p>
            <a:pPr eaLnBrk="1" hangingPunct="1">
              <a:spcBef>
                <a:spcPct val="0"/>
              </a:spcBef>
            </a:pPr>
            <a:r>
              <a:rPr lang="nb-NO" altLang="nb-NO"/>
              <a:t>Barn som har TB: sover mye, orker mindre, spiser lite og går lite opp i vekt </a:t>
            </a:r>
          </a:p>
          <a:p>
            <a:pPr eaLnBrk="1" hangingPunct="1">
              <a:spcBef>
                <a:spcPct val="0"/>
              </a:spcBef>
            </a:pPr>
            <a:r>
              <a:rPr lang="nb-NO" altLang="nb-NO"/>
              <a:t>Barn som har TB hoster ikke. </a:t>
            </a:r>
          </a:p>
          <a:p>
            <a:pPr eaLnBrk="1" hangingPunct="1">
              <a:spcBef>
                <a:spcPct val="0"/>
              </a:spcBef>
            </a:pPr>
            <a:r>
              <a:rPr lang="nb-NO" altLang="nb-NO"/>
              <a:t>Kan barna bli syke selv om de har fått vaksine mot TB (BCG)? Ja, de kan bli syke hvis de i lang tid har vært sammen med en som hoster bakterier ut i luften</a:t>
            </a:r>
          </a:p>
        </p:txBody>
      </p:sp>
      <p:sp>
        <p:nvSpPr>
          <p:cNvPr id="23556" name="Plassholder for lysbildenummer 3">
            <a:extLst>
              <a:ext uri="{FF2B5EF4-FFF2-40B4-BE49-F238E27FC236}">
                <a16:creationId xmlns:a16="http://schemas.microsoft.com/office/drawing/2014/main" id="{6C64BA3F-CE3D-98DE-0581-BD04C22537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F940A3-1DF7-4F67-8114-5EEAFC86BF0F}" type="slidenum">
              <a:rPr lang="nb-NO" altLang="nb-NO"/>
              <a:pPr>
                <a:spcBef>
                  <a:spcPct val="0"/>
                </a:spcBef>
              </a:pPr>
              <a:t>9</a:t>
            </a:fld>
            <a:endParaRPr lang="nb-NO" alt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a:extLst>
              <a:ext uri="{FF2B5EF4-FFF2-40B4-BE49-F238E27FC236}">
                <a16:creationId xmlns:a16="http://schemas.microsoft.com/office/drawing/2014/main" id="{92BC595F-389C-9000-A29F-93DA2C987B78}"/>
              </a:ext>
            </a:extLst>
          </p:cNvPr>
          <p:cNvSpPr>
            <a:spLocks noGrp="1"/>
          </p:cNvSpPr>
          <p:nvPr>
            <p:ph type="dt" sz="half" idx="10"/>
          </p:nvPr>
        </p:nvSpPr>
        <p:spPr/>
        <p:txBody>
          <a:bodyPr/>
          <a:lstStyle>
            <a:lvl1pPr>
              <a:defRPr/>
            </a:lvl1pPr>
          </a:lstStyle>
          <a:p>
            <a:pPr>
              <a:defRPr/>
            </a:pPr>
            <a:fld id="{1DB9C05B-955A-4F6C-B8DF-AD97164B6C1D}" type="datetime1">
              <a:rPr lang="nb-NO"/>
              <a:pPr>
                <a:defRPr/>
              </a:pPr>
              <a:t>16.01.2025</a:t>
            </a:fld>
            <a:endParaRPr lang="nb-NO"/>
          </a:p>
        </p:txBody>
      </p:sp>
      <p:sp>
        <p:nvSpPr>
          <p:cNvPr id="5" name="Plassholder for bunntekst 4">
            <a:extLst>
              <a:ext uri="{FF2B5EF4-FFF2-40B4-BE49-F238E27FC236}">
                <a16:creationId xmlns:a16="http://schemas.microsoft.com/office/drawing/2014/main" id="{5F00701D-8525-AE11-EEF4-36A83BB8C939}"/>
              </a:ext>
            </a:extLst>
          </p:cNvPr>
          <p:cNvSpPr>
            <a:spLocks noGrp="1"/>
          </p:cNvSpPr>
          <p:nvPr>
            <p:ph type="ftr" sz="quarter" idx="11"/>
          </p:nvPr>
        </p:nvSpPr>
        <p:spPr/>
        <p:txBody>
          <a:bodyPr/>
          <a:lstStyle>
            <a:lvl1pPr>
              <a:defRPr/>
            </a:lvl1pPr>
          </a:lstStyle>
          <a:p>
            <a:pPr>
              <a:defRPr/>
            </a:pPr>
            <a:r>
              <a:rPr lang="nb-NO"/>
              <a:t>Copyright © 2019</a:t>
            </a:r>
          </a:p>
        </p:txBody>
      </p:sp>
      <p:sp>
        <p:nvSpPr>
          <p:cNvPr id="6" name="Plassholder for lysbildenummer 5">
            <a:extLst>
              <a:ext uri="{FF2B5EF4-FFF2-40B4-BE49-F238E27FC236}">
                <a16:creationId xmlns:a16="http://schemas.microsoft.com/office/drawing/2014/main" id="{75903FFF-15F2-975B-2BC2-EE2EABF24664}"/>
              </a:ext>
            </a:extLst>
          </p:cNvPr>
          <p:cNvSpPr>
            <a:spLocks noGrp="1"/>
          </p:cNvSpPr>
          <p:nvPr>
            <p:ph type="sldNum" sz="quarter" idx="12"/>
          </p:nvPr>
        </p:nvSpPr>
        <p:spPr/>
        <p:txBody>
          <a:bodyPr/>
          <a:lstStyle>
            <a:lvl1pPr>
              <a:defRPr/>
            </a:lvl1pPr>
          </a:lstStyle>
          <a:p>
            <a:fld id="{5937A540-1F26-4663-AC23-1D8430577947}" type="slidenum">
              <a:rPr lang="nb-NO" altLang="nb-NO"/>
              <a:pPr/>
              <a:t>‹#›</a:t>
            </a:fld>
            <a:endParaRPr lang="nb-NO" altLang="nb-NO"/>
          </a:p>
        </p:txBody>
      </p:sp>
    </p:spTree>
    <p:extLst>
      <p:ext uri="{BB962C8B-B14F-4D97-AF65-F5344CB8AC3E}">
        <p14:creationId xmlns:p14="http://schemas.microsoft.com/office/powerpoint/2010/main" val="57496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CECCFBE-0D55-8678-27AE-E1414147BB2C}"/>
              </a:ext>
            </a:extLst>
          </p:cNvPr>
          <p:cNvSpPr>
            <a:spLocks noGrp="1"/>
          </p:cNvSpPr>
          <p:nvPr>
            <p:ph type="dt" sz="half" idx="10"/>
          </p:nvPr>
        </p:nvSpPr>
        <p:spPr/>
        <p:txBody>
          <a:bodyPr/>
          <a:lstStyle>
            <a:lvl1pPr>
              <a:defRPr/>
            </a:lvl1pPr>
          </a:lstStyle>
          <a:p>
            <a:pPr>
              <a:defRPr/>
            </a:pPr>
            <a:fld id="{6403A727-2410-4710-B09E-C4DFEAE790E8}" type="datetime1">
              <a:rPr lang="nb-NO"/>
              <a:pPr>
                <a:defRPr/>
              </a:pPr>
              <a:t>16.01.2025</a:t>
            </a:fld>
            <a:endParaRPr lang="nb-NO"/>
          </a:p>
        </p:txBody>
      </p:sp>
      <p:sp>
        <p:nvSpPr>
          <p:cNvPr id="5" name="Plassholder for bunntekst 4">
            <a:extLst>
              <a:ext uri="{FF2B5EF4-FFF2-40B4-BE49-F238E27FC236}">
                <a16:creationId xmlns:a16="http://schemas.microsoft.com/office/drawing/2014/main" id="{BB81AD9F-831A-6EC7-ED3B-96DDDCA7590C}"/>
              </a:ext>
            </a:extLst>
          </p:cNvPr>
          <p:cNvSpPr>
            <a:spLocks noGrp="1"/>
          </p:cNvSpPr>
          <p:nvPr>
            <p:ph type="ftr" sz="quarter" idx="11"/>
          </p:nvPr>
        </p:nvSpPr>
        <p:spPr/>
        <p:txBody>
          <a:bodyPr/>
          <a:lstStyle>
            <a:lvl1pPr>
              <a:defRPr/>
            </a:lvl1pPr>
          </a:lstStyle>
          <a:p>
            <a:pPr>
              <a:defRPr/>
            </a:pPr>
            <a:r>
              <a:rPr lang="nb-NO"/>
              <a:t>Copyright © 2019</a:t>
            </a:r>
          </a:p>
        </p:txBody>
      </p:sp>
      <p:sp>
        <p:nvSpPr>
          <p:cNvPr id="6" name="Plassholder for lysbildenummer 5">
            <a:extLst>
              <a:ext uri="{FF2B5EF4-FFF2-40B4-BE49-F238E27FC236}">
                <a16:creationId xmlns:a16="http://schemas.microsoft.com/office/drawing/2014/main" id="{4A701680-1021-B720-5847-580AD7C98110}"/>
              </a:ext>
            </a:extLst>
          </p:cNvPr>
          <p:cNvSpPr>
            <a:spLocks noGrp="1"/>
          </p:cNvSpPr>
          <p:nvPr>
            <p:ph type="sldNum" sz="quarter" idx="12"/>
          </p:nvPr>
        </p:nvSpPr>
        <p:spPr/>
        <p:txBody>
          <a:bodyPr/>
          <a:lstStyle>
            <a:lvl1pPr>
              <a:defRPr/>
            </a:lvl1pPr>
          </a:lstStyle>
          <a:p>
            <a:fld id="{56AB4E6B-DB9C-4822-9178-467FACB5170D}" type="slidenum">
              <a:rPr lang="nb-NO" altLang="nb-NO"/>
              <a:pPr/>
              <a:t>‹#›</a:t>
            </a:fld>
            <a:endParaRPr lang="nb-NO" altLang="nb-NO"/>
          </a:p>
        </p:txBody>
      </p:sp>
    </p:spTree>
    <p:extLst>
      <p:ext uri="{BB962C8B-B14F-4D97-AF65-F5344CB8AC3E}">
        <p14:creationId xmlns:p14="http://schemas.microsoft.com/office/powerpoint/2010/main" val="329125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5AD8723-B20B-B05D-2324-9A0667E7AA14}"/>
              </a:ext>
            </a:extLst>
          </p:cNvPr>
          <p:cNvSpPr>
            <a:spLocks noGrp="1"/>
          </p:cNvSpPr>
          <p:nvPr>
            <p:ph type="dt" sz="half" idx="10"/>
          </p:nvPr>
        </p:nvSpPr>
        <p:spPr/>
        <p:txBody>
          <a:bodyPr/>
          <a:lstStyle>
            <a:lvl1pPr>
              <a:defRPr/>
            </a:lvl1pPr>
          </a:lstStyle>
          <a:p>
            <a:pPr>
              <a:defRPr/>
            </a:pPr>
            <a:fld id="{82AC6B5D-28A7-48AA-87F7-91175BB324F2}" type="datetime1">
              <a:rPr lang="nb-NO"/>
              <a:pPr>
                <a:defRPr/>
              </a:pPr>
              <a:t>16.01.2025</a:t>
            </a:fld>
            <a:endParaRPr lang="nb-NO"/>
          </a:p>
        </p:txBody>
      </p:sp>
      <p:sp>
        <p:nvSpPr>
          <p:cNvPr id="5" name="Plassholder for bunntekst 4">
            <a:extLst>
              <a:ext uri="{FF2B5EF4-FFF2-40B4-BE49-F238E27FC236}">
                <a16:creationId xmlns:a16="http://schemas.microsoft.com/office/drawing/2014/main" id="{94E6DBD0-E9D1-2B97-41AB-5B816DAEB8A2}"/>
              </a:ext>
            </a:extLst>
          </p:cNvPr>
          <p:cNvSpPr>
            <a:spLocks noGrp="1"/>
          </p:cNvSpPr>
          <p:nvPr>
            <p:ph type="ftr" sz="quarter" idx="11"/>
          </p:nvPr>
        </p:nvSpPr>
        <p:spPr/>
        <p:txBody>
          <a:bodyPr/>
          <a:lstStyle>
            <a:lvl1pPr>
              <a:defRPr/>
            </a:lvl1pPr>
          </a:lstStyle>
          <a:p>
            <a:pPr>
              <a:defRPr/>
            </a:pPr>
            <a:r>
              <a:rPr lang="nb-NO"/>
              <a:t>Copyright © 2019</a:t>
            </a:r>
          </a:p>
        </p:txBody>
      </p:sp>
      <p:sp>
        <p:nvSpPr>
          <p:cNvPr id="6" name="Plassholder for lysbildenummer 5">
            <a:extLst>
              <a:ext uri="{FF2B5EF4-FFF2-40B4-BE49-F238E27FC236}">
                <a16:creationId xmlns:a16="http://schemas.microsoft.com/office/drawing/2014/main" id="{656907EC-7B38-0C34-A90D-FE86150F481A}"/>
              </a:ext>
            </a:extLst>
          </p:cNvPr>
          <p:cNvSpPr>
            <a:spLocks noGrp="1"/>
          </p:cNvSpPr>
          <p:nvPr>
            <p:ph type="sldNum" sz="quarter" idx="12"/>
          </p:nvPr>
        </p:nvSpPr>
        <p:spPr/>
        <p:txBody>
          <a:bodyPr/>
          <a:lstStyle>
            <a:lvl1pPr>
              <a:defRPr/>
            </a:lvl1pPr>
          </a:lstStyle>
          <a:p>
            <a:fld id="{51B81010-B12E-4DAC-98A4-B66BD4A9C8DA}" type="slidenum">
              <a:rPr lang="nb-NO" altLang="nb-NO"/>
              <a:pPr/>
              <a:t>‹#›</a:t>
            </a:fld>
            <a:endParaRPr lang="nb-NO" altLang="nb-NO"/>
          </a:p>
        </p:txBody>
      </p:sp>
    </p:spTree>
    <p:extLst>
      <p:ext uri="{BB962C8B-B14F-4D97-AF65-F5344CB8AC3E}">
        <p14:creationId xmlns:p14="http://schemas.microsoft.com/office/powerpoint/2010/main" val="50715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tel, utklipp og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a:t>Klikk for å redigere tittelstil</a:t>
            </a:r>
          </a:p>
        </p:txBody>
      </p:sp>
      <p:sp>
        <p:nvSpPr>
          <p:cNvPr id="3" name="Plassholder for utklipp 2"/>
          <p:cNvSpPr>
            <a:spLocks noGrp="1"/>
          </p:cNvSpPr>
          <p:nvPr>
            <p:ph type="clipArt" sz="half" idx="1"/>
          </p:nvPr>
        </p:nvSpPr>
        <p:spPr>
          <a:xfrm>
            <a:off x="457200" y="1600203"/>
            <a:ext cx="4038600" cy="4525963"/>
          </a:xfrm>
        </p:spPr>
        <p:txBody>
          <a:bodyPr rtlCol="0">
            <a:normAutofit/>
          </a:bodyPr>
          <a:lstStyle/>
          <a:p>
            <a:pPr lvl="0"/>
            <a:endParaRPr lang="nb-NO" noProof="0"/>
          </a:p>
        </p:txBody>
      </p:sp>
      <p:sp>
        <p:nvSpPr>
          <p:cNvPr id="4" name="Plassholder for tekst 3"/>
          <p:cNvSpPr>
            <a:spLocks noGrp="1"/>
          </p:cNvSpPr>
          <p:nvPr>
            <p:ph type="body" sz="half" idx="2"/>
          </p:nvPr>
        </p:nvSpPr>
        <p:spPr>
          <a:xfrm>
            <a:off x="4648200" y="1600203"/>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255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a:t>Klikk for å redigere tittelstil</a:t>
            </a:r>
          </a:p>
        </p:txBody>
      </p:sp>
      <p:sp>
        <p:nvSpPr>
          <p:cNvPr id="3" name="Plassholder for tabell 2"/>
          <p:cNvSpPr>
            <a:spLocks noGrp="1"/>
          </p:cNvSpPr>
          <p:nvPr>
            <p:ph type="tbl" idx="1"/>
          </p:nvPr>
        </p:nvSpPr>
        <p:spPr>
          <a:xfrm>
            <a:off x="457200" y="1600203"/>
            <a:ext cx="8229600" cy="4525963"/>
          </a:xfrm>
        </p:spPr>
        <p:txBody>
          <a:bodyPr rtlCol="0">
            <a:normAutofit/>
          </a:bodyPr>
          <a:lstStyle/>
          <a:p>
            <a:pPr lvl="0"/>
            <a:endParaRPr lang="nb-NO" noProof="0"/>
          </a:p>
        </p:txBody>
      </p:sp>
    </p:spTree>
    <p:extLst>
      <p:ext uri="{BB962C8B-B14F-4D97-AF65-F5344CB8AC3E}">
        <p14:creationId xmlns:p14="http://schemas.microsoft.com/office/powerpoint/2010/main" val="58351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7E7C767-2BDD-C5AF-34D4-938BB2577F5E}"/>
              </a:ext>
            </a:extLst>
          </p:cNvPr>
          <p:cNvSpPr>
            <a:spLocks noGrp="1"/>
          </p:cNvSpPr>
          <p:nvPr>
            <p:ph type="dt" sz="half" idx="10"/>
          </p:nvPr>
        </p:nvSpPr>
        <p:spPr/>
        <p:txBody>
          <a:bodyPr/>
          <a:lstStyle>
            <a:lvl1pPr>
              <a:defRPr/>
            </a:lvl1pPr>
          </a:lstStyle>
          <a:p>
            <a:pPr>
              <a:defRPr/>
            </a:pPr>
            <a:fld id="{E07562F3-C60A-47B7-8F87-A204CB80797D}" type="datetime1">
              <a:rPr lang="nb-NO"/>
              <a:pPr>
                <a:defRPr/>
              </a:pPr>
              <a:t>16.01.2025</a:t>
            </a:fld>
            <a:endParaRPr lang="nb-NO"/>
          </a:p>
        </p:txBody>
      </p:sp>
      <p:sp>
        <p:nvSpPr>
          <p:cNvPr id="5" name="Plassholder for bunntekst 4">
            <a:extLst>
              <a:ext uri="{FF2B5EF4-FFF2-40B4-BE49-F238E27FC236}">
                <a16:creationId xmlns:a16="http://schemas.microsoft.com/office/drawing/2014/main" id="{012EC90C-5F4C-15EC-BBC3-242D9DD9E235}"/>
              </a:ext>
            </a:extLst>
          </p:cNvPr>
          <p:cNvSpPr>
            <a:spLocks noGrp="1"/>
          </p:cNvSpPr>
          <p:nvPr>
            <p:ph type="ftr" sz="quarter" idx="11"/>
          </p:nvPr>
        </p:nvSpPr>
        <p:spPr/>
        <p:txBody>
          <a:bodyPr/>
          <a:lstStyle>
            <a:lvl1pPr>
              <a:defRPr/>
            </a:lvl1pPr>
          </a:lstStyle>
          <a:p>
            <a:pPr>
              <a:defRPr/>
            </a:pPr>
            <a:r>
              <a:rPr lang="nb-NO"/>
              <a:t>Copyright © 2019</a:t>
            </a:r>
          </a:p>
        </p:txBody>
      </p:sp>
      <p:sp>
        <p:nvSpPr>
          <p:cNvPr id="6" name="Plassholder for lysbildenummer 5">
            <a:extLst>
              <a:ext uri="{FF2B5EF4-FFF2-40B4-BE49-F238E27FC236}">
                <a16:creationId xmlns:a16="http://schemas.microsoft.com/office/drawing/2014/main" id="{4E8A4520-9649-72B4-2081-975B082B46E9}"/>
              </a:ext>
            </a:extLst>
          </p:cNvPr>
          <p:cNvSpPr>
            <a:spLocks noGrp="1"/>
          </p:cNvSpPr>
          <p:nvPr>
            <p:ph type="sldNum" sz="quarter" idx="12"/>
          </p:nvPr>
        </p:nvSpPr>
        <p:spPr/>
        <p:txBody>
          <a:bodyPr/>
          <a:lstStyle>
            <a:lvl1pPr>
              <a:defRPr/>
            </a:lvl1pPr>
          </a:lstStyle>
          <a:p>
            <a:fld id="{26A14761-0756-4859-91BC-33B8D379542F}" type="slidenum">
              <a:rPr lang="nb-NO" altLang="nb-NO"/>
              <a:pPr/>
              <a:t>‹#›</a:t>
            </a:fld>
            <a:endParaRPr lang="nb-NO" altLang="nb-NO"/>
          </a:p>
        </p:txBody>
      </p:sp>
    </p:spTree>
    <p:extLst>
      <p:ext uri="{BB962C8B-B14F-4D97-AF65-F5344CB8AC3E}">
        <p14:creationId xmlns:p14="http://schemas.microsoft.com/office/powerpoint/2010/main" val="26532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F244C13-3650-C28C-DCB1-0F07293D9D80}"/>
              </a:ext>
            </a:extLst>
          </p:cNvPr>
          <p:cNvSpPr>
            <a:spLocks noGrp="1"/>
          </p:cNvSpPr>
          <p:nvPr>
            <p:ph type="dt" sz="half" idx="10"/>
          </p:nvPr>
        </p:nvSpPr>
        <p:spPr/>
        <p:txBody>
          <a:bodyPr/>
          <a:lstStyle>
            <a:lvl1pPr>
              <a:defRPr/>
            </a:lvl1pPr>
          </a:lstStyle>
          <a:p>
            <a:pPr>
              <a:defRPr/>
            </a:pPr>
            <a:fld id="{25098FF3-686B-4120-B048-077E8F7C1DF1}" type="datetime1">
              <a:rPr lang="nb-NO"/>
              <a:pPr>
                <a:defRPr/>
              </a:pPr>
              <a:t>16.01.2025</a:t>
            </a:fld>
            <a:endParaRPr lang="nb-NO"/>
          </a:p>
        </p:txBody>
      </p:sp>
      <p:sp>
        <p:nvSpPr>
          <p:cNvPr id="5" name="Plassholder for bunntekst 4">
            <a:extLst>
              <a:ext uri="{FF2B5EF4-FFF2-40B4-BE49-F238E27FC236}">
                <a16:creationId xmlns:a16="http://schemas.microsoft.com/office/drawing/2014/main" id="{F1E05CF9-CABF-DDCF-8140-57FE914D8E0E}"/>
              </a:ext>
            </a:extLst>
          </p:cNvPr>
          <p:cNvSpPr>
            <a:spLocks noGrp="1"/>
          </p:cNvSpPr>
          <p:nvPr>
            <p:ph type="ftr" sz="quarter" idx="11"/>
          </p:nvPr>
        </p:nvSpPr>
        <p:spPr/>
        <p:txBody>
          <a:bodyPr/>
          <a:lstStyle>
            <a:lvl1pPr>
              <a:defRPr/>
            </a:lvl1pPr>
          </a:lstStyle>
          <a:p>
            <a:pPr>
              <a:defRPr/>
            </a:pPr>
            <a:r>
              <a:rPr lang="nb-NO"/>
              <a:t>Copyright © 2019</a:t>
            </a:r>
          </a:p>
        </p:txBody>
      </p:sp>
      <p:sp>
        <p:nvSpPr>
          <p:cNvPr id="6" name="Plassholder for lysbildenummer 5">
            <a:extLst>
              <a:ext uri="{FF2B5EF4-FFF2-40B4-BE49-F238E27FC236}">
                <a16:creationId xmlns:a16="http://schemas.microsoft.com/office/drawing/2014/main" id="{391A0AD7-80A6-A3E8-7F30-C90704845F4D}"/>
              </a:ext>
            </a:extLst>
          </p:cNvPr>
          <p:cNvSpPr>
            <a:spLocks noGrp="1"/>
          </p:cNvSpPr>
          <p:nvPr>
            <p:ph type="sldNum" sz="quarter" idx="12"/>
          </p:nvPr>
        </p:nvSpPr>
        <p:spPr/>
        <p:txBody>
          <a:bodyPr/>
          <a:lstStyle>
            <a:lvl1pPr>
              <a:defRPr/>
            </a:lvl1pPr>
          </a:lstStyle>
          <a:p>
            <a:fld id="{F0C30DC1-3F6A-479E-8376-531A9C9CCBEB}" type="slidenum">
              <a:rPr lang="nb-NO" altLang="nb-NO"/>
              <a:pPr/>
              <a:t>‹#›</a:t>
            </a:fld>
            <a:endParaRPr lang="nb-NO" altLang="nb-NO"/>
          </a:p>
        </p:txBody>
      </p:sp>
    </p:spTree>
    <p:extLst>
      <p:ext uri="{BB962C8B-B14F-4D97-AF65-F5344CB8AC3E}">
        <p14:creationId xmlns:p14="http://schemas.microsoft.com/office/powerpoint/2010/main" val="184998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3677B61C-3C03-7248-E0D4-2E3536B66951}"/>
              </a:ext>
            </a:extLst>
          </p:cNvPr>
          <p:cNvSpPr>
            <a:spLocks noGrp="1"/>
          </p:cNvSpPr>
          <p:nvPr>
            <p:ph type="dt" sz="half" idx="10"/>
          </p:nvPr>
        </p:nvSpPr>
        <p:spPr/>
        <p:txBody>
          <a:bodyPr/>
          <a:lstStyle>
            <a:lvl1pPr>
              <a:defRPr/>
            </a:lvl1pPr>
          </a:lstStyle>
          <a:p>
            <a:pPr>
              <a:defRPr/>
            </a:pPr>
            <a:fld id="{6AB06BC7-7A86-49F4-9D20-4D0DC6A1B144}" type="datetime1">
              <a:rPr lang="nb-NO"/>
              <a:pPr>
                <a:defRPr/>
              </a:pPr>
              <a:t>16.01.2025</a:t>
            </a:fld>
            <a:endParaRPr lang="nb-NO"/>
          </a:p>
        </p:txBody>
      </p:sp>
      <p:sp>
        <p:nvSpPr>
          <p:cNvPr id="6" name="Plassholder for bunntekst 4">
            <a:extLst>
              <a:ext uri="{FF2B5EF4-FFF2-40B4-BE49-F238E27FC236}">
                <a16:creationId xmlns:a16="http://schemas.microsoft.com/office/drawing/2014/main" id="{DD691A81-427A-30B6-9631-4BEF8E9FAE47}"/>
              </a:ext>
            </a:extLst>
          </p:cNvPr>
          <p:cNvSpPr>
            <a:spLocks noGrp="1"/>
          </p:cNvSpPr>
          <p:nvPr>
            <p:ph type="ftr" sz="quarter" idx="11"/>
          </p:nvPr>
        </p:nvSpPr>
        <p:spPr/>
        <p:txBody>
          <a:bodyPr/>
          <a:lstStyle>
            <a:lvl1pPr>
              <a:defRPr/>
            </a:lvl1pPr>
          </a:lstStyle>
          <a:p>
            <a:pPr>
              <a:defRPr/>
            </a:pPr>
            <a:r>
              <a:rPr lang="nb-NO"/>
              <a:t>Copyright © 2019</a:t>
            </a:r>
          </a:p>
        </p:txBody>
      </p:sp>
      <p:sp>
        <p:nvSpPr>
          <p:cNvPr id="7" name="Plassholder for lysbildenummer 5">
            <a:extLst>
              <a:ext uri="{FF2B5EF4-FFF2-40B4-BE49-F238E27FC236}">
                <a16:creationId xmlns:a16="http://schemas.microsoft.com/office/drawing/2014/main" id="{1FE296BB-515D-20D9-4779-D7A2DCD21802}"/>
              </a:ext>
            </a:extLst>
          </p:cNvPr>
          <p:cNvSpPr>
            <a:spLocks noGrp="1"/>
          </p:cNvSpPr>
          <p:nvPr>
            <p:ph type="sldNum" sz="quarter" idx="12"/>
          </p:nvPr>
        </p:nvSpPr>
        <p:spPr/>
        <p:txBody>
          <a:bodyPr/>
          <a:lstStyle>
            <a:lvl1pPr>
              <a:defRPr/>
            </a:lvl1pPr>
          </a:lstStyle>
          <a:p>
            <a:fld id="{5FD6D385-9A0C-46C9-BD36-694B5B8EBCF4}" type="slidenum">
              <a:rPr lang="nb-NO" altLang="nb-NO"/>
              <a:pPr/>
              <a:t>‹#›</a:t>
            </a:fld>
            <a:endParaRPr lang="nb-NO" altLang="nb-NO"/>
          </a:p>
        </p:txBody>
      </p:sp>
    </p:spTree>
    <p:extLst>
      <p:ext uri="{BB962C8B-B14F-4D97-AF65-F5344CB8AC3E}">
        <p14:creationId xmlns:p14="http://schemas.microsoft.com/office/powerpoint/2010/main" val="209420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a:extLst>
              <a:ext uri="{FF2B5EF4-FFF2-40B4-BE49-F238E27FC236}">
                <a16:creationId xmlns:a16="http://schemas.microsoft.com/office/drawing/2014/main" id="{3D4D043F-F22C-A7E8-39CF-05FA281D3A23}"/>
              </a:ext>
            </a:extLst>
          </p:cNvPr>
          <p:cNvSpPr>
            <a:spLocks noGrp="1"/>
          </p:cNvSpPr>
          <p:nvPr>
            <p:ph type="dt" sz="half" idx="10"/>
          </p:nvPr>
        </p:nvSpPr>
        <p:spPr/>
        <p:txBody>
          <a:bodyPr/>
          <a:lstStyle>
            <a:lvl1pPr>
              <a:defRPr/>
            </a:lvl1pPr>
          </a:lstStyle>
          <a:p>
            <a:pPr>
              <a:defRPr/>
            </a:pPr>
            <a:fld id="{3BFEB474-1FF6-4AC4-8E1B-2CB8C9D19306}" type="datetime1">
              <a:rPr lang="nb-NO"/>
              <a:pPr>
                <a:defRPr/>
              </a:pPr>
              <a:t>16.01.2025</a:t>
            </a:fld>
            <a:endParaRPr lang="nb-NO"/>
          </a:p>
        </p:txBody>
      </p:sp>
      <p:sp>
        <p:nvSpPr>
          <p:cNvPr id="8" name="Plassholder for bunntekst 4">
            <a:extLst>
              <a:ext uri="{FF2B5EF4-FFF2-40B4-BE49-F238E27FC236}">
                <a16:creationId xmlns:a16="http://schemas.microsoft.com/office/drawing/2014/main" id="{C53ABC73-187B-ABCA-CD04-052030619042}"/>
              </a:ext>
            </a:extLst>
          </p:cNvPr>
          <p:cNvSpPr>
            <a:spLocks noGrp="1"/>
          </p:cNvSpPr>
          <p:nvPr>
            <p:ph type="ftr" sz="quarter" idx="11"/>
          </p:nvPr>
        </p:nvSpPr>
        <p:spPr/>
        <p:txBody>
          <a:bodyPr/>
          <a:lstStyle>
            <a:lvl1pPr>
              <a:defRPr/>
            </a:lvl1pPr>
          </a:lstStyle>
          <a:p>
            <a:pPr>
              <a:defRPr/>
            </a:pPr>
            <a:r>
              <a:rPr lang="nb-NO"/>
              <a:t>Copyright © 2019</a:t>
            </a:r>
          </a:p>
        </p:txBody>
      </p:sp>
      <p:sp>
        <p:nvSpPr>
          <p:cNvPr id="9" name="Plassholder for lysbildenummer 5">
            <a:extLst>
              <a:ext uri="{FF2B5EF4-FFF2-40B4-BE49-F238E27FC236}">
                <a16:creationId xmlns:a16="http://schemas.microsoft.com/office/drawing/2014/main" id="{52146708-93AE-E7D6-430B-E4DD3ABE76AE}"/>
              </a:ext>
            </a:extLst>
          </p:cNvPr>
          <p:cNvSpPr>
            <a:spLocks noGrp="1"/>
          </p:cNvSpPr>
          <p:nvPr>
            <p:ph type="sldNum" sz="quarter" idx="12"/>
          </p:nvPr>
        </p:nvSpPr>
        <p:spPr/>
        <p:txBody>
          <a:bodyPr/>
          <a:lstStyle>
            <a:lvl1pPr>
              <a:defRPr/>
            </a:lvl1pPr>
          </a:lstStyle>
          <a:p>
            <a:fld id="{A64E36CC-A38C-4032-833B-225B4BBB557F}" type="slidenum">
              <a:rPr lang="nb-NO" altLang="nb-NO"/>
              <a:pPr/>
              <a:t>‹#›</a:t>
            </a:fld>
            <a:endParaRPr lang="nb-NO" altLang="nb-NO"/>
          </a:p>
        </p:txBody>
      </p:sp>
    </p:spTree>
    <p:extLst>
      <p:ext uri="{BB962C8B-B14F-4D97-AF65-F5344CB8AC3E}">
        <p14:creationId xmlns:p14="http://schemas.microsoft.com/office/powerpoint/2010/main" val="22332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a:extLst>
              <a:ext uri="{FF2B5EF4-FFF2-40B4-BE49-F238E27FC236}">
                <a16:creationId xmlns:a16="http://schemas.microsoft.com/office/drawing/2014/main" id="{890B8CD0-9BF7-8F57-5AA3-5D61C1A97F5A}"/>
              </a:ext>
            </a:extLst>
          </p:cNvPr>
          <p:cNvSpPr>
            <a:spLocks noGrp="1"/>
          </p:cNvSpPr>
          <p:nvPr>
            <p:ph type="dt" sz="half" idx="10"/>
          </p:nvPr>
        </p:nvSpPr>
        <p:spPr/>
        <p:txBody>
          <a:bodyPr/>
          <a:lstStyle>
            <a:lvl1pPr>
              <a:defRPr/>
            </a:lvl1pPr>
          </a:lstStyle>
          <a:p>
            <a:pPr>
              <a:defRPr/>
            </a:pPr>
            <a:fld id="{44AFB81A-0C75-4481-A1B6-601257DE77D9}" type="datetime1">
              <a:rPr lang="nb-NO"/>
              <a:pPr>
                <a:defRPr/>
              </a:pPr>
              <a:t>16.01.2025</a:t>
            </a:fld>
            <a:endParaRPr lang="nb-NO"/>
          </a:p>
        </p:txBody>
      </p:sp>
      <p:sp>
        <p:nvSpPr>
          <p:cNvPr id="4" name="Plassholder for bunntekst 4">
            <a:extLst>
              <a:ext uri="{FF2B5EF4-FFF2-40B4-BE49-F238E27FC236}">
                <a16:creationId xmlns:a16="http://schemas.microsoft.com/office/drawing/2014/main" id="{AE47ACE7-EEC3-C612-F9A7-81A68131F44C}"/>
              </a:ext>
            </a:extLst>
          </p:cNvPr>
          <p:cNvSpPr>
            <a:spLocks noGrp="1"/>
          </p:cNvSpPr>
          <p:nvPr>
            <p:ph type="ftr" sz="quarter" idx="11"/>
          </p:nvPr>
        </p:nvSpPr>
        <p:spPr/>
        <p:txBody>
          <a:bodyPr/>
          <a:lstStyle>
            <a:lvl1pPr>
              <a:defRPr/>
            </a:lvl1pPr>
          </a:lstStyle>
          <a:p>
            <a:pPr>
              <a:defRPr/>
            </a:pPr>
            <a:r>
              <a:rPr lang="nb-NO"/>
              <a:t>Copyright © 2019</a:t>
            </a:r>
          </a:p>
        </p:txBody>
      </p:sp>
      <p:sp>
        <p:nvSpPr>
          <p:cNvPr id="5" name="Plassholder for lysbildenummer 5">
            <a:extLst>
              <a:ext uri="{FF2B5EF4-FFF2-40B4-BE49-F238E27FC236}">
                <a16:creationId xmlns:a16="http://schemas.microsoft.com/office/drawing/2014/main" id="{4A601C7F-ED58-FD04-6407-0F4C95EA4DB0}"/>
              </a:ext>
            </a:extLst>
          </p:cNvPr>
          <p:cNvSpPr>
            <a:spLocks noGrp="1"/>
          </p:cNvSpPr>
          <p:nvPr>
            <p:ph type="sldNum" sz="quarter" idx="12"/>
          </p:nvPr>
        </p:nvSpPr>
        <p:spPr/>
        <p:txBody>
          <a:bodyPr/>
          <a:lstStyle>
            <a:lvl1pPr>
              <a:defRPr/>
            </a:lvl1pPr>
          </a:lstStyle>
          <a:p>
            <a:fld id="{853A0CAD-E078-43AF-940E-500387B01F76}" type="slidenum">
              <a:rPr lang="nb-NO" altLang="nb-NO"/>
              <a:pPr/>
              <a:t>‹#›</a:t>
            </a:fld>
            <a:endParaRPr lang="nb-NO" altLang="nb-NO"/>
          </a:p>
        </p:txBody>
      </p:sp>
    </p:spTree>
    <p:extLst>
      <p:ext uri="{BB962C8B-B14F-4D97-AF65-F5344CB8AC3E}">
        <p14:creationId xmlns:p14="http://schemas.microsoft.com/office/powerpoint/2010/main" val="342063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64A4C3D7-8131-BA50-FDCC-C712765D750E}"/>
              </a:ext>
            </a:extLst>
          </p:cNvPr>
          <p:cNvSpPr>
            <a:spLocks noGrp="1"/>
          </p:cNvSpPr>
          <p:nvPr>
            <p:ph type="dt" sz="half" idx="10"/>
          </p:nvPr>
        </p:nvSpPr>
        <p:spPr/>
        <p:txBody>
          <a:bodyPr/>
          <a:lstStyle>
            <a:lvl1pPr>
              <a:defRPr/>
            </a:lvl1pPr>
          </a:lstStyle>
          <a:p>
            <a:pPr>
              <a:defRPr/>
            </a:pPr>
            <a:fld id="{97B32401-57C8-4803-99A0-20574009C03F}" type="datetime1">
              <a:rPr lang="nb-NO"/>
              <a:pPr>
                <a:defRPr/>
              </a:pPr>
              <a:t>16.01.2025</a:t>
            </a:fld>
            <a:endParaRPr lang="nb-NO"/>
          </a:p>
        </p:txBody>
      </p:sp>
      <p:sp>
        <p:nvSpPr>
          <p:cNvPr id="3" name="Plassholder for bunntekst 4">
            <a:extLst>
              <a:ext uri="{FF2B5EF4-FFF2-40B4-BE49-F238E27FC236}">
                <a16:creationId xmlns:a16="http://schemas.microsoft.com/office/drawing/2014/main" id="{9C50E016-A9F6-C8D8-B1A1-403879E05937}"/>
              </a:ext>
            </a:extLst>
          </p:cNvPr>
          <p:cNvSpPr>
            <a:spLocks noGrp="1"/>
          </p:cNvSpPr>
          <p:nvPr>
            <p:ph type="ftr" sz="quarter" idx="11"/>
          </p:nvPr>
        </p:nvSpPr>
        <p:spPr/>
        <p:txBody>
          <a:bodyPr/>
          <a:lstStyle>
            <a:lvl1pPr>
              <a:defRPr/>
            </a:lvl1pPr>
          </a:lstStyle>
          <a:p>
            <a:pPr>
              <a:defRPr/>
            </a:pPr>
            <a:r>
              <a:rPr lang="nb-NO"/>
              <a:t>Copyright © 2019</a:t>
            </a:r>
          </a:p>
        </p:txBody>
      </p:sp>
      <p:sp>
        <p:nvSpPr>
          <p:cNvPr id="4" name="Plassholder for lysbildenummer 5">
            <a:extLst>
              <a:ext uri="{FF2B5EF4-FFF2-40B4-BE49-F238E27FC236}">
                <a16:creationId xmlns:a16="http://schemas.microsoft.com/office/drawing/2014/main" id="{F94F607F-7AF3-4FC2-538C-A159D8837471}"/>
              </a:ext>
            </a:extLst>
          </p:cNvPr>
          <p:cNvSpPr>
            <a:spLocks noGrp="1"/>
          </p:cNvSpPr>
          <p:nvPr>
            <p:ph type="sldNum" sz="quarter" idx="12"/>
          </p:nvPr>
        </p:nvSpPr>
        <p:spPr/>
        <p:txBody>
          <a:bodyPr/>
          <a:lstStyle>
            <a:lvl1pPr>
              <a:defRPr/>
            </a:lvl1pPr>
          </a:lstStyle>
          <a:p>
            <a:fld id="{74CC3B22-68EA-4A82-A18F-EE504052C364}" type="slidenum">
              <a:rPr lang="nb-NO" altLang="nb-NO"/>
              <a:pPr/>
              <a:t>‹#›</a:t>
            </a:fld>
            <a:endParaRPr lang="nb-NO" altLang="nb-NO"/>
          </a:p>
        </p:txBody>
      </p:sp>
    </p:spTree>
    <p:extLst>
      <p:ext uri="{BB962C8B-B14F-4D97-AF65-F5344CB8AC3E}">
        <p14:creationId xmlns:p14="http://schemas.microsoft.com/office/powerpoint/2010/main" val="175762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6A88A143-DC43-487F-C527-26E531208987}"/>
              </a:ext>
            </a:extLst>
          </p:cNvPr>
          <p:cNvSpPr>
            <a:spLocks noGrp="1"/>
          </p:cNvSpPr>
          <p:nvPr>
            <p:ph type="dt" sz="half" idx="10"/>
          </p:nvPr>
        </p:nvSpPr>
        <p:spPr/>
        <p:txBody>
          <a:bodyPr/>
          <a:lstStyle>
            <a:lvl1pPr>
              <a:defRPr/>
            </a:lvl1pPr>
          </a:lstStyle>
          <a:p>
            <a:pPr>
              <a:defRPr/>
            </a:pPr>
            <a:fld id="{59AFC687-742D-475D-9A6B-5A3334AF45C0}" type="datetime1">
              <a:rPr lang="nb-NO"/>
              <a:pPr>
                <a:defRPr/>
              </a:pPr>
              <a:t>16.01.2025</a:t>
            </a:fld>
            <a:endParaRPr lang="nb-NO"/>
          </a:p>
        </p:txBody>
      </p:sp>
      <p:sp>
        <p:nvSpPr>
          <p:cNvPr id="6" name="Plassholder for bunntekst 4">
            <a:extLst>
              <a:ext uri="{FF2B5EF4-FFF2-40B4-BE49-F238E27FC236}">
                <a16:creationId xmlns:a16="http://schemas.microsoft.com/office/drawing/2014/main" id="{A50CBBCC-E026-5589-61FE-665C6409488F}"/>
              </a:ext>
            </a:extLst>
          </p:cNvPr>
          <p:cNvSpPr>
            <a:spLocks noGrp="1"/>
          </p:cNvSpPr>
          <p:nvPr>
            <p:ph type="ftr" sz="quarter" idx="11"/>
          </p:nvPr>
        </p:nvSpPr>
        <p:spPr/>
        <p:txBody>
          <a:bodyPr/>
          <a:lstStyle>
            <a:lvl1pPr>
              <a:defRPr/>
            </a:lvl1pPr>
          </a:lstStyle>
          <a:p>
            <a:pPr>
              <a:defRPr/>
            </a:pPr>
            <a:r>
              <a:rPr lang="nb-NO"/>
              <a:t>Copyright © 2019</a:t>
            </a:r>
          </a:p>
        </p:txBody>
      </p:sp>
      <p:sp>
        <p:nvSpPr>
          <p:cNvPr id="7" name="Plassholder for lysbildenummer 5">
            <a:extLst>
              <a:ext uri="{FF2B5EF4-FFF2-40B4-BE49-F238E27FC236}">
                <a16:creationId xmlns:a16="http://schemas.microsoft.com/office/drawing/2014/main" id="{30D5BCEC-C1DC-95DF-DC3F-20AAEBE315EA}"/>
              </a:ext>
            </a:extLst>
          </p:cNvPr>
          <p:cNvSpPr>
            <a:spLocks noGrp="1"/>
          </p:cNvSpPr>
          <p:nvPr>
            <p:ph type="sldNum" sz="quarter" idx="12"/>
          </p:nvPr>
        </p:nvSpPr>
        <p:spPr/>
        <p:txBody>
          <a:bodyPr/>
          <a:lstStyle>
            <a:lvl1pPr>
              <a:defRPr/>
            </a:lvl1pPr>
          </a:lstStyle>
          <a:p>
            <a:fld id="{97624527-20B8-467E-9D26-CC655048B88B}" type="slidenum">
              <a:rPr lang="nb-NO" altLang="nb-NO"/>
              <a:pPr/>
              <a:t>‹#›</a:t>
            </a:fld>
            <a:endParaRPr lang="nb-NO" altLang="nb-NO"/>
          </a:p>
        </p:txBody>
      </p:sp>
    </p:spTree>
    <p:extLst>
      <p:ext uri="{BB962C8B-B14F-4D97-AF65-F5344CB8AC3E}">
        <p14:creationId xmlns:p14="http://schemas.microsoft.com/office/powerpoint/2010/main" val="172126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B6CD0BA1-17B3-AF94-C92B-312734D31A81}"/>
              </a:ext>
            </a:extLst>
          </p:cNvPr>
          <p:cNvSpPr>
            <a:spLocks noGrp="1"/>
          </p:cNvSpPr>
          <p:nvPr>
            <p:ph type="dt" sz="half" idx="10"/>
          </p:nvPr>
        </p:nvSpPr>
        <p:spPr/>
        <p:txBody>
          <a:bodyPr/>
          <a:lstStyle>
            <a:lvl1pPr>
              <a:defRPr/>
            </a:lvl1pPr>
          </a:lstStyle>
          <a:p>
            <a:pPr>
              <a:defRPr/>
            </a:pPr>
            <a:fld id="{0546232A-6804-49FF-83FE-9DB214503451}" type="datetime1">
              <a:rPr lang="nb-NO"/>
              <a:pPr>
                <a:defRPr/>
              </a:pPr>
              <a:t>16.01.2025</a:t>
            </a:fld>
            <a:endParaRPr lang="nb-NO"/>
          </a:p>
        </p:txBody>
      </p:sp>
      <p:sp>
        <p:nvSpPr>
          <p:cNvPr id="6" name="Plassholder for bunntekst 4">
            <a:extLst>
              <a:ext uri="{FF2B5EF4-FFF2-40B4-BE49-F238E27FC236}">
                <a16:creationId xmlns:a16="http://schemas.microsoft.com/office/drawing/2014/main" id="{DB38B519-0292-CEB0-3439-6D4F30F3294F}"/>
              </a:ext>
            </a:extLst>
          </p:cNvPr>
          <p:cNvSpPr>
            <a:spLocks noGrp="1"/>
          </p:cNvSpPr>
          <p:nvPr>
            <p:ph type="ftr" sz="quarter" idx="11"/>
          </p:nvPr>
        </p:nvSpPr>
        <p:spPr/>
        <p:txBody>
          <a:bodyPr/>
          <a:lstStyle>
            <a:lvl1pPr>
              <a:defRPr/>
            </a:lvl1pPr>
          </a:lstStyle>
          <a:p>
            <a:pPr>
              <a:defRPr/>
            </a:pPr>
            <a:r>
              <a:rPr lang="nb-NO"/>
              <a:t>Copyright © 2019</a:t>
            </a:r>
          </a:p>
        </p:txBody>
      </p:sp>
      <p:sp>
        <p:nvSpPr>
          <p:cNvPr id="7" name="Plassholder for lysbildenummer 5">
            <a:extLst>
              <a:ext uri="{FF2B5EF4-FFF2-40B4-BE49-F238E27FC236}">
                <a16:creationId xmlns:a16="http://schemas.microsoft.com/office/drawing/2014/main" id="{8AB1D39C-4F41-0A67-F2AD-8DC7E14E5CE8}"/>
              </a:ext>
            </a:extLst>
          </p:cNvPr>
          <p:cNvSpPr>
            <a:spLocks noGrp="1"/>
          </p:cNvSpPr>
          <p:nvPr>
            <p:ph type="sldNum" sz="quarter" idx="12"/>
          </p:nvPr>
        </p:nvSpPr>
        <p:spPr/>
        <p:txBody>
          <a:bodyPr/>
          <a:lstStyle>
            <a:lvl1pPr>
              <a:defRPr/>
            </a:lvl1pPr>
          </a:lstStyle>
          <a:p>
            <a:fld id="{10FE4B6A-CAF7-4D2C-863D-D39C0ACB0165}" type="slidenum">
              <a:rPr lang="nb-NO" altLang="nb-NO"/>
              <a:pPr/>
              <a:t>‹#›</a:t>
            </a:fld>
            <a:endParaRPr lang="nb-NO" altLang="nb-NO"/>
          </a:p>
        </p:txBody>
      </p:sp>
    </p:spTree>
    <p:extLst>
      <p:ext uri="{BB962C8B-B14F-4D97-AF65-F5344CB8AC3E}">
        <p14:creationId xmlns:p14="http://schemas.microsoft.com/office/powerpoint/2010/main" val="270436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a:extLst>
              <a:ext uri="{FF2B5EF4-FFF2-40B4-BE49-F238E27FC236}">
                <a16:creationId xmlns:a16="http://schemas.microsoft.com/office/drawing/2014/main" id="{F0B19D97-1E11-09DB-9D06-70A2C5110D0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Plassholder for tekst 2">
            <a:extLst>
              <a:ext uri="{FF2B5EF4-FFF2-40B4-BE49-F238E27FC236}">
                <a16:creationId xmlns:a16="http://schemas.microsoft.com/office/drawing/2014/main" id="{8412FA98-9B91-4431-CF80-7E3BE78B5A0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a:extLst>
              <a:ext uri="{FF2B5EF4-FFF2-40B4-BE49-F238E27FC236}">
                <a16:creationId xmlns:a16="http://schemas.microsoft.com/office/drawing/2014/main" id="{D490A123-A475-6732-E2DA-EB436A03357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9E2DFC6-64E2-4AEA-94B7-FDD57D5397E7}" type="datetime1">
              <a:rPr lang="nb-NO"/>
              <a:pPr>
                <a:defRPr/>
              </a:pPr>
              <a:t>16.01.2025</a:t>
            </a:fld>
            <a:endParaRPr lang="nb-NO"/>
          </a:p>
        </p:txBody>
      </p:sp>
      <p:sp>
        <p:nvSpPr>
          <p:cNvPr id="5" name="Plassholder for bunntekst 4">
            <a:extLst>
              <a:ext uri="{FF2B5EF4-FFF2-40B4-BE49-F238E27FC236}">
                <a16:creationId xmlns:a16="http://schemas.microsoft.com/office/drawing/2014/main" id="{094C6139-A797-A698-AE9E-605F21C5F9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nb-NO"/>
              <a:t>Copyright © 2019</a:t>
            </a:r>
          </a:p>
        </p:txBody>
      </p:sp>
      <p:sp>
        <p:nvSpPr>
          <p:cNvPr id="6" name="Plassholder for lysbildenummer 5">
            <a:extLst>
              <a:ext uri="{FF2B5EF4-FFF2-40B4-BE49-F238E27FC236}">
                <a16:creationId xmlns:a16="http://schemas.microsoft.com/office/drawing/2014/main" id="{E34B96A2-B766-2AC8-D209-AD3FD97ED60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B02743E-3AD4-4150-BF54-D96D8BEE491A}" type="slidenum">
              <a:rPr lang="nb-NO" altLang="nb-NO"/>
              <a:pPr/>
              <a:t>‹#›</a:t>
            </a:fld>
            <a:endParaRPr lang="nb-NO" altLang="nb-NO"/>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bbjeh\Desktop\Tuberkuloseprosjekt somalske nyankomne\Bilder\Mennesker_du blir frisk.png">
            <a:extLst>
              <a:ext uri="{FF2B5EF4-FFF2-40B4-BE49-F238E27FC236}">
                <a16:creationId xmlns:a16="http://schemas.microsoft.com/office/drawing/2014/main" id="{48F181BC-821A-FBA9-3F38-0EFA5803C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341438"/>
            <a:ext cx="50657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tel 1">
            <a:extLst>
              <a:ext uri="{FF2B5EF4-FFF2-40B4-BE49-F238E27FC236}">
                <a16:creationId xmlns:a16="http://schemas.microsoft.com/office/drawing/2014/main" id="{345971BF-D0CF-F928-0A96-D0F36D5E4E61}"/>
              </a:ext>
            </a:extLst>
          </p:cNvPr>
          <p:cNvSpPr>
            <a:spLocks noGrp="1"/>
          </p:cNvSpPr>
          <p:nvPr>
            <p:ph type="ctrTitle"/>
          </p:nvPr>
        </p:nvSpPr>
        <p:spPr>
          <a:xfrm>
            <a:off x="468313" y="152400"/>
            <a:ext cx="7847012" cy="1271588"/>
          </a:xfrm>
        </p:spPr>
        <p:txBody>
          <a:bodyPr/>
          <a:lstStyle/>
          <a:p>
            <a:pPr eaLnBrk="1" hangingPunct="1"/>
            <a:r>
              <a:rPr lang="nb-NO" altLang="nb-NO" b="1">
                <a:solidFill>
                  <a:schemeClr val="tx2"/>
                </a:solidFill>
              </a:rPr>
              <a:t>Tuberkulose (TB)</a:t>
            </a:r>
          </a:p>
        </p:txBody>
      </p:sp>
      <p:sp>
        <p:nvSpPr>
          <p:cNvPr id="6148" name="Rectangle 4">
            <a:extLst>
              <a:ext uri="{FF2B5EF4-FFF2-40B4-BE49-F238E27FC236}">
                <a16:creationId xmlns:a16="http://schemas.microsoft.com/office/drawing/2014/main" id="{EB9EED19-78B4-7437-3F4A-40934ACE157E}"/>
              </a:ext>
            </a:extLst>
          </p:cNvPr>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b-NO" altLang="nb-NO" sz="1800"/>
          </a:p>
        </p:txBody>
      </p:sp>
      <p:sp>
        <p:nvSpPr>
          <p:cNvPr id="6149" name="Rectangle 5">
            <a:extLst>
              <a:ext uri="{FF2B5EF4-FFF2-40B4-BE49-F238E27FC236}">
                <a16:creationId xmlns:a16="http://schemas.microsoft.com/office/drawing/2014/main" id="{990A3885-F91C-ED7D-E5B1-49140020BC0F}"/>
              </a:ext>
            </a:extLst>
          </p:cNvPr>
          <p:cNvSpPr>
            <a:spLocks noChangeArrowheads="1"/>
          </p:cNvSpPr>
          <p:nvPr/>
        </p:nvSpPr>
        <p:spPr bwMode="auto">
          <a:xfrm>
            <a:off x="1524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b-NO" altLang="nb-NO" sz="1800"/>
          </a:p>
        </p:txBody>
      </p:sp>
      <p:sp>
        <p:nvSpPr>
          <p:cNvPr id="6150" name="Undertittel 12">
            <a:extLst>
              <a:ext uri="{FF2B5EF4-FFF2-40B4-BE49-F238E27FC236}">
                <a16:creationId xmlns:a16="http://schemas.microsoft.com/office/drawing/2014/main" id="{20570AAC-DE6E-8B2F-E70D-6A67C11FE731}"/>
              </a:ext>
            </a:extLst>
          </p:cNvPr>
          <p:cNvSpPr>
            <a:spLocks noGrp="1"/>
          </p:cNvSpPr>
          <p:nvPr>
            <p:ph type="subTitle" idx="1"/>
          </p:nvPr>
        </p:nvSpPr>
        <p:spPr>
          <a:xfrm>
            <a:off x="1187450" y="5611813"/>
            <a:ext cx="7127875" cy="576262"/>
          </a:xfrm>
        </p:spPr>
        <p:txBody>
          <a:bodyPr/>
          <a:lstStyle/>
          <a:p>
            <a:pPr eaLnBrk="1" hangingPunct="1"/>
            <a:r>
              <a:rPr lang="nb-NO" altLang="nb-NO" sz="1600">
                <a:solidFill>
                  <a:schemeClr val="tx2"/>
                </a:solidFill>
              </a:rPr>
              <a:t>Utarbeidet av TB-prosjektet Drammen.</a:t>
            </a:r>
          </a:p>
          <a:p>
            <a:pPr eaLnBrk="1" hangingPunct="1"/>
            <a:endParaRPr lang="nb-NO" altLang="nb-NO" sz="1600">
              <a:solidFill>
                <a:schemeClr val="tx2"/>
              </a:solidFill>
            </a:endParaRPr>
          </a:p>
        </p:txBody>
      </p:sp>
      <p:pic>
        <p:nvPicPr>
          <p:cNvPr id="6151" name="Bilde 11" descr="P:\Tubkoor\Synkronisert\Prosjekter\Tuberkuloseprosjekt somalske nyankomne\Bilder\TB prosjektet bunntekst Peter mars 2015.png">
            <a:extLst>
              <a:ext uri="{FF2B5EF4-FFF2-40B4-BE49-F238E27FC236}">
                <a16:creationId xmlns:a16="http://schemas.microsoft.com/office/drawing/2014/main" id="{0CF75CFC-33A6-0A8B-FA29-1EBAC9D7D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6165850"/>
            <a:ext cx="583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a:extLst>
              <a:ext uri="{FF2B5EF4-FFF2-40B4-BE49-F238E27FC236}">
                <a16:creationId xmlns:a16="http://schemas.microsoft.com/office/drawing/2014/main" id="{B7B00777-65F0-A59E-FB08-391E21C2B0F7}"/>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a:extLst>
              <a:ext uri="{FF2B5EF4-FFF2-40B4-BE49-F238E27FC236}">
                <a16:creationId xmlns:a16="http://schemas.microsoft.com/office/drawing/2014/main" id="{2722F8B9-6B93-25A1-C6CB-1138B26DF241}"/>
              </a:ext>
            </a:extLst>
          </p:cNvPr>
          <p:cNvSpPr>
            <a:spLocks noGrp="1"/>
          </p:cNvSpPr>
          <p:nvPr>
            <p:ph type="title"/>
          </p:nvPr>
        </p:nvSpPr>
        <p:spPr>
          <a:xfrm>
            <a:off x="468313" y="520700"/>
            <a:ext cx="3313112" cy="1000125"/>
          </a:xfrm>
        </p:spPr>
        <p:txBody>
          <a:bodyPr rtlCol="0">
            <a:normAutofit/>
          </a:bodyPr>
          <a:lstStyle/>
          <a:p>
            <a:pPr algn="l" eaLnBrk="1" fontAlgn="auto" hangingPunct="1">
              <a:spcAft>
                <a:spcPts val="0"/>
              </a:spcAft>
              <a:defRPr/>
            </a:pPr>
            <a:r>
              <a:rPr lang="nb-NO" sz="3600" b="1" dirty="0">
                <a:solidFill>
                  <a:schemeClr val="tx2"/>
                </a:solidFill>
                <a:latin typeface="+mn-lt"/>
              </a:rPr>
              <a:t>Behandling </a:t>
            </a:r>
          </a:p>
        </p:txBody>
      </p:sp>
      <p:sp>
        <p:nvSpPr>
          <p:cNvPr id="30723" name="Plassholder for innhold 2">
            <a:extLst>
              <a:ext uri="{FF2B5EF4-FFF2-40B4-BE49-F238E27FC236}">
                <a16:creationId xmlns:a16="http://schemas.microsoft.com/office/drawing/2014/main" id="{D3A61044-FCB7-C3ED-041B-0AE2B850C247}"/>
              </a:ext>
            </a:extLst>
          </p:cNvPr>
          <p:cNvSpPr>
            <a:spLocks noGrp="1"/>
          </p:cNvSpPr>
          <p:nvPr>
            <p:ph sz="half" idx="4294967295"/>
          </p:nvPr>
        </p:nvSpPr>
        <p:spPr>
          <a:xfrm>
            <a:off x="539750" y="2060575"/>
            <a:ext cx="3508375" cy="1008063"/>
          </a:xfrm>
        </p:spPr>
        <p:txBody>
          <a:bodyPr rtlCol="0">
            <a:normAutofit lnSpcReduction="10000"/>
          </a:bodyPr>
          <a:lstStyle/>
          <a:p>
            <a:pPr marL="0" indent="0" eaLnBrk="1" fontAlgn="auto" hangingPunct="1">
              <a:lnSpc>
                <a:spcPct val="120000"/>
              </a:lnSpc>
              <a:spcAft>
                <a:spcPts val="600"/>
              </a:spcAft>
              <a:buFont typeface="Arial" charset="0"/>
              <a:buNone/>
              <a:defRPr/>
            </a:pPr>
            <a:r>
              <a:rPr lang="nb-NO" sz="2400" dirty="0">
                <a:solidFill>
                  <a:schemeClr val="tx2"/>
                </a:solidFill>
              </a:rPr>
              <a:t>Tabletter hver dag i seks måneder eller lenger</a:t>
            </a:r>
          </a:p>
          <a:p>
            <a:pPr eaLnBrk="1" fontAlgn="auto" hangingPunct="1">
              <a:spcAft>
                <a:spcPts val="0"/>
              </a:spcAft>
              <a:defRPr/>
            </a:pPr>
            <a:endParaRPr lang="nb-NO" sz="2400" dirty="0">
              <a:solidFill>
                <a:schemeClr val="tx2"/>
              </a:solidFill>
            </a:endParaRPr>
          </a:p>
        </p:txBody>
      </p:sp>
      <p:sp>
        <p:nvSpPr>
          <p:cNvPr id="24580" name="TekstSylinder 1">
            <a:extLst>
              <a:ext uri="{FF2B5EF4-FFF2-40B4-BE49-F238E27FC236}">
                <a16:creationId xmlns:a16="http://schemas.microsoft.com/office/drawing/2014/main" id="{1C9DDC01-AF3B-68DD-5488-911B808592C6}"/>
              </a:ext>
            </a:extLst>
          </p:cNvPr>
          <p:cNvSpPr txBox="1">
            <a:spLocks noChangeArrowheads="1"/>
          </p:cNvSpPr>
          <p:nvPr/>
        </p:nvSpPr>
        <p:spPr bwMode="auto">
          <a:xfrm>
            <a:off x="1835150" y="5437188"/>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b-NO" altLang="nb-NO" sz="1800"/>
          </a:p>
        </p:txBody>
      </p:sp>
      <p:sp>
        <p:nvSpPr>
          <p:cNvPr id="3" name="TekstSylinder 2">
            <a:extLst>
              <a:ext uri="{FF2B5EF4-FFF2-40B4-BE49-F238E27FC236}">
                <a16:creationId xmlns:a16="http://schemas.microsoft.com/office/drawing/2014/main" id="{78D832B7-E54C-84C0-A193-28AC3D864F8F}"/>
              </a:ext>
            </a:extLst>
          </p:cNvPr>
          <p:cNvSpPr txBox="1"/>
          <p:nvPr/>
        </p:nvSpPr>
        <p:spPr>
          <a:xfrm>
            <a:off x="6659563" y="1268413"/>
            <a:ext cx="1512887" cy="708025"/>
          </a:xfrm>
          <a:prstGeom prst="rect">
            <a:avLst/>
          </a:prstGeom>
          <a:solidFill>
            <a:schemeClr val="accent1">
              <a:lumMod val="40000"/>
              <a:lumOff val="60000"/>
            </a:schemeClr>
          </a:solidFill>
          <a:effectLst>
            <a:outerShdw blurRad="50800" dist="50800" dir="5400000" algn="ctr" rotWithShape="0">
              <a:schemeClr val="tx2">
                <a:lumMod val="40000"/>
                <a:lumOff val="60000"/>
              </a:schemeClr>
            </a:outerShdw>
          </a:effectLst>
        </p:spPr>
        <p:txBody>
          <a:bodyPr>
            <a:spAutoFit/>
          </a:bodyPr>
          <a:lstStyle/>
          <a:p>
            <a:pPr algn="ctr" eaLnBrk="1" fontAlgn="auto" hangingPunct="1">
              <a:spcBef>
                <a:spcPts val="0"/>
              </a:spcBef>
              <a:spcAft>
                <a:spcPts val="600"/>
              </a:spcAft>
              <a:defRPr/>
            </a:pPr>
            <a:r>
              <a:rPr lang="nb-NO" sz="2000" dirty="0">
                <a:solidFill>
                  <a:schemeClr val="tx2"/>
                </a:solidFill>
                <a:latin typeface="+mn-lt"/>
                <a:cs typeface="+mn-cs"/>
              </a:rPr>
              <a:t>Kort tid </a:t>
            </a:r>
            <a:br>
              <a:rPr lang="nb-NO" sz="2000" dirty="0">
                <a:solidFill>
                  <a:schemeClr val="tx2"/>
                </a:solidFill>
                <a:latin typeface="+mn-lt"/>
                <a:cs typeface="+mn-cs"/>
              </a:rPr>
            </a:br>
            <a:r>
              <a:rPr lang="nb-NO" sz="2000" dirty="0">
                <a:solidFill>
                  <a:schemeClr val="tx2"/>
                </a:solidFill>
                <a:latin typeface="+mn-lt"/>
                <a:cs typeface="+mn-cs"/>
              </a:rPr>
              <a:t>på sykehus</a:t>
            </a:r>
            <a:endParaRPr lang="nb-NO" dirty="0">
              <a:solidFill>
                <a:schemeClr val="tx2"/>
              </a:solidFill>
              <a:latin typeface="+mn-lt"/>
              <a:cs typeface="+mn-cs"/>
            </a:endParaRPr>
          </a:p>
        </p:txBody>
      </p:sp>
      <p:pic>
        <p:nvPicPr>
          <p:cNvPr id="24582" name="Plassholder for innhold 4">
            <a:extLst>
              <a:ext uri="{FF2B5EF4-FFF2-40B4-BE49-F238E27FC236}">
                <a16:creationId xmlns:a16="http://schemas.microsoft.com/office/drawing/2014/main" id="{2C0630E9-6003-F5CA-C2A7-FCBEDDC879E8}"/>
              </a:ext>
            </a:extLst>
          </p:cNvPr>
          <p:cNvPicPr>
            <a:picLocks noGrp="1"/>
          </p:cNvPicPr>
          <p:nvPr>
            <p:ph sz="quarter" idx="4294967295"/>
          </p:nvPr>
        </p:nvPicPr>
        <p:blipFill>
          <a:blip r:embed="rId3">
            <a:extLst>
              <a:ext uri="{28A0092B-C50C-407E-A947-70E740481C1C}">
                <a14:useLocalDpi xmlns:a14="http://schemas.microsoft.com/office/drawing/2010/main" val="0"/>
              </a:ext>
            </a:extLst>
          </a:blip>
          <a:srcRect l="21579" t="9319" r="49878" b="72285"/>
          <a:stretch>
            <a:fillRect/>
          </a:stretch>
        </p:blipFill>
        <p:spPr>
          <a:xfrm>
            <a:off x="4500563" y="549275"/>
            <a:ext cx="1511300" cy="1446213"/>
          </a:xfrm>
        </p:spPr>
      </p:pic>
      <p:pic>
        <p:nvPicPr>
          <p:cNvPr id="24583" name="Plassholder for innhold 4">
            <a:extLst>
              <a:ext uri="{FF2B5EF4-FFF2-40B4-BE49-F238E27FC236}">
                <a16:creationId xmlns:a16="http://schemas.microsoft.com/office/drawing/2014/main" id="{B9DF320A-934F-38D2-CCD8-9FCFD90A8463}"/>
              </a:ext>
            </a:extLst>
          </p:cNvPr>
          <p:cNvPicPr>
            <a:picLocks/>
          </p:cNvPicPr>
          <p:nvPr/>
        </p:nvPicPr>
        <p:blipFill>
          <a:blip r:embed="rId3">
            <a:extLst>
              <a:ext uri="{28A0092B-C50C-407E-A947-70E740481C1C}">
                <a14:useLocalDpi xmlns:a14="http://schemas.microsoft.com/office/drawing/2010/main" val="0"/>
              </a:ext>
            </a:extLst>
          </a:blip>
          <a:srcRect l="21579" t="28906" r="49878" b="52609"/>
          <a:stretch>
            <a:fillRect/>
          </a:stretch>
        </p:blipFill>
        <p:spPr bwMode="auto">
          <a:xfrm>
            <a:off x="4500563" y="1989138"/>
            <a:ext cx="15113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lassholder for innhold 4">
            <a:extLst>
              <a:ext uri="{FF2B5EF4-FFF2-40B4-BE49-F238E27FC236}">
                <a16:creationId xmlns:a16="http://schemas.microsoft.com/office/drawing/2014/main" id="{9F04AC08-66AA-3307-9A32-FADD07C66D83}"/>
              </a:ext>
            </a:extLst>
          </p:cNvPr>
          <p:cNvPicPr>
            <a:picLocks/>
          </p:cNvPicPr>
          <p:nvPr/>
        </p:nvPicPr>
        <p:blipFill>
          <a:blip r:embed="rId3">
            <a:extLst>
              <a:ext uri="{28A0092B-C50C-407E-A947-70E740481C1C}">
                <a14:useLocalDpi xmlns:a14="http://schemas.microsoft.com/office/drawing/2010/main" val="0"/>
              </a:ext>
            </a:extLst>
          </a:blip>
          <a:srcRect l="21579" t="49203" r="49878" b="30000"/>
          <a:stretch>
            <a:fillRect/>
          </a:stretch>
        </p:blipFill>
        <p:spPr bwMode="auto">
          <a:xfrm>
            <a:off x="4500563" y="3429000"/>
            <a:ext cx="15113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lassholder for innhold 4">
            <a:extLst>
              <a:ext uri="{FF2B5EF4-FFF2-40B4-BE49-F238E27FC236}">
                <a16:creationId xmlns:a16="http://schemas.microsoft.com/office/drawing/2014/main" id="{46E2B5D9-FD97-4234-9F38-A0EC0BF601EF}"/>
              </a:ext>
            </a:extLst>
          </p:cNvPr>
          <p:cNvPicPr>
            <a:picLocks/>
          </p:cNvPicPr>
          <p:nvPr/>
        </p:nvPicPr>
        <p:blipFill>
          <a:blip r:embed="rId3">
            <a:extLst>
              <a:ext uri="{28A0092B-C50C-407E-A947-70E740481C1C}">
                <a14:useLocalDpi xmlns:a14="http://schemas.microsoft.com/office/drawing/2010/main" val="0"/>
              </a:ext>
            </a:extLst>
          </a:blip>
          <a:srcRect l="21579" t="70576" r="49878" b="8398"/>
          <a:stretch>
            <a:fillRect/>
          </a:stretch>
        </p:blipFill>
        <p:spPr bwMode="auto">
          <a:xfrm>
            <a:off x="4500563" y="4941888"/>
            <a:ext cx="151130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kstSylinder 17">
            <a:extLst>
              <a:ext uri="{FF2B5EF4-FFF2-40B4-BE49-F238E27FC236}">
                <a16:creationId xmlns:a16="http://schemas.microsoft.com/office/drawing/2014/main" id="{CCA28327-E124-C6B1-A6BC-040C4B3AA233}"/>
              </a:ext>
            </a:extLst>
          </p:cNvPr>
          <p:cNvSpPr txBox="1"/>
          <p:nvPr/>
        </p:nvSpPr>
        <p:spPr>
          <a:xfrm>
            <a:off x="6659563" y="3513138"/>
            <a:ext cx="1441450" cy="400050"/>
          </a:xfrm>
          <a:prstGeom prst="rect">
            <a:avLst/>
          </a:prstGeom>
          <a:solidFill>
            <a:schemeClr val="accent1">
              <a:lumMod val="40000"/>
              <a:lumOff val="60000"/>
            </a:schemeClr>
          </a:solidFill>
          <a:effectLst>
            <a:outerShdw blurRad="50800" dist="50800" dir="5400000" algn="ctr" rotWithShape="0">
              <a:schemeClr val="tx2">
                <a:lumMod val="40000"/>
                <a:lumOff val="60000"/>
              </a:schemeClr>
            </a:outerShdw>
          </a:effectLst>
        </p:spPr>
        <p:txBody>
          <a:bodyPr>
            <a:spAutoFit/>
          </a:bodyPr>
          <a:lstStyle/>
          <a:p>
            <a:pPr algn="ctr" eaLnBrk="1" fontAlgn="auto" hangingPunct="1">
              <a:spcBef>
                <a:spcPts val="0"/>
              </a:spcBef>
              <a:spcAft>
                <a:spcPts val="600"/>
              </a:spcAft>
              <a:defRPr/>
            </a:pPr>
            <a:r>
              <a:rPr lang="nb-NO" sz="2000" dirty="0">
                <a:solidFill>
                  <a:schemeClr val="tx2"/>
                </a:solidFill>
                <a:latin typeface="+mn-lt"/>
                <a:cs typeface="+mn-cs"/>
              </a:rPr>
              <a:t>Hjemme</a:t>
            </a:r>
            <a:endParaRPr lang="nb-NO" dirty="0">
              <a:solidFill>
                <a:schemeClr val="tx2"/>
              </a:solidFill>
              <a:latin typeface="+mn-lt"/>
              <a:cs typeface="+mn-cs"/>
            </a:endParaRPr>
          </a:p>
        </p:txBody>
      </p:sp>
      <p:sp>
        <p:nvSpPr>
          <p:cNvPr id="24587" name="Rektangel 15">
            <a:extLst>
              <a:ext uri="{FF2B5EF4-FFF2-40B4-BE49-F238E27FC236}">
                <a16:creationId xmlns:a16="http://schemas.microsoft.com/office/drawing/2014/main" id="{6FE9448D-501E-9C8C-0036-EA06C47CA382}"/>
              </a:ext>
            </a:extLst>
          </p:cNvPr>
          <p:cNvSpPr>
            <a:spLocks noChangeArrowheads="1"/>
          </p:cNvSpPr>
          <p:nvPr/>
        </p:nvSpPr>
        <p:spPr bwMode="auto">
          <a:xfrm>
            <a:off x="4067175" y="10525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1800">
                <a:sym typeface="Wingdings" panose="05000000000000000000" pitchFamily="2" charset="2"/>
              </a:rPr>
              <a:t>1</a:t>
            </a:r>
            <a:endParaRPr lang="nb-NO" altLang="nb-NO" sz="1800"/>
          </a:p>
        </p:txBody>
      </p:sp>
      <p:sp>
        <p:nvSpPr>
          <p:cNvPr id="24588" name="Rektangel 16">
            <a:extLst>
              <a:ext uri="{FF2B5EF4-FFF2-40B4-BE49-F238E27FC236}">
                <a16:creationId xmlns:a16="http://schemas.microsoft.com/office/drawing/2014/main" id="{18FCF318-1A85-F188-06DB-8A7D43D531E4}"/>
              </a:ext>
            </a:extLst>
          </p:cNvPr>
          <p:cNvSpPr>
            <a:spLocks noChangeArrowheads="1"/>
          </p:cNvSpPr>
          <p:nvPr/>
        </p:nvSpPr>
        <p:spPr bwMode="auto">
          <a:xfrm>
            <a:off x="4140200" y="2565400"/>
            <a:ext cx="24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1800">
                <a:sym typeface="Wingdings" panose="05000000000000000000" pitchFamily="2" charset="2"/>
              </a:rPr>
              <a:t>2</a:t>
            </a:r>
            <a:endParaRPr lang="nb-NO" altLang="nb-NO" sz="1800"/>
          </a:p>
        </p:txBody>
      </p:sp>
      <p:sp>
        <p:nvSpPr>
          <p:cNvPr id="24589" name="Rektangel 18">
            <a:extLst>
              <a:ext uri="{FF2B5EF4-FFF2-40B4-BE49-F238E27FC236}">
                <a16:creationId xmlns:a16="http://schemas.microsoft.com/office/drawing/2014/main" id="{CC621492-C5F8-0336-B9EE-CE297850025F}"/>
              </a:ext>
            </a:extLst>
          </p:cNvPr>
          <p:cNvSpPr>
            <a:spLocks noChangeArrowheads="1"/>
          </p:cNvSpPr>
          <p:nvPr/>
        </p:nvSpPr>
        <p:spPr bwMode="auto">
          <a:xfrm>
            <a:off x="4140200" y="56610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1800">
                <a:sym typeface="Wingdings" panose="05000000000000000000" pitchFamily="2" charset="2"/>
              </a:rPr>
              <a:t>4</a:t>
            </a:r>
            <a:endParaRPr lang="nb-NO" altLang="nb-NO" sz="1800"/>
          </a:p>
        </p:txBody>
      </p:sp>
      <p:sp>
        <p:nvSpPr>
          <p:cNvPr id="24590" name="Rektangel 19">
            <a:extLst>
              <a:ext uri="{FF2B5EF4-FFF2-40B4-BE49-F238E27FC236}">
                <a16:creationId xmlns:a16="http://schemas.microsoft.com/office/drawing/2014/main" id="{4484EE09-0D4C-B695-6079-C171F8EE120F}"/>
              </a:ext>
            </a:extLst>
          </p:cNvPr>
          <p:cNvSpPr>
            <a:spLocks noChangeArrowheads="1"/>
          </p:cNvSpPr>
          <p:nvPr/>
        </p:nvSpPr>
        <p:spPr bwMode="auto">
          <a:xfrm>
            <a:off x="4067175" y="40052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1800">
                <a:sym typeface="Wingdings" panose="05000000000000000000" pitchFamily="2" charset="2"/>
              </a:rPr>
              <a:t>3</a:t>
            </a:r>
            <a:endParaRPr lang="nb-NO" altLang="nb-NO" sz="1800"/>
          </a:p>
        </p:txBody>
      </p:sp>
      <p:sp>
        <p:nvSpPr>
          <p:cNvPr id="20" name="TekstSylinder 19">
            <a:extLst>
              <a:ext uri="{FF2B5EF4-FFF2-40B4-BE49-F238E27FC236}">
                <a16:creationId xmlns:a16="http://schemas.microsoft.com/office/drawing/2014/main" id="{D1F08E76-7A1D-6FCC-F46B-AC208E229C50}"/>
              </a:ext>
            </a:extLst>
          </p:cNvPr>
          <p:cNvSpPr txBox="1"/>
          <p:nvPr/>
        </p:nvSpPr>
        <p:spPr>
          <a:xfrm>
            <a:off x="6659563" y="5516563"/>
            <a:ext cx="1439862" cy="400050"/>
          </a:xfrm>
          <a:prstGeom prst="rect">
            <a:avLst/>
          </a:prstGeom>
          <a:solidFill>
            <a:schemeClr val="accent1">
              <a:lumMod val="40000"/>
              <a:lumOff val="60000"/>
            </a:schemeClr>
          </a:solidFill>
          <a:effectLst>
            <a:outerShdw blurRad="50800" dist="50800" dir="5400000" algn="ctr" rotWithShape="0">
              <a:schemeClr val="tx2">
                <a:lumMod val="40000"/>
                <a:lumOff val="60000"/>
              </a:schemeClr>
            </a:outerShdw>
          </a:effectLst>
        </p:spPr>
        <p:txBody>
          <a:bodyPr>
            <a:spAutoFit/>
          </a:bodyPr>
          <a:lstStyle/>
          <a:p>
            <a:pPr algn="ctr" eaLnBrk="1" fontAlgn="auto" hangingPunct="1">
              <a:spcBef>
                <a:spcPts val="0"/>
              </a:spcBef>
              <a:spcAft>
                <a:spcPts val="600"/>
              </a:spcAft>
              <a:defRPr/>
            </a:pPr>
            <a:r>
              <a:rPr lang="nb-NO" sz="2000" dirty="0">
                <a:solidFill>
                  <a:schemeClr val="tx2"/>
                </a:solidFill>
                <a:latin typeface="+mn-lt"/>
                <a:cs typeface="+mn-cs"/>
              </a:rPr>
              <a:t>Frisk!</a:t>
            </a:r>
            <a:endParaRPr lang="nb-NO" dirty="0">
              <a:solidFill>
                <a:schemeClr val="tx2"/>
              </a:solidFill>
              <a:latin typeface="+mn-lt"/>
              <a:cs typeface="+mn-cs"/>
            </a:endParaRPr>
          </a:p>
        </p:txBody>
      </p:sp>
      <p:sp>
        <p:nvSpPr>
          <p:cNvPr id="24592" name="Rektangel 16">
            <a:extLst>
              <a:ext uri="{FF2B5EF4-FFF2-40B4-BE49-F238E27FC236}">
                <a16:creationId xmlns:a16="http://schemas.microsoft.com/office/drawing/2014/main" id="{45A64C2E-AF25-096C-110C-5E14155C468F}"/>
              </a:ext>
            </a:extLst>
          </p:cNvPr>
          <p:cNvSpPr>
            <a:spLocks noChangeArrowheads="1"/>
          </p:cNvSpPr>
          <p:nvPr/>
        </p:nvSpPr>
        <p:spPr bwMode="auto">
          <a:xfrm>
            <a:off x="7164388" y="2420938"/>
            <a:ext cx="476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2800">
                <a:solidFill>
                  <a:schemeClr val="tx2"/>
                </a:solidFill>
                <a:sym typeface="Wingdings" panose="05000000000000000000" pitchFamily="2" charset="2"/>
              </a:rPr>
              <a:t></a:t>
            </a:r>
            <a:endParaRPr lang="nb-NO" altLang="nb-NO" sz="2800">
              <a:solidFill>
                <a:schemeClr val="tx2"/>
              </a:solidFill>
            </a:endParaRPr>
          </a:p>
        </p:txBody>
      </p:sp>
      <p:sp>
        <p:nvSpPr>
          <p:cNvPr id="24593" name="Rektangel 16">
            <a:extLst>
              <a:ext uri="{FF2B5EF4-FFF2-40B4-BE49-F238E27FC236}">
                <a16:creationId xmlns:a16="http://schemas.microsoft.com/office/drawing/2014/main" id="{C32FF849-AA21-AA09-C3D9-96CEF2B9D736}"/>
              </a:ext>
            </a:extLst>
          </p:cNvPr>
          <p:cNvSpPr>
            <a:spLocks noChangeArrowheads="1"/>
          </p:cNvSpPr>
          <p:nvPr/>
        </p:nvSpPr>
        <p:spPr bwMode="auto">
          <a:xfrm>
            <a:off x="7164388" y="4778375"/>
            <a:ext cx="476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2800">
                <a:solidFill>
                  <a:schemeClr val="tx2"/>
                </a:solidFill>
                <a:sym typeface="Wingdings" panose="05000000000000000000" pitchFamily="2" charset="2"/>
              </a:rPr>
              <a:t></a:t>
            </a:r>
            <a:endParaRPr lang="nb-NO" altLang="nb-NO" sz="2800">
              <a:solidFill>
                <a:schemeClr val="tx2"/>
              </a:solidFill>
            </a:endParaRPr>
          </a:p>
        </p:txBody>
      </p:sp>
      <p:pic>
        <p:nvPicPr>
          <p:cNvPr id="24594" name="Picture 8">
            <a:extLst>
              <a:ext uri="{FF2B5EF4-FFF2-40B4-BE49-F238E27FC236}">
                <a16:creationId xmlns:a16="http://schemas.microsoft.com/office/drawing/2014/main" id="{B8F51CA4-3721-D303-C18E-E6D85D78E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 name="Rektangel 20">
            <a:extLst>
              <a:ext uri="{FF2B5EF4-FFF2-40B4-BE49-F238E27FC236}">
                <a16:creationId xmlns:a16="http://schemas.microsoft.com/office/drawing/2014/main" id="{D5A49B96-B0BE-0ECE-C044-88845E32915C}"/>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B0F0B9A-584A-6D4F-F573-E31254A2CE23}"/>
              </a:ext>
            </a:extLst>
          </p:cNvPr>
          <p:cNvSpPr>
            <a:spLocks noGrp="1" noChangeArrowheads="1"/>
          </p:cNvSpPr>
          <p:nvPr>
            <p:ph type="body" sz="half" idx="2"/>
          </p:nvPr>
        </p:nvSpPr>
        <p:spPr>
          <a:xfrm>
            <a:off x="1851025" y="908050"/>
            <a:ext cx="7210425" cy="1439863"/>
          </a:xfrm>
        </p:spPr>
        <p:txBody>
          <a:bodyPr rtlCol="0">
            <a:normAutofit/>
          </a:bodyPr>
          <a:lstStyle/>
          <a:p>
            <a:pPr marL="0" indent="0" eaLnBrk="1" fontAlgn="auto" hangingPunct="1">
              <a:spcAft>
                <a:spcPts val="0"/>
              </a:spcAft>
              <a:buFontTx/>
              <a:buNone/>
              <a:defRPr/>
            </a:pPr>
            <a:r>
              <a:rPr lang="nb-NO" b="1" dirty="0">
                <a:solidFill>
                  <a:schemeClr val="tx2"/>
                </a:solidFill>
              </a:rPr>
              <a:t>Behandling for TB er gratis!</a:t>
            </a:r>
          </a:p>
          <a:p>
            <a:pPr eaLnBrk="1" fontAlgn="auto" hangingPunct="1">
              <a:spcAft>
                <a:spcPts val="0"/>
              </a:spcAft>
              <a:defRPr/>
            </a:pPr>
            <a:endParaRPr lang="nb-NO" b="1" dirty="0">
              <a:solidFill>
                <a:schemeClr val="tx2"/>
              </a:solidFill>
            </a:endParaRPr>
          </a:p>
          <a:p>
            <a:pPr eaLnBrk="1" fontAlgn="auto" hangingPunct="1">
              <a:spcAft>
                <a:spcPts val="0"/>
              </a:spcAft>
              <a:defRPr/>
            </a:pPr>
            <a:endParaRPr lang="nb-NO" b="1" dirty="0">
              <a:solidFill>
                <a:schemeClr val="tx2"/>
              </a:solidFill>
            </a:endParaRPr>
          </a:p>
          <a:p>
            <a:pPr eaLnBrk="1" fontAlgn="auto" hangingPunct="1">
              <a:spcAft>
                <a:spcPts val="0"/>
              </a:spcAft>
              <a:defRPr/>
            </a:pPr>
            <a:endParaRPr lang="nb-NO" b="1" dirty="0">
              <a:solidFill>
                <a:schemeClr val="tx2"/>
              </a:solidFill>
            </a:endParaRPr>
          </a:p>
        </p:txBody>
      </p:sp>
      <p:sp>
        <p:nvSpPr>
          <p:cNvPr id="26627" name="TekstSylinder 5">
            <a:extLst>
              <a:ext uri="{FF2B5EF4-FFF2-40B4-BE49-F238E27FC236}">
                <a16:creationId xmlns:a16="http://schemas.microsoft.com/office/drawing/2014/main" id="{BA38115F-6113-EDA5-9938-E28C27971B38}"/>
              </a:ext>
            </a:extLst>
          </p:cNvPr>
          <p:cNvSpPr txBox="1">
            <a:spLocks noChangeArrowheads="1"/>
          </p:cNvSpPr>
          <p:nvPr/>
        </p:nvSpPr>
        <p:spPr bwMode="auto">
          <a:xfrm>
            <a:off x="1692275" y="4076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b-NO" altLang="nb-NO" sz="1800"/>
          </a:p>
        </p:txBody>
      </p:sp>
      <p:pic>
        <p:nvPicPr>
          <p:cNvPr id="26628" name="Picture 2">
            <a:extLst>
              <a:ext uri="{FF2B5EF4-FFF2-40B4-BE49-F238E27FC236}">
                <a16:creationId xmlns:a16="http://schemas.microsoft.com/office/drawing/2014/main" id="{D4715133-4E23-0210-0658-FFC964083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1989138"/>
            <a:ext cx="57689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a:extLst>
              <a:ext uri="{FF2B5EF4-FFF2-40B4-BE49-F238E27FC236}">
                <a16:creationId xmlns:a16="http://schemas.microsoft.com/office/drawing/2014/main" id="{07293EB2-913E-6382-839D-E29FFCEF7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Rektangel 6">
            <a:extLst>
              <a:ext uri="{FF2B5EF4-FFF2-40B4-BE49-F238E27FC236}">
                <a16:creationId xmlns:a16="http://schemas.microsoft.com/office/drawing/2014/main" id="{38EA6C63-91D1-4434-B929-16BB3ECDA233}"/>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E5E7D79F-D2DA-ACF4-9A58-14074A398FF6}"/>
              </a:ext>
            </a:extLst>
          </p:cNvPr>
          <p:cNvSpPr txBox="1"/>
          <p:nvPr/>
        </p:nvSpPr>
        <p:spPr>
          <a:xfrm>
            <a:off x="250825" y="1377950"/>
            <a:ext cx="8642350" cy="584200"/>
          </a:xfrm>
          <a:prstGeom prst="rect">
            <a:avLst/>
          </a:prstGeom>
          <a:noFill/>
        </p:spPr>
        <p:txBody>
          <a:bodyPr>
            <a:spAutoFit/>
          </a:bodyPr>
          <a:lstStyle/>
          <a:p>
            <a:pPr eaLnBrk="1" fontAlgn="auto" hangingPunct="1">
              <a:spcBef>
                <a:spcPts val="0"/>
              </a:spcBef>
              <a:spcAft>
                <a:spcPts val="0"/>
              </a:spcAft>
              <a:defRPr/>
            </a:pPr>
            <a:endParaRPr lang="nb-NO" sz="3200" dirty="0">
              <a:solidFill>
                <a:schemeClr val="tx2"/>
              </a:solidFill>
              <a:effectLst>
                <a:outerShdw blurRad="38100" dist="38100" dir="2700000" algn="tl">
                  <a:srgbClr val="000000">
                    <a:alpha val="43137"/>
                  </a:srgbClr>
                </a:outerShdw>
              </a:effectLst>
              <a:latin typeface="Palatino Linotype" pitchFamily="18" charset="0"/>
              <a:cs typeface="+mn-cs"/>
            </a:endParaRPr>
          </a:p>
        </p:txBody>
      </p:sp>
      <p:sp>
        <p:nvSpPr>
          <p:cNvPr id="28675" name="TekstSylinder 1">
            <a:extLst>
              <a:ext uri="{FF2B5EF4-FFF2-40B4-BE49-F238E27FC236}">
                <a16:creationId xmlns:a16="http://schemas.microsoft.com/office/drawing/2014/main" id="{E0229110-7022-5B0E-83C3-2800828AF78D}"/>
              </a:ext>
            </a:extLst>
          </p:cNvPr>
          <p:cNvSpPr txBox="1">
            <a:spLocks noChangeArrowheads="1"/>
          </p:cNvSpPr>
          <p:nvPr/>
        </p:nvSpPr>
        <p:spPr bwMode="auto">
          <a:xfrm>
            <a:off x="971550" y="1073150"/>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2800">
                <a:solidFill>
                  <a:schemeClr val="tx2"/>
                </a:solidFill>
              </a:rPr>
              <a:t>Du kan ikke bli smittet ved å dele tallerken, bestikk eller glass med personer som har TB.</a:t>
            </a:r>
          </a:p>
        </p:txBody>
      </p:sp>
      <p:pic>
        <p:nvPicPr>
          <p:cNvPr id="28676" name="Picture 8">
            <a:extLst>
              <a:ext uri="{FF2B5EF4-FFF2-40B4-BE49-F238E27FC236}">
                <a16:creationId xmlns:a16="http://schemas.microsoft.com/office/drawing/2014/main" id="{4EB82726-C5D1-6047-BAE3-082C2F2F7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8677" name="Picture 8" descr="O:\Administrasjon VVHF\Medisin og helsefag\Helsefag\LMS\DRAMMEN LMS\Tuberkuloseprosjektet\Bilder\Tuberkulose smitter ikke gjennom å spise sammen.jpg">
            <a:extLst>
              <a:ext uri="{FF2B5EF4-FFF2-40B4-BE49-F238E27FC236}">
                <a16:creationId xmlns:a16="http://schemas.microsoft.com/office/drawing/2014/main" id="{E97B027D-104C-271E-2E62-C581F0513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913" y="2276475"/>
            <a:ext cx="546258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a:extLst>
              <a:ext uri="{FF2B5EF4-FFF2-40B4-BE49-F238E27FC236}">
                <a16:creationId xmlns:a16="http://schemas.microsoft.com/office/drawing/2014/main" id="{55F060F3-5208-B41B-A9C7-5F03A49CC587}"/>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a:extLst>
              <a:ext uri="{FF2B5EF4-FFF2-40B4-BE49-F238E27FC236}">
                <a16:creationId xmlns:a16="http://schemas.microsoft.com/office/drawing/2014/main" id="{D7714735-BFE6-3FE0-EDEE-F489A840D3BD}"/>
              </a:ext>
            </a:extLst>
          </p:cNvPr>
          <p:cNvSpPr>
            <a:spLocks noGrp="1"/>
          </p:cNvSpPr>
          <p:nvPr>
            <p:ph type="title"/>
          </p:nvPr>
        </p:nvSpPr>
        <p:spPr>
          <a:xfrm>
            <a:off x="755650" y="765175"/>
            <a:ext cx="8137525" cy="1201738"/>
          </a:xfrm>
        </p:spPr>
        <p:txBody>
          <a:bodyPr/>
          <a:lstStyle/>
          <a:p>
            <a:pPr algn="l" eaLnBrk="1" hangingPunct="1"/>
            <a:r>
              <a:rPr lang="nb-NO" altLang="nb-NO" sz="3600" b="1">
                <a:solidFill>
                  <a:schemeClr val="tx2"/>
                </a:solidFill>
              </a:rPr>
              <a:t>Gå til lege hvis du har symptomer på TB </a:t>
            </a:r>
          </a:p>
        </p:txBody>
      </p:sp>
      <p:pic>
        <p:nvPicPr>
          <p:cNvPr id="30723" name="Picture 5">
            <a:extLst>
              <a:ext uri="{FF2B5EF4-FFF2-40B4-BE49-F238E27FC236}">
                <a16:creationId xmlns:a16="http://schemas.microsoft.com/office/drawing/2014/main" id="{E27D9E6C-DED0-3657-E973-671AAE33AE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115" r="4115"/>
          <a:stretch>
            <a:fillRect/>
          </a:stretch>
        </p:blipFill>
        <p:spPr>
          <a:xfrm>
            <a:off x="2051050" y="2133600"/>
            <a:ext cx="4681538" cy="3509963"/>
          </a:xfrm>
        </p:spPr>
      </p:pic>
      <p:pic>
        <p:nvPicPr>
          <p:cNvPr id="30724" name="Picture 8">
            <a:extLst>
              <a:ext uri="{FF2B5EF4-FFF2-40B4-BE49-F238E27FC236}">
                <a16:creationId xmlns:a16="http://schemas.microsoft.com/office/drawing/2014/main" id="{1FEC834E-50C1-F95D-7FC0-20217C17A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ktangel 5">
            <a:extLst>
              <a:ext uri="{FF2B5EF4-FFF2-40B4-BE49-F238E27FC236}">
                <a16:creationId xmlns:a16="http://schemas.microsoft.com/office/drawing/2014/main" id="{8C530241-2AF5-2C1C-FE98-2E5EFA58B179}"/>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uppe 3">
            <a:extLst>
              <a:ext uri="{FF2B5EF4-FFF2-40B4-BE49-F238E27FC236}">
                <a16:creationId xmlns:a16="http://schemas.microsoft.com/office/drawing/2014/main" id="{B3CF47B2-B930-4B8C-4656-180016B40705}"/>
              </a:ext>
            </a:extLst>
          </p:cNvPr>
          <p:cNvGrpSpPr>
            <a:grpSpLocks/>
          </p:cNvGrpSpPr>
          <p:nvPr/>
        </p:nvGrpSpPr>
        <p:grpSpPr bwMode="auto">
          <a:xfrm>
            <a:off x="395288" y="44450"/>
            <a:ext cx="8424862" cy="6356350"/>
            <a:chOff x="395288" y="273050"/>
            <a:chExt cx="8424862" cy="6356350"/>
          </a:xfrm>
        </p:grpSpPr>
        <p:sp>
          <p:nvSpPr>
            <p:cNvPr id="2" name="Rektangel 1">
              <a:extLst>
                <a:ext uri="{FF2B5EF4-FFF2-40B4-BE49-F238E27FC236}">
                  <a16:creationId xmlns:a16="http://schemas.microsoft.com/office/drawing/2014/main" id="{FD8F3BD9-4332-9573-DCB3-42C91CCDFC9A}"/>
                </a:ext>
              </a:extLst>
            </p:cNvPr>
            <p:cNvSpPr/>
            <p:nvPr/>
          </p:nvSpPr>
          <p:spPr>
            <a:xfrm>
              <a:off x="395288" y="273050"/>
              <a:ext cx="8424862" cy="635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pic>
          <p:nvPicPr>
            <p:cNvPr id="32774" name="Picture 6" descr="O:\Administrasjon VVHF\Medisin og helsefag\Helsefag\LMS\DRAMMEN LMS\Tuberkuloseprosjektet\Bilder\Lege med kryss taushetsplikt.jpg">
              <a:extLst>
                <a:ext uri="{FF2B5EF4-FFF2-40B4-BE49-F238E27FC236}">
                  <a16:creationId xmlns:a16="http://schemas.microsoft.com/office/drawing/2014/main" id="{604AB387-7032-E631-CD68-792BB75FF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484"/>
            <a:stretch>
              <a:fillRect/>
            </a:stretch>
          </p:blipFill>
          <p:spPr bwMode="auto">
            <a:xfrm>
              <a:off x="1054100" y="3576638"/>
              <a:ext cx="316388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O:\Administrasjon VVHF\Medisin og helsefag\Helsefag\LMS\DRAMMEN LMS\Tuberkuloseprosjektet\Bilder\Pasient og lege.jpg">
              <a:extLst>
                <a:ext uri="{FF2B5EF4-FFF2-40B4-BE49-F238E27FC236}">
                  <a16:creationId xmlns:a16="http://schemas.microsoft.com/office/drawing/2014/main" id="{0E985C42-D6BC-B406-FBD3-ED326B979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712788"/>
              <a:ext cx="38877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O:\Administrasjon VVHF\Medisin og helsefag\Helsefag\LMS\DRAMMEN LMS\Tuberkuloseprosjektet\Bilder\Gratis kryss over penger og visa.jpg">
              <a:extLst>
                <a:ext uri="{FF2B5EF4-FFF2-40B4-BE49-F238E27FC236}">
                  <a16:creationId xmlns:a16="http://schemas.microsoft.com/office/drawing/2014/main" id="{1579CA8D-C779-5217-22CA-279DBA15E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38538"/>
              <a:ext cx="382428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O:\Administrasjon VVHF\Medisin og helsefag\Helsefag\LMS\DRAMMEN LMS\Tuberkuloseprosjektet\Bilder\Mennesker_du blir frisk.png">
              <a:extLst>
                <a:ext uri="{FF2B5EF4-FFF2-40B4-BE49-F238E27FC236}">
                  <a16:creationId xmlns:a16="http://schemas.microsoft.com/office/drawing/2014/main" id="{44338763-27E3-89DF-0DA1-B4DC70E899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681038"/>
              <a:ext cx="31750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a:extLst>
                <a:ext uri="{FF2B5EF4-FFF2-40B4-BE49-F238E27FC236}">
                  <a16:creationId xmlns:a16="http://schemas.microsoft.com/office/drawing/2014/main" id="{3E7A0676-7030-B642-8B0D-8D3EDC0CF1C9}"/>
                </a:ext>
              </a:extLst>
            </p:cNvPr>
            <p:cNvSpPr/>
            <p:nvPr/>
          </p:nvSpPr>
          <p:spPr>
            <a:xfrm>
              <a:off x="1020763" y="3028950"/>
              <a:ext cx="3230562" cy="360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b-NO" b="1" dirty="0">
                  <a:solidFill>
                    <a:schemeClr val="bg1"/>
                  </a:solidFill>
                </a:rPr>
                <a:t>Du blir frisk av tuberkulose (TB)</a:t>
              </a:r>
            </a:p>
          </p:txBody>
        </p:sp>
        <p:sp>
          <p:nvSpPr>
            <p:cNvPr id="14" name="Rektangel 13">
              <a:extLst>
                <a:ext uri="{FF2B5EF4-FFF2-40B4-BE49-F238E27FC236}">
                  <a16:creationId xmlns:a16="http://schemas.microsoft.com/office/drawing/2014/main" id="{852C6E96-8C0C-4576-8F91-57919E3B0FCB}"/>
                </a:ext>
              </a:extLst>
            </p:cNvPr>
            <p:cNvSpPr/>
            <p:nvPr/>
          </p:nvSpPr>
          <p:spPr>
            <a:xfrm>
              <a:off x="1016000" y="5516563"/>
              <a:ext cx="3201988" cy="396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b-NO" b="1" dirty="0">
                  <a:solidFill>
                    <a:schemeClr val="bg1"/>
                  </a:solidFill>
                </a:rPr>
                <a:t>Legen har taushetsplikt</a:t>
              </a:r>
            </a:p>
          </p:txBody>
        </p:sp>
        <p:sp>
          <p:nvSpPr>
            <p:cNvPr id="15" name="Rektangel 14">
              <a:extLst>
                <a:ext uri="{FF2B5EF4-FFF2-40B4-BE49-F238E27FC236}">
                  <a16:creationId xmlns:a16="http://schemas.microsoft.com/office/drawing/2014/main" id="{CBD2BBF5-80C3-AA4B-18EC-A59FCB198F61}"/>
                </a:ext>
              </a:extLst>
            </p:cNvPr>
            <p:cNvSpPr/>
            <p:nvPr/>
          </p:nvSpPr>
          <p:spPr>
            <a:xfrm>
              <a:off x="4540250" y="2970213"/>
              <a:ext cx="3895725" cy="41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b-NO" b="1" dirty="0">
                  <a:solidFill>
                    <a:schemeClr val="bg1"/>
                  </a:solidFill>
                </a:rPr>
                <a:t>Gå til lege  hvis du har symptomer</a:t>
              </a:r>
            </a:p>
          </p:txBody>
        </p:sp>
        <p:sp>
          <p:nvSpPr>
            <p:cNvPr id="16" name="Rektangel 15">
              <a:extLst>
                <a:ext uri="{FF2B5EF4-FFF2-40B4-BE49-F238E27FC236}">
                  <a16:creationId xmlns:a16="http://schemas.microsoft.com/office/drawing/2014/main" id="{9AE6029C-9CDF-1EF0-FC36-8D29E9DD75E2}"/>
                </a:ext>
              </a:extLst>
            </p:cNvPr>
            <p:cNvSpPr/>
            <p:nvPr/>
          </p:nvSpPr>
          <p:spPr>
            <a:xfrm>
              <a:off x="4540250" y="5516563"/>
              <a:ext cx="3895725"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b-NO" b="1" dirty="0">
                  <a:solidFill>
                    <a:schemeClr val="bg1"/>
                  </a:solidFill>
                </a:rPr>
                <a:t>Behandlingen  er gratis</a:t>
              </a:r>
            </a:p>
          </p:txBody>
        </p:sp>
      </p:grpSp>
      <p:pic>
        <p:nvPicPr>
          <p:cNvPr id="32771" name="Picture 8">
            <a:extLst>
              <a:ext uri="{FF2B5EF4-FFF2-40B4-BE49-F238E27FC236}">
                <a16:creationId xmlns:a16="http://schemas.microsoft.com/office/drawing/2014/main" id="{5B7CBF75-FB65-546F-DA58-B5F13C66EC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Rektangel 16">
            <a:extLst>
              <a:ext uri="{FF2B5EF4-FFF2-40B4-BE49-F238E27FC236}">
                <a16:creationId xmlns:a16="http://schemas.microsoft.com/office/drawing/2014/main" id="{91248219-1303-A1C8-5C10-4943EA82C8CB}"/>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5A86C07-1E76-DDD5-4130-93174B831AB2}"/>
              </a:ext>
            </a:extLst>
          </p:cNvPr>
          <p:cNvSpPr/>
          <p:nvPr/>
        </p:nvSpPr>
        <p:spPr>
          <a:xfrm>
            <a:off x="755650" y="765175"/>
            <a:ext cx="7632700" cy="3878263"/>
          </a:xfrm>
          <a:prstGeom prst="rect">
            <a:avLst/>
          </a:prstGeom>
        </p:spPr>
        <p:txBody>
          <a:bodyPr>
            <a:spAutoFit/>
          </a:bodyPr>
          <a:lstStyle/>
          <a:p>
            <a:pPr eaLnBrk="1" hangingPunct="1">
              <a:defRPr/>
            </a:pPr>
            <a:endParaRPr lang="nb-NO" dirty="0">
              <a:solidFill>
                <a:schemeClr val="tx2"/>
              </a:solidFill>
              <a:latin typeface="Arial" charset="0"/>
              <a:cs typeface="Arial" charset="0"/>
            </a:endParaRPr>
          </a:p>
          <a:p>
            <a:pPr eaLnBrk="1" hangingPunct="1">
              <a:defRPr/>
            </a:pPr>
            <a:r>
              <a:rPr lang="nb-NO" sz="3600" b="1" dirty="0">
                <a:solidFill>
                  <a:schemeClr val="tx2"/>
                </a:solidFill>
                <a:latin typeface="+mn-lt"/>
                <a:cs typeface="Arial" charset="0"/>
              </a:rPr>
              <a:t>GRUPPEOPPGAVER</a:t>
            </a:r>
          </a:p>
          <a:p>
            <a:pPr eaLnBrk="1" hangingPunct="1">
              <a:defRPr/>
            </a:pPr>
            <a:r>
              <a:rPr lang="nb-NO" sz="2400" b="1" dirty="0">
                <a:solidFill>
                  <a:schemeClr val="tx2"/>
                </a:solidFill>
                <a:latin typeface="+mn-lt"/>
                <a:cs typeface="Arial" charset="0"/>
              </a:rPr>
              <a:t> </a:t>
            </a:r>
            <a:endParaRPr lang="nb-NO" sz="2400" dirty="0">
              <a:solidFill>
                <a:schemeClr val="tx2"/>
              </a:solidFill>
              <a:latin typeface="+mn-lt"/>
              <a:cs typeface="Arial" charset="0"/>
            </a:endParaRPr>
          </a:p>
          <a:p>
            <a:pPr eaLnBrk="1" hangingPunct="1">
              <a:defRPr/>
            </a:pPr>
            <a:r>
              <a:rPr lang="nb-NO" sz="2400" dirty="0">
                <a:solidFill>
                  <a:schemeClr val="tx2"/>
                </a:solidFill>
                <a:latin typeface="+mn-lt"/>
                <a:cs typeface="Arial" charset="0"/>
              </a:rPr>
              <a:t>1. Hva har du lært om tuberkulose i dag? </a:t>
            </a:r>
          </a:p>
          <a:p>
            <a:pPr eaLnBrk="1" hangingPunct="1">
              <a:defRPr/>
            </a:pPr>
            <a:endParaRPr lang="nb-NO" sz="2400" dirty="0">
              <a:solidFill>
                <a:schemeClr val="tx2"/>
              </a:solidFill>
              <a:latin typeface="+mn-lt"/>
              <a:cs typeface="Arial" charset="0"/>
            </a:endParaRPr>
          </a:p>
          <a:p>
            <a:pPr eaLnBrk="1" hangingPunct="1">
              <a:defRPr/>
            </a:pPr>
            <a:r>
              <a:rPr lang="nb-NO" sz="2400" dirty="0">
                <a:solidFill>
                  <a:schemeClr val="tx2"/>
                </a:solidFill>
                <a:latin typeface="+mn-lt"/>
                <a:cs typeface="Arial" charset="0"/>
              </a:rPr>
              <a:t>2. Hva kan du gjøre hvis du blir syk? </a:t>
            </a:r>
          </a:p>
          <a:p>
            <a:pPr eaLnBrk="1" hangingPunct="1">
              <a:defRPr/>
            </a:pPr>
            <a:endParaRPr lang="nb-NO" sz="2400" dirty="0">
              <a:solidFill>
                <a:schemeClr val="tx2"/>
              </a:solidFill>
              <a:latin typeface="+mn-lt"/>
              <a:cs typeface="Arial" charset="0"/>
            </a:endParaRPr>
          </a:p>
          <a:p>
            <a:pPr eaLnBrk="1" hangingPunct="1">
              <a:defRPr/>
            </a:pPr>
            <a:r>
              <a:rPr lang="nb-NO" sz="2400" dirty="0">
                <a:solidFill>
                  <a:schemeClr val="tx2"/>
                </a:solidFill>
                <a:latin typeface="+mn-lt"/>
                <a:cs typeface="Arial" charset="0"/>
              </a:rPr>
              <a:t>3. Er det vanskelig å snakke om TB? </a:t>
            </a:r>
          </a:p>
          <a:p>
            <a:pPr eaLnBrk="1" hangingPunct="1">
              <a:defRPr/>
            </a:pPr>
            <a:endParaRPr lang="nb-NO" sz="2400" dirty="0">
              <a:solidFill>
                <a:schemeClr val="tx2"/>
              </a:solidFill>
              <a:latin typeface="+mn-lt"/>
              <a:cs typeface="Arial" charset="0"/>
            </a:endParaRPr>
          </a:p>
          <a:p>
            <a:pPr eaLnBrk="1" hangingPunct="1">
              <a:defRPr/>
            </a:pPr>
            <a:r>
              <a:rPr lang="nb-NO" sz="2400" dirty="0">
                <a:solidFill>
                  <a:schemeClr val="tx2"/>
                </a:solidFill>
                <a:latin typeface="+mn-lt"/>
                <a:cs typeface="Arial" charset="0"/>
              </a:rPr>
              <a:t>4. Hvis du hadde TB, hvem kunne du snakke med? </a:t>
            </a:r>
          </a:p>
        </p:txBody>
      </p:sp>
      <p:pic>
        <p:nvPicPr>
          <p:cNvPr id="34819" name="Picture 8">
            <a:extLst>
              <a:ext uri="{FF2B5EF4-FFF2-40B4-BE49-F238E27FC236}">
                <a16:creationId xmlns:a16="http://schemas.microsoft.com/office/drawing/2014/main" id="{1D0546EA-CACE-BF54-99E5-9AC0D17D0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ktangel 5">
            <a:extLst>
              <a:ext uri="{FF2B5EF4-FFF2-40B4-BE49-F238E27FC236}">
                <a16:creationId xmlns:a16="http://schemas.microsoft.com/office/drawing/2014/main" id="{0A74E0AB-C9A8-4BEA-77E8-D0F7984B8996}"/>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a:extLst>
              <a:ext uri="{FF2B5EF4-FFF2-40B4-BE49-F238E27FC236}">
                <a16:creationId xmlns:a16="http://schemas.microsoft.com/office/drawing/2014/main" id="{C214D917-EF54-76E2-C809-598515ABE631}"/>
              </a:ext>
            </a:extLst>
          </p:cNvPr>
          <p:cNvSpPr>
            <a:spLocks noGrp="1"/>
          </p:cNvSpPr>
          <p:nvPr>
            <p:ph type="title"/>
          </p:nvPr>
        </p:nvSpPr>
        <p:spPr>
          <a:xfrm>
            <a:off x="1619250" y="692150"/>
            <a:ext cx="5711825" cy="592138"/>
          </a:xfrm>
        </p:spPr>
        <p:txBody>
          <a:bodyPr rtlCol="0">
            <a:normAutofit fontScale="90000"/>
          </a:bodyPr>
          <a:lstStyle/>
          <a:p>
            <a:pPr algn="ctr" eaLnBrk="1" fontAlgn="auto" hangingPunct="1">
              <a:spcAft>
                <a:spcPts val="0"/>
              </a:spcAft>
              <a:defRPr/>
            </a:pPr>
            <a:r>
              <a:rPr lang="nb-NO" sz="3600" dirty="0">
                <a:solidFill>
                  <a:schemeClr val="tx2"/>
                </a:solidFill>
                <a:latin typeface="+mn-lt"/>
              </a:rPr>
              <a:t> I Norge får alle en fastlege </a:t>
            </a:r>
          </a:p>
        </p:txBody>
      </p:sp>
      <p:sp>
        <p:nvSpPr>
          <p:cNvPr id="8195" name="Plassholder for tekst 3">
            <a:extLst>
              <a:ext uri="{FF2B5EF4-FFF2-40B4-BE49-F238E27FC236}">
                <a16:creationId xmlns:a16="http://schemas.microsoft.com/office/drawing/2014/main" id="{C97EC3E7-4CC6-013C-FE19-82128E74CECB}"/>
              </a:ext>
            </a:extLst>
          </p:cNvPr>
          <p:cNvSpPr>
            <a:spLocks noGrp="1"/>
          </p:cNvSpPr>
          <p:nvPr>
            <p:ph type="body" sz="half" idx="2"/>
          </p:nvPr>
        </p:nvSpPr>
        <p:spPr>
          <a:xfrm>
            <a:off x="1728788" y="5632450"/>
            <a:ext cx="5711825" cy="533400"/>
          </a:xfrm>
        </p:spPr>
        <p:txBody>
          <a:bodyPr/>
          <a:lstStyle/>
          <a:p>
            <a:pPr algn="ctr" eaLnBrk="1" hangingPunct="1"/>
            <a:r>
              <a:rPr lang="nb-NO" altLang="nb-NO" sz="2400">
                <a:solidFill>
                  <a:schemeClr val="tx2"/>
                </a:solidFill>
              </a:rPr>
              <a:t>Du må bestille time hos fastlegen</a:t>
            </a:r>
          </a:p>
        </p:txBody>
      </p:sp>
      <p:pic>
        <p:nvPicPr>
          <p:cNvPr id="8196" name="Picture 5">
            <a:extLst>
              <a:ext uri="{FF2B5EF4-FFF2-40B4-BE49-F238E27FC236}">
                <a16:creationId xmlns:a16="http://schemas.microsoft.com/office/drawing/2014/main" id="{24DC7BA1-002C-8858-87FE-DB59B90275DA}"/>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115" r="4115"/>
          <a:stretch>
            <a:fillRect/>
          </a:stretch>
        </p:blipFill>
        <p:spPr>
          <a:xfrm>
            <a:off x="1914525" y="1509713"/>
            <a:ext cx="5119688" cy="3840162"/>
          </a:xfrm>
        </p:spPr>
      </p:pic>
      <p:pic>
        <p:nvPicPr>
          <p:cNvPr id="8197" name="Picture 8">
            <a:extLst>
              <a:ext uri="{FF2B5EF4-FFF2-40B4-BE49-F238E27FC236}">
                <a16:creationId xmlns:a16="http://schemas.microsoft.com/office/drawing/2014/main" id="{DFC6AFFA-A70A-E9EE-C73D-55D5AD1F2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Rektangel 6">
            <a:extLst>
              <a:ext uri="{FF2B5EF4-FFF2-40B4-BE49-F238E27FC236}">
                <a16:creationId xmlns:a16="http://schemas.microsoft.com/office/drawing/2014/main" id="{1C0A79E1-8AFE-AAF3-5083-A13161AB6A5F}"/>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a:extLst>
              <a:ext uri="{FF2B5EF4-FFF2-40B4-BE49-F238E27FC236}">
                <a16:creationId xmlns:a16="http://schemas.microsoft.com/office/drawing/2014/main" id="{DDEE6A5E-FA51-09DA-9CC3-72079E307A1B}"/>
              </a:ext>
            </a:extLst>
          </p:cNvPr>
          <p:cNvSpPr>
            <a:spLocks noGrp="1"/>
          </p:cNvSpPr>
          <p:nvPr>
            <p:ph type="title"/>
          </p:nvPr>
        </p:nvSpPr>
        <p:spPr>
          <a:xfrm>
            <a:off x="971550" y="692150"/>
            <a:ext cx="7993063" cy="728663"/>
          </a:xfrm>
        </p:spPr>
        <p:txBody>
          <a:bodyPr/>
          <a:lstStyle/>
          <a:p>
            <a:pPr eaLnBrk="1" hangingPunct="1"/>
            <a:r>
              <a:rPr lang="nb-NO" altLang="nb-NO" sz="3600">
                <a:solidFill>
                  <a:schemeClr val="tx2"/>
                </a:solidFill>
              </a:rPr>
              <a:t>Leger og sykepleiere har taushetsplikt  </a:t>
            </a:r>
          </a:p>
        </p:txBody>
      </p:sp>
      <p:pic>
        <p:nvPicPr>
          <p:cNvPr id="10243" name="Picture 4" descr="P:\Tubkoor\Synkronisert\Prosjekter\Tuberkuloseprosjekt somalske nyankomne\Bilder\Lege med kryss taushetsplikt.jpg">
            <a:extLst>
              <a:ext uri="{FF2B5EF4-FFF2-40B4-BE49-F238E27FC236}">
                <a16:creationId xmlns:a16="http://schemas.microsoft.com/office/drawing/2014/main" id="{DC75BE61-C8CD-5940-D6A5-30B44F23E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00213"/>
            <a:ext cx="3557587"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a:extLst>
              <a:ext uri="{FF2B5EF4-FFF2-40B4-BE49-F238E27FC236}">
                <a16:creationId xmlns:a16="http://schemas.microsoft.com/office/drawing/2014/main" id="{4A17DF1F-9FDE-3CFE-791C-947E10FBC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ktangel 5">
            <a:extLst>
              <a:ext uri="{FF2B5EF4-FFF2-40B4-BE49-F238E27FC236}">
                <a16:creationId xmlns:a16="http://schemas.microsoft.com/office/drawing/2014/main" id="{1069AFA9-231F-27B1-9F42-85725360C2D2}"/>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Sylinder 1">
            <a:extLst>
              <a:ext uri="{FF2B5EF4-FFF2-40B4-BE49-F238E27FC236}">
                <a16:creationId xmlns:a16="http://schemas.microsoft.com/office/drawing/2014/main" id="{8CA9D476-FBF2-6DA1-426A-732FDC2A59F7}"/>
              </a:ext>
            </a:extLst>
          </p:cNvPr>
          <p:cNvSpPr txBox="1">
            <a:spLocks noChangeArrowheads="1"/>
          </p:cNvSpPr>
          <p:nvPr/>
        </p:nvSpPr>
        <p:spPr bwMode="auto">
          <a:xfrm>
            <a:off x="1042988" y="696913"/>
            <a:ext cx="713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3600" b="1">
                <a:solidFill>
                  <a:schemeClr val="tx2"/>
                </a:solidFill>
              </a:rPr>
              <a:t>Mange mennesker i verden får TB</a:t>
            </a:r>
          </a:p>
        </p:txBody>
      </p:sp>
      <p:pic>
        <p:nvPicPr>
          <p:cNvPr id="12291" name="Picture 8">
            <a:extLst>
              <a:ext uri="{FF2B5EF4-FFF2-40B4-BE49-F238E27FC236}">
                <a16:creationId xmlns:a16="http://schemas.microsoft.com/office/drawing/2014/main" id="{0A523459-224C-205F-5580-E1F1F4A98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ittel 4">
            <a:extLst>
              <a:ext uri="{FF2B5EF4-FFF2-40B4-BE49-F238E27FC236}">
                <a16:creationId xmlns:a16="http://schemas.microsoft.com/office/drawing/2014/main" id="{F0ACEDB7-8BB2-7761-6934-4EBFB51162AB}"/>
              </a:ext>
            </a:extLst>
          </p:cNvPr>
          <p:cNvSpPr txBox="1">
            <a:spLocks/>
          </p:cNvSpPr>
          <p:nvPr/>
        </p:nvSpPr>
        <p:spPr>
          <a:xfrm>
            <a:off x="1862138" y="5554663"/>
            <a:ext cx="5445125" cy="746125"/>
          </a:xfrm>
          <a:prstGeom prst="rect">
            <a:avLst/>
          </a:prstGeom>
          <a:solidFill>
            <a:schemeClr val="accent1">
              <a:lumMod val="20000"/>
              <a:lumOff val="80000"/>
            </a:schemeClr>
          </a:solidFill>
        </p:spPr>
        <p:txBody>
          <a:bodyPr/>
          <a:lstStyle/>
          <a:p>
            <a:pPr fontAlgn="auto">
              <a:lnSpc>
                <a:spcPts val="5800"/>
              </a:lnSpc>
              <a:spcBef>
                <a:spcPts val="0"/>
              </a:spcBef>
              <a:spcAft>
                <a:spcPts val="0"/>
              </a:spcAft>
              <a:defRPr/>
            </a:pPr>
            <a:r>
              <a:rPr lang="nb-NO" sz="3600" dirty="0">
                <a:solidFill>
                  <a:schemeClr val="tx2"/>
                </a:solidFill>
                <a:latin typeface="+mn-lt"/>
                <a:ea typeface="+mj-ea"/>
                <a:cs typeface="+mj-cs"/>
              </a:rPr>
              <a:t>I Norge blir alle friske av TB!</a:t>
            </a:r>
          </a:p>
        </p:txBody>
      </p:sp>
      <p:pic>
        <p:nvPicPr>
          <p:cNvPr id="12293" name="Picture 2" descr="Estimated TB incidence rates, 2022">
            <a:extLst>
              <a:ext uri="{FF2B5EF4-FFF2-40B4-BE49-F238E27FC236}">
                <a16:creationId xmlns:a16="http://schemas.microsoft.com/office/drawing/2014/main" id="{FB24250C-C481-246F-AF7D-2FB830BE6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1414463"/>
            <a:ext cx="7172325"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kstSylinder 1">
            <a:extLst>
              <a:ext uri="{FF2B5EF4-FFF2-40B4-BE49-F238E27FC236}">
                <a16:creationId xmlns:a16="http://schemas.microsoft.com/office/drawing/2014/main" id="{1D060238-14C0-3DA3-880E-26EDA91BCF5C}"/>
              </a:ext>
            </a:extLst>
          </p:cNvPr>
          <p:cNvSpPr txBox="1">
            <a:spLocks noChangeArrowheads="1"/>
          </p:cNvSpPr>
          <p:nvPr/>
        </p:nvSpPr>
        <p:spPr bwMode="auto">
          <a:xfrm>
            <a:off x="3171825" y="4868863"/>
            <a:ext cx="287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b-NO" altLang="en-US" sz="1600"/>
              <a:t>WHO Global TB report 2023</a:t>
            </a:r>
          </a:p>
        </p:txBody>
      </p:sp>
      <p:sp>
        <p:nvSpPr>
          <p:cNvPr id="12" name="Rektangel 11">
            <a:extLst>
              <a:ext uri="{FF2B5EF4-FFF2-40B4-BE49-F238E27FC236}">
                <a16:creationId xmlns:a16="http://schemas.microsoft.com/office/drawing/2014/main" id="{15ECDC97-C898-05F9-29B0-6F0297866A07}"/>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a:extLst>
              <a:ext uri="{FF2B5EF4-FFF2-40B4-BE49-F238E27FC236}">
                <a16:creationId xmlns:a16="http://schemas.microsoft.com/office/drawing/2014/main" id="{C3088F11-FB0E-1A68-1A1F-ADDDD7BDC397}"/>
              </a:ext>
            </a:extLst>
          </p:cNvPr>
          <p:cNvSpPr>
            <a:spLocks noGrp="1"/>
          </p:cNvSpPr>
          <p:nvPr>
            <p:ph type="title"/>
          </p:nvPr>
        </p:nvSpPr>
        <p:spPr>
          <a:xfrm>
            <a:off x="1187450" y="765175"/>
            <a:ext cx="8229600" cy="790575"/>
          </a:xfrm>
        </p:spPr>
        <p:txBody>
          <a:bodyPr rtlCol="0">
            <a:noAutofit/>
          </a:bodyPr>
          <a:lstStyle/>
          <a:p>
            <a:pPr algn="l" eaLnBrk="1" fontAlgn="auto" hangingPunct="1">
              <a:spcAft>
                <a:spcPts val="0"/>
              </a:spcAft>
              <a:defRPr/>
            </a:pPr>
            <a:r>
              <a:rPr lang="nb-NO" sz="4800" b="1" dirty="0">
                <a:solidFill>
                  <a:schemeClr val="tx2"/>
                </a:solidFill>
                <a:ea typeface="ＭＳ Ｐゴシック" pitchFamily="34" charset="-128"/>
                <a:cs typeface="Arial" charset="0"/>
              </a:rPr>
              <a:t>Hva er TB? </a:t>
            </a:r>
            <a:endParaRPr lang="nb-NO" sz="4800" b="1" dirty="0">
              <a:solidFill>
                <a:schemeClr val="tx2"/>
              </a:solidFill>
              <a:latin typeface="+mn-lt"/>
              <a:ea typeface="ＭＳ Ｐゴシック" pitchFamily="34" charset="-128"/>
              <a:cs typeface="Arial" charset="0"/>
            </a:endParaRPr>
          </a:p>
        </p:txBody>
      </p:sp>
      <p:sp>
        <p:nvSpPr>
          <p:cNvPr id="10243" name="Plassholder for innhold 3">
            <a:extLst>
              <a:ext uri="{FF2B5EF4-FFF2-40B4-BE49-F238E27FC236}">
                <a16:creationId xmlns:a16="http://schemas.microsoft.com/office/drawing/2014/main" id="{70C0A5F2-3430-1D8D-BEC4-443F769C4065}"/>
              </a:ext>
            </a:extLst>
          </p:cNvPr>
          <p:cNvSpPr>
            <a:spLocks noGrp="1"/>
          </p:cNvSpPr>
          <p:nvPr>
            <p:ph sz="quarter" idx="4294967295"/>
          </p:nvPr>
        </p:nvSpPr>
        <p:spPr>
          <a:xfrm>
            <a:off x="827088" y="1557338"/>
            <a:ext cx="4176712" cy="4525962"/>
          </a:xfrm>
        </p:spPr>
        <p:txBody>
          <a:bodyPr rtlCol="0">
            <a:normAutofit/>
          </a:bodyPr>
          <a:lstStyle/>
          <a:p>
            <a:pPr eaLnBrk="1" fontAlgn="auto" hangingPunct="1">
              <a:spcAft>
                <a:spcPts val="0"/>
              </a:spcAft>
              <a:buFont typeface="Arial" charset="0"/>
              <a:buNone/>
              <a:defRPr/>
            </a:pPr>
            <a:endParaRPr lang="nb-NO" dirty="0">
              <a:solidFill>
                <a:schemeClr val="tx2"/>
              </a:solidFill>
            </a:endParaRPr>
          </a:p>
          <a:p>
            <a:pPr eaLnBrk="1" fontAlgn="auto" hangingPunct="1">
              <a:lnSpc>
                <a:spcPts val="3840"/>
              </a:lnSpc>
              <a:spcAft>
                <a:spcPts val="600"/>
              </a:spcAft>
              <a:defRPr/>
            </a:pPr>
            <a:r>
              <a:rPr lang="nb-NO" sz="3000" dirty="0">
                <a:solidFill>
                  <a:schemeClr val="tx2"/>
                </a:solidFill>
                <a:latin typeface="+mj-lt"/>
                <a:ea typeface="ＭＳ Ｐゴシック" pitchFamily="34" charset="-128"/>
                <a:cs typeface="Arial" charset="0"/>
              </a:rPr>
              <a:t>TB er en sykdom som skyldes bakterier</a:t>
            </a:r>
          </a:p>
          <a:p>
            <a:pPr eaLnBrk="1" fontAlgn="auto" hangingPunct="1">
              <a:lnSpc>
                <a:spcPts val="3400"/>
              </a:lnSpc>
              <a:spcBef>
                <a:spcPts val="1200"/>
              </a:spcBef>
              <a:spcAft>
                <a:spcPts val="600"/>
              </a:spcAft>
              <a:defRPr/>
            </a:pPr>
            <a:r>
              <a:rPr lang="nb-NO" sz="3000" dirty="0">
                <a:solidFill>
                  <a:schemeClr val="tx2"/>
                </a:solidFill>
                <a:latin typeface="+mj-lt"/>
                <a:ea typeface="ＭＳ Ｐゴシック" pitchFamily="34" charset="-128"/>
                <a:cs typeface="Arial" charset="0"/>
              </a:rPr>
              <a:t>Du kan få TB i alle </a:t>
            </a:r>
            <a:r>
              <a:rPr lang="nb-NO" sz="3000">
                <a:solidFill>
                  <a:schemeClr val="tx2"/>
                </a:solidFill>
                <a:latin typeface="+mj-lt"/>
                <a:ea typeface="ＭＳ Ｐゴシック" pitchFamily="34" charset="-128"/>
                <a:cs typeface="Arial" charset="0"/>
              </a:rPr>
              <a:t>deler av kroppen</a:t>
            </a:r>
            <a:r>
              <a:rPr lang="nb-NO" sz="3000" dirty="0">
                <a:solidFill>
                  <a:schemeClr val="tx2"/>
                </a:solidFill>
                <a:latin typeface="+mj-lt"/>
                <a:ea typeface="ＭＳ Ｐゴシック" pitchFamily="34" charset="-128"/>
                <a:cs typeface="Arial" charset="0"/>
              </a:rPr>
              <a:t>. Det vanligste er å få TB i lungene</a:t>
            </a:r>
          </a:p>
        </p:txBody>
      </p:sp>
      <p:pic>
        <p:nvPicPr>
          <p:cNvPr id="14340" name="Picture 2">
            <a:extLst>
              <a:ext uri="{FF2B5EF4-FFF2-40B4-BE49-F238E27FC236}">
                <a16:creationId xmlns:a16="http://schemas.microsoft.com/office/drawing/2014/main" id="{A35BC173-1C27-B2EC-0627-E2D92570F41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1341438"/>
            <a:ext cx="3843337" cy="4248150"/>
          </a:xfrm>
        </p:spPr>
      </p:pic>
      <p:pic>
        <p:nvPicPr>
          <p:cNvPr id="14341" name="Picture 8">
            <a:extLst>
              <a:ext uri="{FF2B5EF4-FFF2-40B4-BE49-F238E27FC236}">
                <a16:creationId xmlns:a16="http://schemas.microsoft.com/office/drawing/2014/main" id="{F38A75A6-EF0A-A128-7583-0F96A1B1C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Rektangel 6">
            <a:extLst>
              <a:ext uri="{FF2B5EF4-FFF2-40B4-BE49-F238E27FC236}">
                <a16:creationId xmlns:a16="http://schemas.microsoft.com/office/drawing/2014/main" id="{123FEE78-8B37-39AB-E2CE-FFC92D63E530}"/>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EC1E3A0-6DE4-6E2E-3F41-0F0F8D1AEB72}"/>
              </a:ext>
            </a:extLst>
          </p:cNvPr>
          <p:cNvSpPr>
            <a:spLocks noGrp="1"/>
          </p:cNvSpPr>
          <p:nvPr>
            <p:ph type="title"/>
          </p:nvPr>
        </p:nvSpPr>
        <p:spPr>
          <a:xfrm>
            <a:off x="1116013" y="549275"/>
            <a:ext cx="7567612" cy="935038"/>
          </a:xfrm>
        </p:spPr>
        <p:txBody>
          <a:bodyPr/>
          <a:lstStyle/>
          <a:p>
            <a:pPr algn="l" eaLnBrk="1" hangingPunct="1"/>
            <a:r>
              <a:rPr lang="nb-NO" altLang="nb-NO" sz="3600" b="1">
                <a:solidFill>
                  <a:schemeClr val="tx2"/>
                </a:solidFill>
                <a:ea typeface="MS PGothic" panose="020B0600070205080204" pitchFamily="34" charset="-128"/>
                <a:cs typeface="Arial" panose="020B0604020202020204" pitchFamily="34" charset="0"/>
              </a:rPr>
              <a:t>Hvordan smitter TB? </a:t>
            </a:r>
          </a:p>
        </p:txBody>
      </p:sp>
      <p:sp>
        <p:nvSpPr>
          <p:cNvPr id="16387" name="TekstSylinder 1">
            <a:extLst>
              <a:ext uri="{FF2B5EF4-FFF2-40B4-BE49-F238E27FC236}">
                <a16:creationId xmlns:a16="http://schemas.microsoft.com/office/drawing/2014/main" id="{7BB67A7A-6CBC-5F22-66FA-B812C7C2B1FC}"/>
              </a:ext>
            </a:extLst>
          </p:cNvPr>
          <p:cNvSpPr txBox="1">
            <a:spLocks noChangeArrowheads="1"/>
          </p:cNvSpPr>
          <p:nvPr/>
        </p:nvSpPr>
        <p:spPr bwMode="auto">
          <a:xfrm>
            <a:off x="755650" y="1554163"/>
            <a:ext cx="78486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ct val="0"/>
              </a:spcBef>
              <a:spcAft>
                <a:spcPts val="1800"/>
              </a:spcAft>
            </a:pPr>
            <a:r>
              <a:rPr lang="nb-NO" altLang="nb-NO" sz="2400">
                <a:solidFill>
                  <a:schemeClr val="tx2"/>
                </a:solidFill>
              </a:rPr>
              <a:t>TB smitter ved at man puster inn bakterier fra luften</a:t>
            </a:r>
          </a:p>
          <a:p>
            <a:pPr eaLnBrk="1" hangingPunct="1">
              <a:lnSpc>
                <a:spcPts val="2400"/>
              </a:lnSpc>
              <a:spcBef>
                <a:spcPct val="0"/>
              </a:spcBef>
              <a:spcAft>
                <a:spcPts val="1800"/>
              </a:spcAft>
            </a:pPr>
            <a:r>
              <a:rPr lang="nb-NO" altLang="nb-NO" sz="2400">
                <a:solidFill>
                  <a:schemeClr val="tx2"/>
                </a:solidFill>
              </a:rPr>
              <a:t>De fleste som blir smittet, blir ikke syke</a:t>
            </a:r>
          </a:p>
        </p:txBody>
      </p:sp>
      <p:pic>
        <p:nvPicPr>
          <p:cNvPr id="16388" name="Picture 5" descr="C:\Users\sbbjeh\Desktop\Tuberkuloseprosjekt somalske nyankomne\Bilder\Smitte.jpg">
            <a:extLst>
              <a:ext uri="{FF2B5EF4-FFF2-40B4-BE49-F238E27FC236}">
                <a16:creationId xmlns:a16="http://schemas.microsoft.com/office/drawing/2014/main" id="{45A5A0CC-D1B8-54EF-37B2-D87BF1A0CA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2781300"/>
            <a:ext cx="6276975" cy="3114675"/>
          </a:xfrm>
        </p:spPr>
      </p:pic>
      <p:pic>
        <p:nvPicPr>
          <p:cNvPr id="16389" name="Picture 8">
            <a:extLst>
              <a:ext uri="{FF2B5EF4-FFF2-40B4-BE49-F238E27FC236}">
                <a16:creationId xmlns:a16="http://schemas.microsoft.com/office/drawing/2014/main" id="{025D0790-0D5C-E401-F5DA-6E81EFE0D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Rektangel 6">
            <a:extLst>
              <a:ext uri="{FF2B5EF4-FFF2-40B4-BE49-F238E27FC236}">
                <a16:creationId xmlns:a16="http://schemas.microsoft.com/office/drawing/2014/main" id="{948B9809-7F49-AA48-B185-ECBE2788764A}"/>
              </a:ext>
            </a:extLst>
          </p:cNvPr>
          <p:cNvSpPr/>
          <p:nvPr/>
        </p:nvSpPr>
        <p:spPr>
          <a:xfrm>
            <a:off x="14288" y="6548438"/>
            <a:ext cx="1300162" cy="276225"/>
          </a:xfrm>
          <a:prstGeom prst="rect">
            <a:avLst/>
          </a:prstGeom>
        </p:spPr>
        <p:txBody>
          <a:bodyPr wrap="none" lIns="91440" tIns="45720" rIns="91440" bIns="45720" anchor="t">
            <a:spAutoFit/>
          </a:bodyPr>
          <a:lstStyle/>
          <a:p>
            <a:pPr eaLnBrk="1" hangingPunct="1">
              <a:defRPr/>
            </a:pPr>
            <a:r>
              <a:rPr lang="nb-NO" sz="1200" dirty="0">
                <a:solidFill>
                  <a:schemeClr val="bg1">
                    <a:lumMod val="50000"/>
                  </a:schemeClr>
                </a:solidFill>
                <a:latin typeface="+mn-lt"/>
                <a:cs typeface="Arial"/>
              </a:rPr>
              <a:t>Copyright © 2025</a:t>
            </a:r>
            <a:endParaRPr lang="nb-NO" sz="1200" dirty="0">
              <a:solidFill>
                <a:schemeClr val="bg1">
                  <a:lumMod val="50000"/>
                </a:schemeClr>
              </a:solidFill>
              <a:latin typeface="+mn-lt"/>
              <a:cs typeface="Arial"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a:extLst>
              <a:ext uri="{FF2B5EF4-FFF2-40B4-BE49-F238E27FC236}">
                <a16:creationId xmlns:a16="http://schemas.microsoft.com/office/drawing/2014/main" id="{E65C76E3-1DAA-CAF6-4C90-EEDF0C870322}"/>
              </a:ext>
            </a:extLst>
          </p:cNvPr>
          <p:cNvSpPr>
            <a:spLocks noGrp="1"/>
          </p:cNvSpPr>
          <p:nvPr>
            <p:ph type="title"/>
          </p:nvPr>
        </p:nvSpPr>
        <p:spPr>
          <a:xfrm>
            <a:off x="827088" y="692150"/>
            <a:ext cx="8250237" cy="688975"/>
          </a:xfrm>
        </p:spPr>
        <p:txBody>
          <a:bodyPr rtlCol="0">
            <a:normAutofit/>
          </a:bodyPr>
          <a:lstStyle/>
          <a:p>
            <a:pPr algn="l" eaLnBrk="1" fontAlgn="auto" hangingPunct="1">
              <a:spcAft>
                <a:spcPts val="0"/>
              </a:spcAft>
              <a:defRPr/>
            </a:pPr>
            <a:r>
              <a:rPr lang="nb-NO" sz="3600" b="1" dirty="0">
                <a:solidFill>
                  <a:schemeClr val="tx2"/>
                </a:solidFill>
                <a:latin typeface="+mn-lt"/>
              </a:rPr>
              <a:t>TB-undersøkelser</a:t>
            </a:r>
          </a:p>
        </p:txBody>
      </p:sp>
      <p:sp>
        <p:nvSpPr>
          <p:cNvPr id="18435" name="Rectangle 5">
            <a:extLst>
              <a:ext uri="{FF2B5EF4-FFF2-40B4-BE49-F238E27FC236}">
                <a16:creationId xmlns:a16="http://schemas.microsoft.com/office/drawing/2014/main" id="{7C254321-45E3-02D0-85A5-05D25BE91BEB}"/>
              </a:ext>
            </a:extLst>
          </p:cNvPr>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b-NO" altLang="nb-NO" sz="1800">
              <a:latin typeface="Palatino Linotype" panose="02040502050505030304" pitchFamily="18" charset="0"/>
            </a:endParaRPr>
          </a:p>
        </p:txBody>
      </p:sp>
      <p:sp>
        <p:nvSpPr>
          <p:cNvPr id="18436" name="Rektangel 8">
            <a:extLst>
              <a:ext uri="{FF2B5EF4-FFF2-40B4-BE49-F238E27FC236}">
                <a16:creationId xmlns:a16="http://schemas.microsoft.com/office/drawing/2014/main" id="{A6B34AD0-80E5-6F4C-1617-3AD621495F73}"/>
              </a:ext>
            </a:extLst>
          </p:cNvPr>
          <p:cNvSpPr>
            <a:spLocks noChangeArrowheads="1"/>
          </p:cNvSpPr>
          <p:nvPr/>
        </p:nvSpPr>
        <p:spPr bwMode="auto">
          <a:xfrm>
            <a:off x="179388" y="5262563"/>
            <a:ext cx="4576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buFontTx/>
              <a:buNone/>
            </a:pPr>
            <a:r>
              <a:rPr lang="nb-NO" altLang="nb-NO" sz="2400">
                <a:solidFill>
                  <a:schemeClr val="tx2"/>
                </a:solidFill>
              </a:rPr>
              <a:t>Røntgenbilde (X-ray) </a:t>
            </a:r>
          </a:p>
          <a:p>
            <a:pPr lvl="1" algn="ctr" eaLnBrk="1" hangingPunct="1">
              <a:spcBef>
                <a:spcPct val="0"/>
              </a:spcBef>
              <a:buFontTx/>
              <a:buNone/>
            </a:pPr>
            <a:r>
              <a:rPr lang="nb-NO" altLang="nb-NO" sz="2400">
                <a:solidFill>
                  <a:schemeClr val="tx2"/>
                </a:solidFill>
              </a:rPr>
              <a:t>av lungene</a:t>
            </a:r>
          </a:p>
        </p:txBody>
      </p:sp>
      <p:sp>
        <p:nvSpPr>
          <p:cNvPr id="18437" name="TekstSylinder 2">
            <a:extLst>
              <a:ext uri="{FF2B5EF4-FFF2-40B4-BE49-F238E27FC236}">
                <a16:creationId xmlns:a16="http://schemas.microsoft.com/office/drawing/2014/main" id="{F227969B-2732-8724-DCDA-598B478C476D}"/>
              </a:ext>
            </a:extLst>
          </p:cNvPr>
          <p:cNvSpPr txBox="1">
            <a:spLocks noChangeArrowheads="1"/>
          </p:cNvSpPr>
          <p:nvPr/>
        </p:nvSpPr>
        <p:spPr bwMode="auto">
          <a:xfrm>
            <a:off x="5797550" y="5332413"/>
            <a:ext cx="237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b-NO" altLang="nb-NO" sz="2400">
                <a:solidFill>
                  <a:schemeClr val="tx2"/>
                </a:solidFill>
              </a:rPr>
              <a:t>Blodprøve</a:t>
            </a:r>
          </a:p>
        </p:txBody>
      </p:sp>
      <p:sp>
        <p:nvSpPr>
          <p:cNvPr id="18438" name="AutoShape 10" descr="data:image/jpeg;base64,/9j/4AAQSkZJRgABAQAAAQABAAD/2wCEAAkGBxQTEhQUEhQVFBUXFRQXFBcUGBQUFBUYFBUXFxcXFBQYHCggGBolHBQUITEhJSkrLi4uFx8zODMsNygtLisBCgoKDg0OGhAQGiwkICQsLCwsLCwsLCwsLCwsLCwsLCwsLCwsLCwsLCwsLCwsLCwsLCwsLCwsLCwsLCwsLCwsLP/AABEIAK8BHwMBIgACEQEDEQH/xAAcAAABBQEBAQAAAAAAAAAAAAACAQMEBQYHAAj/xABGEAABAwEEBgQJCgUEAwEAAAABAAIDEQQFITEGEkFRYXEigZGhBxMjMlJTkrHRJTNCcpOzwdLh8BRigqLxFTVDYxeD4hb/xAAZAQADAQEBAAAAAAAAAAAAAAAAAQIDBAX/xAAuEQACAgEEAQMDAwMFAAAAAAAAAQIRAxIhMVETBEHwIjJhkaGxcYHhBSNSwdH/2gAMAwEAAhEDEQA/AOSxRCgwGScEI3DsXoB0RyCeAXK27N0thsQt3DsS+Ib6I7E6AiolbHSGhA30R2BKLO30R2BPBqIBLUxUhn+Hb6I7AlFmZ6I7Anw1E1qLfYUhgWVnot7AiFkZ6LewKQGpQEamFIYFjZ6DewJRY4/Qb2BSA1EAjUwoj/wbPQb2BELFH6DewKQAiDUW+wojCxR+g3sCIWGP0G+yFJARAItipEYWCP1bPZCX+Aj9Wz2QpQaiATt9hsRBd8Xq2eyEQu6L1bPZClhqIBGp9iIf+nRerZ7IRC7ovVs9kKYGotVGp9iIX+mxerZ7IRC7IvVs9kKaGog1GpgQxdcPqmeyEouuH1TPZCnBqINRqfYbEIXVD6qP2Wov9Jh9VH7LfgpoaiARqYEJt1Q1+aj9hp/BOPu2F1KwwjlGwdtBipYaiaEW+xFPe10WdrQ/xYaciBQNPHV3rOTNYDQNb2BXelcL3eLANGite5N6LaLSWt5x1Imkh78644hu93uWutRjbZKi3KkNXBo261voxoawHyklMB/K3e7hs2rpln0TsjWhv8NEQAAC9jXOPEuIxKt7ru2OBjY4mhrWigGPbxO8lTfFUXHPLKbvhHXGEYqilbovYwMbLBvqY2fBUHhCuOzR3bLLFZ4o3+SIc2NrHjWkaDSgwwNF0DV38llfCn/tU+060PUPHMTxt6luEktL2OQWcdFvIJ0BBZR0W8gngFs+TJcCBqIBKAiDVIxAEYalDUYCABDUQCUBEAgQgCWiMBLRACAIgEoCMBOgsGiIBEAiARQrBDUYalDUYCBAgIg1EAiDUACAiDUVEQCQAhqLVRAJQEwEDUYalASgJCPUSgJQEQCYCAJQEQC8Nv7yTA9RLX9k0RQQvkNI2l54UDRzccForsuADpSdJ3aOSieRRLjjciis1zG0UD8IwTXMF4rkDs2Yrb2KwtY0NY1rQAAKDLDLj+qcslnHAdXuU3xNBgf2MBRc7lKe7N0ox2QBZgiZTM4fvd2o3Nwx5cuSRn74dSoSELgeeay/hYHyVP8AWh++YtY1g3YrK+FofJU/OH75ivH9yFP7Wcdso6DeQ9yfATdkHQb9UKQGraXLMlwCGowEoCMBSAICIBEAiAQAgaiDUQCKiYABqMNRAIw1OhWAGowEQaiATECGog1EGog1IQgCIBEAlokMQNRAJQEQCABARBqUBKgR4BKApdju6aXCKJ7+TTTtKu7LoRaX+fqxjjie74oCjNJVv7HoHEPnJHvO0NwHcPxU5miVnaathyH0j3419yOAo5mHYVxpv2dq8XgZ4e7tyXTpQGkxCEauRFNYEHuWSm0UbHO4PDnsPSY1xbqtBxpq7SN5UzmoxvkuENTrgorKHSGkUbn8cA32iaK8smjmtjLXk0tAGH0jjrK7s7GsAHRaDgNYtrjsGxXEEQ2ivOnxXN5ZT/BtGONcb0QLHdwZQNoANwb+CsWQ4AFOTODBVzmsH8xAHClevJC22A+Y2STiG6rfbk1WnqKcYpDbbHIY6V2DduFf32psZ4nf3Jl1plqQxrAeJMlOLiKAdpSMs7gSXvL3GmxrWtG5oHvNU7Cux+d9aU/e5GBT95IIGGtVIBoCmtw4PMasj4XR8lT84fvmLZNCyPhg/wBqn5w/fMW2Nboib2Zx2xDybPqj3KQAmrC3ybPqt9ykgKpcsyXAIajDUoCIBIYgajAShqMBAgQ1EAiARBqoQgCIBKGowEWAICINRBqUBIBAEVEoRUQANEpwz7/gtTovYadPIka1RmB9Edea0zYIZ/FyOYyQUNDlUbceexUo2Js5rBA5+DGudyBKu7BonaZPoao3u+AWxmvYRkxxwtaRkANYnlvUSe2Wl46VWN3yERt7/gpk4x5YJN8ESzaEMb8/MOTTT3Yq5uy6rI00hi8Y4ZuOQ5lQ7tuvx1XOnqwGjjGDqkjNrXuzPIYLTWJkbQGx6rWjIbeZrmeKlTT4LWN+5IijoMOjwbgF57iOPNOkUFcwg1wVqVSAbamila4mgpTPdinDMNw95WZ0ilpG52xhDxT0m5dn4pu6b88Zht7V5uf1OjJT9zdenejUi00in1Yy+powitMtU7acFV/x2rEXihoOY58dim2+QSMfG7J7HNdjvBHbiqWOzNbZpWGrmtjLsM6Nb7+itMOZStHPkxNoxF63lAJi97wxtHN1XVrrMd9Frc8HdwXR7NPVjPGktOqKtYQwHcXEdLWpSorTgsnZdEWyyG0ajGOdqluuPGOaA0AYYNB276nNXNhuRwkBlfrccad+KTk39qMfQ/6VD0jlJytv29lv/JewRMGMTBX0iOl1vOJTzoScXOJ4bE/FGAKI2BaaTs1DEcdKgDs3Io2ZnrUoDDJNhuxXpFY0BuQxwmu9PhmKfb3JxiA2WrGeGJh/0q0GuFYcN/lmLbOb+ysb4Yh8k2j60P3zFtFbkS4Zx+wDybPqt9ylAJi7h5Jn1G+5SgFMuWZoQBEAlDUYCAbEARAJQEQCAPAIgF4BEAgQgCMBKAiAQIEBGAvGgxJAG84DvUuz2KR41mxu1dr30hjHHXkpUcRVPZDSb4IwCcDE3exEOq187WyOoRHDE+ZxG9sr9VlOOqVQXnK4jFoYMOla5NYmno2cADHgxTq3r58/obx9NOUdXsb+w3/ZooqunbhHGHCOspDhVtHalQDlmQg8G+kzJnzWYVBFZoNYiri35xoaMujQ5nIrmNrvRjgBJJLO0ZRspZ4RvwoTsGTRkl0UvptmtUU1KBr25bGF1Hiu2rC4LWKdXXz5+CXjgtr+fPydt05t0kLGSQmjS7Vdjq4OGswk57COtUF23JLbH673uFnrWrcHSA0Oqx2dMSC7sWvvOzRTxmJ7NaMuBANcQx+s3HbsUqIUGGAA2YU4ALnzSWr6TTCmohsLWhrA0Ma0ANaBRrQNwSukB2fFRJnkEGmFca7U1I+hqcK78+GGxcstzpjEmstT2ea4gbjjXkFMdOdXp9yqbPNrCtdqZvC8w1hqVpjtLklw1Pgo9M74Jb4tozIbTryVXZLbIHedqt3R9HvzVfPaDNIXlzGsYfOkexjdZww841JpXIFDJe9nj+k+ZwzbE3Vb9rLSnMMK58uF5GdfkjCOk0TbbI57Q0YYY44A+/areHoskDzXXAYBt1cdY8qGi5raL9mlefF68LDSjGPDiMAMZA0E41OAGavNGIvFiTWJ13EFxJJJGr0cTjv7StMeFYzCvI1Z0CzTVpu3KaWAjHBUt2TCnYrqKYEbwunkWRUyO21Fho41bsO0c+CtIHgjBV1oAIIoqqyXmYXhj/MOROz9FKlpe5lLHqVo1oSO3puGWoqE+01XQtznsBzf2F5qKqGvenQWGexYjwwO+SbQP5oPvmLahyxnhj/2m0c4fvmK1yTLhnJLtHko/qN9ylgKNdo8lH9RvuUsLN8szFASgLy8SkAQRAJ+xWCWX5uN7+Qw9o4KdbLglhAdO+GFpFaveXHjRjRU7NqnUl7jUW9isASue1tA4gE5DaeQzKkeRd8y20WreW0ggHN4xpzcoE17+LqBLBZd7bIzxsx4OmBpX+tQ8u9JfP5/Y6Yekk95OieIJKa2pqN9Kdwgb2O6Z6mqO21Rl2q18lod6FkjIHXK8E04hoVBLejC6scLpnenanmT+xtGjrJTFpvGZ7dV82oz1cVGR03ajKNR/uPnb5/f/o6I4Ma4Vl/abaYzXVs1kIyMjja7Vz+kWnnqqqtt8MkNZTaLW7fPI6OPqjYS6n9QWffOxvmiqjS2gn9FrD0/u/8Az/P7k5PUQiq/gvL10mmkw1mxigFIhqmgwAL/AD3AbiVQufiSak7ym09FZXuFQ1xBNAaGld1d66IwjBbHDPLLI6/Yb1+pdD8HegnjtW02lvks42H/AJdznfye/kpOg/g8qWzW1oAzZEfpcZOHDtXVhRopgAMhkubN6i/ph+ptiwtbz56EIpmafgmZ30FTTLavTSBrdauxUd522pwx4A71xnZCNljLaydpw2Z/sqLOdY4mvEqJEXb+e6iYvK06rKuOGzj1IW5qlRYi8mtaQDlUrI33fOtUVyzVbbb1wONK1WetVocanZ3nmtYwE2oKx2eeprvy205oGO2Z79iieOr+qnWKAvOHxWrVHOt2Xd0NqRn/AJWllszm+UaDQNo8VqabHdWPam7guwYGi2tlsA1aEDEdvWsluxylp3KKxOOqCDhTMK/uaUvHD4KpvC7hBiKiNxwGxp3ctysbnko3diU3tsaympxtF45gIVDfNlDgcM1d2dlRUqFb4sDglJGMZVIrdEbyPSgecWZEmpc01of3uWvYFyS9LS6GZsoqNVwDqYVa79aLpFz3gJGB28D9lXhl7MjPCnqRar1EJcvFy6TmPE8Vi/DCfkm0fWh++YtkSFiPC+75Kn5w/fMTXIpcHMLrHko/qN9wUuii3W8eJjxHmN28FMFOCzfJCFghL3NY0Vc4hoHEro106OQQAVa2WSlXOkoWg7mA5BYvRlwFqiLt5HWWkBdPsdsMZJABqKEHELDI/qp8A+BouwxcQPRaKDrKy+nLD/Dl0ccZewVYXgSGv9WAO7DYFoJHrP6Vwumgcxho7AiuRI2E7Fxzmk0dHpvvVujkVutM8lP4iRxAyBdWnJuQUUua3/6x7slEnL2vLC0tcCQW0OsDuoptk0ftEmOpqjfIdUdmfcvWUElzS/BcvVJcK3+SNNbycseeXUFEfKTmVr7HocwYyyFx3MwHtHHuCvbHdkMXzcbQd/nO9o4qlKMeEc2TNPJ9zMDYrjnlxZGaek6jW9pzV9YtDNssvVGK/wBzvgtWXVUm7rC6Z+q3L6R2AKXkZmo26RAuPRSIupFCHEZvk6VOJrgOoLc2LR+NmqX0e9pqK+a00zaNmasbJZ2xtDWCgHfxKfouOeRyOyGNRA1e3imbVMN2KemeKVVVapq1KyZ0RVkK3TuJoMiaU/FLZrAOZPdwTcTjrVpy/VWfjA1hJw96SNmyHbZGRgknABc20gvwuJAPIBWOl2kHSLQaAnBYiY1NSea6MWO92TOelUuQnyucakmmwKysTSVWxDFbHR26i7GhotchGPtmbtd3FjtYYsJ9k7jwWo0esYw76LTO0cDm5CmRBUS7rAYJQx3muPQdmORWEpN7MrSlujUXNZaAYcVpIGcFDu6IU7MeSsi8Ab91FpCNK2cmSWp0NWmEFhBxwIFe5VlhugtA1zXbQZfqrqKPacT7l6VyUtxwbiqIxAAooVploFJnfRZy+rdQYUzxqs2zaMbId+RtLDrUNcKHbyUTQm89RxiJJoejXdsWfv6+Q5opmCaKmst5OZIyTjiOGHxQovkuSTVH0BZ5dYBHVZzR29RIwGuxaBsi6YStHBKLi6CeOKxPhdHyXaOcP3zFtC5Yvwun5Ln5w/fMWi5RD4Pnt7yDgSjjtb25OI601JmUK6KMDVXTpGMBISHAijhvGRXULq0ujeweNq13ptGs13EgYgrgqsLvvaSLI1G4rny+njMtSO52nSSzgYF0h3NaR2udSipLXpC93mMawbz03d+Hcsvdt6MlAxodoViFzL0uNcq/6l6n7BgVc55A13GrnUGs48SnKpoOG9C+1ALaieSQCkqqya9ANqvtHbhktFJJKsizAPnP6tgSk1FWxxg5PYC7rI6Z4a2tNrtgC3t2Xe2JlG9Z2lOWKxtY2jWhoCkPywXNObkdcMaiNOcU3I4jijcMFHfJuWdm6QkjqjNVFteclZFRLRDrYqTSOxHscBrjVVelt4llI2+cdivmuLW13D3LnttvDxrnyOrUkjEYADKhVwVsae9mOvmI6+uelvUdjxhT91VpbDWtVSzxapqMl6EHao5MsdMta/uW13sq4Lp2i4bVrR/hcqu2SpGOOwLoOj80jaeTkOWOo6nuWORUzox00dOjhBbl2KpvK76ggjkRsKsLrtLiKd1Mf8KdaGGmQUSSaMU3GRVXLeFAWSGj2/3DeFdwivSd/hRYbI0Y0FdtVIbIp1Otw0q20SDJsUS02nVzTU9saMKqpvK3CmB2qXIqMLFt94UOfUsRpJeIwod6nX3bqZlYW87XrnfRKEbZs2oohy2ip6yU2ZsabvxKbkR2di6Wjns3ehV4FtBsG9dLslprT3rlGjMRqD7tq6HYJMBn8VlHZiyKy+Mix3had8lz84fvWLTNk7VkvCq/5Mn5xffMW8HujmktmcFkzKFFJmUK6zmPLy8vIAJjyDUGh4LQ3Vf5pqyY7is4lScUxp0ay0XvxVZaL3JVRrlbXwb6G/xjzNNhBGRUbZHZ6o4b1lJRgrkXG5OkaHwd6HmQC1WtvRwMMZ2/zuHuC6kxlANg2AL1lhwGFGgANG4DJOELz5TcnbOyMa2BemnFOOTL1mzVIaeUyRmlkPFDsSLBpgk8WOtGBgkbvSGNPgBGO3NLFc0JbqljaU3BPOxT0J7U0JtlI7QixOziGBxoSE+zQO7iBWAdbnUPerMA/qnGOKtSZLvsWwXRZ7OKQ2aJnENFe3NWcNoBwoBwVcJyNqbfNtGxVqI0ls6IVq2gKWWTfmqyG2opplWoWh2SHSqutNtA5qFbrWQaYqotVoOZwUNm8cZYutVSqy87aGtJ3n3blGbaevfuWf0jvMNBAOJwoMgNyErdFt0Vl8XlrOcK4bFSufjXgm43Fx4+7iikOxdSjRzSlYCnXdDUqGwK6uiOhFUmSjV3HZ9WnHFaywk03LOXU0ALQ2V+CzXISLJsiy3hTPybNzi+9ar4O4/os54T3/Jsw4xfesWsH9SMZrZnDpMygW5t+jjJrJDLCA2YRR6wybJRorXc/jtWIewgkEEEYEHMLqhkUuDCeOUKsFeXl5WZnl5eVto3cMtsmEUQ+s7Y0bz8Em0lbGk26RN0H0ZdbrQGYiJtDK4bG7gd5X0Dc1xw2ZgjhZqMBrq51O8neg0U0ZhsMPi4hicXuPnOO8lXD2jivOy5Hkf4OvHFR2AI3Jt0aeAokJWLRqnRHcFGKefImXGqllohyjFGwArzxsTWIzCk0vYEE44otYptzcRivCTcgCRGajknGurRR2VGadr1K0SSHcCgfmmCa5mn4puW00BTBJj5kFMM0059NuPFQ5J9XLaos1tGdcUi1EnulBKebJhUlUYt4HEobPeFTtTKotLTQiteapLa81wxAUme2H9OCztsvGlU0hoat14aoKx9qndK/wDfaVIvS2FxVdFJiuiEa3MMk72JbhqjVHWVGcnC+qRrVZkPWZmSvrtYOX6qpsrNqv7tZh1qJDTNHYAAAraCbkqOB9OSmsnyOGRUksuTNhgVlfCTODYZhvMfdI1WTrXQZrLad2mtkkG8s5ee1VD7kTJfSx26ujZIeMTO9oWS0rsII8c3OtJBv2B3uHYp9n0iiEEcZcdZsbWkarswKZ0VTbbza6N7Aa63A7x8FUITWS0vc1nPHLFTa4M8vI/FFT7oskLpALRL4mPadV73Hg0NB712N0rPOStkjRnRya2yakQwB6bz5rR8eC+gNE9HIrFEGRjH6Tj5zjvJWXuLTO6LLE2OKUtA/wCqapO8nVxKtP8Ayddvrz9lN+VcOTyZHw6OmOiKpM2Wui1lix4Tbs9efspvyrzvCddnr3fZTflUaJ9MtSj2bOqac5Y8+E+7vXn7Kb8qaZ4SbtBPl3Y/9U35VLxz6Y9UezUTMNeCaeDvWZf4SrvP/Mfs5fyoH+Ee7/Xn7KX8qjxT6ZayR7RpHJh81cCs1J4Qrv2Sk/8Arl/Ko79PrCaeVPsSflSeKfTL8kO0aXxoFd6EPKy//wC8sXrT9nJ+VCdPLFX50n+iT8qPFP8A4v8AQryQ7X6msZMMttU46egNVkRp3YafOn2JPypl+nVkw8sfYk/Kn4p9Mfkx9o10tpxFCoc1pO01Cy8+m1kOIkNfqSfBRX6YWYihkJ/of8E/FPpj8uNe6NFJbcxXBQ32tUJ0rs2x5P8AS74KO/SSA4+MI4ar6e5UsM+mHmh2i/dITTGim2chuay7NJbNtefZf8F6TSyEjB39rvgn4p9MPLj7Ra3zbwfNKzE9oLjhiNpST31Ecndzvgoct5MoQD3ELWOOS9jOWaL90MWl6baE06QHaibM3etdLMHkTfJJYn4m8FEZaWb+4qRFboxme4paX0GuPZY3fZS0l2sTXZuV5ZK9W34qggvqFv0j2O+Ckx6RQAeefZd1bFLhJ+wtcezUxyYe9KZ+7gs27Saz0oHk/wBLx+CafpJDsefZd8FOiXTHrj2X9otNOCzWktqLonAmvm9zgmrRfrHZO7nKot1t1xQVIVwxvUmTOacXuf/Z">
            <a:extLst>
              <a:ext uri="{FF2B5EF4-FFF2-40B4-BE49-F238E27FC236}">
                <a16:creationId xmlns:a16="http://schemas.microsoft.com/office/drawing/2014/main" id="{2DBD826A-1AB7-3956-8E2E-E5D1081F0B4C}"/>
              </a:ext>
            </a:extLst>
          </p:cNvPr>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b-NO" altLang="nb-NO" sz="1800"/>
          </a:p>
        </p:txBody>
      </p:sp>
      <p:pic>
        <p:nvPicPr>
          <p:cNvPr id="18439" name="Picture 15" descr="O:\Administrasjon VVHF\Medisin og helsefag\Helsefag\LMS\DRAMMEN LMS\Tuberkuloseprosjektet\Nr 3 Blodprøve web.jpg">
            <a:extLst>
              <a:ext uri="{FF2B5EF4-FFF2-40B4-BE49-F238E27FC236}">
                <a16:creationId xmlns:a16="http://schemas.microsoft.com/office/drawing/2014/main" id="{88F62518-7D18-1C73-9B87-3AD9748A9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1484313"/>
            <a:ext cx="3703638"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6" descr="O:\Administrasjon VVHF\Medisin og helsefag\Helsefag\LMS\DRAMMEN LMS\Tuberkuloseprosjektet\nr 4 røntgen.jpg">
            <a:extLst>
              <a:ext uri="{FF2B5EF4-FFF2-40B4-BE49-F238E27FC236}">
                <a16:creationId xmlns:a16="http://schemas.microsoft.com/office/drawing/2014/main" id="{6E67281F-F9A4-62A5-F8CD-4EECC0312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84313"/>
            <a:ext cx="370522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a:extLst>
              <a:ext uri="{FF2B5EF4-FFF2-40B4-BE49-F238E27FC236}">
                <a16:creationId xmlns:a16="http://schemas.microsoft.com/office/drawing/2014/main" id="{A728EF9D-6277-3362-8E9F-2D566D42C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Rektangel 10">
            <a:extLst>
              <a:ext uri="{FF2B5EF4-FFF2-40B4-BE49-F238E27FC236}">
                <a16:creationId xmlns:a16="http://schemas.microsoft.com/office/drawing/2014/main" id="{07FE3DBE-FD80-75A7-AB93-3D0ADC28D3F7}"/>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F8A7DCA-64F9-CECA-FD09-B9CF105A0CCA}"/>
              </a:ext>
            </a:extLst>
          </p:cNvPr>
          <p:cNvSpPr>
            <a:spLocks noGrp="1"/>
          </p:cNvSpPr>
          <p:nvPr>
            <p:ph type="title"/>
          </p:nvPr>
        </p:nvSpPr>
        <p:spPr>
          <a:xfrm>
            <a:off x="612775" y="260350"/>
            <a:ext cx="8497888" cy="771525"/>
          </a:xfrm>
        </p:spPr>
        <p:txBody>
          <a:bodyPr/>
          <a:lstStyle/>
          <a:p>
            <a:pPr algn="l" eaLnBrk="1" hangingPunct="1"/>
            <a:r>
              <a:rPr lang="nb-NO" altLang="nb-NO" sz="3600" b="1">
                <a:solidFill>
                  <a:schemeClr val="tx2"/>
                </a:solidFill>
                <a:ea typeface="MS PGothic" panose="020B0600070205080204" pitchFamily="34" charset="-128"/>
                <a:cs typeface="Arial" panose="020B0604020202020204" pitchFamily="34" charset="0"/>
              </a:rPr>
              <a:t>Dette skjer ofte i kroppen når du har TB </a:t>
            </a:r>
          </a:p>
        </p:txBody>
      </p:sp>
      <p:sp>
        <p:nvSpPr>
          <p:cNvPr id="20483" name="Text Box 4">
            <a:extLst>
              <a:ext uri="{FF2B5EF4-FFF2-40B4-BE49-F238E27FC236}">
                <a16:creationId xmlns:a16="http://schemas.microsoft.com/office/drawing/2014/main" id="{727B93BC-715A-B3B3-846A-E03824B6B58E}"/>
              </a:ext>
            </a:extLst>
          </p:cNvPr>
          <p:cNvSpPr txBox="1">
            <a:spLocks noChangeArrowheads="1"/>
          </p:cNvSpPr>
          <p:nvPr/>
        </p:nvSpPr>
        <p:spPr bwMode="auto">
          <a:xfrm>
            <a:off x="1322388" y="9366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b-NO" altLang="nb-NO" sz="2400">
              <a:solidFill>
                <a:schemeClr val="tx2"/>
              </a:solidFill>
              <a:latin typeface="Times New Roman" panose="02020603050405020304" pitchFamily="18" charset="0"/>
              <a:ea typeface="MS PGothic" panose="020B0600070205080204" pitchFamily="34" charset="-128"/>
            </a:endParaRPr>
          </a:p>
        </p:txBody>
      </p:sp>
      <p:sp>
        <p:nvSpPr>
          <p:cNvPr id="20484" name="Text Box 10">
            <a:extLst>
              <a:ext uri="{FF2B5EF4-FFF2-40B4-BE49-F238E27FC236}">
                <a16:creationId xmlns:a16="http://schemas.microsoft.com/office/drawing/2014/main" id="{6902D37C-5A63-AFA4-6F9C-AD41ACD51181}"/>
              </a:ext>
            </a:extLst>
          </p:cNvPr>
          <p:cNvSpPr txBox="1">
            <a:spLocks noChangeArrowheads="1"/>
          </p:cNvSpPr>
          <p:nvPr/>
        </p:nvSpPr>
        <p:spPr bwMode="auto">
          <a:xfrm>
            <a:off x="2051050" y="2133600"/>
            <a:ext cx="311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2000">
                <a:solidFill>
                  <a:schemeClr val="tx2"/>
                </a:solidFill>
                <a:ea typeface="MS PGothic" panose="020B0600070205080204" pitchFamily="34" charset="-128"/>
              </a:rPr>
              <a:t>Du hoster (3 uker eller mer) </a:t>
            </a:r>
          </a:p>
        </p:txBody>
      </p:sp>
      <p:sp>
        <p:nvSpPr>
          <p:cNvPr id="20485" name="Text Box 11">
            <a:extLst>
              <a:ext uri="{FF2B5EF4-FFF2-40B4-BE49-F238E27FC236}">
                <a16:creationId xmlns:a16="http://schemas.microsoft.com/office/drawing/2014/main" id="{457BA8F7-A21C-F676-C5AE-C45105AD52F6}"/>
              </a:ext>
            </a:extLst>
          </p:cNvPr>
          <p:cNvSpPr txBox="1">
            <a:spLocks noChangeArrowheads="1"/>
          </p:cNvSpPr>
          <p:nvPr/>
        </p:nvSpPr>
        <p:spPr bwMode="auto">
          <a:xfrm>
            <a:off x="2127250" y="3540125"/>
            <a:ext cx="2573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2000">
                <a:solidFill>
                  <a:schemeClr val="tx2"/>
                </a:solidFill>
                <a:ea typeface="MS PGothic" panose="020B0600070205080204" pitchFamily="34" charset="-128"/>
              </a:rPr>
              <a:t>Du har ikke lyst på mat, blir tynnere</a:t>
            </a:r>
          </a:p>
          <a:p>
            <a:pPr>
              <a:spcBef>
                <a:spcPct val="0"/>
              </a:spcBef>
              <a:buFontTx/>
              <a:buNone/>
            </a:pPr>
            <a:endParaRPr lang="nb-NO" altLang="nb-NO" sz="1400">
              <a:solidFill>
                <a:schemeClr val="tx2"/>
              </a:solidFill>
              <a:ea typeface="MS PGothic" panose="020B0600070205080204" pitchFamily="34" charset="-128"/>
            </a:endParaRPr>
          </a:p>
        </p:txBody>
      </p:sp>
      <p:sp>
        <p:nvSpPr>
          <p:cNvPr id="20486" name="Text Box 12">
            <a:extLst>
              <a:ext uri="{FF2B5EF4-FFF2-40B4-BE49-F238E27FC236}">
                <a16:creationId xmlns:a16="http://schemas.microsoft.com/office/drawing/2014/main" id="{9D86B4FC-1C1A-936C-7CC1-82842257AFEE}"/>
              </a:ext>
            </a:extLst>
          </p:cNvPr>
          <p:cNvSpPr txBox="1">
            <a:spLocks noChangeArrowheads="1"/>
          </p:cNvSpPr>
          <p:nvPr/>
        </p:nvSpPr>
        <p:spPr bwMode="auto">
          <a:xfrm>
            <a:off x="2124075" y="4868863"/>
            <a:ext cx="282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2000">
                <a:solidFill>
                  <a:schemeClr val="tx2"/>
                </a:solidFill>
                <a:ea typeface="MS PGothic" panose="020B0600070205080204" pitchFamily="34" charset="-128"/>
              </a:rPr>
              <a:t>Du føler deg svak og trett</a:t>
            </a:r>
          </a:p>
        </p:txBody>
      </p:sp>
      <p:sp>
        <p:nvSpPr>
          <p:cNvPr id="20487" name="Text Box 13">
            <a:extLst>
              <a:ext uri="{FF2B5EF4-FFF2-40B4-BE49-F238E27FC236}">
                <a16:creationId xmlns:a16="http://schemas.microsoft.com/office/drawing/2014/main" id="{BDE0B555-7175-F2D1-03B9-032B2ECFA3A5}"/>
              </a:ext>
            </a:extLst>
          </p:cNvPr>
          <p:cNvSpPr txBox="1">
            <a:spLocks noChangeArrowheads="1"/>
          </p:cNvSpPr>
          <p:nvPr/>
        </p:nvSpPr>
        <p:spPr bwMode="auto">
          <a:xfrm>
            <a:off x="6316663" y="2293938"/>
            <a:ext cx="235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2000">
                <a:solidFill>
                  <a:schemeClr val="tx2"/>
                </a:solidFill>
                <a:ea typeface="MS PGothic" panose="020B0600070205080204" pitchFamily="34" charset="-128"/>
              </a:rPr>
              <a:t>Du har feber over tid</a:t>
            </a:r>
          </a:p>
        </p:txBody>
      </p:sp>
      <p:sp>
        <p:nvSpPr>
          <p:cNvPr id="20488" name="Text Box 14">
            <a:extLst>
              <a:ext uri="{FF2B5EF4-FFF2-40B4-BE49-F238E27FC236}">
                <a16:creationId xmlns:a16="http://schemas.microsoft.com/office/drawing/2014/main" id="{A8830B1F-404B-11D5-9197-4031B8CCD900}"/>
              </a:ext>
            </a:extLst>
          </p:cNvPr>
          <p:cNvSpPr txBox="1">
            <a:spLocks noChangeArrowheads="1"/>
          </p:cNvSpPr>
          <p:nvPr/>
        </p:nvSpPr>
        <p:spPr bwMode="auto">
          <a:xfrm>
            <a:off x="6300788" y="3429000"/>
            <a:ext cx="2320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2000">
                <a:solidFill>
                  <a:schemeClr val="tx2"/>
                </a:solidFill>
                <a:ea typeface="MS PGothic" panose="020B0600070205080204" pitchFamily="34" charset="-128"/>
              </a:rPr>
              <a:t>Du svetter om natten</a:t>
            </a:r>
          </a:p>
        </p:txBody>
      </p:sp>
      <p:sp>
        <p:nvSpPr>
          <p:cNvPr id="20489" name="Text Box 15">
            <a:extLst>
              <a:ext uri="{FF2B5EF4-FFF2-40B4-BE49-F238E27FC236}">
                <a16:creationId xmlns:a16="http://schemas.microsoft.com/office/drawing/2014/main" id="{EBB86FDE-B79F-999D-8A0F-E118D06EBCC7}"/>
              </a:ext>
            </a:extLst>
          </p:cNvPr>
          <p:cNvSpPr txBox="1">
            <a:spLocks noChangeArrowheads="1"/>
          </p:cNvSpPr>
          <p:nvPr/>
        </p:nvSpPr>
        <p:spPr bwMode="auto">
          <a:xfrm>
            <a:off x="6384925" y="4694238"/>
            <a:ext cx="2557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2000">
                <a:solidFill>
                  <a:schemeClr val="tx2"/>
                </a:solidFill>
                <a:ea typeface="MS PGothic" panose="020B0600070205080204" pitchFamily="34" charset="-128"/>
              </a:rPr>
              <a:t>Du får hevelse eller kul</a:t>
            </a:r>
          </a:p>
          <a:p>
            <a:pPr>
              <a:spcBef>
                <a:spcPct val="0"/>
              </a:spcBef>
              <a:buFontTx/>
              <a:buNone/>
            </a:pPr>
            <a:r>
              <a:rPr lang="nb-NO" altLang="nb-NO" sz="2000">
                <a:solidFill>
                  <a:schemeClr val="tx2"/>
                </a:solidFill>
                <a:ea typeface="MS PGothic" panose="020B0600070205080204" pitchFamily="34" charset="-128"/>
              </a:rPr>
              <a:t>på halsen, under</a:t>
            </a:r>
          </a:p>
          <a:p>
            <a:pPr>
              <a:spcBef>
                <a:spcPct val="0"/>
              </a:spcBef>
              <a:buFontTx/>
              <a:buNone/>
            </a:pPr>
            <a:r>
              <a:rPr lang="nb-NO" altLang="nb-NO" sz="2000">
                <a:solidFill>
                  <a:schemeClr val="tx2"/>
                </a:solidFill>
                <a:ea typeface="MS PGothic" panose="020B0600070205080204" pitchFamily="34" charset="-128"/>
              </a:rPr>
              <a:t>armene eller i lysken</a:t>
            </a:r>
          </a:p>
        </p:txBody>
      </p:sp>
      <p:sp>
        <p:nvSpPr>
          <p:cNvPr id="2" name="TekstSylinder 1">
            <a:extLst>
              <a:ext uri="{FF2B5EF4-FFF2-40B4-BE49-F238E27FC236}">
                <a16:creationId xmlns:a16="http://schemas.microsoft.com/office/drawing/2014/main" id="{AB75BA57-6824-7E30-B7AC-3803CED56398}"/>
              </a:ext>
            </a:extLst>
          </p:cNvPr>
          <p:cNvSpPr txBox="1"/>
          <p:nvPr/>
        </p:nvSpPr>
        <p:spPr>
          <a:xfrm>
            <a:off x="771525" y="5775325"/>
            <a:ext cx="7113588" cy="461963"/>
          </a:xfrm>
          <a:prstGeom prst="rect">
            <a:avLst/>
          </a:prstGeom>
          <a:solidFill>
            <a:schemeClr val="accent1">
              <a:lumMod val="20000"/>
              <a:lumOff val="80000"/>
            </a:schemeClr>
          </a:solidFill>
        </p:spPr>
        <p:txBody>
          <a:bodyPr wrap="none">
            <a:spAutoFit/>
          </a:bodyPr>
          <a:lstStyle/>
          <a:p>
            <a:pPr eaLnBrk="1" fontAlgn="auto" hangingPunct="1">
              <a:spcBef>
                <a:spcPts val="0"/>
              </a:spcBef>
              <a:spcAft>
                <a:spcPts val="0"/>
              </a:spcAft>
              <a:defRPr/>
            </a:pPr>
            <a:r>
              <a:rPr lang="nb-NO" sz="2400" b="1" dirty="0">
                <a:solidFill>
                  <a:schemeClr val="tx2"/>
                </a:solidFill>
                <a:latin typeface="+mn-lt"/>
                <a:cs typeface="+mn-cs"/>
              </a:rPr>
              <a:t>Alle som har slike symptomer i kroppen, bør gå til lege</a:t>
            </a:r>
            <a:r>
              <a:rPr lang="nb-NO" b="1" dirty="0">
                <a:solidFill>
                  <a:schemeClr val="tx2"/>
                </a:solidFill>
                <a:latin typeface="+mn-lt"/>
                <a:cs typeface="+mn-cs"/>
              </a:rPr>
              <a:t>!</a:t>
            </a:r>
          </a:p>
        </p:txBody>
      </p:sp>
      <p:pic>
        <p:nvPicPr>
          <p:cNvPr id="20491" name="Bilde 11" descr="P:\Tubkoor\Synkronisert\Prosjekter\Tuberkuloseprosjekt somalske nyankomne\Bilder\TB prosjektet bunntekst Peter mars 2015.png">
            <a:extLst>
              <a:ext uri="{FF2B5EF4-FFF2-40B4-BE49-F238E27FC236}">
                <a16:creationId xmlns:a16="http://schemas.microsoft.com/office/drawing/2014/main" id="{5DB92BD0-EF5E-9D92-0244-30BE68469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13" y="6597650"/>
            <a:ext cx="216058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8">
            <a:extLst>
              <a:ext uri="{FF2B5EF4-FFF2-40B4-BE49-F238E27FC236}">
                <a16:creationId xmlns:a16="http://schemas.microsoft.com/office/drawing/2014/main" id="{C3CDA7BD-109A-A40F-5CD3-4DF21823F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493" name="Picture 21" descr="O:\Administrasjon VVHF\Medisin og helsefag\Helsefag\LMS\DRAMMEN LMS\Tuberkuloseprosjektet\Bilder\Symptom_gå ned i vekt.png">
            <a:extLst>
              <a:ext uri="{FF2B5EF4-FFF2-40B4-BE49-F238E27FC236}">
                <a16:creationId xmlns:a16="http://schemas.microsoft.com/office/drawing/2014/main" id="{7A4DBD61-CA10-D00D-24B1-49E3EA4F5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805113"/>
            <a:ext cx="12192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2" descr="O:\Administrasjon VVHF\Medisin og helsefag\Helsefag\LMS\DRAMMEN LMS\Tuberkuloseprosjektet\Bilder\Symptom_hoste.jpg">
            <a:extLst>
              <a:ext uri="{FF2B5EF4-FFF2-40B4-BE49-F238E27FC236}">
                <a16:creationId xmlns:a16="http://schemas.microsoft.com/office/drawing/2014/main" id="{98CDBDB4-57E0-2BBF-92D8-9F7D97CDDC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 y="1328738"/>
            <a:ext cx="119538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3" descr="O:\Administrasjon VVHF\Medisin og helsefag\Helsefag\LMS\DRAMMEN LMS\Tuberkuloseprosjektet\Bilder\Symptom_svak og trett.png">
            <a:extLst>
              <a:ext uri="{FF2B5EF4-FFF2-40B4-BE49-F238E27FC236}">
                <a16:creationId xmlns:a16="http://schemas.microsoft.com/office/drawing/2014/main" id="{B9071D31-EFEB-A8AB-DF47-F1DD336E43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525" y="4232275"/>
            <a:ext cx="12192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24" descr="O:\Administrasjon VVHF\Medisin og helsefag\Helsefag\LMS\DRAMMEN LMS\Tuberkuloseprosjektet\Bilder\Symptom_hevelse.jpg">
            <a:extLst>
              <a:ext uri="{FF2B5EF4-FFF2-40B4-BE49-F238E27FC236}">
                <a16:creationId xmlns:a16="http://schemas.microsoft.com/office/drawing/2014/main" id="{2DCF0410-FBB9-D279-0645-8F1CE0CCA9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5875" y="4230688"/>
            <a:ext cx="11398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25" descr="O:\Administrasjon VVHF\Medisin og helsefag\Helsefag\LMS\DRAMMEN LMS\Tuberkuloseprosjektet\Bilder\Symptom_feber.png">
            <a:extLst>
              <a:ext uri="{FF2B5EF4-FFF2-40B4-BE49-F238E27FC236}">
                <a16:creationId xmlns:a16="http://schemas.microsoft.com/office/drawing/2014/main" id="{9434053F-5E98-E4BE-0F8D-FC95C1B3F2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6188" y="1382713"/>
            <a:ext cx="12192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26" descr="O:\Administrasjon VVHF\Medisin og helsefag\Helsefag\LMS\DRAMMEN LMS\Tuberkuloseprosjektet\Bilder\Symptom_nattesvette.png">
            <a:extLst>
              <a:ext uri="{FF2B5EF4-FFF2-40B4-BE49-F238E27FC236}">
                <a16:creationId xmlns:a16="http://schemas.microsoft.com/office/drawing/2014/main" id="{328F3C9D-A7B7-B1DB-006B-F1B02EF3F8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2778125"/>
            <a:ext cx="1158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ktangel 19">
            <a:extLst>
              <a:ext uri="{FF2B5EF4-FFF2-40B4-BE49-F238E27FC236}">
                <a16:creationId xmlns:a16="http://schemas.microsoft.com/office/drawing/2014/main" id="{A9DE04EE-6386-D7CF-51FC-BEB5F6101D0C}"/>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ilde 1" descr="image001">
            <a:extLst>
              <a:ext uri="{FF2B5EF4-FFF2-40B4-BE49-F238E27FC236}">
                <a16:creationId xmlns:a16="http://schemas.microsoft.com/office/drawing/2014/main" id="{6AC2D6DB-DF98-B30D-802D-6D3132A7A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583" t="26682" r="3946" b="25790"/>
          <a:stretch>
            <a:fillRect/>
          </a:stretch>
        </p:blipFill>
        <p:spPr bwMode="auto">
          <a:xfrm>
            <a:off x="5857875" y="4581525"/>
            <a:ext cx="141446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tel 1">
            <a:extLst>
              <a:ext uri="{FF2B5EF4-FFF2-40B4-BE49-F238E27FC236}">
                <a16:creationId xmlns:a16="http://schemas.microsoft.com/office/drawing/2014/main" id="{12622B9A-BBE2-92B8-4A0F-EC0A2EFE8018}"/>
              </a:ext>
            </a:extLst>
          </p:cNvPr>
          <p:cNvSpPr>
            <a:spLocks noGrp="1"/>
          </p:cNvSpPr>
          <p:nvPr>
            <p:ph type="title"/>
          </p:nvPr>
        </p:nvSpPr>
        <p:spPr>
          <a:xfrm>
            <a:off x="879475" y="692150"/>
            <a:ext cx="8229600" cy="908050"/>
          </a:xfrm>
        </p:spPr>
        <p:txBody>
          <a:bodyPr rtlCol="0">
            <a:normAutofit fontScale="90000"/>
          </a:bodyPr>
          <a:lstStyle/>
          <a:p>
            <a:pPr algn="l" eaLnBrk="1" fontAlgn="auto" hangingPunct="1">
              <a:spcAft>
                <a:spcPts val="0"/>
              </a:spcAft>
              <a:defRPr/>
            </a:pPr>
            <a:r>
              <a:rPr lang="nb-NO" sz="4200" b="1" dirty="0">
                <a:solidFill>
                  <a:schemeClr val="tx2"/>
                </a:solidFill>
                <a:latin typeface="+mn-lt"/>
              </a:rPr>
              <a:t>Barn kan ha andre symptomer enn voksne</a:t>
            </a:r>
          </a:p>
        </p:txBody>
      </p:sp>
      <p:sp>
        <p:nvSpPr>
          <p:cNvPr id="22532" name="Plassholder for innhold 3">
            <a:extLst>
              <a:ext uri="{FF2B5EF4-FFF2-40B4-BE49-F238E27FC236}">
                <a16:creationId xmlns:a16="http://schemas.microsoft.com/office/drawing/2014/main" id="{FBD79E25-1B8C-7297-DE3C-E445A8C2FB29}"/>
              </a:ext>
            </a:extLst>
          </p:cNvPr>
          <p:cNvSpPr>
            <a:spLocks noGrp="1"/>
          </p:cNvSpPr>
          <p:nvPr>
            <p:ph sz="quarter" idx="4294967295"/>
          </p:nvPr>
        </p:nvSpPr>
        <p:spPr>
          <a:xfrm>
            <a:off x="971550" y="2005013"/>
            <a:ext cx="4608513" cy="3473450"/>
          </a:xfrm>
        </p:spPr>
        <p:txBody>
          <a:bodyPr/>
          <a:lstStyle/>
          <a:p>
            <a:pPr eaLnBrk="1" hangingPunct="1"/>
            <a:r>
              <a:rPr lang="nb-NO" altLang="nb-NO" sz="2800">
                <a:solidFill>
                  <a:schemeClr val="tx2"/>
                </a:solidFill>
              </a:rPr>
              <a:t>sover mye og orker mindre</a:t>
            </a:r>
          </a:p>
          <a:p>
            <a:pPr eaLnBrk="1" hangingPunct="1"/>
            <a:r>
              <a:rPr lang="nb-NO" altLang="nb-NO" sz="2800">
                <a:solidFill>
                  <a:schemeClr val="tx2"/>
                </a:solidFill>
              </a:rPr>
              <a:t>spiser lite</a:t>
            </a:r>
          </a:p>
          <a:p>
            <a:pPr eaLnBrk="1" hangingPunct="1"/>
            <a:r>
              <a:rPr lang="nb-NO" altLang="nb-NO" sz="2800">
                <a:solidFill>
                  <a:schemeClr val="tx2"/>
                </a:solidFill>
              </a:rPr>
              <a:t>går lite opp i vekt</a:t>
            </a:r>
          </a:p>
          <a:p>
            <a:pPr eaLnBrk="1" hangingPunct="1"/>
            <a:r>
              <a:rPr lang="nb-NO" altLang="nb-NO" sz="2800">
                <a:solidFill>
                  <a:schemeClr val="tx2"/>
                </a:solidFill>
              </a:rPr>
              <a:t>svetter om natten</a:t>
            </a:r>
          </a:p>
          <a:p>
            <a:pPr eaLnBrk="1" hangingPunct="1"/>
            <a:r>
              <a:rPr lang="nb-NO" altLang="nb-NO" sz="2800">
                <a:solidFill>
                  <a:schemeClr val="tx2"/>
                </a:solidFill>
              </a:rPr>
              <a:t>hoster sjelden</a:t>
            </a:r>
          </a:p>
        </p:txBody>
      </p:sp>
      <p:pic>
        <p:nvPicPr>
          <p:cNvPr id="22533" name="Picture 8">
            <a:extLst>
              <a:ext uri="{FF2B5EF4-FFF2-40B4-BE49-F238E27FC236}">
                <a16:creationId xmlns:a16="http://schemas.microsoft.com/office/drawing/2014/main" id="{088B4834-5BDF-83EA-15F5-1F202AD82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400800"/>
            <a:ext cx="578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2534" name="Bilde 1" descr="image001">
            <a:extLst>
              <a:ext uri="{FF2B5EF4-FFF2-40B4-BE49-F238E27FC236}">
                <a16:creationId xmlns:a16="http://schemas.microsoft.com/office/drawing/2014/main" id="{4931A785-9F99-68D1-5A5F-7FAE16E3C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666" t="26682" r="36295" b="25790"/>
          <a:stretch>
            <a:fillRect/>
          </a:stretch>
        </p:blipFill>
        <p:spPr bwMode="auto">
          <a:xfrm>
            <a:off x="5867400" y="2997200"/>
            <a:ext cx="13954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Bilde 1" descr="image001">
            <a:extLst>
              <a:ext uri="{FF2B5EF4-FFF2-40B4-BE49-F238E27FC236}">
                <a16:creationId xmlns:a16="http://schemas.microsoft.com/office/drawing/2014/main" id="{44C6DDF0-C981-1C37-2B5E-2A4B10951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83" t="26682" r="68375" b="25790"/>
          <a:stretch>
            <a:fillRect/>
          </a:stretch>
        </p:blipFill>
        <p:spPr bwMode="auto">
          <a:xfrm>
            <a:off x="5894388" y="1412875"/>
            <a:ext cx="13700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C12E5EBB-A5F5-3216-8129-18831D18E7A2}"/>
              </a:ext>
            </a:extLst>
          </p:cNvPr>
          <p:cNvSpPr/>
          <p:nvPr/>
        </p:nvSpPr>
        <p:spPr>
          <a:xfrm>
            <a:off x="14288" y="6548438"/>
            <a:ext cx="1300162" cy="276225"/>
          </a:xfrm>
          <a:prstGeom prst="rect">
            <a:avLst/>
          </a:prstGeom>
        </p:spPr>
        <p:txBody>
          <a:bodyPr wrap="none">
            <a:spAutoFit/>
          </a:bodyPr>
          <a:lstStyle/>
          <a:p>
            <a:pPr eaLnBrk="1" hangingPunct="1">
              <a:defRPr/>
            </a:pPr>
            <a:r>
              <a:rPr lang="nb-NO" sz="1200" dirty="0">
                <a:solidFill>
                  <a:schemeClr val="bg1">
                    <a:lumMod val="50000"/>
                  </a:schemeClr>
                </a:solidFill>
                <a:latin typeface="+mn-lt"/>
                <a:cs typeface="Arial" charset="0"/>
              </a:rPr>
              <a:t>Copyright © 2024</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82614c-ce60-4384-bf0d-bfcec2f5e814">
      <Terms xmlns="http://schemas.microsoft.com/office/infopath/2007/PartnerControls"/>
    </lcf76f155ced4ddcb4097134ff3c332f>
    <TaxCatchAll xmlns="1d953474-71f0-455e-b31a-edf7619ac3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BA9DED53E1D34CAB4DBE00CDEC36F9" ma:contentTypeVersion="12" ma:contentTypeDescription="Create a new document." ma:contentTypeScope="" ma:versionID="79c74563a52b962a8722ed9251028d05">
  <xsd:schema xmlns:xsd="http://www.w3.org/2001/XMLSchema" xmlns:xs="http://www.w3.org/2001/XMLSchema" xmlns:p="http://schemas.microsoft.com/office/2006/metadata/properties" xmlns:ns2="9b82614c-ce60-4384-bf0d-bfcec2f5e814" xmlns:ns3="1d953474-71f0-455e-b31a-edf7619ac3b9" targetNamespace="http://schemas.microsoft.com/office/2006/metadata/properties" ma:root="true" ma:fieldsID="8a392f8c09eaacdfc6d19c18cb4d12ef" ns2:_="" ns3:_="">
    <xsd:import namespace="9b82614c-ce60-4384-bf0d-bfcec2f5e814"/>
    <xsd:import namespace="1d953474-71f0-455e-b31a-edf7619ac3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2614c-ce60-4384-bf0d-bfcec2f5e8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953474-71f0-455e-b31a-edf7619ac3b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6a23fa5-a055-4a8c-8b2d-67e8d05829a0}" ma:internalName="TaxCatchAll" ma:showField="CatchAllData" ma:web="1d953474-71f0-455e-b31a-edf7619ac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50E60-E8F0-48EF-BCA2-E8181C0B12DC}">
  <ds:schemaRefs>
    <ds:schemaRef ds:uri="http://schemas.microsoft.com/office/2006/metadata/properties"/>
    <ds:schemaRef ds:uri="http://schemas.microsoft.com/office/infopath/2007/PartnerControls"/>
    <ds:schemaRef ds:uri="9b82614c-ce60-4384-bf0d-bfcec2f5e814"/>
    <ds:schemaRef ds:uri="1d953474-71f0-455e-b31a-edf7619ac3b9"/>
  </ds:schemaRefs>
</ds:datastoreItem>
</file>

<file path=customXml/itemProps2.xml><?xml version="1.0" encoding="utf-8"?>
<ds:datastoreItem xmlns:ds="http://schemas.openxmlformats.org/officeDocument/2006/customXml" ds:itemID="{6FB7CD33-2693-4D35-B602-8D99C8826031}">
  <ds:schemaRefs>
    <ds:schemaRef ds:uri="http://schemas.microsoft.com/sharepoint/v3/contenttype/forms"/>
  </ds:schemaRefs>
</ds:datastoreItem>
</file>

<file path=customXml/itemProps3.xml><?xml version="1.0" encoding="utf-8"?>
<ds:datastoreItem xmlns:ds="http://schemas.openxmlformats.org/officeDocument/2006/customXml" ds:itemID="{DC8D5D4A-F60D-4075-ADAB-E071453BC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2614c-ce60-4384-bf0d-bfcec2f5e814"/>
    <ds:schemaRef ds:uri="1d953474-71f0-455e-b31a-edf7619ac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otalTime>473</TotalTime>
  <Words>2047</Words>
  <Application>Microsoft Office PowerPoint</Application>
  <PresentationFormat>On-screen Show (4:3)</PresentationFormat>
  <Paragraphs>170</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Office-tema</vt:lpstr>
      <vt:lpstr>Tuberkulose (TB)</vt:lpstr>
      <vt:lpstr> I Norge får alle en fastlege </vt:lpstr>
      <vt:lpstr>Leger og sykepleiere har taushetsplikt  </vt:lpstr>
      <vt:lpstr>PowerPoint Presentation</vt:lpstr>
      <vt:lpstr>Hva er TB? </vt:lpstr>
      <vt:lpstr>Hvordan smitter TB? </vt:lpstr>
      <vt:lpstr>TB-undersøkelser</vt:lpstr>
      <vt:lpstr>Dette skjer ofte i kroppen når du har TB </vt:lpstr>
      <vt:lpstr>Barn kan ha andre symptomer enn voksne</vt:lpstr>
      <vt:lpstr>Behandling </vt:lpstr>
      <vt:lpstr>PowerPoint Presentation</vt:lpstr>
      <vt:lpstr>PowerPoint Presentation</vt:lpstr>
      <vt:lpstr>Gå til lege hvis du har symptomer på TB </vt:lpstr>
      <vt:lpstr>PowerPoint Presentation</vt:lpstr>
      <vt:lpstr>PowerPoint Presentation</vt:lpstr>
    </vt:vector>
  </TitlesOfParts>
  <Company>Helse Sør-Øst RHF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Tuberkulose (TB)</dc:title>
  <dc:creator>sbjoku</dc:creator>
  <cp:lastModifiedBy>Solveig Helene Kolsrud Lunde Midtvedt</cp:lastModifiedBy>
  <cp:revision>72</cp:revision>
  <cp:lastPrinted>2019-06-18T11:04:16Z</cp:lastPrinted>
  <dcterms:created xsi:type="dcterms:W3CDTF">2015-06-23T11:48:27Z</dcterms:created>
  <dcterms:modified xsi:type="dcterms:W3CDTF">2025-01-16T08:48:52Z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0x010100D7BA9DED53E1D34CAB4DBE00CDEC36F9</vt:lpwstr>
  </property>
  <property fmtid="{D5CDD505-2E9C-101B-9397-08002B2CF9AE}" pid="3" name="MediaServiceImageTags">
    <vt:lpwstr/>
  </property>
</Properties>
</file>