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s/slide20.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4.xml" ContentType="application/vnd.openxmlformats-officedocument.presentationml.notesSlide+xml"/>
  <Override PartName="/ppt/notesSlides/notesSlide2.xml" ContentType="application/vnd.openxmlformats-officedocument.presentationml.notesSlide+xml"/>
  <Override PartName="/ppt/notesSlides/notesSlide13.xml" ContentType="application/vnd.openxmlformats-officedocument.presentationml.notesSlide+xml"/>
  <Override PartName="/ppt/notesSlides/notesSlide9.xml" ContentType="application/vnd.openxmlformats-officedocument.presentationml.notesSlide+xml"/>
  <Override PartName="/ppt/notesSlides/notesSlide5.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8.xml" ContentType="application/vnd.openxmlformats-officedocument.presentationml.notesSlide+xml"/>
  <Override PartName="/ppt/notesSlides/notesSlide1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8" r:id="rId4"/>
    <p:sldId id="260" r:id="rId5"/>
    <p:sldId id="261" r:id="rId6"/>
    <p:sldId id="262" r:id="rId7"/>
    <p:sldId id="264" r:id="rId8"/>
    <p:sldId id="265" r:id="rId9"/>
    <p:sldId id="266" r:id="rId10"/>
    <p:sldId id="267" r:id="rId11"/>
    <p:sldId id="268" r:id="rId12"/>
    <p:sldId id="269" r:id="rId13"/>
    <p:sldId id="270" r:id="rId14"/>
    <p:sldId id="272" r:id="rId15"/>
    <p:sldId id="273" r:id="rId16"/>
    <p:sldId id="274" r:id="rId17"/>
    <p:sldId id="276" r:id="rId18"/>
    <p:sldId id="275" r:id="rId19"/>
    <p:sldId id="277" r:id="rId20"/>
    <p:sldId id="278" r:id="rId21"/>
    <p:sldId id="279" r:id="rId22"/>
    <p:sldId id="280" r:id="rId23"/>
    <p:sldId id="282" r:id="rId24"/>
  </p:sldIdLst>
  <p:sldSz cx="9144000" cy="6858000" type="screen4x3"/>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596" autoAdjust="0"/>
  </p:normalViewPr>
  <p:slideViewPr>
    <p:cSldViewPr>
      <p:cViewPr varScale="1">
        <p:scale>
          <a:sx n="48" d="100"/>
          <a:sy n="48" d="100"/>
        </p:scale>
        <p:origin x="828" y="2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openxmlformats.org/officeDocument/2006/relationships/customXml" Target="../customXml/item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427C65-CA2A-4755-A92D-10728C9A8D8C}" type="datetimeFigureOut">
              <a:rPr lang="nb-NO" smtClean="0"/>
              <a:pPr/>
              <a:t>18.03.2021</a:t>
            </a:fld>
            <a:endParaRPr lang="nb-NO"/>
          </a:p>
        </p:txBody>
      </p:sp>
      <p:sp>
        <p:nvSpPr>
          <p:cNvPr id="4" name="Plassholder for lysbil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Plassholder for bunn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AEAC16-C189-4FC8-8157-66D81E8D408A}" type="slidenum">
              <a:rPr lang="nb-NO" smtClean="0"/>
              <a:pPr/>
              <a:t>‹#›</a:t>
            </a:fld>
            <a:endParaRPr lang="nb-NO"/>
          </a:p>
        </p:txBody>
      </p:sp>
    </p:spTree>
    <p:extLst>
      <p:ext uri="{BB962C8B-B14F-4D97-AF65-F5344CB8AC3E}">
        <p14:creationId xmlns:p14="http://schemas.microsoft.com/office/powerpoint/2010/main" val="24185235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fontScale="92500"/>
          </a:bodyPr>
          <a:lstStyle/>
          <a:p>
            <a:pPr eaLnBrk="1" hangingPunct="1"/>
            <a:r>
              <a:rPr lang="nb-NO" altLang="nb-NO" dirty="0" smtClean="0"/>
              <a:t>Mange tenker medisin når vi snakker om behandling, men det er viktig å legge vekt på flere ulike retninger og tverrfaglighet for å sikre god behandling. Denne figuren gjenspeiler dessverre ikke virkeligheten, men heller behandling slik vi må bestrebe oss på at den skal være.</a:t>
            </a:r>
          </a:p>
          <a:p>
            <a:pPr eaLnBrk="1" hangingPunct="1"/>
            <a:endParaRPr lang="nb-NO" altLang="nb-NO" dirty="0" smtClean="0"/>
          </a:p>
          <a:p>
            <a:pPr eaLnBrk="1" hangingPunct="1"/>
            <a:r>
              <a:rPr lang="nb-NO" altLang="nb-NO" dirty="0" smtClean="0"/>
              <a:t>Inne i sirkelen ser vi at det er noen generelle begreper – som tidlig intervensjon. Dette betyr at jo tidligere man iverksetter behandling, jo bedre prognose. Dette gjelder for alle typer sykdommer og psykiske lidelser (kan knytte dette opp til bipolar lidelse – at det ofte tar lang tid før rett diagnose stilles og at det derfor kan ta lang tid før man får rett behandling). </a:t>
            </a:r>
          </a:p>
          <a:p>
            <a:pPr eaLnBrk="1" hangingPunct="1"/>
            <a:r>
              <a:rPr lang="nb-NO" altLang="nb-NO" dirty="0" smtClean="0"/>
              <a:t>Nyeste forskning viser at psykoedukasjon er viktig del av behandling og kan virke forebyggende (psykoedukasjon = lære om egen sykdom og mestringsstrategier). Psykoedukasjon i alle fasene innebærer rett informasjon til rett tid. Pasienten må være tilgjengelig og motivert, informasjon må gjerne gjentas flere ganger på ulike måter. </a:t>
            </a:r>
          </a:p>
          <a:p>
            <a:pPr eaLnBrk="1" hangingPunct="1"/>
            <a:r>
              <a:rPr lang="nb-NO" altLang="nb-NO" dirty="0" smtClean="0"/>
              <a:t>Behandlingen bør være individuelt tilpasset i forhold til den enkelte. </a:t>
            </a:r>
          </a:p>
          <a:p>
            <a:pPr eaLnBrk="1" hangingPunct="1"/>
            <a:r>
              <a:rPr lang="nb-NO" altLang="nb-NO" dirty="0" smtClean="0"/>
              <a:t>Når det gjelder kontinuitet – hva er deltakernes erfaringer </a:t>
            </a:r>
            <a:r>
              <a:rPr lang="nb-NO" altLang="nb-NO" dirty="0" err="1" smtClean="0"/>
              <a:t>ift</a:t>
            </a:r>
            <a:r>
              <a:rPr lang="nb-NO" altLang="nb-NO" dirty="0" smtClean="0"/>
              <a:t>. til dette? (For mange kan det oppleves som en kamp å få behandling og oppfølgning over tid). </a:t>
            </a:r>
          </a:p>
          <a:p>
            <a:pPr eaLnBrk="1" hangingPunct="1"/>
            <a:endParaRPr lang="nb-NO" altLang="nb-NO" dirty="0" smtClean="0"/>
          </a:p>
          <a:p>
            <a:pPr eaLnBrk="1" hangingPunct="1"/>
            <a:r>
              <a:rPr lang="nb-NO" altLang="nb-NO" dirty="0" smtClean="0"/>
              <a:t>Ser på de spesifikke behandlingsformene – ”medisin” innebærer også samtale (og psykoedukasjon), ”sosialpsykiatri” innbefatter nettverk/ familie/ innleggelse i institusjon/ bydelen. Psykoterapi – spør deltakerne hva det er ? (samtalebehandling) – finnes ulike former for psykoterapi (snakke mer om neste gang).</a:t>
            </a:r>
          </a:p>
          <a:p>
            <a:pPr eaLnBrk="1" hangingPunct="1"/>
            <a:endParaRPr lang="nb-NO" altLang="nb-NO" dirty="0" smtClean="0"/>
          </a:p>
          <a:p>
            <a:pPr eaLnBrk="1" hangingPunct="1"/>
            <a:r>
              <a:rPr lang="nb-NO" altLang="nb-NO" dirty="0" smtClean="0"/>
              <a:t>Viktig at de forskjellige tiltakene er integrert. </a:t>
            </a:r>
          </a:p>
          <a:p>
            <a:endParaRPr lang="nb-NO" dirty="0"/>
          </a:p>
        </p:txBody>
      </p:sp>
      <p:sp>
        <p:nvSpPr>
          <p:cNvPr id="4" name="Plassholder for lysbildenummer 3"/>
          <p:cNvSpPr>
            <a:spLocks noGrp="1"/>
          </p:cNvSpPr>
          <p:nvPr>
            <p:ph type="sldNum" sz="quarter" idx="10"/>
          </p:nvPr>
        </p:nvSpPr>
        <p:spPr/>
        <p:txBody>
          <a:bodyPr/>
          <a:lstStyle/>
          <a:p>
            <a:fld id="{A9AEAC16-C189-4FC8-8157-66D81E8D408A}" type="slidenum">
              <a:rPr lang="nb-NO" smtClean="0"/>
              <a:pPr/>
              <a:t>2</a:t>
            </a:fld>
            <a:endParaRPr lang="nb-NO"/>
          </a:p>
        </p:txBody>
      </p:sp>
    </p:spTree>
    <p:extLst>
      <p:ext uri="{BB962C8B-B14F-4D97-AF65-F5344CB8AC3E}">
        <p14:creationId xmlns:p14="http://schemas.microsoft.com/office/powerpoint/2010/main" val="14339312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A9AEAC16-C189-4FC8-8157-66D81E8D408A}" type="slidenum">
              <a:rPr lang="nb-NO" smtClean="0"/>
              <a:pPr/>
              <a:t>18</a:t>
            </a:fld>
            <a:endParaRPr lang="nb-NO"/>
          </a:p>
        </p:txBody>
      </p:sp>
    </p:spTree>
    <p:extLst>
      <p:ext uri="{BB962C8B-B14F-4D97-AF65-F5344CB8AC3E}">
        <p14:creationId xmlns:p14="http://schemas.microsoft.com/office/powerpoint/2010/main" val="11420526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altLang="nb-NO" dirty="0" smtClean="0"/>
              <a:t>Årsak til at noen ikke ønsker medisiner kan være bivirkninger, for lite informasjon, at man assosierer bruk av medisiner til alvorlige sinnslidelser  Noen er redd for å bli overmedisinert og « dopet ned».</a:t>
            </a:r>
          </a:p>
          <a:p>
            <a:r>
              <a:rPr lang="nb-NO" altLang="nb-NO" dirty="0" smtClean="0"/>
              <a:t>Viktig med god informasjon om legemidler, plan for behandling med legemidler som tar hensyn til personens preferanser og tidligere erfaringer.</a:t>
            </a:r>
          </a:p>
          <a:p>
            <a:r>
              <a:rPr lang="nb-NO" altLang="nb-NO" dirty="0" smtClean="0"/>
              <a:t>Hovedregel er at helsehjelp bygger på samtykke fra pasient. (Unntak er de som omfattes av tvungent psykisk helsevern;</a:t>
            </a:r>
          </a:p>
          <a:p>
            <a:r>
              <a:rPr lang="nb-NO" altLang="nb-NO" dirty="0" smtClean="0"/>
              <a:t>Ved bipolar lidelse; Klar psykose eller tilstand som preges av funksjonssvikt som er like stor som ved psykose. I slike tilfeller kan TPH samt behandling med legemiddel uten samtykke bli vurdert.) </a:t>
            </a:r>
          </a:p>
          <a:p>
            <a:r>
              <a:rPr lang="nb-NO" altLang="nb-NO" dirty="0" smtClean="0"/>
              <a:t> </a:t>
            </a:r>
          </a:p>
          <a:p>
            <a:endParaRPr lang="nb-NO" dirty="0"/>
          </a:p>
        </p:txBody>
      </p:sp>
      <p:sp>
        <p:nvSpPr>
          <p:cNvPr id="4" name="Plassholder for lysbildenummer 3"/>
          <p:cNvSpPr>
            <a:spLocks noGrp="1"/>
          </p:cNvSpPr>
          <p:nvPr>
            <p:ph type="sldNum" sz="quarter" idx="10"/>
          </p:nvPr>
        </p:nvSpPr>
        <p:spPr/>
        <p:txBody>
          <a:bodyPr/>
          <a:lstStyle/>
          <a:p>
            <a:fld id="{A9AEAC16-C189-4FC8-8157-66D81E8D408A}" type="slidenum">
              <a:rPr lang="nb-NO" smtClean="0"/>
              <a:pPr/>
              <a:t>19</a:t>
            </a:fld>
            <a:endParaRPr lang="nb-NO"/>
          </a:p>
        </p:txBody>
      </p:sp>
    </p:spTree>
    <p:extLst>
      <p:ext uri="{BB962C8B-B14F-4D97-AF65-F5344CB8AC3E}">
        <p14:creationId xmlns:p14="http://schemas.microsoft.com/office/powerpoint/2010/main" val="39225021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A9AEAC16-C189-4FC8-8157-66D81E8D408A}" type="slidenum">
              <a:rPr lang="nb-NO" smtClean="0"/>
              <a:pPr/>
              <a:t>20</a:t>
            </a:fld>
            <a:endParaRPr lang="nb-NO"/>
          </a:p>
        </p:txBody>
      </p:sp>
    </p:spTree>
    <p:extLst>
      <p:ext uri="{BB962C8B-B14F-4D97-AF65-F5344CB8AC3E}">
        <p14:creationId xmlns:p14="http://schemas.microsoft.com/office/powerpoint/2010/main" val="35981818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altLang="nb-NO" dirty="0" smtClean="0"/>
              <a:t>Skal ikke presenteres på kurset, men kommer på hand-</a:t>
            </a:r>
            <a:r>
              <a:rPr lang="nb-NO" altLang="nb-NO" dirty="0" err="1" smtClean="0"/>
              <a:t>out</a:t>
            </a:r>
            <a:r>
              <a:rPr lang="nb-NO" altLang="nb-NO" smtClean="0"/>
              <a:t>.</a:t>
            </a:r>
          </a:p>
          <a:p>
            <a:endParaRPr lang="nb-NO"/>
          </a:p>
        </p:txBody>
      </p:sp>
      <p:sp>
        <p:nvSpPr>
          <p:cNvPr id="4" name="Plassholder for lysbildenummer 3"/>
          <p:cNvSpPr>
            <a:spLocks noGrp="1"/>
          </p:cNvSpPr>
          <p:nvPr>
            <p:ph type="sldNum" sz="quarter" idx="10"/>
          </p:nvPr>
        </p:nvSpPr>
        <p:spPr/>
        <p:txBody>
          <a:bodyPr/>
          <a:lstStyle/>
          <a:p>
            <a:fld id="{A9AEAC16-C189-4FC8-8157-66D81E8D408A}" type="slidenum">
              <a:rPr lang="nb-NO" smtClean="0"/>
              <a:pPr/>
              <a:t>23</a:t>
            </a:fld>
            <a:endParaRPr lang="nb-NO"/>
          </a:p>
        </p:txBody>
      </p:sp>
    </p:spTree>
    <p:extLst>
      <p:ext uri="{BB962C8B-B14F-4D97-AF65-F5344CB8AC3E}">
        <p14:creationId xmlns:p14="http://schemas.microsoft.com/office/powerpoint/2010/main" val="30746856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eaLnBrk="1" hangingPunct="1"/>
            <a:r>
              <a:rPr lang="nb-NO" altLang="nb-NO" dirty="0" smtClean="0"/>
              <a:t>Hva slags type behandling skal iverksettes? Må se på </a:t>
            </a:r>
            <a:r>
              <a:rPr lang="nb-NO" altLang="nb-NO" b="1" dirty="0" smtClean="0"/>
              <a:t>hvor</a:t>
            </a:r>
            <a:r>
              <a:rPr lang="nb-NO" altLang="nb-NO" dirty="0" smtClean="0"/>
              <a:t> i forløpet pasienten er.</a:t>
            </a:r>
          </a:p>
          <a:p>
            <a:pPr eaLnBrk="1" hangingPunct="1"/>
            <a:r>
              <a:rPr lang="nb-NO" altLang="nb-NO" dirty="0" smtClean="0"/>
              <a:t>Bør starte tidligst mulig – fokus for kurset å identifisere tidlige varselsymptom og ha klare tiltak. </a:t>
            </a:r>
          </a:p>
          <a:p>
            <a:pPr eaLnBrk="1" hangingPunct="1"/>
            <a:r>
              <a:rPr lang="nb-NO" altLang="nb-NO" dirty="0" smtClean="0"/>
              <a:t>Akuttfasen (akuttbehandling = symptomlindring), ellers blir forløpet lenger. Fortsatt et </a:t>
            </a:r>
            <a:r>
              <a:rPr lang="nb-NO" altLang="nb-NO" dirty="0" err="1" smtClean="0"/>
              <a:t>tidsspeil</a:t>
            </a:r>
            <a:r>
              <a:rPr lang="nb-NO" altLang="nb-NO" dirty="0" smtClean="0"/>
              <a:t> på noen uker.</a:t>
            </a:r>
          </a:p>
          <a:p>
            <a:pPr eaLnBrk="1" hangingPunct="1"/>
            <a:r>
              <a:rPr lang="nb-NO" altLang="nb-NO" dirty="0" smtClean="0"/>
              <a:t>Fortsettelsesfasen – stor fare for tilbakefall – må holde igjen, mange føler seg friskere enn de er. Ofte bedre </a:t>
            </a:r>
            <a:r>
              <a:rPr lang="nb-NO" altLang="nb-NO" dirty="0" err="1" smtClean="0"/>
              <a:t>symptommessig</a:t>
            </a:r>
            <a:r>
              <a:rPr lang="nb-NO" altLang="nb-NO" dirty="0" smtClean="0"/>
              <a:t> enn funksjon.</a:t>
            </a:r>
          </a:p>
          <a:p>
            <a:pPr eaLnBrk="1" hangingPunct="1"/>
            <a:r>
              <a:rPr lang="nb-NO" altLang="nb-NO" dirty="0" smtClean="0"/>
              <a:t>Vedlikeholdsfase: vedlikeholdsbehandling for å forebygge nytt tilbakefall, ikke sette i gang før ferdig med fortsettelsesfasen.</a:t>
            </a:r>
          </a:p>
          <a:p>
            <a:pPr eaLnBrk="1" hangingPunct="1"/>
            <a:r>
              <a:rPr lang="nb-NO" altLang="nb-NO" dirty="0" smtClean="0"/>
              <a:t>Orange strek = naturlig forløp ved depresjon (kan vare i opptil 9-12 </a:t>
            </a:r>
            <a:r>
              <a:rPr lang="nb-NO" altLang="nb-NO" dirty="0" err="1" smtClean="0"/>
              <a:t>mnd</a:t>
            </a:r>
            <a:r>
              <a:rPr lang="nb-NO" altLang="nb-NO" dirty="0" smtClean="0"/>
              <a:t> hvis man ikke gjør noe – kan få store sosiale og økonomiske konsekvenser)</a:t>
            </a:r>
          </a:p>
          <a:p>
            <a:pPr eaLnBrk="1" hangingPunct="1"/>
            <a:r>
              <a:rPr lang="nb-NO" altLang="nb-NO" dirty="0" smtClean="0"/>
              <a:t>Gul strek = behandling (kommer mye raskere ut av depresjonen). Bør vare minst ett år uansett, men ofte flere år ved bipolar lidelse, avhengig av alvorlighetsgrad</a:t>
            </a:r>
          </a:p>
          <a:p>
            <a:pPr eaLnBrk="1" hangingPunct="1"/>
            <a:r>
              <a:rPr lang="nb-NO" altLang="nb-NO" dirty="0" smtClean="0"/>
              <a:t>Stiplet rød linje = hvis man reduserer for fort medisinering eller tar på seg for mye av vanlige forpliktelser (jobb, familie, sosialt), da er risiko for tilbakefall høy</a:t>
            </a:r>
            <a:r>
              <a:rPr lang="nb-NO" altLang="nb-NO" sz="1400" dirty="0" smtClean="0"/>
              <a:t>. </a:t>
            </a:r>
          </a:p>
          <a:p>
            <a:endParaRPr lang="nb-NO" dirty="0"/>
          </a:p>
        </p:txBody>
      </p:sp>
      <p:sp>
        <p:nvSpPr>
          <p:cNvPr id="4" name="Plassholder for lysbildenummer 3"/>
          <p:cNvSpPr>
            <a:spLocks noGrp="1"/>
          </p:cNvSpPr>
          <p:nvPr>
            <p:ph type="sldNum" sz="quarter" idx="10"/>
          </p:nvPr>
        </p:nvSpPr>
        <p:spPr/>
        <p:txBody>
          <a:bodyPr/>
          <a:lstStyle/>
          <a:p>
            <a:fld id="{A9AEAC16-C189-4FC8-8157-66D81E8D408A}" type="slidenum">
              <a:rPr lang="nb-NO" smtClean="0"/>
              <a:pPr/>
              <a:t>4</a:t>
            </a:fld>
            <a:endParaRPr lang="nb-NO"/>
          </a:p>
        </p:txBody>
      </p:sp>
    </p:spTree>
    <p:extLst>
      <p:ext uri="{BB962C8B-B14F-4D97-AF65-F5344CB8AC3E}">
        <p14:creationId xmlns:p14="http://schemas.microsoft.com/office/powerpoint/2010/main" val="41964275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lnSpcReduction="10000"/>
          </a:bodyPr>
          <a:lstStyle/>
          <a:p>
            <a:pPr marL="225425" indent="-225425" eaLnBrk="1" hangingPunct="1"/>
            <a:r>
              <a:rPr lang="nb-NO" altLang="nb-NO" dirty="0" smtClean="0"/>
              <a:t>Hvordan innvirker medisinene på hjernen, hvilke hjernestrukturer er aktuelle og hvilke signalstoffer? </a:t>
            </a:r>
          </a:p>
          <a:p>
            <a:pPr marL="225425" indent="-225425" eaLnBrk="1" hangingPunct="1"/>
            <a:r>
              <a:rPr lang="nb-NO" altLang="nb-NO" dirty="0" smtClean="0"/>
              <a:t>Forklar figuren: Øverst se vi to hele nerveceller og utsnitt (forstørrelsesbildet) viser kobling mellom dem (synapse), og signaloverføring mellom cellene – via den elektriske nerveimpulsen (blå pil). Hvordan kommer den videre til neste celle, jo bed signalstoff. Slik foregår det i alle nerveceller. Gjennomgå de forskjellige mekanismene som medikamenter virker inn på: </a:t>
            </a:r>
          </a:p>
          <a:p>
            <a:pPr marL="225425" indent="-225425" eaLnBrk="1" hangingPunct="1">
              <a:buFontTx/>
              <a:buAutoNum type="arabicParenR"/>
            </a:pPr>
            <a:r>
              <a:rPr lang="nb-NO" altLang="nb-NO" dirty="0" smtClean="0"/>
              <a:t> dannelse- frisetting: </a:t>
            </a:r>
            <a:r>
              <a:rPr lang="nb-NO" altLang="nb-NO" dirty="0" err="1" smtClean="0"/>
              <a:t>Presynaptisk</a:t>
            </a:r>
            <a:r>
              <a:rPr lang="nb-NO" altLang="nb-NO" dirty="0" smtClean="0"/>
              <a:t> (sjelden galt)</a:t>
            </a:r>
          </a:p>
          <a:p>
            <a:pPr marL="225425" indent="-225425" eaLnBrk="1" hangingPunct="1">
              <a:buFontTx/>
              <a:buAutoNum type="arabicParenR"/>
            </a:pPr>
            <a:r>
              <a:rPr lang="nb-NO" altLang="nb-NO" dirty="0" smtClean="0"/>
              <a:t> omsetning – fjerne </a:t>
            </a:r>
            <a:r>
              <a:rPr lang="nb-NO" altLang="nb-NO" dirty="0" err="1" smtClean="0"/>
              <a:t>transmittor</a:t>
            </a:r>
            <a:r>
              <a:rPr lang="nb-NO" altLang="nb-NO" dirty="0" smtClean="0"/>
              <a:t> fra synapsen (pumpes tilbake eller nedbrytes). SSRI virker ved å hemme reopptaket, det blir mer serotonin i spalten – bedre effekt på depresjon</a:t>
            </a:r>
          </a:p>
          <a:p>
            <a:pPr marL="225425" indent="-225425" eaLnBrk="1" hangingPunct="1">
              <a:buFontTx/>
              <a:buAutoNum type="arabicParenR"/>
            </a:pPr>
            <a:r>
              <a:rPr lang="nb-NO" altLang="nb-NO" dirty="0" smtClean="0"/>
              <a:t> kobling til reseptor – blokkeres av medikamentet. Signalet blir redusert, slik som antipsykotika virker – hemmer dopamin og mindre oppstemt og psykose.</a:t>
            </a:r>
          </a:p>
          <a:p>
            <a:pPr marL="225425" indent="-225425" eaLnBrk="1" hangingPunct="1">
              <a:buFontTx/>
              <a:buAutoNum type="arabicParenR"/>
            </a:pPr>
            <a:endParaRPr lang="nb-NO" altLang="nb-NO" dirty="0" smtClean="0"/>
          </a:p>
          <a:p>
            <a:pPr marL="225425" indent="-225425" eaLnBrk="1" hangingPunct="1"/>
            <a:r>
              <a:rPr lang="nb-NO" altLang="nb-NO" dirty="0" smtClean="0"/>
              <a:t>Husker deltakerne navnet på de hjernestrukturer som var involvert? (de </a:t>
            </a:r>
            <a:r>
              <a:rPr lang="nb-NO" altLang="nb-NO" dirty="0" err="1" smtClean="0"/>
              <a:t>limbiske</a:t>
            </a:r>
            <a:r>
              <a:rPr lang="nb-NO" altLang="nb-NO" dirty="0" smtClean="0"/>
              <a:t> strukturer områder i hjernen som regulerer følelser, stemningsleie og søvn, særlig </a:t>
            </a:r>
            <a:r>
              <a:rPr lang="nb-NO" altLang="nb-NO" dirty="0" err="1" smtClean="0"/>
              <a:t>amygdala</a:t>
            </a:r>
            <a:r>
              <a:rPr lang="nb-NO" altLang="nb-NO" dirty="0" smtClean="0"/>
              <a:t>, </a:t>
            </a:r>
            <a:r>
              <a:rPr lang="nb-NO" altLang="nb-NO" dirty="0" err="1" smtClean="0"/>
              <a:t>hippocampus</a:t>
            </a:r>
            <a:r>
              <a:rPr lang="nb-NO" altLang="nb-NO" dirty="0" smtClean="0"/>
              <a:t> og </a:t>
            </a:r>
            <a:r>
              <a:rPr lang="nb-NO" altLang="nb-NO" dirty="0" err="1" smtClean="0"/>
              <a:t>nucleus</a:t>
            </a:r>
            <a:r>
              <a:rPr lang="nb-NO" altLang="nb-NO" dirty="0" smtClean="0"/>
              <a:t> </a:t>
            </a:r>
            <a:r>
              <a:rPr lang="nb-NO" altLang="nb-NO" dirty="0" err="1" smtClean="0"/>
              <a:t>surpachiasmaticus</a:t>
            </a:r>
            <a:r>
              <a:rPr lang="nb-NO" altLang="nb-NO" dirty="0" smtClean="0"/>
              <a:t> – repetisjon fra kursdag 2) </a:t>
            </a:r>
          </a:p>
          <a:p>
            <a:pPr marL="225425" indent="-225425" eaLnBrk="1" hangingPunct="1"/>
            <a:r>
              <a:rPr lang="nb-NO" altLang="nb-NO" dirty="0" smtClean="0"/>
              <a:t>Hva er bipolar lidelse når vi snakker om funksjonssvikt i disse hjerneområdene? </a:t>
            </a:r>
          </a:p>
          <a:p>
            <a:pPr marL="225425" indent="-225425" eaLnBrk="1" hangingPunct="1">
              <a:buFontTx/>
              <a:buChar char="•"/>
            </a:pPr>
            <a:r>
              <a:rPr lang="nb-NO" altLang="nb-NO" dirty="0" smtClean="0"/>
              <a:t>Manglende funksjon i forhold til å regulere signalstoffer som sikrer optimal kommunikasjon mellom hjerneceller i disse områdene. For mye eller for lite av signalstoffer gir symptomer på hypomani, mani eller depresjon. </a:t>
            </a:r>
          </a:p>
          <a:p>
            <a:pPr marL="225425" indent="-225425" eaLnBrk="1" hangingPunct="1">
              <a:buFontTx/>
              <a:buChar char="•"/>
            </a:pPr>
            <a:r>
              <a:rPr lang="nb-NO" altLang="nb-NO" dirty="0" smtClean="0"/>
              <a:t>Medisiner virke inn på disse strukturene og demper symptomene ved å regulere dannelsen/frigjøring/omsetning i synapsespalten/reopptak av signalstoffer.</a:t>
            </a:r>
          </a:p>
          <a:p>
            <a:endParaRPr lang="nb-NO" dirty="0"/>
          </a:p>
        </p:txBody>
      </p:sp>
      <p:sp>
        <p:nvSpPr>
          <p:cNvPr id="4" name="Plassholder for lysbildenummer 3"/>
          <p:cNvSpPr>
            <a:spLocks noGrp="1"/>
          </p:cNvSpPr>
          <p:nvPr>
            <p:ph type="sldNum" sz="quarter" idx="10"/>
          </p:nvPr>
        </p:nvSpPr>
        <p:spPr/>
        <p:txBody>
          <a:bodyPr/>
          <a:lstStyle/>
          <a:p>
            <a:fld id="{A9AEAC16-C189-4FC8-8157-66D81E8D408A}" type="slidenum">
              <a:rPr lang="nb-NO" smtClean="0"/>
              <a:pPr/>
              <a:t>6</a:t>
            </a:fld>
            <a:endParaRPr lang="nb-NO"/>
          </a:p>
        </p:txBody>
      </p:sp>
    </p:spTree>
    <p:extLst>
      <p:ext uri="{BB962C8B-B14F-4D97-AF65-F5344CB8AC3E}">
        <p14:creationId xmlns:p14="http://schemas.microsoft.com/office/powerpoint/2010/main" val="4106476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eaLnBrk="1" hangingPunct="1"/>
            <a:r>
              <a:rPr lang="nb-NO" altLang="nb-NO" dirty="0" err="1" smtClean="0"/>
              <a:t>Ref</a:t>
            </a:r>
            <a:r>
              <a:rPr lang="nb-NO" altLang="nb-NO" dirty="0" smtClean="0"/>
              <a:t>: Anbefalinger i henhold til «Nasjonale faglige retningslinjer for utredning og behandling av bipolare lidelser, IS-1925»</a:t>
            </a:r>
          </a:p>
          <a:p>
            <a:pPr eaLnBrk="1" hangingPunct="1"/>
            <a:r>
              <a:rPr lang="nb-NO" altLang="nb-NO" u="sng" dirty="0" smtClean="0"/>
              <a:t>Depresjon:</a:t>
            </a:r>
            <a:r>
              <a:rPr lang="nb-NO" altLang="nb-NO" dirty="0" smtClean="0"/>
              <a:t> </a:t>
            </a:r>
            <a:r>
              <a:rPr lang="nb-NO" altLang="nb-NO" dirty="0" smtClean="0">
                <a:solidFill>
                  <a:srgbClr val="000000"/>
                </a:solidFill>
                <a:latin typeface="Comic Sans MS" pitchFamily="66" charset="0"/>
                <a:cs typeface="Times New Roman" charset="0"/>
              </a:rPr>
              <a:t>Bruk SSRI kun som tillegg til stemningsstabilisator ved bipolar I </a:t>
            </a:r>
          </a:p>
          <a:p>
            <a:pPr eaLnBrk="1" hangingPunct="1">
              <a:spcBef>
                <a:spcPct val="0"/>
              </a:spcBef>
            </a:pPr>
            <a:r>
              <a:rPr lang="nb-NO" altLang="nb-NO" dirty="0" smtClean="0">
                <a:solidFill>
                  <a:srgbClr val="000000"/>
                </a:solidFill>
                <a:latin typeface="Comic Sans MS" pitchFamily="66" charset="0"/>
                <a:cs typeface="Times New Roman" charset="0"/>
              </a:rPr>
              <a:t>Når SSRI tåles uten at man får maniutvikling kan SSRI brukes som forebygging.</a:t>
            </a:r>
          </a:p>
          <a:p>
            <a:pPr eaLnBrk="1" hangingPunct="1">
              <a:spcBef>
                <a:spcPct val="0"/>
              </a:spcBef>
            </a:pPr>
            <a:r>
              <a:rPr lang="nb-NO" altLang="nb-NO" u="sng" dirty="0" smtClean="0">
                <a:solidFill>
                  <a:srgbClr val="000000"/>
                </a:solidFill>
                <a:latin typeface="Comic Sans MS" pitchFamily="66" charset="0"/>
                <a:cs typeface="Times New Roman" charset="0"/>
              </a:rPr>
              <a:t>Forebygging:</a:t>
            </a:r>
            <a:r>
              <a:rPr lang="nb-NO" altLang="nb-NO" dirty="0" smtClean="0">
                <a:solidFill>
                  <a:srgbClr val="000000"/>
                </a:solidFill>
                <a:latin typeface="Comic Sans MS" pitchFamily="66" charset="0"/>
                <a:cs typeface="Times New Roman" charset="0"/>
              </a:rPr>
              <a:t> </a:t>
            </a:r>
          </a:p>
          <a:p>
            <a:pPr eaLnBrk="1" hangingPunct="1">
              <a:spcBef>
                <a:spcPct val="0"/>
              </a:spcBef>
            </a:pPr>
            <a:r>
              <a:rPr lang="nb-NO" altLang="nb-NO" dirty="0" smtClean="0">
                <a:solidFill>
                  <a:srgbClr val="000000"/>
                </a:solidFill>
                <a:latin typeface="Comic Sans MS" pitchFamily="66" charset="0"/>
                <a:cs typeface="Times New Roman" charset="0"/>
              </a:rPr>
              <a:t>Kan være forskjell på forebygging av manier </a:t>
            </a:r>
            <a:br>
              <a:rPr lang="nb-NO" altLang="nb-NO" dirty="0" smtClean="0">
                <a:solidFill>
                  <a:srgbClr val="000000"/>
                </a:solidFill>
                <a:latin typeface="Comic Sans MS" pitchFamily="66" charset="0"/>
                <a:cs typeface="Times New Roman" charset="0"/>
              </a:rPr>
            </a:br>
            <a:r>
              <a:rPr lang="nb-NO" altLang="nb-NO" dirty="0" smtClean="0">
                <a:solidFill>
                  <a:srgbClr val="000000"/>
                </a:solidFill>
                <a:latin typeface="Comic Sans MS" pitchFamily="66" charset="0"/>
                <a:cs typeface="Times New Roman" charset="0"/>
              </a:rPr>
              <a:t>(eks. </a:t>
            </a:r>
            <a:r>
              <a:rPr lang="nb-NO" altLang="nb-NO" dirty="0" err="1" smtClean="0">
                <a:solidFill>
                  <a:srgbClr val="000000"/>
                </a:solidFill>
                <a:latin typeface="Comic Sans MS" pitchFamily="66" charset="0"/>
                <a:cs typeface="Times New Roman" charset="0"/>
              </a:rPr>
              <a:t>Lithium</a:t>
            </a:r>
            <a:r>
              <a:rPr lang="nb-NO" altLang="nb-NO" dirty="0" smtClean="0">
                <a:solidFill>
                  <a:srgbClr val="000000"/>
                </a:solidFill>
                <a:latin typeface="Comic Sans MS" pitchFamily="66" charset="0"/>
                <a:cs typeface="Times New Roman" charset="0"/>
              </a:rPr>
              <a:t>) og depresjoner (eks. </a:t>
            </a:r>
            <a:r>
              <a:rPr lang="nb-NO" altLang="nb-NO" dirty="0" err="1" smtClean="0">
                <a:solidFill>
                  <a:srgbClr val="000000"/>
                </a:solidFill>
                <a:latin typeface="Comic Sans MS" pitchFamily="66" charset="0"/>
                <a:cs typeface="Times New Roman" charset="0"/>
              </a:rPr>
              <a:t>Lamictal</a:t>
            </a:r>
            <a:r>
              <a:rPr lang="nb-NO" altLang="nb-NO" dirty="0" smtClean="0">
                <a:solidFill>
                  <a:srgbClr val="000000"/>
                </a:solidFill>
                <a:latin typeface="Comic Sans MS" pitchFamily="66" charset="0"/>
                <a:cs typeface="Times New Roman" charset="0"/>
              </a:rPr>
              <a:t>)</a:t>
            </a:r>
          </a:p>
          <a:p>
            <a:pPr eaLnBrk="1" hangingPunct="1">
              <a:spcBef>
                <a:spcPct val="0"/>
              </a:spcBef>
            </a:pPr>
            <a:r>
              <a:rPr lang="nb-NO" altLang="nb-NO" dirty="0" smtClean="0">
                <a:solidFill>
                  <a:srgbClr val="000000"/>
                </a:solidFill>
                <a:latin typeface="Comic Sans MS" pitchFamily="66" charset="0"/>
                <a:cs typeface="Times New Roman" charset="0"/>
              </a:rPr>
              <a:t>OBS – manglende bevis kan også skyldes at det ikke er gjort nok studier</a:t>
            </a:r>
          </a:p>
          <a:p>
            <a:pPr eaLnBrk="1" hangingPunct="1">
              <a:spcBef>
                <a:spcPct val="0"/>
              </a:spcBef>
            </a:pPr>
            <a:r>
              <a:rPr lang="nb-NO" altLang="nb-NO" u="sng" dirty="0" smtClean="0">
                <a:solidFill>
                  <a:srgbClr val="000000"/>
                </a:solidFill>
                <a:latin typeface="Comic Sans MS" pitchFamily="66" charset="0"/>
                <a:cs typeface="Times New Roman" charset="0"/>
              </a:rPr>
              <a:t>Manier: </a:t>
            </a:r>
            <a:r>
              <a:rPr lang="nb-NO" altLang="nb-NO" dirty="0" smtClean="0">
                <a:solidFill>
                  <a:srgbClr val="000000"/>
                </a:solidFill>
                <a:latin typeface="Comic Sans MS" pitchFamily="66" charset="0"/>
                <a:cs typeface="Times New Roman" charset="0"/>
              </a:rPr>
              <a:t>Straks avslutte behandling med antidepressiva. ( A)</a:t>
            </a:r>
          </a:p>
          <a:p>
            <a:pPr eaLnBrk="1" hangingPunct="1">
              <a:spcBef>
                <a:spcPct val="0"/>
              </a:spcBef>
            </a:pPr>
            <a:r>
              <a:rPr lang="nb-NO" altLang="nb-NO" dirty="0" smtClean="0">
                <a:solidFill>
                  <a:srgbClr val="000000"/>
                </a:solidFill>
                <a:latin typeface="Comic Sans MS" pitchFamily="66" charset="0"/>
                <a:cs typeface="Times New Roman" charset="0"/>
              </a:rPr>
              <a:t>Manier: Bevis for effekt ( A-D) varierer avhengig av om tilstanden er; 1) mild til moderat mani eller blandet episode uten psykotiske symptomer eller 2) alvorlig mani eller blandet episode med psykotiske symptomer ( </a:t>
            </a:r>
            <a:r>
              <a:rPr lang="nb-NO" altLang="nb-NO" dirty="0" err="1" smtClean="0">
                <a:solidFill>
                  <a:srgbClr val="000000"/>
                </a:solidFill>
                <a:latin typeface="Comic Sans MS" pitchFamily="66" charset="0"/>
                <a:cs typeface="Times New Roman" charset="0"/>
              </a:rPr>
              <a:t>jmf</a:t>
            </a:r>
            <a:r>
              <a:rPr lang="nb-NO" altLang="nb-NO" dirty="0" smtClean="0">
                <a:solidFill>
                  <a:srgbClr val="000000"/>
                </a:solidFill>
                <a:latin typeface="Comic Sans MS" pitchFamily="66" charset="0"/>
                <a:cs typeface="Times New Roman" charset="0"/>
              </a:rPr>
              <a:t> IS-1925 nasjonal faglig retningslinje…)</a:t>
            </a:r>
          </a:p>
          <a:p>
            <a:endParaRPr lang="nb-NO" dirty="0"/>
          </a:p>
        </p:txBody>
      </p:sp>
      <p:sp>
        <p:nvSpPr>
          <p:cNvPr id="4" name="Plassholder for lysbildenummer 3"/>
          <p:cNvSpPr>
            <a:spLocks noGrp="1"/>
          </p:cNvSpPr>
          <p:nvPr>
            <p:ph type="sldNum" sz="quarter" idx="10"/>
          </p:nvPr>
        </p:nvSpPr>
        <p:spPr/>
        <p:txBody>
          <a:bodyPr/>
          <a:lstStyle/>
          <a:p>
            <a:fld id="{A9AEAC16-C189-4FC8-8157-66D81E8D408A}" type="slidenum">
              <a:rPr lang="nb-NO" smtClean="0"/>
              <a:pPr/>
              <a:t>10</a:t>
            </a:fld>
            <a:endParaRPr lang="nb-NO"/>
          </a:p>
        </p:txBody>
      </p:sp>
    </p:spTree>
    <p:extLst>
      <p:ext uri="{BB962C8B-B14F-4D97-AF65-F5344CB8AC3E}">
        <p14:creationId xmlns:p14="http://schemas.microsoft.com/office/powerpoint/2010/main" val="235377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eaLnBrk="1" hangingPunct="1">
              <a:buFontTx/>
              <a:buChar char="•"/>
            </a:pPr>
            <a:r>
              <a:rPr lang="nb-NO" altLang="nb-NO" dirty="0" smtClean="0"/>
              <a:t>Litium virker </a:t>
            </a:r>
            <a:r>
              <a:rPr lang="nb-NO" altLang="nb-NO" dirty="0" err="1" smtClean="0"/>
              <a:t>ift</a:t>
            </a:r>
            <a:r>
              <a:rPr lang="nb-NO" altLang="nb-NO" dirty="0" smtClean="0"/>
              <a:t> </a:t>
            </a:r>
            <a:r>
              <a:rPr lang="nb-NO" altLang="nb-NO" b="1" dirty="0" smtClean="0"/>
              <a:t>dannelsen</a:t>
            </a:r>
            <a:r>
              <a:rPr lang="nb-NO" altLang="nb-NO" dirty="0" smtClean="0"/>
              <a:t> av </a:t>
            </a:r>
            <a:r>
              <a:rPr lang="nb-NO" altLang="nb-NO" dirty="0" err="1" smtClean="0"/>
              <a:t>nevrotransmittere</a:t>
            </a:r>
            <a:r>
              <a:rPr lang="nb-NO" altLang="nb-NO" dirty="0" smtClean="0"/>
              <a:t> og sannsynligvis også på </a:t>
            </a:r>
            <a:r>
              <a:rPr lang="nb-NO" altLang="nb-NO" b="1" dirty="0" smtClean="0"/>
              <a:t>likevekten</a:t>
            </a:r>
            <a:r>
              <a:rPr lang="nb-NO" altLang="nb-NO" dirty="0" smtClean="0"/>
              <a:t> mellom </a:t>
            </a:r>
            <a:r>
              <a:rPr lang="nb-NO" altLang="nb-NO" dirty="0" err="1" smtClean="0"/>
              <a:t>nevrotransmittere</a:t>
            </a:r>
            <a:r>
              <a:rPr lang="nb-NO" altLang="nb-NO" dirty="0" smtClean="0"/>
              <a:t>. Snevert intervall i blodkonsentrasjon (serumverdi) hvor litium virker. Utenfor denne verdi er det </a:t>
            </a:r>
            <a:r>
              <a:rPr lang="nb-NO" altLang="nb-NO" b="1" dirty="0" smtClean="0"/>
              <a:t>risiko for forgiftning</a:t>
            </a:r>
            <a:r>
              <a:rPr lang="nb-NO" altLang="nb-NO" dirty="0" smtClean="0"/>
              <a:t>. Viktig med regelmessige blodprøver.</a:t>
            </a:r>
          </a:p>
          <a:p>
            <a:pPr eaLnBrk="1" hangingPunct="1">
              <a:buFontTx/>
              <a:buChar char="•"/>
            </a:pPr>
            <a:r>
              <a:rPr lang="nb-NO" altLang="nb-NO" dirty="0" smtClean="0"/>
              <a:t>Ved langtidsbehandling lavest mulig dose. Ved stabil tilstand i minst 2 år kan dosen justeres ned til nivåer mellom 0,3-0,6 </a:t>
            </a:r>
            <a:r>
              <a:rPr lang="nb-NO" altLang="nb-NO" dirty="0" err="1" smtClean="0"/>
              <a:t>mmol</a:t>
            </a:r>
            <a:r>
              <a:rPr lang="nb-NO" altLang="nb-NO" dirty="0" smtClean="0"/>
              <a:t>/</a:t>
            </a:r>
          </a:p>
          <a:p>
            <a:pPr eaLnBrk="1" hangingPunct="1">
              <a:buFontTx/>
              <a:buChar char="•"/>
            </a:pPr>
            <a:r>
              <a:rPr lang="nb-NO" altLang="nb-NO" sz="1800" dirty="0" smtClean="0">
                <a:latin typeface="Comic Sans MS" pitchFamily="66" charset="0"/>
              </a:rPr>
              <a:t>Litium (Li) Bivirkninger:  Skjelving, tørste og hyppig vannlating, struma, muskeltretthet. Nyre og /eller hjertepåvirkning</a:t>
            </a:r>
          </a:p>
          <a:p>
            <a:pPr lvl="2" eaLnBrk="1" hangingPunct="1"/>
            <a:r>
              <a:rPr lang="nb-NO" altLang="nb-NO" sz="1600" dirty="0" smtClean="0">
                <a:latin typeface="Comic Sans MS" pitchFamily="66" charset="0"/>
              </a:rPr>
              <a:t>OBS Li-forgiftning: Gradvis forverring av ovennevnte symptomer</a:t>
            </a:r>
          </a:p>
          <a:p>
            <a:pPr eaLnBrk="1" hangingPunct="1"/>
            <a:r>
              <a:rPr lang="nb-NO" altLang="nb-NO" dirty="0" smtClean="0"/>
              <a:t>Litium: </a:t>
            </a:r>
          </a:p>
          <a:p>
            <a:pPr eaLnBrk="1" hangingPunct="1"/>
            <a:r>
              <a:rPr lang="nb-NO" altLang="nb-NO" dirty="0" smtClean="0"/>
              <a:t>Måler s-speil for å hindre overdosering. Viktig med stabil medikamentinntak. </a:t>
            </a:r>
          </a:p>
          <a:p>
            <a:pPr eaLnBrk="1" hangingPunct="1"/>
            <a:r>
              <a:rPr lang="nb-NO" altLang="nb-NO" dirty="0" smtClean="0"/>
              <a:t>Må sjekke hjerte og nyrer før oppstart (EKG, blodprøver)</a:t>
            </a:r>
          </a:p>
          <a:p>
            <a:endParaRPr lang="nb-NO" dirty="0"/>
          </a:p>
        </p:txBody>
      </p:sp>
      <p:sp>
        <p:nvSpPr>
          <p:cNvPr id="4" name="Plassholder for lysbildenummer 3"/>
          <p:cNvSpPr>
            <a:spLocks noGrp="1"/>
          </p:cNvSpPr>
          <p:nvPr>
            <p:ph type="sldNum" sz="quarter" idx="10"/>
          </p:nvPr>
        </p:nvSpPr>
        <p:spPr/>
        <p:txBody>
          <a:bodyPr/>
          <a:lstStyle/>
          <a:p>
            <a:fld id="{A9AEAC16-C189-4FC8-8157-66D81E8D408A}" type="slidenum">
              <a:rPr lang="nb-NO" smtClean="0"/>
              <a:pPr/>
              <a:t>11</a:t>
            </a:fld>
            <a:endParaRPr lang="nb-NO"/>
          </a:p>
        </p:txBody>
      </p:sp>
    </p:spTree>
    <p:extLst>
      <p:ext uri="{BB962C8B-B14F-4D97-AF65-F5344CB8AC3E}">
        <p14:creationId xmlns:p14="http://schemas.microsoft.com/office/powerpoint/2010/main" val="9251426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eaLnBrk="1" hangingPunct="1"/>
            <a:r>
              <a:rPr lang="nb-NO" altLang="nb-NO" dirty="0" err="1" smtClean="0"/>
              <a:t>Antiepileptika</a:t>
            </a:r>
            <a:r>
              <a:rPr lang="nb-NO" altLang="nb-NO" dirty="0" smtClean="0"/>
              <a:t> kan virke på mani og depresjon, men de ulike medikamentene har ulik effekt i forhold til mani og depresjon.</a:t>
            </a:r>
          </a:p>
          <a:p>
            <a:pPr eaLnBrk="1" hangingPunct="1">
              <a:buFontTx/>
              <a:buChar char="•"/>
            </a:pPr>
            <a:r>
              <a:rPr lang="nb-NO" altLang="nb-NO" dirty="0" err="1" smtClean="0"/>
              <a:t>Orfiril</a:t>
            </a:r>
            <a:r>
              <a:rPr lang="nb-NO" altLang="nb-NO" dirty="0" smtClean="0"/>
              <a:t> virker best på mani</a:t>
            </a:r>
          </a:p>
          <a:p>
            <a:pPr eaLnBrk="1" hangingPunct="1">
              <a:buFontTx/>
              <a:buChar char="•"/>
            </a:pPr>
            <a:r>
              <a:rPr lang="nb-NO" altLang="nb-NO" dirty="0" err="1" smtClean="0"/>
              <a:t>Tegretol</a:t>
            </a:r>
            <a:r>
              <a:rPr lang="nb-NO" altLang="nb-NO" dirty="0" smtClean="0"/>
              <a:t> virker best på mani</a:t>
            </a:r>
          </a:p>
          <a:p>
            <a:pPr eaLnBrk="1" hangingPunct="1">
              <a:buFontTx/>
              <a:buChar char="•"/>
            </a:pPr>
            <a:r>
              <a:rPr lang="nb-NO" altLang="nb-NO" dirty="0" err="1" smtClean="0"/>
              <a:t>Lamictal</a:t>
            </a:r>
            <a:r>
              <a:rPr lang="nb-NO" altLang="nb-NO" dirty="0" smtClean="0"/>
              <a:t> virker best på forebygging av depresjon</a:t>
            </a:r>
          </a:p>
          <a:p>
            <a:pPr eaLnBrk="1" hangingPunct="1">
              <a:buFontTx/>
              <a:buChar char="•"/>
            </a:pPr>
            <a:endParaRPr lang="nb-NO" altLang="nb-NO" sz="1800" dirty="0" smtClean="0">
              <a:latin typeface="Comic Sans MS" pitchFamily="66" charset="0"/>
            </a:endParaRPr>
          </a:p>
          <a:p>
            <a:pPr eaLnBrk="1" hangingPunct="1">
              <a:buFontTx/>
              <a:buChar char="•"/>
            </a:pPr>
            <a:r>
              <a:rPr lang="nb-NO" altLang="nb-NO" sz="1800" dirty="0" err="1" smtClean="0">
                <a:latin typeface="Comic Sans MS" pitchFamily="66" charset="0"/>
              </a:rPr>
              <a:t>Lamictal</a:t>
            </a:r>
            <a:r>
              <a:rPr lang="nb-NO" altLang="nb-NO" sz="1800" dirty="0" smtClean="0">
                <a:latin typeface="Comic Sans MS" pitchFamily="66" charset="0"/>
              </a:rPr>
              <a:t>: Hudutslett, </a:t>
            </a:r>
            <a:r>
              <a:rPr lang="nb-NO" altLang="nb-NO" sz="1800" dirty="0" err="1" smtClean="0">
                <a:latin typeface="Comic Sans MS" pitchFamily="66" charset="0"/>
              </a:rPr>
              <a:t>hodepine,kvalme,diare,trøtthet,innsovningsvansker</a:t>
            </a:r>
            <a:r>
              <a:rPr lang="nb-NO" altLang="nb-NO" sz="1800" dirty="0" smtClean="0">
                <a:latin typeface="Comic Sans MS" pitchFamily="66" charset="0"/>
              </a:rPr>
              <a:t>, interaksjon; bruk av p-piller kan kreve høyere dose </a:t>
            </a:r>
            <a:r>
              <a:rPr lang="nb-NO" altLang="nb-NO" sz="1800" dirty="0" err="1" smtClean="0">
                <a:latin typeface="Comic Sans MS" pitchFamily="66" charset="0"/>
              </a:rPr>
              <a:t>Lamictal</a:t>
            </a:r>
            <a:r>
              <a:rPr lang="nb-NO" altLang="nb-NO" sz="1800" dirty="0" smtClean="0">
                <a:latin typeface="Comic Sans MS" pitchFamily="66" charset="0"/>
              </a:rPr>
              <a:t>,</a:t>
            </a:r>
          </a:p>
          <a:p>
            <a:pPr eaLnBrk="1" hangingPunct="1">
              <a:buFontTx/>
              <a:buChar char="•"/>
            </a:pPr>
            <a:r>
              <a:rPr lang="nb-NO" altLang="nb-NO" sz="1800" dirty="0" err="1" smtClean="0">
                <a:latin typeface="Comic Sans MS" pitchFamily="66" charset="0"/>
              </a:rPr>
              <a:t>Orfiril</a:t>
            </a:r>
            <a:r>
              <a:rPr lang="nb-NO" altLang="nb-NO" sz="1800" dirty="0" smtClean="0">
                <a:latin typeface="Comic Sans MS" pitchFamily="66" charset="0"/>
              </a:rPr>
              <a:t>: fosterskadelig, kvalme, endret leverfunksjon, trøtthet</a:t>
            </a:r>
          </a:p>
          <a:p>
            <a:pPr eaLnBrk="1" hangingPunct="1">
              <a:buFontTx/>
              <a:buChar char="•"/>
            </a:pPr>
            <a:r>
              <a:rPr lang="nb-NO" altLang="nb-NO" sz="1800" dirty="0" err="1" smtClean="0">
                <a:latin typeface="Comic Sans MS" pitchFamily="66" charset="0"/>
              </a:rPr>
              <a:t>Tegretol</a:t>
            </a:r>
            <a:r>
              <a:rPr lang="nb-NO" altLang="nb-NO" sz="1800" dirty="0" smtClean="0">
                <a:latin typeface="Comic Sans MS" pitchFamily="66" charset="0"/>
              </a:rPr>
              <a:t> påvirker omsetning av mange andre legemidler og kan være uheldig å kombinere </a:t>
            </a:r>
          </a:p>
          <a:p>
            <a:pPr lvl="1" eaLnBrk="1" hangingPunct="1">
              <a:buFont typeface="Wingdings" pitchFamily="2" charset="2"/>
              <a:buNone/>
            </a:pPr>
            <a:endParaRPr lang="nb-NO" altLang="nb-NO" sz="1800" dirty="0" smtClean="0">
              <a:latin typeface="Comic Sans MS" pitchFamily="66" charset="0"/>
            </a:endParaRPr>
          </a:p>
          <a:p>
            <a:endParaRPr lang="nb-NO" altLang="nb-NO" dirty="0" smtClean="0"/>
          </a:p>
          <a:p>
            <a:endParaRPr lang="nb-NO" dirty="0"/>
          </a:p>
        </p:txBody>
      </p:sp>
      <p:sp>
        <p:nvSpPr>
          <p:cNvPr id="4" name="Plassholder for lysbildenummer 3"/>
          <p:cNvSpPr>
            <a:spLocks noGrp="1"/>
          </p:cNvSpPr>
          <p:nvPr>
            <p:ph type="sldNum" sz="quarter" idx="10"/>
          </p:nvPr>
        </p:nvSpPr>
        <p:spPr/>
        <p:txBody>
          <a:bodyPr/>
          <a:lstStyle/>
          <a:p>
            <a:fld id="{A9AEAC16-C189-4FC8-8157-66D81E8D408A}" type="slidenum">
              <a:rPr lang="nb-NO" smtClean="0"/>
              <a:pPr/>
              <a:t>12</a:t>
            </a:fld>
            <a:endParaRPr lang="nb-NO"/>
          </a:p>
        </p:txBody>
      </p:sp>
    </p:spTree>
    <p:extLst>
      <p:ext uri="{BB962C8B-B14F-4D97-AF65-F5344CB8AC3E}">
        <p14:creationId xmlns:p14="http://schemas.microsoft.com/office/powerpoint/2010/main" val="2883859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eaLnBrk="1" hangingPunct="1"/>
            <a:r>
              <a:rPr lang="nb-NO" altLang="nb-NO" dirty="0" smtClean="0"/>
              <a:t>SSRI preparat – </a:t>
            </a:r>
            <a:r>
              <a:rPr lang="nb-NO" altLang="nb-NO" dirty="0" err="1" smtClean="0"/>
              <a:t>seretoninreopptakshemmere</a:t>
            </a:r>
            <a:r>
              <a:rPr lang="nb-NO" altLang="nb-NO" dirty="0" smtClean="0"/>
              <a:t>, </a:t>
            </a:r>
            <a:r>
              <a:rPr lang="nb-NO" altLang="nb-NO" dirty="0" err="1" smtClean="0"/>
              <a:t>dvs</a:t>
            </a:r>
            <a:r>
              <a:rPr lang="nb-NO" altLang="nb-NO" dirty="0" smtClean="0"/>
              <a:t> hemmer gjenopptak av serotonin. Disse er veldig like og har like bivirkninger. </a:t>
            </a:r>
          </a:p>
          <a:p>
            <a:pPr eaLnBrk="1" hangingPunct="1"/>
            <a:r>
              <a:rPr lang="nb-NO" altLang="nb-NO" dirty="0" err="1" smtClean="0"/>
              <a:t>Efexor</a:t>
            </a:r>
            <a:r>
              <a:rPr lang="nb-NO" altLang="nb-NO" dirty="0" smtClean="0"/>
              <a:t> SNRI serotonin og </a:t>
            </a:r>
            <a:r>
              <a:rPr lang="nb-NO" altLang="nb-NO" dirty="0" err="1" smtClean="0"/>
              <a:t>noradrenalinreopptakshemmer</a:t>
            </a:r>
            <a:endParaRPr lang="nb-NO" altLang="nb-NO" dirty="0" smtClean="0"/>
          </a:p>
          <a:p>
            <a:pPr eaLnBrk="1" hangingPunct="1"/>
            <a:r>
              <a:rPr lang="nb-NO" altLang="nb-NO" dirty="0" err="1" smtClean="0"/>
              <a:t>Remeron</a:t>
            </a:r>
            <a:r>
              <a:rPr lang="nb-NO" altLang="nb-NO" dirty="0" smtClean="0"/>
              <a:t> er en </a:t>
            </a:r>
            <a:r>
              <a:rPr lang="nb-NO" altLang="nb-NO" dirty="0" err="1" smtClean="0"/>
              <a:t>presynaptisk</a:t>
            </a:r>
            <a:r>
              <a:rPr lang="nb-NO" altLang="nb-NO" dirty="0" smtClean="0"/>
              <a:t> alfa2- antagonist som øker </a:t>
            </a:r>
            <a:r>
              <a:rPr lang="nb-NO" altLang="nb-NO" dirty="0" err="1" smtClean="0"/>
              <a:t>noradrenerg</a:t>
            </a:r>
            <a:r>
              <a:rPr lang="nb-NO" altLang="nb-NO" dirty="0" smtClean="0"/>
              <a:t> og </a:t>
            </a:r>
            <a:r>
              <a:rPr lang="nb-NO" altLang="nb-NO" dirty="0" err="1" smtClean="0"/>
              <a:t>serotonerg</a:t>
            </a:r>
            <a:r>
              <a:rPr lang="nb-NO" altLang="nb-NO" dirty="0" smtClean="0"/>
              <a:t> </a:t>
            </a:r>
            <a:r>
              <a:rPr lang="nb-NO" altLang="nb-NO" dirty="0" err="1" smtClean="0"/>
              <a:t>nevrotransmisjon</a:t>
            </a:r>
            <a:r>
              <a:rPr lang="nb-NO" altLang="nb-NO" dirty="0" smtClean="0"/>
              <a:t> . Brukes ofte ved søvnvansker og har færrest seksuelle bivirkninger.</a:t>
            </a:r>
          </a:p>
          <a:p>
            <a:pPr eaLnBrk="1" hangingPunct="1"/>
            <a:r>
              <a:rPr lang="nb-NO" altLang="nb-NO" u="sng" dirty="0" smtClean="0"/>
              <a:t>Dokumentasjonen for at antidepressiva har effekt ved bipolar depresjon er ufullstendig</a:t>
            </a:r>
            <a:r>
              <a:rPr lang="nb-NO" altLang="nb-NO" dirty="0" smtClean="0"/>
              <a:t>. Noen anbefaler bruk, noen anbefaler ikke. Retningslinjene sier at man ikke skal bruke antidepressiva som eneste medisin ved Bipolar lidelse type I, men det kan forsøkes ved type II. En må være obs på om antidepressiva kan føre til:</a:t>
            </a:r>
          </a:p>
          <a:p>
            <a:pPr eaLnBrk="1" hangingPunct="1"/>
            <a:r>
              <a:rPr lang="nb-NO" altLang="nb-NO" dirty="0" smtClean="0"/>
              <a:t>Fører de til agitasjon og uro? Fører de til hypomani/ mani? Fører de til økt hyppighet av episoder? Er noen antidepressiva bedre enn andre?</a:t>
            </a:r>
          </a:p>
          <a:p>
            <a:pPr eaLnBrk="1" hangingPunct="1"/>
            <a:r>
              <a:rPr lang="nb-NO" altLang="nb-NO" dirty="0" smtClean="0"/>
              <a:t>Skal alltid seponeres ved mani.  Bør være obs på risiko for utvikling av mani og hyppigere episoder. </a:t>
            </a:r>
          </a:p>
          <a:p>
            <a:endParaRPr lang="nb-NO" dirty="0"/>
          </a:p>
        </p:txBody>
      </p:sp>
      <p:sp>
        <p:nvSpPr>
          <p:cNvPr id="4" name="Plassholder for lysbildenummer 3"/>
          <p:cNvSpPr>
            <a:spLocks noGrp="1"/>
          </p:cNvSpPr>
          <p:nvPr>
            <p:ph type="sldNum" sz="quarter" idx="10"/>
          </p:nvPr>
        </p:nvSpPr>
        <p:spPr/>
        <p:txBody>
          <a:bodyPr/>
          <a:lstStyle/>
          <a:p>
            <a:fld id="{A9AEAC16-C189-4FC8-8157-66D81E8D408A}" type="slidenum">
              <a:rPr lang="nb-NO" smtClean="0"/>
              <a:pPr/>
              <a:t>13</a:t>
            </a:fld>
            <a:endParaRPr lang="nb-NO"/>
          </a:p>
        </p:txBody>
      </p:sp>
    </p:spTree>
    <p:extLst>
      <p:ext uri="{BB962C8B-B14F-4D97-AF65-F5344CB8AC3E}">
        <p14:creationId xmlns:p14="http://schemas.microsoft.com/office/powerpoint/2010/main" val="11183557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eaLnBrk="1" hangingPunct="1"/>
            <a:r>
              <a:rPr lang="nb-NO" altLang="nb-NO" dirty="0" err="1" smtClean="0"/>
              <a:t>Zyprexa</a:t>
            </a:r>
            <a:r>
              <a:rPr lang="nb-NO" altLang="nb-NO" dirty="0" smtClean="0"/>
              <a:t>: godt mot mani og forebyggende, noe effekt ved depresjon; kan gi problemer </a:t>
            </a:r>
            <a:r>
              <a:rPr lang="nb-NO" altLang="nb-NO" dirty="0" err="1" smtClean="0"/>
              <a:t>ift</a:t>
            </a:r>
            <a:r>
              <a:rPr lang="nb-NO" altLang="nb-NO" dirty="0" smtClean="0"/>
              <a:t> bivirkninger, særlig vektøkning, </a:t>
            </a:r>
            <a:r>
              <a:rPr lang="nb-NO" altLang="nb-NO" dirty="0" err="1" smtClean="0"/>
              <a:t>blodfettøkning</a:t>
            </a:r>
            <a:r>
              <a:rPr lang="nb-NO" altLang="nb-NO" dirty="0" smtClean="0"/>
              <a:t>, men er et meget godt preparat. </a:t>
            </a:r>
          </a:p>
          <a:p>
            <a:pPr eaLnBrk="1" hangingPunct="1"/>
            <a:r>
              <a:rPr lang="nb-NO" altLang="nb-NO" dirty="0" err="1" smtClean="0"/>
              <a:t>Quetiapin</a:t>
            </a:r>
            <a:r>
              <a:rPr lang="nb-NO" altLang="nb-NO" dirty="0" smtClean="0"/>
              <a:t>/ </a:t>
            </a:r>
            <a:r>
              <a:rPr lang="nb-NO" altLang="nb-NO" dirty="0" err="1" smtClean="0"/>
              <a:t>Seroquel</a:t>
            </a:r>
            <a:r>
              <a:rPr lang="nb-NO" altLang="nb-NO" dirty="0" smtClean="0"/>
              <a:t>: Effekt mot depresjon, mani og forebyggende, hjertebank hos noen, blodtrykksfall når en reiser seg brått hos noen,</a:t>
            </a:r>
          </a:p>
          <a:p>
            <a:pPr eaLnBrk="1" hangingPunct="1"/>
            <a:r>
              <a:rPr lang="nb-NO" altLang="nb-NO" dirty="0" err="1" smtClean="0"/>
              <a:t>Risperdal</a:t>
            </a:r>
            <a:r>
              <a:rPr lang="nb-NO" altLang="nb-NO" dirty="0" smtClean="0"/>
              <a:t>: maniske episoder</a:t>
            </a:r>
          </a:p>
          <a:p>
            <a:pPr eaLnBrk="1" hangingPunct="1"/>
            <a:r>
              <a:rPr lang="nb-NO" altLang="nb-NO" dirty="0" err="1" smtClean="0"/>
              <a:t>Abilify</a:t>
            </a:r>
            <a:r>
              <a:rPr lang="nb-NO" altLang="nb-NO" dirty="0" smtClean="0"/>
              <a:t>: maniske episoder og forebygging av maniske episoder</a:t>
            </a:r>
          </a:p>
          <a:p>
            <a:pPr eaLnBrk="1" hangingPunct="1"/>
            <a:r>
              <a:rPr lang="nb-NO" altLang="nb-NO" dirty="0" err="1" smtClean="0"/>
              <a:t>Zeldox</a:t>
            </a:r>
            <a:r>
              <a:rPr lang="nb-NO" altLang="nb-NO" dirty="0" smtClean="0"/>
              <a:t>: mani</a:t>
            </a:r>
          </a:p>
          <a:p>
            <a:pPr eaLnBrk="1" hangingPunct="1"/>
            <a:r>
              <a:rPr lang="nb-NO" altLang="nb-NO" sz="2000" u="sng" dirty="0" smtClean="0">
                <a:latin typeface="Comic Sans MS" pitchFamily="66" charset="0"/>
              </a:rPr>
              <a:t>Bivirkninger: (Obs varierer mellom typene) Vanlige</a:t>
            </a:r>
            <a:r>
              <a:rPr lang="nb-NO" altLang="nb-NO" sz="2000" dirty="0" smtClean="0">
                <a:latin typeface="Comic Sans MS" pitchFamily="66" charset="0"/>
              </a:rPr>
              <a:t>: trøtthet/døsighet, vektøkning, mage-tarmplager, økt blodsukker/kolesterol</a:t>
            </a:r>
          </a:p>
          <a:p>
            <a:pPr eaLnBrk="1" hangingPunct="1"/>
            <a:r>
              <a:rPr lang="nb-NO" altLang="nb-NO" sz="2400" u="sng" dirty="0" smtClean="0">
                <a:latin typeface="Comic Sans MS" pitchFamily="66" charset="0"/>
              </a:rPr>
              <a:t>Sjeldne</a:t>
            </a:r>
            <a:r>
              <a:rPr lang="nb-NO" altLang="nb-NO" sz="2400" dirty="0" smtClean="0">
                <a:latin typeface="Comic Sans MS" pitchFamily="66" charset="0"/>
              </a:rPr>
              <a:t>: </a:t>
            </a:r>
            <a:r>
              <a:rPr lang="nb-NO" altLang="nb-NO" sz="2000" dirty="0" smtClean="0">
                <a:latin typeface="Comic Sans MS" pitchFamily="66" charset="0"/>
              </a:rPr>
              <a:t>Seksuelle problemer, Motoriske (langsomme bevegelser, skjelvinger), Følelse sløvhet, ikke seg selv</a:t>
            </a:r>
          </a:p>
          <a:p>
            <a:pPr lvl="1" eaLnBrk="1" hangingPunct="1"/>
            <a:r>
              <a:rPr lang="nb-NO" altLang="nb-NO" sz="2000" dirty="0" smtClean="0">
                <a:latin typeface="Comic Sans MS" pitchFamily="66" charset="0"/>
              </a:rPr>
              <a:t>Hudforandringer (kviser), hodepine</a:t>
            </a:r>
          </a:p>
          <a:p>
            <a:pPr eaLnBrk="1" hangingPunct="1"/>
            <a:endParaRPr lang="nb-NO" altLang="nb-NO" dirty="0" smtClean="0"/>
          </a:p>
          <a:p>
            <a:endParaRPr lang="nb-NO" dirty="0"/>
          </a:p>
        </p:txBody>
      </p:sp>
      <p:sp>
        <p:nvSpPr>
          <p:cNvPr id="4" name="Plassholder for lysbildenummer 3"/>
          <p:cNvSpPr>
            <a:spLocks noGrp="1"/>
          </p:cNvSpPr>
          <p:nvPr>
            <p:ph type="sldNum" sz="quarter" idx="10"/>
          </p:nvPr>
        </p:nvSpPr>
        <p:spPr/>
        <p:txBody>
          <a:bodyPr/>
          <a:lstStyle/>
          <a:p>
            <a:fld id="{A9AEAC16-C189-4FC8-8157-66D81E8D408A}" type="slidenum">
              <a:rPr lang="nb-NO" smtClean="0"/>
              <a:pPr/>
              <a:t>14</a:t>
            </a:fld>
            <a:endParaRPr lang="nb-NO"/>
          </a:p>
        </p:txBody>
      </p:sp>
    </p:spTree>
    <p:extLst>
      <p:ext uri="{BB962C8B-B14F-4D97-AF65-F5344CB8AC3E}">
        <p14:creationId xmlns:p14="http://schemas.microsoft.com/office/powerpoint/2010/main" val="11720697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eaLnBrk="1" hangingPunct="1"/>
            <a:r>
              <a:rPr lang="nb-NO" altLang="nb-NO" dirty="0" smtClean="0"/>
              <a:t>Spørre deltakerne hvor mange som har tatt blodprøver. Bør knytte et samarbeid med fastlege.</a:t>
            </a:r>
          </a:p>
          <a:p>
            <a:pPr eaLnBrk="1" hangingPunct="1"/>
            <a:r>
              <a:rPr lang="nb-NO" altLang="nb-NO" dirty="0" smtClean="0"/>
              <a:t>En gang i året evt. hvert halvår bør man også ta en standard blodprøvekontroll fordi medisiner for eksempel kan påvirke elektrolytter, leverprøver o.a.</a:t>
            </a:r>
          </a:p>
          <a:p>
            <a:endParaRPr lang="nb-NO" dirty="0"/>
          </a:p>
        </p:txBody>
      </p:sp>
      <p:sp>
        <p:nvSpPr>
          <p:cNvPr id="4" name="Plassholder for lysbildenummer 3"/>
          <p:cNvSpPr>
            <a:spLocks noGrp="1"/>
          </p:cNvSpPr>
          <p:nvPr>
            <p:ph type="sldNum" sz="quarter" idx="10"/>
          </p:nvPr>
        </p:nvSpPr>
        <p:spPr/>
        <p:txBody>
          <a:bodyPr/>
          <a:lstStyle/>
          <a:p>
            <a:fld id="{A9AEAC16-C189-4FC8-8157-66D81E8D408A}" type="slidenum">
              <a:rPr lang="nb-NO" smtClean="0"/>
              <a:pPr/>
              <a:t>15</a:t>
            </a:fld>
            <a:endParaRPr lang="nb-NO"/>
          </a:p>
        </p:txBody>
      </p:sp>
    </p:spTree>
    <p:extLst>
      <p:ext uri="{BB962C8B-B14F-4D97-AF65-F5344CB8AC3E}">
        <p14:creationId xmlns:p14="http://schemas.microsoft.com/office/powerpoint/2010/main" val="14043389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lstStyle/>
          <a:p>
            <a:r>
              <a:rPr lang="nb-NO" smtClean="0"/>
              <a:t>Klikk for å redigere tittelstil</a:t>
            </a:r>
            <a:endParaRPr lang="nb-NO" dirty="0"/>
          </a:p>
        </p:txBody>
      </p:sp>
      <p:sp>
        <p:nvSpPr>
          <p:cNvPr id="3" name="Undertittel 2"/>
          <p:cNvSpPr>
            <a:spLocks noGrp="1"/>
          </p:cNvSpPr>
          <p:nvPr>
            <p:ph type="subTitle" idx="1"/>
          </p:nvPr>
        </p:nvSpPr>
        <p:spPr>
          <a:xfrm>
            <a:off x="1371600" y="3886200"/>
            <a:ext cx="6400800" cy="1752600"/>
          </a:xfrm>
        </p:spPr>
        <p:txBody>
          <a:bodyPr/>
          <a:lstStyle>
            <a:lvl1pPr marL="0" indent="0" algn="ctr">
              <a:buNone/>
              <a:defRPr b="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nb-NO" dirty="0"/>
          </a:p>
        </p:txBody>
      </p:sp>
      <p:sp>
        <p:nvSpPr>
          <p:cNvPr id="5" name="Plassholder for bunntekst 4"/>
          <p:cNvSpPr>
            <a:spLocks noGrp="1"/>
          </p:cNvSpPr>
          <p:nvPr>
            <p:ph type="ftr" sz="quarter" idx="11"/>
          </p:nvPr>
        </p:nvSpPr>
        <p:spPr>
          <a:xfrm>
            <a:off x="3124200" y="6356350"/>
            <a:ext cx="2895600" cy="365125"/>
          </a:xfrm>
          <a:prstGeom prst="rect">
            <a:avLst/>
          </a:prstGeom>
        </p:spPr>
        <p:txBody>
          <a:bodyPr/>
          <a:lstStyle/>
          <a:p>
            <a:endParaRPr lang="nb-NO" dirty="0"/>
          </a:p>
        </p:txBody>
      </p:sp>
      <p:sp>
        <p:nvSpPr>
          <p:cNvPr id="6" name="Plassholder for lysbildenummer 5"/>
          <p:cNvSpPr>
            <a:spLocks noGrp="1"/>
          </p:cNvSpPr>
          <p:nvPr>
            <p:ph type="sldNum" sz="quarter" idx="12"/>
          </p:nvPr>
        </p:nvSpPr>
        <p:spPr/>
        <p:txBody>
          <a:bodyPr/>
          <a:lstStyle/>
          <a:p>
            <a:fld id="{2D3B9D11-FBFD-4662-8C17-832CC87DEEF2}" type="slidenum">
              <a:rPr lang="nb-NO" smtClean="0"/>
              <a:pPr/>
              <a:t>‹#›</a:t>
            </a:fld>
            <a:endParaRPr lang="nb-N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38"/>
            <a:ext cx="2057400" cy="5851525"/>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a:xfrm>
            <a:off x="457200" y="6356350"/>
            <a:ext cx="2133600" cy="365125"/>
          </a:xfrm>
          <a:prstGeom prst="rect">
            <a:avLst/>
          </a:prstGeom>
        </p:spPr>
        <p:txBody>
          <a:bodyPr/>
          <a:lstStyle/>
          <a:p>
            <a:fld id="{2ADE00F1-3968-4C51-B4CD-5BF824E868F1}" type="datetimeFigureOut">
              <a:rPr lang="nb-NO" smtClean="0"/>
              <a:pPr/>
              <a:t>18.03.2021</a:t>
            </a:fld>
            <a:endParaRPr lang="nb-NO"/>
          </a:p>
        </p:txBody>
      </p:sp>
      <p:sp>
        <p:nvSpPr>
          <p:cNvPr id="5" name="Plassholder for bunntekst 4"/>
          <p:cNvSpPr>
            <a:spLocks noGrp="1"/>
          </p:cNvSpPr>
          <p:nvPr>
            <p:ph type="ftr" sz="quarter" idx="11"/>
          </p:nvPr>
        </p:nvSpPr>
        <p:spPr>
          <a:xfrm>
            <a:off x="3124200" y="6356350"/>
            <a:ext cx="2895600" cy="365125"/>
          </a:xfrm>
          <a:prstGeom prst="rect">
            <a:avLst/>
          </a:prstGeom>
        </p:spPr>
        <p:txBody>
          <a:bodyPr/>
          <a:lstStyle/>
          <a:p>
            <a:endParaRPr lang="nb-NO"/>
          </a:p>
        </p:txBody>
      </p:sp>
      <p:sp>
        <p:nvSpPr>
          <p:cNvPr id="6" name="Plassholder for lysbildenummer 5"/>
          <p:cNvSpPr>
            <a:spLocks noGrp="1"/>
          </p:cNvSpPr>
          <p:nvPr>
            <p:ph type="sldNum" sz="quarter" idx="12"/>
          </p:nvPr>
        </p:nvSpPr>
        <p:spPr/>
        <p:txBody>
          <a:bodyPr/>
          <a:lstStyle/>
          <a:p>
            <a:fld id="{2D3B9D11-FBFD-4662-8C17-832CC87DEEF2}" type="slidenum">
              <a:rPr lang="nb-NO" smtClean="0"/>
              <a:pPr/>
              <a:t>‹#›</a:t>
            </a:fld>
            <a:endParaRPr lang="nb-N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a:xfrm>
            <a:off x="457200" y="6356350"/>
            <a:ext cx="2133600" cy="365125"/>
          </a:xfrm>
          <a:prstGeom prst="rect">
            <a:avLst/>
          </a:prstGeom>
        </p:spPr>
        <p:txBody>
          <a:bodyPr/>
          <a:lstStyle/>
          <a:p>
            <a:fld id="{2ADE00F1-3968-4C51-B4CD-5BF824E868F1}" type="datetimeFigureOut">
              <a:rPr lang="nb-NO" smtClean="0"/>
              <a:pPr/>
              <a:t>18.03.2021</a:t>
            </a:fld>
            <a:endParaRPr lang="nb-NO"/>
          </a:p>
        </p:txBody>
      </p:sp>
      <p:sp>
        <p:nvSpPr>
          <p:cNvPr id="5" name="Plassholder for bunntekst 4"/>
          <p:cNvSpPr>
            <a:spLocks noGrp="1"/>
          </p:cNvSpPr>
          <p:nvPr>
            <p:ph type="ftr" sz="quarter" idx="11"/>
          </p:nvPr>
        </p:nvSpPr>
        <p:spPr>
          <a:xfrm>
            <a:off x="3124200" y="6356350"/>
            <a:ext cx="2895600" cy="365125"/>
          </a:xfrm>
          <a:prstGeom prst="rect">
            <a:avLst/>
          </a:prstGeom>
        </p:spPr>
        <p:txBody>
          <a:bodyPr/>
          <a:lstStyle/>
          <a:p>
            <a:endParaRPr lang="nb-NO"/>
          </a:p>
        </p:txBody>
      </p:sp>
      <p:sp>
        <p:nvSpPr>
          <p:cNvPr id="6" name="Plassholder for lysbildenummer 5"/>
          <p:cNvSpPr>
            <a:spLocks noGrp="1"/>
          </p:cNvSpPr>
          <p:nvPr>
            <p:ph type="sldNum" sz="quarter" idx="12"/>
          </p:nvPr>
        </p:nvSpPr>
        <p:spPr/>
        <p:txBody>
          <a:bodyPr/>
          <a:lstStyle/>
          <a:p>
            <a:fld id="{2D3B9D11-FBFD-4662-8C17-832CC87DEEF2}" type="slidenum">
              <a:rPr lang="nb-NO" smtClean="0"/>
              <a:pPr/>
              <a:t>‹#›</a:t>
            </a:fld>
            <a:endParaRPr lang="nb-N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a:xfrm>
            <a:off x="457200" y="6356350"/>
            <a:ext cx="2133600" cy="365125"/>
          </a:xfrm>
          <a:prstGeom prst="rect">
            <a:avLst/>
          </a:prstGeom>
        </p:spPr>
        <p:txBody>
          <a:bodyPr/>
          <a:lstStyle/>
          <a:p>
            <a:fld id="{2ADE00F1-3968-4C51-B4CD-5BF824E868F1}" type="datetimeFigureOut">
              <a:rPr lang="nb-NO" smtClean="0"/>
              <a:pPr/>
              <a:t>18.03.2021</a:t>
            </a:fld>
            <a:endParaRPr lang="nb-NO"/>
          </a:p>
        </p:txBody>
      </p:sp>
      <p:sp>
        <p:nvSpPr>
          <p:cNvPr id="6" name="Plassholder for bunntekst 5"/>
          <p:cNvSpPr>
            <a:spLocks noGrp="1"/>
          </p:cNvSpPr>
          <p:nvPr>
            <p:ph type="ftr" sz="quarter" idx="11"/>
          </p:nvPr>
        </p:nvSpPr>
        <p:spPr>
          <a:xfrm>
            <a:off x="3124200" y="6356350"/>
            <a:ext cx="2895600" cy="365125"/>
          </a:xfrm>
          <a:prstGeom prst="rect">
            <a:avLst/>
          </a:prstGeom>
        </p:spPr>
        <p:txBody>
          <a:bodyPr/>
          <a:lstStyle/>
          <a:p>
            <a:endParaRPr lang="nb-NO"/>
          </a:p>
        </p:txBody>
      </p:sp>
      <p:sp>
        <p:nvSpPr>
          <p:cNvPr id="7" name="Plassholder for lysbildenummer 6"/>
          <p:cNvSpPr>
            <a:spLocks noGrp="1"/>
          </p:cNvSpPr>
          <p:nvPr>
            <p:ph type="sldNum" sz="quarter" idx="12"/>
          </p:nvPr>
        </p:nvSpPr>
        <p:spPr/>
        <p:txBody>
          <a:bodyPr/>
          <a:lstStyle/>
          <a:p>
            <a:fld id="{2D3B9D11-FBFD-4662-8C17-832CC87DEEF2}" type="slidenum">
              <a:rPr lang="nb-NO" smtClean="0"/>
              <a:pPr/>
              <a:t>‹#›</a:t>
            </a:fld>
            <a:endParaRPr lang="nb-N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a:xfrm>
            <a:off x="457200" y="6356350"/>
            <a:ext cx="2133600" cy="365125"/>
          </a:xfrm>
          <a:prstGeom prst="rect">
            <a:avLst/>
          </a:prstGeom>
        </p:spPr>
        <p:txBody>
          <a:bodyPr/>
          <a:lstStyle/>
          <a:p>
            <a:fld id="{2ADE00F1-3968-4C51-B4CD-5BF824E868F1}" type="datetimeFigureOut">
              <a:rPr lang="nb-NO" smtClean="0"/>
              <a:pPr/>
              <a:t>18.03.2021</a:t>
            </a:fld>
            <a:endParaRPr lang="nb-NO"/>
          </a:p>
        </p:txBody>
      </p:sp>
      <p:sp>
        <p:nvSpPr>
          <p:cNvPr id="8" name="Plassholder for bunntekst 7"/>
          <p:cNvSpPr>
            <a:spLocks noGrp="1"/>
          </p:cNvSpPr>
          <p:nvPr>
            <p:ph type="ftr" sz="quarter" idx="11"/>
          </p:nvPr>
        </p:nvSpPr>
        <p:spPr>
          <a:xfrm>
            <a:off x="3124200" y="6356350"/>
            <a:ext cx="2895600" cy="365125"/>
          </a:xfrm>
          <a:prstGeom prst="rect">
            <a:avLst/>
          </a:prstGeom>
        </p:spPr>
        <p:txBody>
          <a:bodyPr/>
          <a:lstStyle/>
          <a:p>
            <a:endParaRPr lang="nb-NO" dirty="0"/>
          </a:p>
        </p:txBody>
      </p:sp>
      <p:sp>
        <p:nvSpPr>
          <p:cNvPr id="9" name="Plassholder for lysbildenummer 8"/>
          <p:cNvSpPr>
            <a:spLocks noGrp="1"/>
          </p:cNvSpPr>
          <p:nvPr>
            <p:ph type="sldNum" sz="quarter" idx="12"/>
          </p:nvPr>
        </p:nvSpPr>
        <p:spPr/>
        <p:txBody>
          <a:bodyPr/>
          <a:lstStyle/>
          <a:p>
            <a:fld id="{2D3B9D11-FBFD-4662-8C17-832CC87DEEF2}" type="slidenum">
              <a:rPr lang="nb-NO" smtClean="0"/>
              <a:pPr/>
              <a:t>‹#›</a:t>
            </a:fld>
            <a:endParaRPr lang="nb-N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a:xfrm>
            <a:off x="457200" y="6356350"/>
            <a:ext cx="2133600" cy="365125"/>
          </a:xfrm>
          <a:prstGeom prst="rect">
            <a:avLst/>
          </a:prstGeom>
        </p:spPr>
        <p:txBody>
          <a:bodyPr/>
          <a:lstStyle/>
          <a:p>
            <a:fld id="{2ADE00F1-3968-4C51-B4CD-5BF824E868F1}" type="datetimeFigureOut">
              <a:rPr lang="nb-NO" smtClean="0"/>
              <a:pPr/>
              <a:t>18.03.2021</a:t>
            </a:fld>
            <a:endParaRPr lang="nb-NO"/>
          </a:p>
        </p:txBody>
      </p:sp>
      <p:sp>
        <p:nvSpPr>
          <p:cNvPr id="4" name="Plassholder for bunntekst 3"/>
          <p:cNvSpPr>
            <a:spLocks noGrp="1"/>
          </p:cNvSpPr>
          <p:nvPr>
            <p:ph type="ftr" sz="quarter" idx="11"/>
          </p:nvPr>
        </p:nvSpPr>
        <p:spPr>
          <a:xfrm>
            <a:off x="3124200" y="6356350"/>
            <a:ext cx="2895600" cy="365125"/>
          </a:xfrm>
          <a:prstGeom prst="rect">
            <a:avLst/>
          </a:prstGeom>
        </p:spPr>
        <p:txBody>
          <a:bodyPr/>
          <a:lstStyle/>
          <a:p>
            <a:endParaRPr lang="nb-NO"/>
          </a:p>
        </p:txBody>
      </p:sp>
      <p:sp>
        <p:nvSpPr>
          <p:cNvPr id="5" name="Plassholder for lysbildenummer 4"/>
          <p:cNvSpPr>
            <a:spLocks noGrp="1"/>
          </p:cNvSpPr>
          <p:nvPr>
            <p:ph type="sldNum" sz="quarter" idx="12"/>
          </p:nvPr>
        </p:nvSpPr>
        <p:spPr/>
        <p:txBody>
          <a:bodyPr/>
          <a:lstStyle/>
          <a:p>
            <a:fld id="{2D3B9D11-FBFD-4662-8C17-832CC87DEEF2}" type="slidenum">
              <a:rPr lang="nb-NO" smtClean="0"/>
              <a:pPr/>
              <a:t>‹#›</a:t>
            </a:fld>
            <a:endParaRPr lang="nb-N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a:xfrm>
            <a:off x="457200" y="6356350"/>
            <a:ext cx="2133600" cy="365125"/>
          </a:xfrm>
          <a:prstGeom prst="rect">
            <a:avLst/>
          </a:prstGeom>
        </p:spPr>
        <p:txBody>
          <a:bodyPr/>
          <a:lstStyle/>
          <a:p>
            <a:fld id="{2ADE00F1-3968-4C51-B4CD-5BF824E868F1}" type="datetimeFigureOut">
              <a:rPr lang="nb-NO" smtClean="0"/>
              <a:pPr/>
              <a:t>18.03.2021</a:t>
            </a:fld>
            <a:endParaRPr lang="nb-NO"/>
          </a:p>
        </p:txBody>
      </p:sp>
      <p:sp>
        <p:nvSpPr>
          <p:cNvPr id="3" name="Plassholder for bunntekst 2"/>
          <p:cNvSpPr>
            <a:spLocks noGrp="1"/>
          </p:cNvSpPr>
          <p:nvPr>
            <p:ph type="ftr" sz="quarter" idx="11"/>
          </p:nvPr>
        </p:nvSpPr>
        <p:spPr>
          <a:xfrm>
            <a:off x="3124200" y="6356350"/>
            <a:ext cx="2895600" cy="365125"/>
          </a:xfrm>
          <a:prstGeom prst="rect">
            <a:avLst/>
          </a:prstGeom>
        </p:spPr>
        <p:txBody>
          <a:bodyPr/>
          <a:lstStyle/>
          <a:p>
            <a:endParaRPr lang="nb-NO"/>
          </a:p>
        </p:txBody>
      </p:sp>
      <p:sp>
        <p:nvSpPr>
          <p:cNvPr id="4" name="Plassholder for lysbildenummer 3"/>
          <p:cNvSpPr>
            <a:spLocks noGrp="1"/>
          </p:cNvSpPr>
          <p:nvPr>
            <p:ph type="sldNum" sz="quarter" idx="12"/>
          </p:nvPr>
        </p:nvSpPr>
        <p:spPr/>
        <p:txBody>
          <a:bodyPr/>
          <a:lstStyle/>
          <a:p>
            <a:fld id="{2D3B9D11-FBFD-4662-8C17-832CC87DEEF2}" type="slidenum">
              <a:rPr lang="nb-NO" smtClean="0"/>
              <a:pPr/>
              <a:t>‹#›</a:t>
            </a:fld>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a:xfrm>
            <a:off x="457200" y="6356350"/>
            <a:ext cx="2133600" cy="365125"/>
          </a:xfrm>
          <a:prstGeom prst="rect">
            <a:avLst/>
          </a:prstGeom>
        </p:spPr>
        <p:txBody>
          <a:bodyPr/>
          <a:lstStyle/>
          <a:p>
            <a:fld id="{2ADE00F1-3968-4C51-B4CD-5BF824E868F1}" type="datetimeFigureOut">
              <a:rPr lang="nb-NO" smtClean="0"/>
              <a:pPr/>
              <a:t>18.03.2021</a:t>
            </a:fld>
            <a:endParaRPr lang="nb-NO"/>
          </a:p>
        </p:txBody>
      </p:sp>
      <p:sp>
        <p:nvSpPr>
          <p:cNvPr id="6" name="Plassholder for bunntekst 5"/>
          <p:cNvSpPr>
            <a:spLocks noGrp="1"/>
          </p:cNvSpPr>
          <p:nvPr>
            <p:ph type="ftr" sz="quarter" idx="11"/>
          </p:nvPr>
        </p:nvSpPr>
        <p:spPr>
          <a:xfrm>
            <a:off x="3124200" y="6356350"/>
            <a:ext cx="2895600" cy="365125"/>
          </a:xfrm>
          <a:prstGeom prst="rect">
            <a:avLst/>
          </a:prstGeom>
        </p:spPr>
        <p:txBody>
          <a:bodyPr/>
          <a:lstStyle/>
          <a:p>
            <a:endParaRPr lang="nb-NO"/>
          </a:p>
        </p:txBody>
      </p:sp>
      <p:sp>
        <p:nvSpPr>
          <p:cNvPr id="7" name="Plassholder for lysbildenummer 6"/>
          <p:cNvSpPr>
            <a:spLocks noGrp="1"/>
          </p:cNvSpPr>
          <p:nvPr>
            <p:ph type="sldNum" sz="quarter" idx="12"/>
          </p:nvPr>
        </p:nvSpPr>
        <p:spPr/>
        <p:txBody>
          <a:bodyPr/>
          <a:lstStyle/>
          <a:p>
            <a:fld id="{2D3B9D11-FBFD-4662-8C17-832CC87DEEF2}" type="slidenum">
              <a:rPr lang="nb-NO" smtClean="0"/>
              <a:pPr/>
              <a:t>‹#›</a:t>
            </a:fld>
            <a:endParaRPr lang="nb-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Klikk ikonet for å legge til et bilde</a:t>
            </a:r>
            <a:endParaRPr lang="nb-NO"/>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a:xfrm>
            <a:off x="457200" y="6356350"/>
            <a:ext cx="2133600" cy="365125"/>
          </a:xfrm>
          <a:prstGeom prst="rect">
            <a:avLst/>
          </a:prstGeom>
        </p:spPr>
        <p:txBody>
          <a:bodyPr/>
          <a:lstStyle/>
          <a:p>
            <a:fld id="{2ADE00F1-3968-4C51-B4CD-5BF824E868F1}" type="datetimeFigureOut">
              <a:rPr lang="nb-NO" smtClean="0"/>
              <a:pPr/>
              <a:t>18.03.2021</a:t>
            </a:fld>
            <a:endParaRPr lang="nb-NO"/>
          </a:p>
        </p:txBody>
      </p:sp>
      <p:sp>
        <p:nvSpPr>
          <p:cNvPr id="6" name="Plassholder for bunntekst 5"/>
          <p:cNvSpPr>
            <a:spLocks noGrp="1"/>
          </p:cNvSpPr>
          <p:nvPr>
            <p:ph type="ftr" sz="quarter" idx="11"/>
          </p:nvPr>
        </p:nvSpPr>
        <p:spPr>
          <a:xfrm>
            <a:off x="3124200" y="6356350"/>
            <a:ext cx="2895600" cy="365125"/>
          </a:xfrm>
          <a:prstGeom prst="rect">
            <a:avLst/>
          </a:prstGeom>
        </p:spPr>
        <p:txBody>
          <a:bodyPr/>
          <a:lstStyle/>
          <a:p>
            <a:endParaRPr lang="nb-NO"/>
          </a:p>
        </p:txBody>
      </p:sp>
      <p:sp>
        <p:nvSpPr>
          <p:cNvPr id="7" name="Plassholder for lysbildenummer 6"/>
          <p:cNvSpPr>
            <a:spLocks noGrp="1"/>
          </p:cNvSpPr>
          <p:nvPr>
            <p:ph type="sldNum" sz="quarter" idx="12"/>
          </p:nvPr>
        </p:nvSpPr>
        <p:spPr/>
        <p:txBody>
          <a:bodyPr/>
          <a:lstStyle/>
          <a:p>
            <a:fld id="{2D3B9D11-FBFD-4662-8C17-832CC87DEEF2}" type="slidenum">
              <a:rPr lang="nb-NO" smtClean="0"/>
              <a:pPr/>
              <a:t>‹#›</a:t>
            </a:fld>
            <a:endParaRPr lang="nb-N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a:xfrm>
            <a:off x="457200" y="6356350"/>
            <a:ext cx="2133600" cy="365125"/>
          </a:xfrm>
          <a:prstGeom prst="rect">
            <a:avLst/>
          </a:prstGeom>
        </p:spPr>
        <p:txBody>
          <a:bodyPr/>
          <a:lstStyle/>
          <a:p>
            <a:fld id="{2ADE00F1-3968-4C51-B4CD-5BF824E868F1}" type="datetimeFigureOut">
              <a:rPr lang="nb-NO" smtClean="0"/>
              <a:pPr/>
              <a:t>18.03.2021</a:t>
            </a:fld>
            <a:endParaRPr lang="nb-NO"/>
          </a:p>
        </p:txBody>
      </p:sp>
      <p:sp>
        <p:nvSpPr>
          <p:cNvPr id="5" name="Plassholder for bunntekst 4"/>
          <p:cNvSpPr>
            <a:spLocks noGrp="1"/>
          </p:cNvSpPr>
          <p:nvPr>
            <p:ph type="ftr" sz="quarter" idx="11"/>
          </p:nvPr>
        </p:nvSpPr>
        <p:spPr>
          <a:xfrm>
            <a:off x="3124200" y="6356350"/>
            <a:ext cx="2895600" cy="365125"/>
          </a:xfrm>
          <a:prstGeom prst="rect">
            <a:avLst/>
          </a:prstGeom>
        </p:spPr>
        <p:txBody>
          <a:bodyPr/>
          <a:lstStyle/>
          <a:p>
            <a:endParaRPr lang="nb-NO"/>
          </a:p>
        </p:txBody>
      </p:sp>
      <p:sp>
        <p:nvSpPr>
          <p:cNvPr id="6" name="Plassholder for lysbildenummer 5"/>
          <p:cNvSpPr>
            <a:spLocks noGrp="1"/>
          </p:cNvSpPr>
          <p:nvPr>
            <p:ph type="sldNum" sz="quarter" idx="12"/>
          </p:nvPr>
        </p:nvSpPr>
        <p:spPr/>
        <p:txBody>
          <a:bodyPr/>
          <a:lstStyle/>
          <a:p>
            <a:fld id="{2D3B9D11-FBFD-4662-8C17-832CC87DEEF2}" type="slidenum">
              <a:rPr lang="nb-NO" smtClean="0"/>
              <a:pPr/>
              <a:t>‹#›</a:t>
            </a:fld>
            <a:endParaRPr lang="nb-N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773832"/>
            <a:ext cx="8229600" cy="1143000"/>
          </a:xfrm>
          <a:prstGeom prst="rect">
            <a:avLst/>
          </a:prstGeom>
        </p:spPr>
        <p:txBody>
          <a:bodyPr vert="horz" lIns="91440" tIns="45720" rIns="91440" bIns="45720" rtlCol="0" anchor="ctr">
            <a:normAutofit/>
          </a:bodyPr>
          <a:lstStyle/>
          <a:p>
            <a:r>
              <a:rPr lang="nb-NO" dirty="0" smtClean="0"/>
              <a:t>Klikk for å redigere tittelstil</a:t>
            </a:r>
            <a:endParaRPr lang="nb-NO" dirty="0"/>
          </a:p>
        </p:txBody>
      </p:sp>
      <p:sp>
        <p:nvSpPr>
          <p:cNvPr id="3" name="Plassholder for tekst 2"/>
          <p:cNvSpPr>
            <a:spLocks noGrp="1"/>
          </p:cNvSpPr>
          <p:nvPr>
            <p:ph type="body" idx="1"/>
          </p:nvPr>
        </p:nvSpPr>
        <p:spPr>
          <a:xfrm>
            <a:off x="457200" y="1999381"/>
            <a:ext cx="8229600" cy="4525963"/>
          </a:xfrm>
          <a:prstGeom prst="rect">
            <a:avLst/>
          </a:prstGeom>
        </p:spPr>
        <p:txBody>
          <a:bodyPr vert="horz" lIns="91440" tIns="45720" rIns="91440" bIns="45720" rtlCol="0">
            <a:normAutofit/>
          </a:bodyPr>
          <a:lstStyle/>
          <a:p>
            <a:pPr lvl="0"/>
            <a:r>
              <a:rPr lang="nb-NO" dirty="0" smtClean="0"/>
              <a:t>Klikk for å redigere tekststiler i malen</a:t>
            </a:r>
          </a:p>
          <a:p>
            <a:pPr lvl="1"/>
            <a:r>
              <a:rPr lang="nb-NO" dirty="0" smtClean="0"/>
              <a:t>Andre nivå</a:t>
            </a:r>
          </a:p>
          <a:p>
            <a:pPr lvl="2"/>
            <a:r>
              <a:rPr lang="nb-NO" dirty="0" smtClean="0"/>
              <a:t>Tredje nivå</a:t>
            </a:r>
          </a:p>
          <a:p>
            <a:pPr lvl="3"/>
            <a:r>
              <a:rPr lang="nb-NO" dirty="0" smtClean="0"/>
              <a:t>Fjerde nivå</a:t>
            </a:r>
          </a:p>
          <a:p>
            <a:pPr lvl="4"/>
            <a:r>
              <a:rPr lang="nb-NO" dirty="0" smtClean="0"/>
              <a:t>Femte nivå</a:t>
            </a:r>
            <a:endParaRPr lang="nb-NO" dirty="0"/>
          </a:p>
        </p:txBody>
      </p:sp>
      <p:sp>
        <p:nvSpPr>
          <p:cNvPr id="6" name="Plassholder for lysbilde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3B9D11-FBFD-4662-8C17-832CC87DEEF2}" type="slidenum">
              <a:rPr lang="nb-NO" smtClean="0"/>
              <a:pPr/>
              <a:t>‹#›</a:t>
            </a:fld>
            <a:endParaRPr lang="nb-NO"/>
          </a:p>
        </p:txBody>
      </p:sp>
      <p:pic>
        <p:nvPicPr>
          <p:cNvPr id="7" name="Bilde 6"/>
          <p:cNvPicPr>
            <a:picLocks noChangeAspect="1"/>
          </p:cNvPicPr>
          <p:nvPr/>
        </p:nvPicPr>
        <p:blipFill>
          <a:blip r:embed="rId12" cstate="print"/>
          <a:srcRect/>
          <a:stretch>
            <a:fillRect/>
          </a:stretch>
        </p:blipFill>
        <p:spPr bwMode="auto">
          <a:xfrm>
            <a:off x="251539" y="260658"/>
            <a:ext cx="2244375" cy="461250"/>
          </a:xfrm>
          <a:prstGeom prst="rect">
            <a:avLst/>
          </a:prstGeom>
          <a:noFill/>
          <a:ln w="9525">
            <a:noFill/>
            <a:miter lim="800000"/>
            <a:headEnd/>
            <a:tailEnd/>
          </a:ln>
        </p:spPr>
      </p:pic>
      <p:pic>
        <p:nvPicPr>
          <p:cNvPr id="1040" name="Bilde 1"/>
          <p:cNvPicPr>
            <a:picLocks noChangeAspect="1" noChangeArrowheads="1"/>
          </p:cNvPicPr>
          <p:nvPr/>
        </p:nvPicPr>
        <p:blipFill>
          <a:blip r:embed="rId13" cstate="print"/>
          <a:srcRect/>
          <a:stretch>
            <a:fillRect/>
          </a:stretch>
        </p:blipFill>
        <p:spPr bwMode="auto">
          <a:xfrm>
            <a:off x="6372200" y="4077072"/>
            <a:ext cx="2779875" cy="2779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txStyles>
    <p:titleStyle>
      <a:lvl1pPr algn="ctr" defTabSz="914400" rtl="0" eaLnBrk="1" latinLnBrk="0" hangingPunct="1">
        <a:spcBef>
          <a:spcPct val="0"/>
        </a:spcBef>
        <a:buNone/>
        <a:defRPr sz="3600" b="1" kern="1200">
          <a:solidFill>
            <a:srgbClr val="00338D"/>
          </a:solidFill>
          <a:latin typeface="+mj-lt"/>
          <a:ea typeface="+mj-ea"/>
          <a:cs typeface="+mj-cs"/>
        </a:defRPr>
      </a:lvl1pPr>
    </p:titleStyle>
    <p:bodyStyle>
      <a:lvl1pPr marL="342900" indent="-342900" algn="l" defTabSz="914400" rtl="0" eaLnBrk="1" latinLnBrk="0" hangingPunct="1">
        <a:spcBef>
          <a:spcPct val="20000"/>
        </a:spcBef>
        <a:buClr>
          <a:srgbClr val="5599EE"/>
        </a:buClr>
        <a:buFont typeface="Arial" pitchFamily="34" charset="0"/>
        <a:buChar char="•"/>
        <a:defRPr sz="3200" kern="1200">
          <a:solidFill>
            <a:schemeClr val="tx1"/>
          </a:solidFill>
          <a:latin typeface="Cambria" pitchFamily="18" charset="0"/>
          <a:ea typeface="+mn-ea"/>
          <a:cs typeface="+mn-cs"/>
        </a:defRPr>
      </a:lvl1pPr>
      <a:lvl2pPr marL="742950" indent="-285750" algn="l" defTabSz="914400" rtl="0" eaLnBrk="1" latinLnBrk="0" hangingPunct="1">
        <a:spcBef>
          <a:spcPct val="20000"/>
        </a:spcBef>
        <a:buClr>
          <a:srgbClr val="5599EE"/>
        </a:buClr>
        <a:buFont typeface="Arial" pitchFamily="34" charset="0"/>
        <a:buChar char="–"/>
        <a:defRPr sz="2800" kern="1200">
          <a:solidFill>
            <a:schemeClr val="tx1"/>
          </a:solidFill>
          <a:latin typeface="Cambria" pitchFamily="18" charset="0"/>
          <a:ea typeface="+mn-ea"/>
          <a:cs typeface="+mn-cs"/>
        </a:defRPr>
      </a:lvl2pPr>
      <a:lvl3pPr marL="1143000" indent="-228600" algn="l" defTabSz="914400" rtl="0" eaLnBrk="1" latinLnBrk="0" hangingPunct="1">
        <a:spcBef>
          <a:spcPct val="20000"/>
        </a:spcBef>
        <a:buClr>
          <a:srgbClr val="5599EE"/>
        </a:buClr>
        <a:buFont typeface="Arial" pitchFamily="34" charset="0"/>
        <a:buChar char="•"/>
        <a:defRPr sz="2400" kern="1200">
          <a:solidFill>
            <a:schemeClr val="tx1"/>
          </a:solidFill>
          <a:latin typeface="Cambria" pitchFamily="18" charset="0"/>
          <a:ea typeface="+mn-ea"/>
          <a:cs typeface="+mn-cs"/>
        </a:defRPr>
      </a:lvl3pPr>
      <a:lvl4pPr marL="1600200" indent="-228600" algn="l" defTabSz="914400" rtl="0" eaLnBrk="1" latinLnBrk="0" hangingPunct="1">
        <a:spcBef>
          <a:spcPct val="20000"/>
        </a:spcBef>
        <a:buClr>
          <a:srgbClr val="5599EE"/>
        </a:buClr>
        <a:buFont typeface="Arial" pitchFamily="34" charset="0"/>
        <a:buChar char="–"/>
        <a:defRPr sz="2000" kern="1200">
          <a:solidFill>
            <a:schemeClr val="tx1"/>
          </a:solidFill>
          <a:latin typeface="Cambria" pitchFamily="18" charset="0"/>
          <a:ea typeface="+mn-ea"/>
          <a:cs typeface="+mn-cs"/>
        </a:defRPr>
      </a:lvl4pPr>
      <a:lvl5pPr marL="2057400" indent="-228600" algn="l" defTabSz="914400" rtl="0" eaLnBrk="1" latinLnBrk="0" hangingPunct="1">
        <a:spcBef>
          <a:spcPct val="20000"/>
        </a:spcBef>
        <a:buClr>
          <a:srgbClr val="5599EE"/>
        </a:buClr>
        <a:buFont typeface="Arial" pitchFamily="34" charset="0"/>
        <a:buChar char="»"/>
        <a:defRPr sz="2000" kern="1200">
          <a:solidFill>
            <a:schemeClr val="tx1"/>
          </a:solidFill>
          <a:latin typeface="Cambria"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lovdata.no/dokument/LTI/forskrift/2016-06-13-655"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nb-NO" dirty="0" smtClean="0"/>
              <a:t>Medikamentell behandling</a:t>
            </a:r>
            <a:endParaRPr lang="nb-NO" dirty="0"/>
          </a:p>
        </p:txBody>
      </p:sp>
      <p:sp>
        <p:nvSpPr>
          <p:cNvPr id="3" name="Undertittel 2"/>
          <p:cNvSpPr>
            <a:spLocks noGrp="1"/>
          </p:cNvSpPr>
          <p:nvPr>
            <p:ph type="subTitle" idx="1"/>
          </p:nvPr>
        </p:nvSpPr>
        <p:spPr/>
        <p:txBody>
          <a:bodyPr/>
          <a:lstStyle/>
          <a:p>
            <a:endParaRPr lang="nb-NO"/>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Bevis for effekt</a:t>
            </a:r>
            <a:endParaRPr lang="nb-NO" dirty="0"/>
          </a:p>
        </p:txBody>
      </p:sp>
      <p:pic>
        <p:nvPicPr>
          <p:cNvPr id="4" name="Plassholder for innhold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97230" y="2051844"/>
            <a:ext cx="7749540" cy="4419600"/>
          </a:xfrm>
        </p:spPr>
      </p:pic>
    </p:spTree>
    <p:extLst>
      <p:ext uri="{BB962C8B-B14F-4D97-AF65-F5344CB8AC3E}">
        <p14:creationId xmlns:p14="http://schemas.microsoft.com/office/powerpoint/2010/main" val="1899672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Litium</a:t>
            </a:r>
            <a:endParaRPr lang="nb-NO" dirty="0"/>
          </a:p>
        </p:txBody>
      </p:sp>
      <p:sp>
        <p:nvSpPr>
          <p:cNvPr id="3" name="Plassholder for innhold 2"/>
          <p:cNvSpPr>
            <a:spLocks noGrp="1"/>
          </p:cNvSpPr>
          <p:nvPr>
            <p:ph idx="1"/>
          </p:nvPr>
        </p:nvSpPr>
        <p:spPr/>
        <p:txBody>
          <a:bodyPr>
            <a:normAutofit fontScale="70000" lnSpcReduction="20000"/>
          </a:bodyPr>
          <a:lstStyle/>
          <a:p>
            <a:pPr marL="0" indent="0">
              <a:buNone/>
            </a:pPr>
            <a:r>
              <a:rPr lang="nb-NO" dirty="0" smtClean="0"/>
              <a:t>	daglig </a:t>
            </a:r>
            <a:r>
              <a:rPr lang="nb-NO" dirty="0"/>
              <a:t>dose (mg):	     	serumverdi:                     </a:t>
            </a:r>
          </a:p>
          <a:p>
            <a:pPr marL="0" indent="0">
              <a:buNone/>
            </a:pPr>
            <a:r>
              <a:rPr lang="nb-NO" dirty="0" smtClean="0"/>
              <a:t> 	Litium </a:t>
            </a:r>
            <a:r>
              <a:rPr lang="nb-NO" dirty="0"/>
              <a:t>166-415		0,5-1,0 </a:t>
            </a:r>
            <a:r>
              <a:rPr lang="nb-NO" dirty="0" err="1"/>
              <a:t>mmol</a:t>
            </a:r>
            <a:r>
              <a:rPr lang="nb-NO" dirty="0"/>
              <a:t>/l</a:t>
            </a:r>
          </a:p>
          <a:p>
            <a:endParaRPr lang="nb-NO" dirty="0"/>
          </a:p>
          <a:p>
            <a:r>
              <a:rPr lang="nb-NO" dirty="0"/>
              <a:t>Doseres 2 ganger daglig ( 12 timers mellomrom er best )</a:t>
            </a:r>
          </a:p>
          <a:p>
            <a:r>
              <a:rPr lang="nb-NO" dirty="0" smtClean="0"/>
              <a:t>Litium </a:t>
            </a:r>
            <a:r>
              <a:rPr lang="nb-NO" dirty="0"/>
              <a:t>– viktig å ha korrekt serumverdi for å unngå overdose/ forgiftning</a:t>
            </a:r>
          </a:p>
          <a:p>
            <a:r>
              <a:rPr lang="nb-NO" dirty="0"/>
              <a:t>Ved oppstart ukentlig blodprøve , deretter hver måned i et halvt år og senere hver 2.-3. mnd. Hyppige prøver kan være nødvendig ved infeksjon, graviditet eller tegn på forgiftning.</a:t>
            </a:r>
          </a:p>
          <a:p>
            <a:r>
              <a:rPr lang="nb-NO" dirty="0"/>
              <a:t>Bivirkninger:</a:t>
            </a:r>
          </a:p>
          <a:p>
            <a:r>
              <a:rPr lang="nb-NO" dirty="0"/>
              <a:t>Noen kan utvikle lavt stoffskifte (</a:t>
            </a:r>
            <a:r>
              <a:rPr lang="nb-NO" dirty="0" err="1"/>
              <a:t>hypothyreose</a:t>
            </a:r>
            <a:r>
              <a:rPr lang="nb-NO" dirty="0"/>
              <a:t> og ha behov for tilskudd av </a:t>
            </a:r>
            <a:r>
              <a:rPr lang="nb-NO" dirty="0" err="1"/>
              <a:t>thyroxin</a:t>
            </a:r>
            <a:r>
              <a:rPr lang="nb-NO" dirty="0"/>
              <a:t>), øker urinproduksjonen, kan gi fin skjelving , kan </a:t>
            </a:r>
            <a:r>
              <a:rPr lang="nb-NO" dirty="0" smtClean="0"/>
              <a:t>påvirke nyrene – ikke gi skade men redusert nyrefunksjon.</a:t>
            </a:r>
            <a:endParaRPr lang="nb-NO" dirty="0"/>
          </a:p>
          <a:p>
            <a:endParaRPr lang="nb-NO" dirty="0"/>
          </a:p>
        </p:txBody>
      </p:sp>
    </p:spTree>
    <p:extLst>
      <p:ext uri="{BB962C8B-B14F-4D97-AF65-F5344CB8AC3E}">
        <p14:creationId xmlns:p14="http://schemas.microsoft.com/office/powerpoint/2010/main" val="5675533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smtClean="0"/>
              <a:t>Antiepileptika</a:t>
            </a:r>
            <a:endParaRPr lang="nb-NO" dirty="0"/>
          </a:p>
        </p:txBody>
      </p:sp>
      <p:sp>
        <p:nvSpPr>
          <p:cNvPr id="3" name="Plassholder for innhold 2"/>
          <p:cNvSpPr>
            <a:spLocks noGrp="1"/>
          </p:cNvSpPr>
          <p:nvPr>
            <p:ph idx="1"/>
          </p:nvPr>
        </p:nvSpPr>
        <p:spPr/>
        <p:txBody>
          <a:bodyPr/>
          <a:lstStyle/>
          <a:p>
            <a:pPr marL="0" indent="0">
              <a:buNone/>
            </a:pPr>
            <a:r>
              <a:rPr lang="nb-NO" b="1" dirty="0"/>
              <a:t>Type/               	Daglig dose     	 Serumverdi           </a:t>
            </a:r>
            <a:r>
              <a:rPr lang="nb-NO" b="1" dirty="0" smtClean="0"/>
              <a:t>Bivirkninger</a:t>
            </a:r>
          </a:p>
          <a:p>
            <a:pPr marL="0" indent="0">
              <a:buNone/>
            </a:pPr>
            <a:endParaRPr lang="nb-NO" b="1" dirty="0"/>
          </a:p>
          <a:p>
            <a:r>
              <a:rPr lang="nb-NO" sz="2400" dirty="0" err="1" smtClean="0"/>
              <a:t>Orfiril</a:t>
            </a:r>
            <a:r>
              <a:rPr lang="nb-NO" sz="2400" dirty="0"/>
              <a:t>	          </a:t>
            </a:r>
            <a:r>
              <a:rPr lang="nb-NO" sz="2400" dirty="0" smtClean="0"/>
              <a:t>	   </a:t>
            </a:r>
            <a:r>
              <a:rPr lang="nb-NO" sz="2400" dirty="0"/>
              <a:t>500-2000                </a:t>
            </a:r>
            <a:r>
              <a:rPr lang="nb-NO" sz="2400" dirty="0" smtClean="0"/>
              <a:t>     300-600 </a:t>
            </a:r>
            <a:r>
              <a:rPr lang="nb-NO" sz="2400" dirty="0"/>
              <a:t>µmol/l    Fosterskadelig</a:t>
            </a:r>
          </a:p>
          <a:p>
            <a:r>
              <a:rPr lang="nb-NO" sz="2400" dirty="0" err="1" smtClean="0"/>
              <a:t>Tegretol</a:t>
            </a:r>
            <a:r>
              <a:rPr lang="nb-NO" sz="2400" dirty="0" smtClean="0"/>
              <a:t>            	   400-1600               	  15-45 </a:t>
            </a:r>
            <a:r>
              <a:rPr lang="nb-NO" sz="2400" dirty="0"/>
              <a:t>µmol/l         Interaksjoner </a:t>
            </a:r>
          </a:p>
          <a:p>
            <a:r>
              <a:rPr lang="nb-NO" sz="2400" dirty="0" err="1" smtClean="0"/>
              <a:t>Lamictal</a:t>
            </a:r>
            <a:r>
              <a:rPr lang="nb-NO" sz="2400" dirty="0" smtClean="0"/>
              <a:t>          	    200-400                       10-40 </a:t>
            </a:r>
            <a:r>
              <a:rPr lang="nb-NO" sz="2400" dirty="0"/>
              <a:t>µmol/l            Hudbivirkning</a:t>
            </a:r>
          </a:p>
          <a:p>
            <a:endParaRPr lang="nb-NO" dirty="0"/>
          </a:p>
        </p:txBody>
      </p:sp>
    </p:spTree>
    <p:extLst>
      <p:ext uri="{BB962C8B-B14F-4D97-AF65-F5344CB8AC3E}">
        <p14:creationId xmlns:p14="http://schemas.microsoft.com/office/powerpoint/2010/main" val="20756939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smtClean="0"/>
              <a:t>Antidepressiva</a:t>
            </a:r>
            <a:br>
              <a:rPr lang="nb-NO" dirty="0" smtClean="0"/>
            </a:br>
            <a:r>
              <a:rPr lang="nb-NO" dirty="0" smtClean="0"/>
              <a:t>-virker de ved bipolar depresjon?</a:t>
            </a:r>
            <a:endParaRPr lang="nb-NO" dirty="0"/>
          </a:p>
        </p:txBody>
      </p:sp>
      <p:sp>
        <p:nvSpPr>
          <p:cNvPr id="3" name="Plassholder for innhold 2"/>
          <p:cNvSpPr>
            <a:spLocks noGrp="1"/>
          </p:cNvSpPr>
          <p:nvPr>
            <p:ph idx="1"/>
          </p:nvPr>
        </p:nvSpPr>
        <p:spPr/>
        <p:txBody>
          <a:bodyPr>
            <a:normAutofit fontScale="92500" lnSpcReduction="20000"/>
          </a:bodyPr>
          <a:lstStyle/>
          <a:p>
            <a:pPr marL="0" indent="0">
              <a:buNone/>
            </a:pPr>
            <a:r>
              <a:rPr lang="nb-NO" b="1" dirty="0" smtClean="0"/>
              <a:t>Daglig </a:t>
            </a:r>
            <a:r>
              <a:rPr lang="nb-NO" b="1" dirty="0"/>
              <a:t>dose (mg):	</a:t>
            </a:r>
            <a:r>
              <a:rPr lang="nb-NO" b="1" dirty="0" smtClean="0"/>
              <a:t>       Serumverdi </a:t>
            </a:r>
            <a:r>
              <a:rPr lang="nb-NO" b="1" dirty="0"/>
              <a:t>(</a:t>
            </a:r>
            <a:r>
              <a:rPr lang="nb-NO" b="1" dirty="0" err="1"/>
              <a:t>nmol</a:t>
            </a:r>
            <a:r>
              <a:rPr lang="nb-NO" b="1" dirty="0"/>
              <a:t>/l):</a:t>
            </a:r>
          </a:p>
          <a:p>
            <a:endParaRPr lang="nb-NO" dirty="0"/>
          </a:p>
          <a:p>
            <a:r>
              <a:rPr lang="nb-NO" dirty="0"/>
              <a:t>Cipramil	</a:t>
            </a:r>
            <a:r>
              <a:rPr lang="nb-NO" dirty="0" smtClean="0"/>
              <a:t>   20-40 </a:t>
            </a:r>
            <a:r>
              <a:rPr lang="nb-NO" dirty="0"/>
              <a:t>			  70-350</a:t>
            </a:r>
          </a:p>
          <a:p>
            <a:r>
              <a:rPr lang="nb-NO" dirty="0"/>
              <a:t>Cipralex	</a:t>
            </a:r>
            <a:r>
              <a:rPr lang="nb-NO" dirty="0" smtClean="0"/>
              <a:t>   10-20 </a:t>
            </a:r>
            <a:r>
              <a:rPr lang="nb-NO" dirty="0"/>
              <a:t>			  25-140</a:t>
            </a:r>
          </a:p>
          <a:p>
            <a:r>
              <a:rPr lang="nb-NO" dirty="0" err="1"/>
              <a:t>Fontex</a:t>
            </a:r>
            <a:r>
              <a:rPr lang="nb-NO" dirty="0"/>
              <a:t>	</a:t>
            </a:r>
            <a:r>
              <a:rPr lang="nb-NO" dirty="0" smtClean="0"/>
              <a:t>   20-60</a:t>
            </a:r>
            <a:r>
              <a:rPr lang="nb-NO" dirty="0"/>
              <a:t>			650-2500</a:t>
            </a:r>
          </a:p>
          <a:p>
            <a:r>
              <a:rPr lang="nb-NO" dirty="0"/>
              <a:t>Zoloft       </a:t>
            </a:r>
            <a:r>
              <a:rPr lang="nb-NO" dirty="0" smtClean="0"/>
              <a:t>  50-200</a:t>
            </a:r>
            <a:r>
              <a:rPr lang="nb-NO" dirty="0"/>
              <a:t>		  </a:t>
            </a:r>
            <a:r>
              <a:rPr lang="nb-NO" dirty="0" smtClean="0"/>
              <a:t>	  30-175</a:t>
            </a:r>
            <a:endParaRPr lang="nb-NO" dirty="0"/>
          </a:p>
          <a:p>
            <a:r>
              <a:rPr lang="nb-NO" dirty="0" err="1"/>
              <a:t>Seroxat</a:t>
            </a:r>
            <a:r>
              <a:rPr lang="nb-NO" dirty="0"/>
              <a:t>	</a:t>
            </a:r>
            <a:r>
              <a:rPr lang="nb-NO" dirty="0" smtClean="0"/>
              <a:t>   20-50</a:t>
            </a:r>
            <a:r>
              <a:rPr lang="nb-NO" dirty="0"/>
              <a:t>			  70-450</a:t>
            </a:r>
          </a:p>
          <a:p>
            <a:r>
              <a:rPr lang="nb-NO" dirty="0" err="1"/>
              <a:t>Efexor</a:t>
            </a:r>
            <a:r>
              <a:rPr lang="nb-NO" dirty="0"/>
              <a:t>	</a:t>
            </a:r>
            <a:r>
              <a:rPr lang="nb-NO" dirty="0" smtClean="0"/>
              <a:t>   75-375</a:t>
            </a:r>
            <a:r>
              <a:rPr lang="nb-NO" dirty="0"/>
              <a:t>		</a:t>
            </a:r>
            <a:r>
              <a:rPr lang="nb-NO" dirty="0" smtClean="0"/>
              <a:t>	450-2500</a:t>
            </a:r>
            <a:endParaRPr lang="nb-NO" dirty="0"/>
          </a:p>
          <a:p>
            <a:r>
              <a:rPr lang="nb-NO" dirty="0" err="1"/>
              <a:t>Remeron</a:t>
            </a:r>
            <a:r>
              <a:rPr lang="nb-NO" dirty="0"/>
              <a:t>	</a:t>
            </a:r>
            <a:r>
              <a:rPr lang="nb-NO" dirty="0" smtClean="0"/>
              <a:t>   15-45</a:t>
            </a:r>
            <a:r>
              <a:rPr lang="nb-NO" dirty="0"/>
              <a:t>			  </a:t>
            </a:r>
            <a:r>
              <a:rPr lang="nb-NO" dirty="0" smtClean="0"/>
              <a:t> 30-250</a:t>
            </a:r>
            <a:endParaRPr lang="nb-NO" dirty="0"/>
          </a:p>
          <a:p>
            <a:endParaRPr lang="nb-NO" dirty="0"/>
          </a:p>
        </p:txBody>
      </p:sp>
    </p:spTree>
    <p:extLst>
      <p:ext uri="{BB962C8B-B14F-4D97-AF65-F5344CB8AC3E}">
        <p14:creationId xmlns:p14="http://schemas.microsoft.com/office/powerpoint/2010/main" val="27425432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Antipsykotika</a:t>
            </a:r>
            <a:endParaRPr lang="nb-NO" dirty="0"/>
          </a:p>
        </p:txBody>
      </p:sp>
      <p:sp>
        <p:nvSpPr>
          <p:cNvPr id="3" name="Plassholder for innhold 2"/>
          <p:cNvSpPr>
            <a:spLocks noGrp="1"/>
          </p:cNvSpPr>
          <p:nvPr>
            <p:ph idx="1"/>
          </p:nvPr>
        </p:nvSpPr>
        <p:spPr/>
        <p:txBody>
          <a:bodyPr>
            <a:normAutofit fontScale="77500" lnSpcReduction="20000"/>
          </a:bodyPr>
          <a:lstStyle/>
          <a:p>
            <a:pPr marL="0" indent="0">
              <a:buNone/>
            </a:pPr>
            <a:r>
              <a:rPr lang="nb-NO" b="1" dirty="0" smtClean="0"/>
              <a:t>Daglig </a:t>
            </a:r>
            <a:r>
              <a:rPr lang="nb-NO" b="1" dirty="0"/>
              <a:t>dose (mg):	      	        	</a:t>
            </a:r>
            <a:r>
              <a:rPr lang="nb-NO" b="1" dirty="0" smtClean="0"/>
              <a:t>    Serumverdi </a:t>
            </a:r>
            <a:r>
              <a:rPr lang="nb-NO" b="1" dirty="0"/>
              <a:t>(</a:t>
            </a:r>
            <a:r>
              <a:rPr lang="nb-NO" b="1" dirty="0" err="1"/>
              <a:t>nmol</a:t>
            </a:r>
            <a:r>
              <a:rPr lang="nb-NO" b="1" dirty="0"/>
              <a:t>/l):</a:t>
            </a:r>
          </a:p>
          <a:p>
            <a:endParaRPr lang="nb-NO" dirty="0"/>
          </a:p>
          <a:p>
            <a:r>
              <a:rPr lang="nb-NO" dirty="0" err="1"/>
              <a:t>Zyprexa</a:t>
            </a:r>
            <a:r>
              <a:rPr lang="nb-NO" dirty="0"/>
              <a:t>			5-20			 30-200</a:t>
            </a:r>
          </a:p>
          <a:p>
            <a:r>
              <a:rPr lang="nb-NO" dirty="0" err="1"/>
              <a:t>Seroquel</a:t>
            </a:r>
            <a:r>
              <a:rPr lang="nb-NO" dirty="0"/>
              <a:t>/</a:t>
            </a:r>
            <a:r>
              <a:rPr lang="nb-NO" dirty="0" err="1"/>
              <a:t>Quetiapin</a:t>
            </a:r>
            <a:r>
              <a:rPr lang="nb-NO" dirty="0"/>
              <a:t>   300-800		           100-800</a:t>
            </a:r>
          </a:p>
          <a:p>
            <a:r>
              <a:rPr lang="nb-NO" dirty="0" err="1"/>
              <a:t>Seroquel</a:t>
            </a:r>
            <a:r>
              <a:rPr lang="nb-NO" dirty="0"/>
              <a:t> Depot </a:t>
            </a:r>
            <a:r>
              <a:rPr lang="nb-NO" dirty="0" err="1"/>
              <a:t>tb</a:t>
            </a:r>
            <a:r>
              <a:rPr lang="nb-NO" dirty="0"/>
              <a:t>       300-800</a:t>
            </a:r>
          </a:p>
          <a:p>
            <a:r>
              <a:rPr lang="nb-NO" dirty="0" err="1"/>
              <a:t>Risperdal</a:t>
            </a:r>
            <a:r>
              <a:rPr lang="nb-NO" dirty="0"/>
              <a:t>		          </a:t>
            </a:r>
            <a:r>
              <a:rPr lang="nb-NO" dirty="0" smtClean="0"/>
              <a:t>   </a:t>
            </a:r>
            <a:r>
              <a:rPr lang="nb-NO" dirty="0"/>
              <a:t>2-6		              30-120</a:t>
            </a:r>
          </a:p>
          <a:p>
            <a:r>
              <a:rPr lang="nb-NO" dirty="0" err="1"/>
              <a:t>Abilify</a:t>
            </a:r>
            <a:r>
              <a:rPr lang="nb-NO" dirty="0"/>
              <a:t>                               15</a:t>
            </a:r>
          </a:p>
          <a:p>
            <a:r>
              <a:rPr lang="nb-NO" dirty="0" err="1"/>
              <a:t>Zeldox</a:t>
            </a:r>
            <a:r>
              <a:rPr lang="nb-NO" dirty="0"/>
              <a:t> dose                    </a:t>
            </a:r>
            <a:r>
              <a:rPr lang="nb-NO" dirty="0" smtClean="0"/>
              <a:t>  80-160  </a:t>
            </a:r>
          </a:p>
          <a:p>
            <a:pPr lvl="1"/>
            <a:r>
              <a:rPr lang="nb-NO" dirty="0" smtClean="0"/>
              <a:t>Bivirkninger </a:t>
            </a:r>
            <a:r>
              <a:rPr lang="nb-NO" dirty="0"/>
              <a:t>(varierer mellom typene) kan være trøtthet, vektøkning, økt blodsukker/kolesterol, </a:t>
            </a:r>
            <a:r>
              <a:rPr lang="nb-NO" dirty="0" smtClean="0"/>
              <a:t>motoriske langsomme bevegelser</a:t>
            </a:r>
            <a:r>
              <a:rPr lang="nb-NO" smtClean="0"/>
              <a:t>, skjelvinger/uro. </a:t>
            </a:r>
            <a:endParaRPr lang="nb-NO" dirty="0"/>
          </a:p>
          <a:p>
            <a:endParaRPr lang="nb-NO" dirty="0"/>
          </a:p>
        </p:txBody>
      </p:sp>
    </p:spTree>
    <p:extLst>
      <p:ext uri="{BB962C8B-B14F-4D97-AF65-F5344CB8AC3E}">
        <p14:creationId xmlns:p14="http://schemas.microsoft.com/office/powerpoint/2010/main" val="38357406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Blodprøvekontroll</a:t>
            </a:r>
            <a:endParaRPr lang="nb-NO" dirty="0"/>
          </a:p>
        </p:txBody>
      </p:sp>
      <p:sp>
        <p:nvSpPr>
          <p:cNvPr id="3" name="Plassholder for innhold 2"/>
          <p:cNvSpPr>
            <a:spLocks noGrp="1"/>
          </p:cNvSpPr>
          <p:nvPr>
            <p:ph idx="1"/>
          </p:nvPr>
        </p:nvSpPr>
        <p:spPr/>
        <p:txBody>
          <a:bodyPr>
            <a:normAutofit fontScale="92500" lnSpcReduction="20000"/>
          </a:bodyPr>
          <a:lstStyle/>
          <a:p>
            <a:r>
              <a:rPr lang="nb-NO" dirty="0"/>
              <a:t>Blodprøve en gang i året eller oftere (Litium og v/ indikasjon)</a:t>
            </a:r>
          </a:p>
          <a:p>
            <a:r>
              <a:rPr lang="nb-NO" dirty="0"/>
              <a:t>Mange pasienter har god effekt og få/ingen bivirkninger ved normal blod-konsentrasjonen</a:t>
            </a:r>
          </a:p>
          <a:p>
            <a:r>
              <a:rPr lang="nb-NO" dirty="0"/>
              <a:t>Situasjoner hvor det er nyttig å måle blodkonsentrasjon</a:t>
            </a:r>
            <a:r>
              <a:rPr lang="nb-NO" dirty="0" smtClean="0"/>
              <a:t>:</a:t>
            </a:r>
          </a:p>
          <a:p>
            <a:pPr lvl="1"/>
            <a:r>
              <a:rPr lang="nb-NO" dirty="0" smtClean="0"/>
              <a:t>Uteblivelse </a:t>
            </a:r>
            <a:r>
              <a:rPr lang="nb-NO" dirty="0"/>
              <a:t>av </a:t>
            </a:r>
            <a:r>
              <a:rPr lang="nb-NO" dirty="0" smtClean="0"/>
              <a:t>virkning</a:t>
            </a:r>
          </a:p>
          <a:p>
            <a:pPr lvl="1"/>
            <a:r>
              <a:rPr lang="nb-NO" dirty="0" smtClean="0"/>
              <a:t>Bivirkninger</a:t>
            </a:r>
          </a:p>
          <a:p>
            <a:pPr lvl="1"/>
            <a:r>
              <a:rPr lang="nb-NO" dirty="0" smtClean="0"/>
              <a:t>Mistanke </a:t>
            </a:r>
            <a:r>
              <a:rPr lang="nb-NO" dirty="0"/>
              <a:t>om at medisin ikke tas som </a:t>
            </a:r>
            <a:r>
              <a:rPr lang="nb-NO" dirty="0" smtClean="0"/>
              <a:t>foreskrevet</a:t>
            </a:r>
          </a:p>
          <a:p>
            <a:pPr lvl="1"/>
            <a:r>
              <a:rPr lang="nb-NO" dirty="0" smtClean="0"/>
              <a:t>Inntak </a:t>
            </a:r>
            <a:r>
              <a:rPr lang="nb-NO" dirty="0"/>
              <a:t>av medisin som påvirker </a:t>
            </a:r>
            <a:r>
              <a:rPr lang="nb-NO" dirty="0" smtClean="0"/>
              <a:t>blodkonsentrasjon</a:t>
            </a:r>
          </a:p>
          <a:p>
            <a:pPr lvl="1"/>
            <a:r>
              <a:rPr lang="nb-NO" dirty="0" smtClean="0"/>
              <a:t>Sykdom </a:t>
            </a:r>
            <a:r>
              <a:rPr lang="nb-NO" dirty="0"/>
              <a:t>i lever og/eller nyrer</a:t>
            </a:r>
          </a:p>
          <a:p>
            <a:endParaRPr lang="nb-NO" dirty="0"/>
          </a:p>
        </p:txBody>
      </p:sp>
    </p:spTree>
    <p:extLst>
      <p:ext uri="{BB962C8B-B14F-4D97-AF65-F5344CB8AC3E}">
        <p14:creationId xmlns:p14="http://schemas.microsoft.com/office/powerpoint/2010/main" val="33323532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Summegruppe – to og to</a:t>
            </a:r>
            <a:endParaRPr lang="nb-NO" dirty="0"/>
          </a:p>
        </p:txBody>
      </p:sp>
      <p:sp>
        <p:nvSpPr>
          <p:cNvPr id="3" name="Plassholder for innhold 2"/>
          <p:cNvSpPr>
            <a:spLocks noGrp="1"/>
          </p:cNvSpPr>
          <p:nvPr>
            <p:ph idx="1"/>
          </p:nvPr>
        </p:nvSpPr>
        <p:spPr/>
        <p:txBody>
          <a:bodyPr/>
          <a:lstStyle/>
          <a:p>
            <a:endParaRPr lang="nb-NO" dirty="0" smtClean="0"/>
          </a:p>
          <a:p>
            <a:pPr marL="0" indent="0" algn="ctr">
              <a:buNone/>
            </a:pPr>
            <a:r>
              <a:rPr lang="nb-NO" dirty="0" smtClean="0"/>
              <a:t>Egen erfaring med medisiner og bivirkninger</a:t>
            </a:r>
            <a:endParaRPr lang="nb-NO" dirty="0"/>
          </a:p>
        </p:txBody>
      </p:sp>
    </p:spTree>
    <p:extLst>
      <p:ext uri="{BB962C8B-B14F-4D97-AF65-F5344CB8AC3E}">
        <p14:creationId xmlns:p14="http://schemas.microsoft.com/office/powerpoint/2010/main" val="39601677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nb-NO" dirty="0" smtClean="0"/>
              <a:t>Pause</a:t>
            </a:r>
            <a:endParaRPr lang="nb-NO" dirty="0"/>
          </a:p>
        </p:txBody>
      </p:sp>
      <p:sp>
        <p:nvSpPr>
          <p:cNvPr id="3" name="Undertittel 2"/>
          <p:cNvSpPr>
            <a:spLocks noGrp="1"/>
          </p:cNvSpPr>
          <p:nvPr>
            <p:ph type="subTitle" idx="1"/>
          </p:nvPr>
        </p:nvSpPr>
        <p:spPr/>
        <p:txBody>
          <a:bodyPr/>
          <a:lstStyle/>
          <a:p>
            <a:r>
              <a:rPr lang="nb-NO" dirty="0" smtClean="0"/>
              <a:t>10 minutter</a:t>
            </a:r>
            <a:endParaRPr lang="nb-NO" dirty="0"/>
          </a:p>
        </p:txBody>
      </p:sp>
    </p:spTree>
    <p:extLst>
      <p:ext uri="{BB962C8B-B14F-4D97-AF65-F5344CB8AC3E}">
        <p14:creationId xmlns:p14="http://schemas.microsoft.com/office/powerpoint/2010/main" val="21133335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Førerkortvurdering</a:t>
            </a:r>
            <a:endParaRPr lang="nb-NO" dirty="0"/>
          </a:p>
        </p:txBody>
      </p:sp>
      <p:sp>
        <p:nvSpPr>
          <p:cNvPr id="3" name="Plassholder for innhold 2"/>
          <p:cNvSpPr>
            <a:spLocks noGrp="1"/>
          </p:cNvSpPr>
          <p:nvPr>
            <p:ph idx="1"/>
          </p:nvPr>
        </p:nvSpPr>
        <p:spPr/>
        <p:txBody>
          <a:bodyPr/>
          <a:lstStyle/>
          <a:p>
            <a:endParaRPr lang="nb-NO" dirty="0" smtClean="0"/>
          </a:p>
          <a:p>
            <a:pPr marL="0" indent="0">
              <a:buNone/>
            </a:pPr>
            <a:r>
              <a:rPr lang="nb-NO" dirty="0" smtClean="0"/>
              <a:t>Lovdata </a:t>
            </a:r>
            <a:r>
              <a:rPr lang="nb-NO" dirty="0"/>
              <a:t>kapittel 13. </a:t>
            </a:r>
            <a:endParaRPr lang="nb-NO" dirty="0" smtClean="0"/>
          </a:p>
          <a:p>
            <a:pPr marL="0" indent="0">
              <a:buNone/>
            </a:pPr>
            <a:r>
              <a:rPr lang="nb-NO" dirty="0" smtClean="0"/>
              <a:t>Psykiske </a:t>
            </a:r>
            <a:r>
              <a:rPr lang="nb-NO" dirty="0"/>
              <a:t>lidelser og svekkelser: </a:t>
            </a:r>
            <a:endParaRPr lang="nb-NO" dirty="0" smtClean="0"/>
          </a:p>
          <a:p>
            <a:pPr marL="0" indent="0">
              <a:buNone/>
            </a:pPr>
            <a:r>
              <a:rPr lang="nb-NO" dirty="0" smtClean="0">
                <a:hlinkClick r:id="rId3"/>
              </a:rPr>
              <a:t>https</a:t>
            </a:r>
            <a:r>
              <a:rPr lang="nb-NO" dirty="0">
                <a:hlinkClick r:id="rId3"/>
              </a:rPr>
              <a:t>://lovdata.no/dokument/LTI/forskrift/2016-06-13-655</a:t>
            </a:r>
            <a:endParaRPr lang="nb-NO" dirty="0"/>
          </a:p>
          <a:p>
            <a:endParaRPr lang="nb-NO" dirty="0"/>
          </a:p>
        </p:txBody>
      </p:sp>
    </p:spTree>
    <p:extLst>
      <p:ext uri="{BB962C8B-B14F-4D97-AF65-F5344CB8AC3E}">
        <p14:creationId xmlns:p14="http://schemas.microsoft.com/office/powerpoint/2010/main" val="6585941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Legemiddelfri behandling</a:t>
            </a:r>
            <a:endParaRPr lang="nb-NO" dirty="0"/>
          </a:p>
        </p:txBody>
      </p:sp>
      <p:sp>
        <p:nvSpPr>
          <p:cNvPr id="3" name="Plassholder for innhold 2"/>
          <p:cNvSpPr>
            <a:spLocks noGrp="1"/>
          </p:cNvSpPr>
          <p:nvPr>
            <p:ph idx="1"/>
          </p:nvPr>
        </p:nvSpPr>
        <p:spPr/>
        <p:txBody>
          <a:bodyPr/>
          <a:lstStyle/>
          <a:p>
            <a:endParaRPr lang="nb-NO" dirty="0" smtClean="0"/>
          </a:p>
          <a:p>
            <a:r>
              <a:rPr lang="nb-NO" dirty="0" smtClean="0"/>
              <a:t>Enkelte </a:t>
            </a:r>
            <a:r>
              <a:rPr lang="nb-NO" dirty="0"/>
              <a:t>med bipolar lidelse ønsker ikke å bruke </a:t>
            </a:r>
            <a:r>
              <a:rPr lang="nb-NO" dirty="0" smtClean="0"/>
              <a:t>medisiner</a:t>
            </a:r>
          </a:p>
          <a:p>
            <a:pPr marL="0" indent="0">
              <a:buNone/>
            </a:pPr>
            <a:endParaRPr lang="nb-NO" dirty="0"/>
          </a:p>
          <a:p>
            <a:r>
              <a:rPr lang="nb-NO" dirty="0"/>
              <a:t>Frykt for bivirkninger, for lite informasjon</a:t>
            </a:r>
          </a:p>
          <a:p>
            <a:endParaRPr lang="nb-NO" dirty="0"/>
          </a:p>
        </p:txBody>
      </p:sp>
    </p:spTree>
    <p:extLst>
      <p:ext uri="{BB962C8B-B14F-4D97-AF65-F5344CB8AC3E}">
        <p14:creationId xmlns:p14="http://schemas.microsoft.com/office/powerpoint/2010/main" val="1130573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Behandling</a:t>
            </a:r>
            <a:endParaRPr lang="nb-NO" dirty="0"/>
          </a:p>
        </p:txBody>
      </p:sp>
      <p:pic>
        <p:nvPicPr>
          <p:cNvPr id="4" name="Plassholder for innhold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91540" y="2051844"/>
            <a:ext cx="7360920" cy="4419600"/>
          </a:xfrm>
        </p:spPr>
      </p:pic>
    </p:spTree>
    <p:extLst>
      <p:ext uri="{BB962C8B-B14F-4D97-AF65-F5344CB8AC3E}">
        <p14:creationId xmlns:p14="http://schemas.microsoft.com/office/powerpoint/2010/main" val="36653690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«Non-</a:t>
            </a:r>
            <a:r>
              <a:rPr lang="nb-NO" dirty="0" err="1" smtClean="0"/>
              <a:t>compliance</a:t>
            </a:r>
            <a:r>
              <a:rPr lang="nb-NO" dirty="0" smtClean="0"/>
              <a:t>» = dårlig etterlevelse</a:t>
            </a:r>
            <a:endParaRPr lang="nb-NO" dirty="0"/>
          </a:p>
        </p:txBody>
      </p:sp>
      <p:sp>
        <p:nvSpPr>
          <p:cNvPr id="3" name="Plassholder for innhold 2"/>
          <p:cNvSpPr>
            <a:spLocks noGrp="1"/>
          </p:cNvSpPr>
          <p:nvPr>
            <p:ph idx="1"/>
          </p:nvPr>
        </p:nvSpPr>
        <p:spPr/>
        <p:txBody>
          <a:bodyPr>
            <a:normAutofit fontScale="77500" lnSpcReduction="20000"/>
          </a:bodyPr>
          <a:lstStyle/>
          <a:p>
            <a:pPr marL="0" indent="0">
              <a:buNone/>
            </a:pPr>
            <a:endParaRPr lang="nb-NO" dirty="0" smtClean="0"/>
          </a:p>
          <a:p>
            <a:pPr marL="0" indent="0">
              <a:buNone/>
            </a:pPr>
            <a:r>
              <a:rPr lang="nb-NO" dirty="0" smtClean="0"/>
              <a:t>Hvorfor </a:t>
            </a:r>
            <a:r>
              <a:rPr lang="nb-NO" dirty="0"/>
              <a:t>slutter man med </a:t>
            </a:r>
            <a:r>
              <a:rPr lang="nb-NO" dirty="0" smtClean="0"/>
              <a:t>medisiner:</a:t>
            </a:r>
          </a:p>
          <a:p>
            <a:pPr marL="0" indent="0">
              <a:buNone/>
            </a:pPr>
            <a:endParaRPr lang="nb-NO" b="1" dirty="0" smtClean="0"/>
          </a:p>
          <a:p>
            <a:pPr lvl="1">
              <a:buFont typeface="Arial" panose="020B0604020202020204" pitchFamily="34" charset="0"/>
              <a:buChar char="•"/>
            </a:pPr>
            <a:r>
              <a:rPr lang="nb-NO" dirty="0" smtClean="0"/>
              <a:t>Føler </a:t>
            </a:r>
            <a:r>
              <a:rPr lang="nb-NO" dirty="0"/>
              <a:t>seg </a:t>
            </a:r>
            <a:r>
              <a:rPr lang="nb-NO" dirty="0" smtClean="0"/>
              <a:t>frisk</a:t>
            </a:r>
          </a:p>
          <a:p>
            <a:pPr lvl="1">
              <a:buFont typeface="Arial" panose="020B0604020202020204" pitchFamily="34" charset="0"/>
              <a:buChar char="•"/>
            </a:pPr>
            <a:r>
              <a:rPr lang="nb-NO" dirty="0" smtClean="0"/>
              <a:t>Mangel </a:t>
            </a:r>
            <a:r>
              <a:rPr lang="nb-NO" dirty="0"/>
              <a:t>på </a:t>
            </a:r>
            <a:r>
              <a:rPr lang="nb-NO" dirty="0" smtClean="0"/>
              <a:t>sykdomserkjennelse</a:t>
            </a:r>
          </a:p>
          <a:p>
            <a:pPr lvl="1">
              <a:buFont typeface="Arial" panose="020B0604020202020204" pitchFamily="34" charset="0"/>
              <a:buChar char="•"/>
            </a:pPr>
            <a:r>
              <a:rPr lang="nb-NO" dirty="0" smtClean="0"/>
              <a:t>Bivirkninger</a:t>
            </a:r>
          </a:p>
          <a:p>
            <a:pPr lvl="1">
              <a:buFont typeface="Arial" panose="020B0604020202020204" pitchFamily="34" charset="0"/>
              <a:buChar char="•"/>
            </a:pPr>
            <a:r>
              <a:rPr lang="nb-NO" dirty="0" smtClean="0"/>
              <a:t>For </a:t>
            </a:r>
            <a:r>
              <a:rPr lang="nb-NO" dirty="0"/>
              <a:t>lite informasjon om medisinens virkning og </a:t>
            </a:r>
            <a:r>
              <a:rPr lang="nb-NO" dirty="0" smtClean="0"/>
              <a:t>bivirkning</a:t>
            </a:r>
          </a:p>
          <a:p>
            <a:pPr lvl="1">
              <a:buFont typeface="Arial" panose="020B0604020202020204" pitchFamily="34" charset="0"/>
              <a:buChar char="•"/>
            </a:pPr>
            <a:r>
              <a:rPr lang="nb-NO" dirty="0" smtClean="0"/>
              <a:t>Negativ </a:t>
            </a:r>
            <a:r>
              <a:rPr lang="nb-NO" dirty="0"/>
              <a:t>holdning fra familie og/eller </a:t>
            </a:r>
            <a:r>
              <a:rPr lang="nb-NO" dirty="0" smtClean="0"/>
              <a:t>samfunn</a:t>
            </a:r>
          </a:p>
          <a:p>
            <a:pPr lvl="1">
              <a:buFont typeface="Arial" panose="020B0604020202020204" pitchFamily="34" charset="0"/>
              <a:buChar char="•"/>
            </a:pPr>
            <a:r>
              <a:rPr lang="nb-NO" dirty="0" smtClean="0"/>
              <a:t>Behandling </a:t>
            </a:r>
            <a:r>
              <a:rPr lang="nb-NO" dirty="0"/>
              <a:t>av dårlig etterlevelse: Mer og bedre informasjon til pasienter og pårørende, bruk av medikamenter med færre bivirkninger, samarbeide med lege ved ønske om nedtrapping av medisin</a:t>
            </a:r>
          </a:p>
          <a:p>
            <a:endParaRPr lang="nb-NO" dirty="0"/>
          </a:p>
        </p:txBody>
      </p:sp>
    </p:spTree>
    <p:extLst>
      <p:ext uri="{BB962C8B-B14F-4D97-AF65-F5344CB8AC3E}">
        <p14:creationId xmlns:p14="http://schemas.microsoft.com/office/powerpoint/2010/main" val="9649092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smtClean="0"/>
              <a:t>Effekt av farmakologisk behandling på gruppenivå</a:t>
            </a:r>
            <a:endParaRPr lang="nb-NO" dirty="0"/>
          </a:p>
        </p:txBody>
      </p:sp>
      <p:sp>
        <p:nvSpPr>
          <p:cNvPr id="3" name="Plassholder for innhold 2"/>
          <p:cNvSpPr>
            <a:spLocks noGrp="1"/>
          </p:cNvSpPr>
          <p:nvPr>
            <p:ph idx="1"/>
          </p:nvPr>
        </p:nvSpPr>
        <p:spPr/>
        <p:txBody>
          <a:bodyPr/>
          <a:lstStyle/>
          <a:p>
            <a:endParaRPr lang="nb-NO" dirty="0" smtClean="0"/>
          </a:p>
          <a:p>
            <a:r>
              <a:rPr lang="nb-NO" dirty="0" smtClean="0"/>
              <a:t>Mani</a:t>
            </a:r>
            <a:r>
              <a:rPr lang="nb-NO" dirty="0"/>
              <a:t>: God</a:t>
            </a:r>
          </a:p>
          <a:p>
            <a:r>
              <a:rPr lang="nb-NO" dirty="0"/>
              <a:t>Forebygging: God til middels</a:t>
            </a:r>
          </a:p>
          <a:p>
            <a:r>
              <a:rPr lang="nb-NO" dirty="0"/>
              <a:t>Blandet tilstand: Middels</a:t>
            </a:r>
          </a:p>
          <a:p>
            <a:r>
              <a:rPr lang="nb-NO" dirty="0"/>
              <a:t>Depresjon: Middels, vanskeligere å behandle</a:t>
            </a:r>
          </a:p>
          <a:p>
            <a:r>
              <a:rPr lang="nb-NO" dirty="0"/>
              <a:t>Mange har ikke full restitusjon mellom episodene</a:t>
            </a:r>
          </a:p>
          <a:p>
            <a:endParaRPr lang="nb-NO" dirty="0"/>
          </a:p>
        </p:txBody>
      </p:sp>
    </p:spTree>
    <p:extLst>
      <p:ext uri="{BB962C8B-B14F-4D97-AF65-F5344CB8AC3E}">
        <p14:creationId xmlns:p14="http://schemas.microsoft.com/office/powerpoint/2010/main" val="19177198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Egenaktivitet til neste gang</a:t>
            </a:r>
            <a:endParaRPr lang="nb-NO" dirty="0"/>
          </a:p>
        </p:txBody>
      </p:sp>
      <p:sp>
        <p:nvSpPr>
          <p:cNvPr id="3" name="Plassholder for innhold 2"/>
          <p:cNvSpPr>
            <a:spLocks noGrp="1"/>
          </p:cNvSpPr>
          <p:nvPr>
            <p:ph idx="1"/>
          </p:nvPr>
        </p:nvSpPr>
        <p:spPr/>
        <p:txBody>
          <a:bodyPr/>
          <a:lstStyle/>
          <a:p>
            <a:pPr marL="0" indent="0">
              <a:buNone/>
            </a:pPr>
            <a:endParaRPr lang="nb-NO" altLang="nb-NO" dirty="0" smtClean="0"/>
          </a:p>
          <a:p>
            <a:pPr marL="0" indent="0" algn="ctr">
              <a:buNone/>
            </a:pPr>
            <a:r>
              <a:rPr lang="nb-NO" altLang="nb-NO" dirty="0" smtClean="0"/>
              <a:t>Fortsette </a:t>
            </a:r>
            <a:r>
              <a:rPr lang="nb-NO" altLang="nb-NO" dirty="0"/>
              <a:t>å føre stemningsdagbok</a:t>
            </a:r>
          </a:p>
          <a:p>
            <a:pPr marL="0" indent="0">
              <a:buNone/>
            </a:pPr>
            <a:endParaRPr lang="nb-NO" dirty="0"/>
          </a:p>
        </p:txBody>
      </p:sp>
    </p:spTree>
    <p:extLst>
      <p:ext uri="{BB962C8B-B14F-4D97-AF65-F5344CB8AC3E}">
        <p14:creationId xmlns:p14="http://schemas.microsoft.com/office/powerpoint/2010/main" val="15558527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971600" y="972943"/>
            <a:ext cx="7632848" cy="4191917"/>
          </a:xfrm>
          <a:prstGeom prst="rect">
            <a:avLst/>
          </a:prstGeom>
        </p:spPr>
        <p:txBody>
          <a:bodyPr wrap="square">
            <a:spAutoFit/>
          </a:bodyPr>
          <a:lstStyle/>
          <a:p>
            <a:pPr marL="285750" indent="-285750">
              <a:spcBef>
                <a:spcPct val="60000"/>
              </a:spcBef>
              <a:buClr>
                <a:srgbClr val="00B0F0"/>
              </a:buClr>
              <a:buFont typeface="Arial" panose="020B0604020202020204" pitchFamily="34" charset="0"/>
              <a:buChar char="•"/>
            </a:pPr>
            <a:endParaRPr lang="nb-NO" altLang="nb-NO" dirty="0" smtClean="0"/>
          </a:p>
          <a:p>
            <a:pPr marL="285750" indent="-285750">
              <a:spcBef>
                <a:spcPct val="60000"/>
              </a:spcBef>
              <a:buClr>
                <a:schemeClr val="accent1"/>
              </a:buClr>
              <a:buFont typeface="Arial" panose="020B0604020202020204" pitchFamily="34" charset="0"/>
              <a:buChar char="•"/>
            </a:pPr>
            <a:r>
              <a:rPr lang="nb-NO" altLang="nb-NO" dirty="0" smtClean="0"/>
              <a:t>Pasientkurs </a:t>
            </a:r>
            <a:r>
              <a:rPr lang="nb-NO" altLang="nb-NO" dirty="0"/>
              <a:t>i bipolar lidelse og kurspakken © er utarbeidet av psykolog Nina Andresen ved Josefinesgate DPS, voksenpsykiatrisk poliklinikk, i prosjekt ”Forebygging av bipolar lidelse” (2005-2007) – ansvarlig Gunnar Morken, St. Olavs Hospital. Bidrag til kurset har kommet fra Elin Wullum, psykolog, St. Olavs Hospital, avd. Østmarka og Ole Andreassen, professor dr. med., Ullevål universitetssykehus.</a:t>
            </a:r>
          </a:p>
          <a:p>
            <a:pPr marL="285750" indent="-285750">
              <a:spcBef>
                <a:spcPct val="60000"/>
              </a:spcBef>
              <a:buClr>
                <a:schemeClr val="accent1"/>
              </a:buClr>
              <a:buFont typeface="Arial" panose="020B0604020202020204" pitchFamily="34" charset="0"/>
              <a:buChar char="•"/>
            </a:pPr>
            <a:r>
              <a:rPr lang="nb-NO" altLang="nb-NO" dirty="0" smtClean="0"/>
              <a:t>Rådet </a:t>
            </a:r>
            <a:r>
              <a:rPr lang="nb-NO" altLang="nb-NO" dirty="0"/>
              <a:t>for psykisk helse tildelte midler til prosjektet på vegne av Helse og Rehabilitering, med Extra-midler (Norsk Tipping)</a:t>
            </a:r>
          </a:p>
          <a:p>
            <a:pPr marL="285750" indent="-285750">
              <a:spcBef>
                <a:spcPct val="60000"/>
              </a:spcBef>
              <a:buClr>
                <a:schemeClr val="accent1"/>
              </a:buClr>
              <a:buFont typeface="Arial" panose="020B0604020202020204" pitchFamily="34" charset="0"/>
              <a:buChar char="•"/>
            </a:pPr>
            <a:r>
              <a:rPr lang="nb-NO" altLang="nb-NO" dirty="0" smtClean="0"/>
              <a:t>Ansatte </a:t>
            </a:r>
            <a:r>
              <a:rPr lang="nb-NO" altLang="nb-NO" dirty="0"/>
              <a:t>i Klinikk for psykisk helse og rus, Vestre Viken, ved Forsknings- og utviklingsavdelingen har i 2018 videreutviklet og revidert presentasjonene i kurspakken slik de fremstår i denne kursrekken.</a:t>
            </a:r>
          </a:p>
          <a:p>
            <a:endParaRPr lang="nb-NO" dirty="0"/>
          </a:p>
        </p:txBody>
      </p:sp>
      <p:pic>
        <p:nvPicPr>
          <p:cNvPr id="3" name="Picture 5" descr="X:\Mine Dokumenter\Prosjekt bipolar\Rådet - logo\HR_jpg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00400" y="5301208"/>
            <a:ext cx="2740025" cy="9953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8663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Formål</a:t>
            </a:r>
            <a:endParaRPr lang="nb-NO" dirty="0"/>
          </a:p>
        </p:txBody>
      </p:sp>
      <p:sp>
        <p:nvSpPr>
          <p:cNvPr id="3" name="Plassholder for innhold 2"/>
          <p:cNvSpPr>
            <a:spLocks noGrp="1"/>
          </p:cNvSpPr>
          <p:nvPr>
            <p:ph idx="1"/>
          </p:nvPr>
        </p:nvSpPr>
        <p:spPr/>
        <p:txBody>
          <a:bodyPr/>
          <a:lstStyle/>
          <a:p>
            <a:endParaRPr lang="nb-NO" dirty="0" smtClean="0"/>
          </a:p>
          <a:p>
            <a:r>
              <a:rPr lang="nb-NO" dirty="0" smtClean="0"/>
              <a:t>Dempe </a:t>
            </a:r>
            <a:r>
              <a:rPr lang="nb-NO" dirty="0"/>
              <a:t>symptomer</a:t>
            </a:r>
          </a:p>
          <a:p>
            <a:r>
              <a:rPr lang="nb-NO" dirty="0"/>
              <a:t>Forebygge nye episoder</a:t>
            </a:r>
          </a:p>
          <a:p>
            <a:r>
              <a:rPr lang="nb-NO" dirty="0"/>
              <a:t>Forebygge selvmord</a:t>
            </a:r>
          </a:p>
          <a:p>
            <a:r>
              <a:rPr lang="nb-NO" dirty="0"/>
              <a:t>Minimere sosiale og psykiske konsekvenser</a:t>
            </a:r>
          </a:p>
          <a:p>
            <a:endParaRPr lang="nb-NO" dirty="0"/>
          </a:p>
        </p:txBody>
      </p:sp>
    </p:spTree>
    <p:extLst>
      <p:ext uri="{BB962C8B-B14F-4D97-AF65-F5344CB8AC3E}">
        <p14:creationId xmlns:p14="http://schemas.microsoft.com/office/powerpoint/2010/main" val="522165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kt 1"/>
          <p:cNvGraphicFramePr>
            <a:graphicFrameLocks noChangeAspect="1"/>
          </p:cNvGraphicFramePr>
          <p:nvPr>
            <p:extLst>
              <p:ext uri="{D42A27DB-BD31-4B8C-83A1-F6EECF244321}">
                <p14:modId xmlns:p14="http://schemas.microsoft.com/office/powerpoint/2010/main" val="1547871762"/>
              </p:ext>
            </p:extLst>
          </p:nvPr>
        </p:nvGraphicFramePr>
        <p:xfrm>
          <a:off x="323850" y="1052513"/>
          <a:ext cx="8618538" cy="5148262"/>
        </p:xfrm>
        <a:graphic>
          <a:graphicData uri="http://schemas.openxmlformats.org/presentationml/2006/ole">
            <mc:AlternateContent xmlns:mc="http://schemas.openxmlformats.org/markup-compatibility/2006">
              <mc:Choice xmlns:v="urn:schemas-microsoft-com:vml" Requires="v">
                <p:oleObj spid="_x0000_s1049" name="Slide" r:id="rId4" imgW="952635" imgH="714610" progId="PowerPoint.Slide.8">
                  <p:embed/>
                </p:oleObj>
              </mc:Choice>
              <mc:Fallback>
                <p:oleObj name="Slide" r:id="rId4" imgW="952635" imgH="714610" progId="PowerPoint.Slide.8">
                  <p:embed/>
                  <p:pic>
                    <p:nvPicPr>
                      <p:cNvPr id="0" name="Object 102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3850" y="1052513"/>
                        <a:ext cx="8618538" cy="5148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89102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Behandlingsfaser</a:t>
            </a:r>
            <a:endParaRPr lang="nb-NO" dirty="0"/>
          </a:p>
        </p:txBody>
      </p:sp>
      <p:sp>
        <p:nvSpPr>
          <p:cNvPr id="3" name="Plassholder for innhold 2"/>
          <p:cNvSpPr>
            <a:spLocks noGrp="1"/>
          </p:cNvSpPr>
          <p:nvPr>
            <p:ph idx="1"/>
          </p:nvPr>
        </p:nvSpPr>
        <p:spPr/>
        <p:txBody>
          <a:bodyPr>
            <a:normAutofit/>
          </a:bodyPr>
          <a:lstStyle/>
          <a:p>
            <a:r>
              <a:rPr lang="nb-NO" b="1" dirty="0" smtClean="0"/>
              <a:t>Akuttfasen</a:t>
            </a:r>
          </a:p>
          <a:p>
            <a:pPr lvl="1"/>
            <a:r>
              <a:rPr lang="nb-NO" dirty="0" smtClean="0"/>
              <a:t>Mani</a:t>
            </a:r>
            <a:r>
              <a:rPr lang="nb-NO" dirty="0"/>
              <a:t>: Skjerming, medisiner, </a:t>
            </a:r>
            <a:r>
              <a:rPr lang="nb-NO" dirty="0" smtClean="0"/>
              <a:t>psykoedukasjon</a:t>
            </a:r>
          </a:p>
          <a:p>
            <a:pPr lvl="1"/>
            <a:r>
              <a:rPr lang="nb-NO" dirty="0" smtClean="0"/>
              <a:t>Depresjon</a:t>
            </a:r>
            <a:r>
              <a:rPr lang="nb-NO" dirty="0"/>
              <a:t>: Aktivisering, støtte, medisiner, </a:t>
            </a:r>
            <a:r>
              <a:rPr lang="nb-NO" dirty="0" smtClean="0"/>
              <a:t>psykoedukasjon</a:t>
            </a:r>
          </a:p>
          <a:p>
            <a:pPr lvl="1"/>
            <a:r>
              <a:rPr lang="nb-NO" dirty="0" smtClean="0"/>
              <a:t>Psykose</a:t>
            </a:r>
            <a:r>
              <a:rPr lang="nb-NO" dirty="0"/>
              <a:t>: Antipsykotika, psykoedukasjon</a:t>
            </a:r>
          </a:p>
          <a:p>
            <a:r>
              <a:rPr lang="nb-NO" b="1" dirty="0"/>
              <a:t>Vedlikeholdsfasen (forebygging</a:t>
            </a:r>
            <a:r>
              <a:rPr lang="nb-NO" b="1" dirty="0" smtClean="0"/>
              <a:t>)</a:t>
            </a:r>
          </a:p>
          <a:p>
            <a:pPr lvl="1"/>
            <a:r>
              <a:rPr lang="nb-NO" dirty="0" smtClean="0"/>
              <a:t>Psykoedukasjon</a:t>
            </a:r>
            <a:r>
              <a:rPr lang="nb-NO" dirty="0"/>
              <a:t>, medisiner, psykoterapi, familieterapi m.m.</a:t>
            </a:r>
          </a:p>
          <a:p>
            <a:endParaRPr lang="nb-NO" dirty="0"/>
          </a:p>
        </p:txBody>
      </p:sp>
    </p:spTree>
    <p:extLst>
      <p:ext uri="{BB962C8B-B14F-4D97-AF65-F5344CB8AC3E}">
        <p14:creationId xmlns:p14="http://schemas.microsoft.com/office/powerpoint/2010/main" val="23359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Hvordan virker medisinene på hjernen?</a:t>
            </a:r>
            <a:endParaRPr lang="nb-NO" dirty="0"/>
          </a:p>
        </p:txBody>
      </p:sp>
      <p:pic>
        <p:nvPicPr>
          <p:cNvPr id="2050"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644008" y="1772816"/>
            <a:ext cx="4260628"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kstSylinder 3"/>
          <p:cNvSpPr txBox="1"/>
          <p:nvPr/>
        </p:nvSpPr>
        <p:spPr>
          <a:xfrm>
            <a:off x="971600" y="3001536"/>
            <a:ext cx="3456384" cy="2246769"/>
          </a:xfrm>
          <a:custGeom>
            <a:avLst/>
            <a:gdLst>
              <a:gd name="connsiteX0" fmla="*/ 0 w 3312368"/>
              <a:gd name="connsiteY0" fmla="*/ 0 h 2031325"/>
              <a:gd name="connsiteX1" fmla="*/ 3312368 w 3312368"/>
              <a:gd name="connsiteY1" fmla="*/ 0 h 2031325"/>
              <a:gd name="connsiteX2" fmla="*/ 3312368 w 3312368"/>
              <a:gd name="connsiteY2" fmla="*/ 2031325 h 2031325"/>
              <a:gd name="connsiteX3" fmla="*/ 0 w 3312368"/>
              <a:gd name="connsiteY3" fmla="*/ 2031325 h 2031325"/>
              <a:gd name="connsiteX4" fmla="*/ 0 w 3312368"/>
              <a:gd name="connsiteY4" fmla="*/ 0 h 2031325"/>
              <a:gd name="connsiteX0" fmla="*/ 0 w 3312368"/>
              <a:gd name="connsiteY0" fmla="*/ 0 h 4088725"/>
              <a:gd name="connsiteX1" fmla="*/ 3312368 w 3312368"/>
              <a:gd name="connsiteY1" fmla="*/ 0 h 4088725"/>
              <a:gd name="connsiteX2" fmla="*/ 3312368 w 3312368"/>
              <a:gd name="connsiteY2" fmla="*/ 2031325 h 4088725"/>
              <a:gd name="connsiteX3" fmla="*/ 0 w 3312368"/>
              <a:gd name="connsiteY3" fmla="*/ 4088725 h 4088725"/>
              <a:gd name="connsiteX4" fmla="*/ 0 w 3312368"/>
              <a:gd name="connsiteY4" fmla="*/ 0 h 4088725"/>
              <a:gd name="connsiteX0" fmla="*/ 0 w 3327608"/>
              <a:gd name="connsiteY0" fmla="*/ 0 h 4111585"/>
              <a:gd name="connsiteX1" fmla="*/ 3312368 w 3327608"/>
              <a:gd name="connsiteY1" fmla="*/ 0 h 4111585"/>
              <a:gd name="connsiteX2" fmla="*/ 3327608 w 3327608"/>
              <a:gd name="connsiteY2" fmla="*/ 4111585 h 4111585"/>
              <a:gd name="connsiteX3" fmla="*/ 0 w 3327608"/>
              <a:gd name="connsiteY3" fmla="*/ 4088725 h 4111585"/>
              <a:gd name="connsiteX4" fmla="*/ 0 w 3327608"/>
              <a:gd name="connsiteY4" fmla="*/ 0 h 4111585"/>
              <a:gd name="connsiteX0" fmla="*/ 0 w 3327608"/>
              <a:gd name="connsiteY0" fmla="*/ 0 h 4111585"/>
              <a:gd name="connsiteX1" fmla="*/ 3312368 w 3327608"/>
              <a:gd name="connsiteY1" fmla="*/ 906780 h 4111585"/>
              <a:gd name="connsiteX2" fmla="*/ 3327608 w 3327608"/>
              <a:gd name="connsiteY2" fmla="*/ 4111585 h 4111585"/>
              <a:gd name="connsiteX3" fmla="*/ 0 w 3327608"/>
              <a:gd name="connsiteY3" fmla="*/ 4088725 h 4111585"/>
              <a:gd name="connsiteX4" fmla="*/ 0 w 3327608"/>
              <a:gd name="connsiteY4" fmla="*/ 0 h 4111585"/>
              <a:gd name="connsiteX0" fmla="*/ 7620 w 3327608"/>
              <a:gd name="connsiteY0" fmla="*/ 0 h 3242905"/>
              <a:gd name="connsiteX1" fmla="*/ 3312368 w 3327608"/>
              <a:gd name="connsiteY1" fmla="*/ 38100 h 3242905"/>
              <a:gd name="connsiteX2" fmla="*/ 3327608 w 3327608"/>
              <a:gd name="connsiteY2" fmla="*/ 3242905 h 3242905"/>
              <a:gd name="connsiteX3" fmla="*/ 0 w 3327608"/>
              <a:gd name="connsiteY3" fmla="*/ 3220045 h 3242905"/>
              <a:gd name="connsiteX4" fmla="*/ 7620 w 3327608"/>
              <a:gd name="connsiteY4" fmla="*/ 0 h 3242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7608" h="3242905">
                <a:moveTo>
                  <a:pt x="7620" y="0"/>
                </a:moveTo>
                <a:lnTo>
                  <a:pt x="3312368" y="38100"/>
                </a:lnTo>
                <a:lnTo>
                  <a:pt x="3327608" y="3242905"/>
                </a:lnTo>
                <a:lnTo>
                  <a:pt x="0" y="3220045"/>
                </a:lnTo>
                <a:lnTo>
                  <a:pt x="7620" y="0"/>
                </a:lnTo>
                <a:close/>
              </a:path>
            </a:pathLst>
          </a:custGeom>
          <a:noFill/>
        </p:spPr>
        <p:txBody>
          <a:bodyPr wrap="square" rtlCol="0">
            <a:spAutoFit/>
          </a:bodyPr>
          <a:lstStyle/>
          <a:p>
            <a:r>
              <a:rPr lang="nb-NO" sz="2000" dirty="0" smtClean="0"/>
              <a:t>Medisin kan virke inn på:</a:t>
            </a:r>
          </a:p>
          <a:p>
            <a:endParaRPr lang="nb-NO" sz="2000" dirty="0"/>
          </a:p>
          <a:p>
            <a:pPr marL="285750" indent="-285750">
              <a:buFont typeface="Arial" panose="020B0604020202020204" pitchFamily="34" charset="0"/>
              <a:buChar char="•"/>
            </a:pPr>
            <a:r>
              <a:rPr lang="nb-NO" sz="2000" dirty="0" smtClean="0"/>
              <a:t>Dannelsen – frisettingen</a:t>
            </a:r>
          </a:p>
          <a:p>
            <a:pPr marL="285750" indent="-285750">
              <a:buFont typeface="Arial" panose="020B0604020202020204" pitchFamily="34" charset="0"/>
              <a:buChar char="•"/>
            </a:pPr>
            <a:r>
              <a:rPr lang="nb-NO" sz="2000" dirty="0" smtClean="0"/>
              <a:t>Omsetting – reopptak</a:t>
            </a:r>
          </a:p>
          <a:p>
            <a:pPr marL="285750" indent="-285750">
              <a:buFont typeface="Arial" panose="020B0604020202020204" pitchFamily="34" charset="0"/>
              <a:buChar char="•"/>
            </a:pPr>
            <a:r>
              <a:rPr lang="nb-NO" sz="2000" dirty="0" smtClean="0"/>
              <a:t>Kobling til reseptor</a:t>
            </a:r>
          </a:p>
          <a:p>
            <a:pPr lvl="1"/>
            <a:r>
              <a:rPr lang="nb-NO" sz="2000" dirty="0" smtClean="0"/>
              <a:t>- Av signalstoffer (</a:t>
            </a:r>
            <a:r>
              <a:rPr lang="nb-NO" sz="2000" dirty="0" err="1" smtClean="0"/>
              <a:t>nevrotransmittere</a:t>
            </a:r>
            <a:r>
              <a:rPr lang="nb-NO" sz="2000" dirty="0" smtClean="0"/>
              <a:t>)</a:t>
            </a:r>
            <a:endParaRPr lang="nb-NO" sz="2000" dirty="0"/>
          </a:p>
        </p:txBody>
      </p:sp>
    </p:spTree>
    <p:extLst>
      <p:ext uri="{BB962C8B-B14F-4D97-AF65-F5344CB8AC3E}">
        <p14:creationId xmlns:p14="http://schemas.microsoft.com/office/powerpoint/2010/main" val="2573515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nb-NO" dirty="0" smtClean="0"/>
              <a:t>Pause</a:t>
            </a:r>
            <a:endParaRPr lang="nb-NO" dirty="0"/>
          </a:p>
        </p:txBody>
      </p:sp>
      <p:sp>
        <p:nvSpPr>
          <p:cNvPr id="3" name="Undertittel 2"/>
          <p:cNvSpPr>
            <a:spLocks noGrp="1"/>
          </p:cNvSpPr>
          <p:nvPr>
            <p:ph type="subTitle" idx="1"/>
          </p:nvPr>
        </p:nvSpPr>
        <p:spPr/>
        <p:txBody>
          <a:bodyPr/>
          <a:lstStyle/>
          <a:p>
            <a:r>
              <a:rPr lang="nb-NO" dirty="0" smtClean="0"/>
              <a:t>10 minutter</a:t>
            </a:r>
            <a:endParaRPr lang="nb-NO" dirty="0"/>
          </a:p>
        </p:txBody>
      </p:sp>
    </p:spTree>
    <p:extLst>
      <p:ext uri="{BB962C8B-B14F-4D97-AF65-F5344CB8AC3E}">
        <p14:creationId xmlns:p14="http://schemas.microsoft.com/office/powerpoint/2010/main" val="1118853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Grunnlag for valg av behandling</a:t>
            </a:r>
            <a:endParaRPr lang="nb-NO" dirty="0"/>
          </a:p>
        </p:txBody>
      </p:sp>
      <p:sp>
        <p:nvSpPr>
          <p:cNvPr id="3" name="Plassholder for innhold 2"/>
          <p:cNvSpPr>
            <a:spLocks noGrp="1"/>
          </p:cNvSpPr>
          <p:nvPr>
            <p:ph idx="1"/>
          </p:nvPr>
        </p:nvSpPr>
        <p:spPr/>
        <p:txBody>
          <a:bodyPr/>
          <a:lstStyle/>
          <a:p>
            <a:r>
              <a:rPr lang="nb-NO" dirty="0"/>
              <a:t>Klinisk bilde (aktuelle symptomer) og tidligere forløp</a:t>
            </a:r>
          </a:p>
          <a:p>
            <a:r>
              <a:rPr lang="nb-NO" dirty="0"/>
              <a:t>Individuelle faktorer</a:t>
            </a:r>
          </a:p>
          <a:p>
            <a:r>
              <a:rPr lang="nb-NO" dirty="0"/>
              <a:t>Klinisk skjønn og erfaring</a:t>
            </a:r>
          </a:p>
          <a:p>
            <a:r>
              <a:rPr lang="nb-NO" dirty="0"/>
              <a:t>Finne </a:t>
            </a:r>
            <a:r>
              <a:rPr lang="nb-NO" dirty="0" smtClean="0"/>
              <a:t>alternativer, </a:t>
            </a:r>
            <a:r>
              <a:rPr lang="nb-NO" dirty="0"/>
              <a:t>drøfte disse</a:t>
            </a:r>
          </a:p>
          <a:p>
            <a:r>
              <a:rPr lang="nb-NO" dirty="0"/>
              <a:t>Pasienten og lege treffer beslutning i samarbeid</a:t>
            </a:r>
          </a:p>
          <a:p>
            <a:pPr marL="0" indent="0">
              <a:buNone/>
            </a:pPr>
            <a:endParaRPr lang="nb-NO" dirty="0"/>
          </a:p>
        </p:txBody>
      </p:sp>
    </p:spTree>
    <p:extLst>
      <p:ext uri="{BB962C8B-B14F-4D97-AF65-F5344CB8AC3E}">
        <p14:creationId xmlns:p14="http://schemas.microsoft.com/office/powerpoint/2010/main" val="33053461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Hvordan velge beste medikament?</a:t>
            </a:r>
            <a:endParaRPr lang="nb-NO" dirty="0"/>
          </a:p>
        </p:txBody>
      </p:sp>
      <p:sp>
        <p:nvSpPr>
          <p:cNvPr id="3" name="Plassholder for innhold 2"/>
          <p:cNvSpPr>
            <a:spLocks noGrp="1"/>
          </p:cNvSpPr>
          <p:nvPr>
            <p:ph idx="1"/>
          </p:nvPr>
        </p:nvSpPr>
        <p:spPr/>
        <p:txBody>
          <a:bodyPr>
            <a:normAutofit fontScale="92500" lnSpcReduction="20000"/>
          </a:bodyPr>
          <a:lstStyle/>
          <a:p>
            <a:pPr marL="0" indent="0">
              <a:buNone/>
            </a:pPr>
            <a:r>
              <a:rPr lang="nb-NO" u="sng" dirty="0"/>
              <a:t>Kvalitet på bevis for effekt</a:t>
            </a:r>
          </a:p>
          <a:p>
            <a:r>
              <a:rPr lang="nb-NO" dirty="0" smtClean="0"/>
              <a:t>Kunnskap </a:t>
            </a:r>
            <a:r>
              <a:rPr lang="nb-NO" dirty="0"/>
              <a:t>som bygger på systematiske oversikter og metaanalyser av randomiserte kontrollerte studier</a:t>
            </a:r>
          </a:p>
          <a:p>
            <a:r>
              <a:rPr lang="nb-NO" dirty="0" smtClean="0"/>
              <a:t>Godt </a:t>
            </a:r>
            <a:r>
              <a:rPr lang="nb-NO" dirty="0"/>
              <a:t>utformet kliniske studier, ikke </a:t>
            </a:r>
            <a:r>
              <a:rPr lang="nb-NO" dirty="0" smtClean="0"/>
              <a:t>randomiserte </a:t>
            </a:r>
            <a:endParaRPr lang="nb-NO" dirty="0"/>
          </a:p>
          <a:p>
            <a:r>
              <a:rPr lang="nb-NO" dirty="0" smtClean="0"/>
              <a:t>Godt </a:t>
            </a:r>
            <a:r>
              <a:rPr lang="nb-NO" dirty="0"/>
              <a:t>utformede studier som sammenliknende- og kasusstudier</a:t>
            </a:r>
          </a:p>
          <a:p>
            <a:r>
              <a:rPr lang="nb-NO" dirty="0" smtClean="0"/>
              <a:t>Rapporter </a:t>
            </a:r>
            <a:r>
              <a:rPr lang="nb-NO" dirty="0"/>
              <a:t>eller uttalelser fra autoritative fagkomiteer o.l. Mangel på kliniske studier av akseptabel kvalitet</a:t>
            </a:r>
          </a:p>
          <a:p>
            <a:endParaRPr lang="nb-NO" dirty="0"/>
          </a:p>
        </p:txBody>
      </p:sp>
    </p:spTree>
    <p:extLst>
      <p:ext uri="{BB962C8B-B14F-4D97-AF65-F5344CB8AC3E}">
        <p14:creationId xmlns:p14="http://schemas.microsoft.com/office/powerpoint/2010/main" val="665649695"/>
      </p:ext>
    </p:extLst>
  </p:cSld>
  <p:clrMapOvr>
    <a:masterClrMapping/>
  </p:clrMapOvr>
</p:sld>
</file>

<file path=ppt/theme/theme1.xml><?xml version="1.0" encoding="utf-8"?>
<a:theme xmlns:a="http://schemas.openxmlformats.org/drawingml/2006/main" name="Powerpoint vanlig VVHF">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BC8F488B82B3244680608E2268326710" ma:contentTypeVersion="24" ma:contentTypeDescription="Opprett et nytt dokument." ma:contentTypeScope="" ma:versionID="cb2e6481b172aadc757ba42a5343b0cc">
  <xsd:schema xmlns:xsd="http://www.w3.org/2001/XMLSchema" xmlns:xs="http://www.w3.org/2001/XMLSchema" xmlns:p="http://schemas.microsoft.com/office/2006/metadata/properties" xmlns:ns1="http://schemas.microsoft.com/sharepoint/v3" xmlns:ns2="01042a82-8baf-43ed-a982-935de07d83cb" targetNamespace="http://schemas.microsoft.com/office/2006/metadata/properties" ma:root="true" ma:fieldsID="ea00111b0ef56f058349f5093e667860" ns1:_="" ns2:_="">
    <xsd:import namespace="http://schemas.microsoft.com/sharepoint/v3"/>
    <xsd:import namespace="01042a82-8baf-43ed-a982-935de07d83cb"/>
    <xsd:element name="properties">
      <xsd:complexType>
        <xsd:sequence>
          <xsd:element name="documentManagement">
            <xsd:complexType>
              <xsd:all>
                <xsd:element ref="ns1:PublishingStartDate" minOccurs="0"/>
                <xsd:element ref="ns1:PublishingExpirationDate" minOccurs="0"/>
                <xsd:element ref="ns2:TaxKeywordTaxHTField" minOccurs="0"/>
                <xsd:element ref="ns2:TaxCatchAll" minOccurs="0"/>
                <xsd:element ref="ns2:TaxCatchAllLabel" minOccurs="0"/>
                <xsd:element ref="ns2:FNSPRollUpIngres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Planlagt startdato" ma:description="Planlagt startdato er en områdekolonne som opprettes av publiseringsfunksjonen. Den brukes til å angi dato og klokkeslett for når denne siden vises for første gang for besøkende på området." ma:hidden="true" ma:internalName="PublishingStartDate">
      <xsd:simpleType>
        <xsd:restriction base="dms:Unknown"/>
      </xsd:simpleType>
    </xsd:element>
    <xsd:element name="PublishingExpirationDate" ma:index="9" nillable="true" ma:displayName="Planlagt utløpsdato" ma:description="Planlagt sluttdato er en områdekolonne som opprettes av publiseringsfunksjonen. Den brukes til å angi dato og klokkeslett for når denne siden ikke lenger vises for besøkende på området."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1042a82-8baf-43ed-a982-935de07d83cb" elementFormDefault="qualified">
    <xsd:import namespace="http://schemas.microsoft.com/office/2006/documentManagement/types"/>
    <xsd:import namespace="http://schemas.microsoft.com/office/infopath/2007/PartnerControls"/>
    <xsd:element name="TaxKeywordTaxHTField" ma:index="10" nillable="true" ma:taxonomy="true" ma:internalName="TaxKeywordTaxHTField" ma:taxonomyFieldName="TaxKeyword" ma:displayName="Nøkkelord" ma:default="" ma:fieldId="{23f27201-bee3-471e-b2e7-b64fd8b7ca38}" ma:taxonomyMulti="true" ma:sspId="d0f0af97-1df2-4d6b-9e49-08feee2b9522" ma:termSetId="00000000-0000-0000-0000-000000000000" ma:anchorId="00000000-0000-0000-0000-000000000000" ma:open="true" ma:isKeyword="true">
      <xsd:complexType>
        <xsd:sequence>
          <xsd:element ref="pc:Terms" minOccurs="0" maxOccurs="1"/>
        </xsd:sequence>
      </xsd:complexType>
    </xsd:element>
    <xsd:element name="TaxCatchAll" ma:index="11" nillable="true" ma:displayName="Taxonomy Catch All Column" ma:hidden="true" ma:list="{496db642-bb3b-4cdc-bf4d-db0eaaa87363}" ma:internalName="TaxCatchAll" ma:showField="CatchAllData" ma:web="01042a82-8baf-43ed-a982-935de07d83cb">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hidden="true" ma:list="{496db642-bb3b-4cdc-bf4d-db0eaaa87363}" ma:internalName="TaxCatchAllLabel" ma:readOnly="true" ma:showField="CatchAllDataLabel" ma:web="01042a82-8baf-43ed-a982-935de07d83cb">
      <xsd:complexType>
        <xsd:complexContent>
          <xsd:extension base="dms:MultiChoiceLookup">
            <xsd:sequence>
              <xsd:element name="Value" type="dms:Lookup" maxOccurs="unbounded" minOccurs="0" nillable="true"/>
            </xsd:sequence>
          </xsd:extension>
        </xsd:complexContent>
      </xsd:complexType>
    </xsd:element>
    <xsd:element name="FNSPRollUpIngress" ma:index="14" nillable="true" ma:displayName="Utlistingsingress" ma:default="" ma:description="Teksten vises i oversikter og utlistinger" ma:internalName="FNSPRollUpIngress">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NSPRollUpIngress xmlns="01042a82-8baf-43ed-a982-935de07d83cb" xsi:nil="true"/>
    <TaxKeywordTaxHTField xmlns="01042a82-8baf-43ed-a982-935de07d83cb">
      <Terms xmlns="http://schemas.microsoft.com/office/infopath/2007/PartnerControls"/>
    </TaxKeywordTaxHTField>
    <TaxCatchAll xmlns="01042a82-8baf-43ed-a982-935de07d83cb"/>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67E7532E-ACE0-432D-B44D-353FEF723A85}"/>
</file>

<file path=customXml/itemProps2.xml><?xml version="1.0" encoding="utf-8"?>
<ds:datastoreItem xmlns:ds="http://schemas.openxmlformats.org/officeDocument/2006/customXml" ds:itemID="{0430002D-9BF5-4892-8211-9386203A68A8}"/>
</file>

<file path=customXml/itemProps3.xml><?xml version="1.0" encoding="utf-8"?>
<ds:datastoreItem xmlns:ds="http://schemas.openxmlformats.org/officeDocument/2006/customXml" ds:itemID="{08BE515F-5DD2-4BB7-AA4F-A90C250FAE12}"/>
</file>

<file path=docProps/app.xml><?xml version="1.0" encoding="utf-8"?>
<Properties xmlns="http://schemas.openxmlformats.org/officeDocument/2006/extended-properties" xmlns:vt="http://schemas.openxmlformats.org/officeDocument/2006/docPropsVTypes">
  <Template>Powerpoint vanlig VVHF</Template>
  <TotalTime>386</TotalTime>
  <Words>2287</Words>
  <Application>Microsoft Office PowerPoint</Application>
  <PresentationFormat>Skjermfremvisning (4:3)</PresentationFormat>
  <Paragraphs>207</Paragraphs>
  <Slides>23</Slides>
  <Notes>13</Notes>
  <HiddenSlides>0</HiddenSlides>
  <MMClips>0</MMClips>
  <ScaleCrop>false</ScaleCrop>
  <HeadingPairs>
    <vt:vector size="8" baseType="variant">
      <vt:variant>
        <vt:lpstr>Brukte skrifter</vt:lpstr>
      </vt:variant>
      <vt:variant>
        <vt:i4>6</vt:i4>
      </vt:variant>
      <vt:variant>
        <vt:lpstr>Tema</vt:lpstr>
      </vt:variant>
      <vt:variant>
        <vt:i4>1</vt:i4>
      </vt:variant>
      <vt:variant>
        <vt:lpstr>Innebygde OLE-servere</vt:lpstr>
      </vt:variant>
      <vt:variant>
        <vt:i4>1</vt:i4>
      </vt:variant>
      <vt:variant>
        <vt:lpstr>Lysbildetitler</vt:lpstr>
      </vt:variant>
      <vt:variant>
        <vt:i4>23</vt:i4>
      </vt:variant>
    </vt:vector>
  </HeadingPairs>
  <TitlesOfParts>
    <vt:vector size="31" baseType="lpstr">
      <vt:lpstr>Arial</vt:lpstr>
      <vt:lpstr>Calibri</vt:lpstr>
      <vt:lpstr>Cambria</vt:lpstr>
      <vt:lpstr>Comic Sans MS</vt:lpstr>
      <vt:lpstr>Times New Roman</vt:lpstr>
      <vt:lpstr>Wingdings</vt:lpstr>
      <vt:lpstr>Powerpoint vanlig VVHF</vt:lpstr>
      <vt:lpstr>Slide</vt:lpstr>
      <vt:lpstr>Medikamentell behandling</vt:lpstr>
      <vt:lpstr>Behandling</vt:lpstr>
      <vt:lpstr>Formål</vt:lpstr>
      <vt:lpstr>PowerPoint-presentasjon</vt:lpstr>
      <vt:lpstr>Behandlingsfaser</vt:lpstr>
      <vt:lpstr>Hvordan virker medisinene på hjernen?</vt:lpstr>
      <vt:lpstr>Pause</vt:lpstr>
      <vt:lpstr>Grunnlag for valg av behandling</vt:lpstr>
      <vt:lpstr>Hvordan velge beste medikament?</vt:lpstr>
      <vt:lpstr>Bevis for effekt</vt:lpstr>
      <vt:lpstr>Litium</vt:lpstr>
      <vt:lpstr>Antiepileptika</vt:lpstr>
      <vt:lpstr>Antidepressiva -virker de ved bipolar depresjon?</vt:lpstr>
      <vt:lpstr>Antipsykotika</vt:lpstr>
      <vt:lpstr>Blodprøvekontroll</vt:lpstr>
      <vt:lpstr>Summegruppe – to og to</vt:lpstr>
      <vt:lpstr>Pause</vt:lpstr>
      <vt:lpstr>Førerkortvurdering</vt:lpstr>
      <vt:lpstr>Legemiddelfri behandling</vt:lpstr>
      <vt:lpstr>«Non-compliance» = dårlig etterlevelse</vt:lpstr>
      <vt:lpstr>Effekt av farmakologisk behandling på gruppenivå</vt:lpstr>
      <vt:lpstr>Egenaktivitet til neste gang</vt:lpstr>
      <vt:lpstr>PowerPoint-presentasjon</vt:lpstr>
    </vt:vector>
  </TitlesOfParts>
  <Company>Helse Sør-Øst RHF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Agnete Wiersholm</dc:creator>
  <cp:keywords>_£Bilde</cp:keywords>
  <cp:lastModifiedBy>Agnete Wiersholm</cp:lastModifiedBy>
  <cp:revision>27</cp:revision>
  <dcterms:created xsi:type="dcterms:W3CDTF">2018-11-05T14:17:09Z</dcterms:created>
  <dcterms:modified xsi:type="dcterms:W3CDTF">2021-03-18T11:30:23Z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0x010100BC8F488B82B3244680608E2268326710</vt:lpwstr>
  </property>
</Properties>
</file>