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2" r:id="rId5"/>
    <p:sldId id="258" r:id="rId6"/>
    <p:sldId id="257" r:id="rId7"/>
    <p:sldId id="259" r:id="rId8"/>
    <p:sldId id="260" r:id="rId9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jwan Bahramivand" initials="AB" lastIdx="1" clrIdx="0">
    <p:extLst>
      <p:ext uri="{19B8F6BF-5375-455C-9EA6-DF929625EA0E}">
        <p15:presenceInfo xmlns:p15="http://schemas.microsoft.com/office/powerpoint/2012/main" userId="S-1-5-21-1370250876-1709593646-2220234579-5659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A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75D8F-CBD6-B3B7-725B-B62AFE4D3869}" v="1309" dt="2024-10-23T11:02:45.930"/>
    <p1510:client id="{C6CD2686-7C0F-26B8-51AF-00F81201131D}" v="53" dt="2024-10-23T10:50:20.887"/>
    <p1510:client id="{F2F53634-B0FE-41A1-AD95-3DF4166D9047}" v="114" dt="2024-10-23T11:46:37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450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50EF1-0916-41BD-A614-89FA8C2CEB3C}" type="datetimeFigureOut">
              <a:rPr lang="nb-NO" smtClean="0"/>
              <a:t>27.02.2025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5869C-BA06-4576-A087-D97B00D4C2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8178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5869C-BA06-4576-A087-D97B00D4C2A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951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21.xml"/><Relationship Id="rId18" Type="http://schemas.openxmlformats.org/officeDocument/2006/relationships/tags" Target="../tags/tag26.xml"/><Relationship Id="rId26" Type="http://schemas.openxmlformats.org/officeDocument/2006/relationships/tags" Target="../tags/tag34.xml"/><Relationship Id="rId39" Type="http://schemas.openxmlformats.org/officeDocument/2006/relationships/tags" Target="../tags/tag47.xml"/><Relationship Id="rId21" Type="http://schemas.openxmlformats.org/officeDocument/2006/relationships/tags" Target="../tags/tag29.xml"/><Relationship Id="rId34" Type="http://schemas.openxmlformats.org/officeDocument/2006/relationships/tags" Target="../tags/tag42.xml"/><Relationship Id="rId42" Type="http://schemas.openxmlformats.org/officeDocument/2006/relationships/tags" Target="../tags/tag50.xml"/><Relationship Id="rId47" Type="http://schemas.openxmlformats.org/officeDocument/2006/relationships/tags" Target="../tags/tag55.xml"/><Relationship Id="rId50" Type="http://schemas.openxmlformats.org/officeDocument/2006/relationships/slideLayout" Target="../slideLayouts/slideLayout7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6" Type="http://schemas.openxmlformats.org/officeDocument/2006/relationships/tags" Target="../tags/tag24.xml"/><Relationship Id="rId29" Type="http://schemas.openxmlformats.org/officeDocument/2006/relationships/tags" Target="../tags/tag37.xml"/><Relationship Id="rId11" Type="http://schemas.openxmlformats.org/officeDocument/2006/relationships/tags" Target="../tags/tag19.xml"/><Relationship Id="rId24" Type="http://schemas.openxmlformats.org/officeDocument/2006/relationships/tags" Target="../tags/tag32.xml"/><Relationship Id="rId32" Type="http://schemas.openxmlformats.org/officeDocument/2006/relationships/tags" Target="../tags/tag40.xml"/><Relationship Id="rId37" Type="http://schemas.openxmlformats.org/officeDocument/2006/relationships/tags" Target="../tags/tag45.xml"/><Relationship Id="rId40" Type="http://schemas.openxmlformats.org/officeDocument/2006/relationships/tags" Target="../tags/tag48.xml"/><Relationship Id="rId45" Type="http://schemas.openxmlformats.org/officeDocument/2006/relationships/tags" Target="../tags/tag53.xml"/><Relationship Id="rId5" Type="http://schemas.openxmlformats.org/officeDocument/2006/relationships/tags" Target="../tags/tag13.xml"/><Relationship Id="rId15" Type="http://schemas.openxmlformats.org/officeDocument/2006/relationships/tags" Target="../tags/tag23.xml"/><Relationship Id="rId23" Type="http://schemas.openxmlformats.org/officeDocument/2006/relationships/tags" Target="../tags/tag31.xml"/><Relationship Id="rId28" Type="http://schemas.openxmlformats.org/officeDocument/2006/relationships/tags" Target="../tags/tag36.xml"/><Relationship Id="rId36" Type="http://schemas.openxmlformats.org/officeDocument/2006/relationships/tags" Target="../tags/tag44.xml"/><Relationship Id="rId49" Type="http://schemas.openxmlformats.org/officeDocument/2006/relationships/tags" Target="../tags/tag57.xml"/><Relationship Id="rId10" Type="http://schemas.openxmlformats.org/officeDocument/2006/relationships/tags" Target="../tags/tag18.xml"/><Relationship Id="rId19" Type="http://schemas.openxmlformats.org/officeDocument/2006/relationships/tags" Target="../tags/tag27.xml"/><Relationship Id="rId31" Type="http://schemas.openxmlformats.org/officeDocument/2006/relationships/tags" Target="../tags/tag39.xml"/><Relationship Id="rId44" Type="http://schemas.openxmlformats.org/officeDocument/2006/relationships/tags" Target="../tags/tag52.xml"/><Relationship Id="rId52" Type="http://schemas.openxmlformats.org/officeDocument/2006/relationships/image" Target="../media/image1.png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tags" Target="../tags/tag22.xml"/><Relationship Id="rId22" Type="http://schemas.openxmlformats.org/officeDocument/2006/relationships/tags" Target="../tags/tag30.xml"/><Relationship Id="rId27" Type="http://schemas.openxmlformats.org/officeDocument/2006/relationships/tags" Target="../tags/tag35.xml"/><Relationship Id="rId30" Type="http://schemas.openxmlformats.org/officeDocument/2006/relationships/tags" Target="../tags/tag38.xml"/><Relationship Id="rId35" Type="http://schemas.openxmlformats.org/officeDocument/2006/relationships/tags" Target="../tags/tag43.xml"/><Relationship Id="rId43" Type="http://schemas.openxmlformats.org/officeDocument/2006/relationships/tags" Target="../tags/tag51.xml"/><Relationship Id="rId48" Type="http://schemas.openxmlformats.org/officeDocument/2006/relationships/tags" Target="../tags/tag56.xml"/><Relationship Id="rId8" Type="http://schemas.openxmlformats.org/officeDocument/2006/relationships/tags" Target="../tags/tag16.xml"/><Relationship Id="rId51" Type="http://schemas.openxmlformats.org/officeDocument/2006/relationships/notesSlide" Target="../notesSlides/notesSlide1.xml"/><Relationship Id="rId3" Type="http://schemas.openxmlformats.org/officeDocument/2006/relationships/tags" Target="../tags/tag11.xml"/><Relationship Id="rId12" Type="http://schemas.openxmlformats.org/officeDocument/2006/relationships/tags" Target="../tags/tag20.xml"/><Relationship Id="rId17" Type="http://schemas.openxmlformats.org/officeDocument/2006/relationships/tags" Target="../tags/tag25.xml"/><Relationship Id="rId25" Type="http://schemas.openxmlformats.org/officeDocument/2006/relationships/tags" Target="../tags/tag33.xml"/><Relationship Id="rId33" Type="http://schemas.openxmlformats.org/officeDocument/2006/relationships/tags" Target="../tags/tag41.xml"/><Relationship Id="rId38" Type="http://schemas.openxmlformats.org/officeDocument/2006/relationships/tags" Target="../tags/tag46.xml"/><Relationship Id="rId46" Type="http://schemas.openxmlformats.org/officeDocument/2006/relationships/tags" Target="../tags/tag54.xml"/><Relationship Id="rId20" Type="http://schemas.openxmlformats.org/officeDocument/2006/relationships/tags" Target="../tags/tag28.xml"/><Relationship Id="rId41" Type="http://schemas.openxmlformats.org/officeDocument/2006/relationships/tags" Target="../tags/tag49.xml"/><Relationship Id="rId1" Type="http://schemas.openxmlformats.org/officeDocument/2006/relationships/tags" Target="../tags/tag9.xml"/><Relationship Id="rId6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hyperlink" Target="http://o/OrgMapper/840_KMD_BILDE_Felles/BILDE-Leger_DS-KS/8%20UTDANNING/LIS%20L%C3%86RINGSM%C3%85L%20OG%20ORGANROTASJON/ORGAN%20litteraturanbefaling" TargetMode="Externa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hyperlink" Target="http://o/OrgMapper/840_KMD_BILDE_Felles/BILDE-Leger_DS-KS/8%20UTDANNING/LIS%20L%C3%86RINGSM%C3%85L%20OG%20ORGANROTASJON/Organrotasjon%20og%20LM" TargetMode="Externa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6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hyperlink" Target="https://www.myesr.org/education/ebook-for-undergraduate-education-in-radiology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hyperlink" Target="https://www.myesr.org/education/ebook-for-undergraduate-education-in-radiology/" TargetMode="Externa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12" Type="http://schemas.openxmlformats.org/officeDocument/2006/relationships/hyperlink" Target="http://o/OrgMapper/840_KMD_BILDE_Felles/BILDE-Leger_DS-KS/8%20UTDANNING/LIS%20L%C3%86RINGSM%C3%85L%20OG%20ORGANROTASJON/ORGAN%20litteraturanbefaling" TargetMode="Externa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1" Type="http://schemas.openxmlformats.org/officeDocument/2006/relationships/hyperlink" Target="http://o/OrgMapper/840_KMD_BILDE_Felles/BILDE-Leger_DS-KS/8%20UTDANNING/LIS%20L%C3%86RINGSM%C3%85L%20OG%20ORGANROTASJON/Organrotasjon%20og%20LM" TargetMode="External"/><Relationship Id="rId5" Type="http://schemas.openxmlformats.org/officeDocument/2006/relationships/tags" Target="../tags/tag72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71.xml"/><Relationship Id="rId9" Type="http://schemas.openxmlformats.org/officeDocument/2006/relationships/tags" Target="../tags/tag7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hyperlink" Target="https://www.myesr.org/education/ebook-for-undergraduate-education-in-radiology/" TargetMode="Externa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hyperlink" Target="http://o/OrgMapper/840_KMD_BILDE_Felles/BILDE-Leger_DS-KS/8%20UTDANNING/LIS%20L%C3%86RINGSM%C3%85L%20OG%20ORGANROTASJON/ORGAN%20litteraturanbefaling" TargetMode="Externa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hyperlink" Target="http://o/OrgMapper/840_KMD_BILDE_Felles/BILDE-Leger_DS-KS/8%20UTDANNING/LIS%20L%C3%86RINGSM%C3%85L%20OG%20ORGANROTASJON/Organrotasjon%20og%20LM" TargetMode="External"/><Relationship Id="rId5" Type="http://schemas.openxmlformats.org/officeDocument/2006/relationships/tags" Target="../tags/tag81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80.xml"/><Relationship Id="rId9" Type="http://schemas.openxmlformats.org/officeDocument/2006/relationships/tags" Target="../tags/tag8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hyperlink" Target="https://www.myesr.org/education/ebook-for-undergraduate-education-in-radiology/" TargetMode="Externa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12" Type="http://schemas.openxmlformats.org/officeDocument/2006/relationships/hyperlink" Target="http://O:/OrgMapper/840_KMD_BILDE_Felles/BILDE-Leger_DS-KS/8%20UTDANNING/LIS%20L&#198;RINGSM&#197;L%20OG%20ORGANROTASJON/ORGAN%20litteraturanbefaling" TargetMode="Externa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hyperlink" Target="http://o/OrgMapper/840_KMD_BILDE_Felles/BILDE-Leger_DS-KS/8%20UTDANNING/LIS%20L%C3%86RINGSM%C3%85L%20OG%20ORGANROTASJON/Organrotasjon%20og%20LM" TargetMode="External"/><Relationship Id="rId5" Type="http://schemas.openxmlformats.org/officeDocument/2006/relationships/tags" Target="../tags/tag90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89.xml"/><Relationship Id="rId9" Type="http://schemas.openxmlformats.org/officeDocument/2006/relationships/tags" Target="../tags/tag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35955" y="2111315"/>
            <a:ext cx="17891249" cy="319459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grpSp>
        <p:nvGrpSpPr>
          <p:cNvPr id="5" name="Group 5"/>
          <p:cNvGrpSpPr>
            <a:grpSpLocks/>
          </p:cNvGrpSpPr>
          <p:nvPr>
            <p:custDataLst>
              <p:tags r:id="rId2"/>
            </p:custDataLst>
          </p:nvPr>
        </p:nvGrpSpPr>
        <p:grpSpPr>
          <a:xfrm>
            <a:off x="235955" y="9308542"/>
            <a:ext cx="17816085" cy="882343"/>
            <a:chOff x="-183248" y="-86288"/>
            <a:chExt cx="14832132" cy="954753"/>
          </a:xfrm>
        </p:grpSpPr>
        <p:sp>
          <p:nvSpPr>
            <p:cNvPr id="6" name="Freeform 6"/>
            <p:cNvSpPr>
              <a:spLocks/>
            </p:cNvSpPr>
            <p:nvPr>
              <p:custDataLst>
                <p:tags r:id="rId48"/>
              </p:custDataLst>
            </p:nvPr>
          </p:nvSpPr>
          <p:spPr>
            <a:xfrm>
              <a:off x="-183248" y="-86288"/>
              <a:ext cx="14832132" cy="954753"/>
            </a:xfrm>
            <a:prstGeom prst="rect">
              <a:avLst/>
            </a:prstGeom>
            <a:solidFill>
              <a:srgbClr val="E5ECEA"/>
            </a:solidFill>
            <a:ln w="19050">
              <a:solidFill>
                <a:srgbClr val="000000"/>
              </a:solidFill>
            </a:ln>
          </p:spPr>
          <p:txBody>
            <a:bodyPr lIns="91440" tIns="45720" rIns="91440" bIns="45720" anchor="t"/>
            <a:lstStyle/>
            <a:p>
              <a:pPr algn="ctr"/>
              <a:r>
                <a:rPr lang="nb-NO" dirty="0">
                  <a:solidFill>
                    <a:srgbClr val="242424"/>
                  </a:solidFill>
                  <a:ea typeface="+mn-lt"/>
                  <a:cs typeface="+mn-lt"/>
                </a:rPr>
                <a:t>Overleger er subspesialisert i organgrupper med egne granskningsrom med plasser til LIS i rotasjon som legger til rette for mester-svenn-læring.                                                                      Fordypningsstilling for LIS med mulighet for ph.d.-løp.</a:t>
              </a:r>
              <a:r>
                <a:rPr lang="nb-NO" dirty="0">
                  <a:solidFill>
                    <a:srgbClr val="000000"/>
                  </a:solidFill>
                  <a:latin typeface="Calibri"/>
                  <a:ea typeface="+mn-lt"/>
                  <a:cs typeface="Arial"/>
                </a:rPr>
                <a:t> Ukentlig </a:t>
              </a:r>
              <a:r>
                <a:rPr lang="nb-NO" dirty="0">
                  <a:solidFill>
                    <a:srgbClr val="000000"/>
                  </a:solidFill>
                  <a:ea typeface="+mn-lt"/>
                  <a:cs typeface="Arial"/>
                </a:rPr>
                <a:t>i</a:t>
              </a:r>
              <a:r>
                <a:rPr lang="nb-NO" dirty="0">
                  <a:solidFill>
                    <a:srgbClr val="242424"/>
                  </a:solidFill>
                  <a:ea typeface="+mn-lt"/>
                  <a:cs typeface="+mn-lt"/>
                </a:rPr>
                <a:t>nternundervisning.</a:t>
              </a:r>
              <a:r>
                <a:rPr lang="nb-NO" dirty="0">
                  <a:solidFill>
                    <a:srgbClr val="242424"/>
                  </a:solidFill>
                  <a:latin typeface="Calibri"/>
                  <a:ea typeface="Cambria"/>
                  <a:cs typeface="Calibri"/>
                </a:rPr>
                <a:t> Tett tverrfaglig samarbeid med kliniske avdelinger. </a:t>
              </a:r>
              <a:r>
                <a:rPr lang="nb-NO" dirty="0">
                  <a:latin typeface="Calibri"/>
                  <a:ea typeface="Cambria"/>
                  <a:cs typeface="Arial"/>
                </a:rPr>
                <a:t> </a:t>
              </a:r>
              <a:endParaRPr lang="nb-NO" dirty="0">
                <a:latin typeface="Calibri"/>
                <a:ea typeface="Cambria"/>
                <a:cs typeface="Calibri"/>
              </a:endParaRPr>
            </a:p>
            <a:p>
              <a:pPr algn="ctr"/>
              <a:r>
                <a:rPr lang="nb-NO" dirty="0">
                  <a:ea typeface="+mn-lt"/>
                  <a:cs typeface="+mn-lt"/>
                </a:rPr>
                <a:t>Fordypningstid i tjenesteplan. Fadderordning for alle nye LIS. Svært godt arbeidsmiljø og fokus på kollegialt samhold.</a:t>
              </a:r>
              <a:r>
                <a:rPr lang="nb-NO" dirty="0">
                  <a:latin typeface="Arial"/>
                  <a:ea typeface="Cambria"/>
                  <a:cs typeface="Arial"/>
                </a:rPr>
                <a:t> </a:t>
              </a:r>
              <a:endParaRPr lang="nb-NO" dirty="0">
                <a:ea typeface="Cambria"/>
              </a:endParaRPr>
            </a:p>
            <a:p>
              <a:pPr algn="ctr"/>
              <a:endParaRPr lang="nb-NO" sz="16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endParaRPr lang="nb-NO" dirty="0"/>
            </a:p>
          </p:txBody>
        </p:sp>
        <p:sp>
          <p:nvSpPr>
            <p:cNvPr id="7" name="TextBox 7"/>
            <p:cNvSpPr txBox="1">
              <a:spLocks/>
            </p:cNvSpPr>
            <p:nvPr>
              <p:custDataLst>
                <p:tags r:id="rId49"/>
              </p:custDataLst>
            </p:nvPr>
          </p:nvSpPr>
          <p:spPr>
            <a:xfrm>
              <a:off x="0" y="174625"/>
              <a:ext cx="7112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0" name="TextBox 50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337552" y="216897"/>
            <a:ext cx="10969087" cy="2928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239"/>
              </a:lnSpc>
            </a:pPr>
            <a:r>
              <a:rPr lang="nb-NO" sz="2400" b="1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Utdanningsplan Radiologi Drammen sykehus, Vestre Viken HF 5- </a:t>
            </a:r>
            <a:r>
              <a:rPr lang="nb-NO" sz="2400" b="1" dirty="0" err="1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årig</a:t>
            </a:r>
            <a:r>
              <a:rPr lang="nb-NO" sz="2400" b="1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løp</a:t>
            </a:r>
          </a:p>
        </p:txBody>
      </p:sp>
      <p:grpSp>
        <p:nvGrpSpPr>
          <p:cNvPr id="14" name="Gruppe 13"/>
          <p:cNvGrpSpPr/>
          <p:nvPr/>
        </p:nvGrpSpPr>
        <p:grpSpPr>
          <a:xfrm>
            <a:off x="4901923" y="529235"/>
            <a:ext cx="4177522" cy="1651544"/>
            <a:chOff x="4862155" y="688723"/>
            <a:chExt cx="3807023" cy="1651544"/>
          </a:xfrm>
        </p:grpSpPr>
        <p:grpSp>
          <p:nvGrpSpPr>
            <p:cNvPr id="26" name="Group 26"/>
            <p:cNvGrpSpPr>
              <a:grpSpLocks/>
            </p:cNvGrpSpPr>
            <p:nvPr>
              <p:custDataLst>
                <p:tags r:id="rId44"/>
              </p:custDataLst>
            </p:nvPr>
          </p:nvGrpSpPr>
          <p:grpSpPr>
            <a:xfrm>
              <a:off x="4862155" y="688723"/>
              <a:ext cx="3807023" cy="1651544"/>
              <a:chOff x="0" y="-28575"/>
              <a:chExt cx="1002673" cy="434975"/>
            </a:xfrm>
          </p:grpSpPr>
          <p:sp>
            <p:nvSpPr>
              <p:cNvPr id="27" name="Freeform 27"/>
              <p:cNvSpPr>
                <a:spLocks/>
              </p:cNvSpPr>
              <p:nvPr>
                <p:custDataLst>
                  <p:tags r:id="rId46"/>
                </p:custDataLst>
              </p:nvPr>
            </p:nvSpPr>
            <p:spPr>
              <a:xfrm>
                <a:off x="0" y="0"/>
                <a:ext cx="1002673" cy="310463"/>
              </a:xfrm>
              <a:custGeom>
                <a:avLst/>
                <a:gdLst/>
                <a:ahLst/>
                <a:cxnLst/>
                <a:rect l="l" t="t" r="r" b="b"/>
                <a:pathLst>
                  <a:path w="1002673" h="310463">
                    <a:moveTo>
                      <a:pt x="0" y="0"/>
                    </a:moveTo>
                    <a:lnTo>
                      <a:pt x="799473" y="0"/>
                    </a:lnTo>
                    <a:lnTo>
                      <a:pt x="1002673" y="155231"/>
                    </a:lnTo>
                    <a:lnTo>
                      <a:pt x="799473" y="310463"/>
                    </a:lnTo>
                    <a:lnTo>
                      <a:pt x="0" y="310463"/>
                    </a:lnTo>
                    <a:lnTo>
                      <a:pt x="203200" y="155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CEA"/>
              </a:solid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8" name="TextBox 28"/>
              <p:cNvSpPr txBox="1">
                <a:spLocks/>
              </p:cNvSpPr>
              <p:nvPr>
                <p:custDataLst>
                  <p:tags r:id="rId47"/>
                </p:custDataLst>
              </p:nvPr>
            </p:nvSpPr>
            <p:spPr>
              <a:xfrm>
                <a:off x="177800" y="-28575"/>
                <a:ext cx="558800" cy="4349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53" name="TextBox 53"/>
            <p:cNvSpPr txBox="1">
              <a:spLocks/>
            </p:cNvSpPr>
            <p:nvPr>
              <p:custDataLst>
                <p:tags r:id="rId45"/>
              </p:custDataLst>
            </p:nvPr>
          </p:nvSpPr>
          <p:spPr>
            <a:xfrm>
              <a:off x="5666276" y="1070845"/>
              <a:ext cx="2229537" cy="62876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Kompetanse akutt radiologi 3 </a:t>
              </a:r>
              <a:r>
                <a:rPr lang="nb-NO" sz="2000" b="1" dirty="0" err="1">
                  <a:solidFill>
                    <a:srgbClr val="000000"/>
                  </a:solidFill>
                  <a:ea typeface="Cambria"/>
                </a:rPr>
                <a:t>mnd</a:t>
              </a: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 – 1 år</a:t>
              </a:r>
              <a:endParaRPr lang="nb-NO" sz="2000" b="1" dirty="0">
                <a:solidFill>
                  <a:srgbClr val="000000"/>
                </a:solidFill>
                <a:ea typeface="Cambria" panose="02040503050406030204" pitchFamily="18" charset="0"/>
              </a:endParaRPr>
            </a:p>
          </p:txBody>
        </p:sp>
      </p:grpSp>
      <p:grpSp>
        <p:nvGrpSpPr>
          <p:cNvPr id="16" name="Gruppe 15"/>
          <p:cNvGrpSpPr/>
          <p:nvPr/>
        </p:nvGrpSpPr>
        <p:grpSpPr>
          <a:xfrm>
            <a:off x="13804772" y="508272"/>
            <a:ext cx="4328945" cy="1651544"/>
            <a:chOff x="13044144" y="691604"/>
            <a:chExt cx="3807023" cy="1651544"/>
          </a:xfrm>
        </p:grpSpPr>
        <p:grpSp>
          <p:nvGrpSpPr>
            <p:cNvPr id="32" name="Group 32"/>
            <p:cNvGrpSpPr>
              <a:grpSpLocks/>
            </p:cNvGrpSpPr>
            <p:nvPr>
              <p:custDataLst>
                <p:tags r:id="rId40"/>
              </p:custDataLst>
            </p:nvPr>
          </p:nvGrpSpPr>
          <p:grpSpPr>
            <a:xfrm>
              <a:off x="13044144" y="691604"/>
              <a:ext cx="3807023" cy="1651544"/>
              <a:chOff x="0" y="-28575"/>
              <a:chExt cx="1002673" cy="434975"/>
            </a:xfrm>
          </p:grpSpPr>
          <p:sp>
            <p:nvSpPr>
              <p:cNvPr id="33" name="Freeform 33"/>
              <p:cNvSpPr>
                <a:spLocks/>
              </p:cNvSpPr>
              <p:nvPr>
                <p:custDataLst>
                  <p:tags r:id="rId42"/>
                </p:custDataLst>
              </p:nvPr>
            </p:nvSpPr>
            <p:spPr>
              <a:xfrm>
                <a:off x="0" y="0"/>
                <a:ext cx="1002673" cy="310463"/>
              </a:xfrm>
              <a:custGeom>
                <a:avLst/>
                <a:gdLst/>
                <a:ahLst/>
                <a:cxnLst/>
                <a:rect l="l" t="t" r="r" b="b"/>
                <a:pathLst>
                  <a:path w="1002673" h="310463">
                    <a:moveTo>
                      <a:pt x="0" y="0"/>
                    </a:moveTo>
                    <a:lnTo>
                      <a:pt x="799473" y="0"/>
                    </a:lnTo>
                    <a:lnTo>
                      <a:pt x="1002673" y="155231"/>
                    </a:lnTo>
                    <a:lnTo>
                      <a:pt x="799473" y="310463"/>
                    </a:lnTo>
                    <a:lnTo>
                      <a:pt x="0" y="310463"/>
                    </a:lnTo>
                    <a:lnTo>
                      <a:pt x="203200" y="155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A296"/>
              </a:solid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34" name="TextBox 34"/>
              <p:cNvSpPr txBox="1">
                <a:spLocks/>
              </p:cNvSpPr>
              <p:nvPr>
                <p:custDataLst>
                  <p:tags r:id="rId43"/>
                </p:custDataLst>
              </p:nvPr>
            </p:nvSpPr>
            <p:spPr>
              <a:xfrm>
                <a:off x="177800" y="-28575"/>
                <a:ext cx="558800" cy="4349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55" name="TextBox 55"/>
            <p:cNvSpPr txBox="1">
              <a:spLocks/>
            </p:cNvSpPr>
            <p:nvPr>
              <p:custDataLst>
                <p:tags r:id="rId41"/>
              </p:custDataLst>
            </p:nvPr>
          </p:nvSpPr>
          <p:spPr>
            <a:xfrm>
              <a:off x="13732329" y="1072033"/>
              <a:ext cx="2071580" cy="62876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År 3,5 – 5:</a:t>
              </a:r>
            </a:p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3B rotasjon</a:t>
              </a:r>
            </a:p>
          </p:txBody>
        </p:sp>
      </p:grpSp>
      <p:grpSp>
        <p:nvGrpSpPr>
          <p:cNvPr id="15" name="Gruppe 14"/>
          <p:cNvGrpSpPr/>
          <p:nvPr/>
        </p:nvGrpSpPr>
        <p:grpSpPr>
          <a:xfrm>
            <a:off x="9243650" y="529235"/>
            <a:ext cx="4426657" cy="1651544"/>
            <a:chOff x="8953150" y="688723"/>
            <a:chExt cx="3807023" cy="1651544"/>
          </a:xfrm>
        </p:grpSpPr>
        <p:grpSp>
          <p:nvGrpSpPr>
            <p:cNvPr id="56" name="Group 56"/>
            <p:cNvGrpSpPr>
              <a:grpSpLocks/>
            </p:cNvGrpSpPr>
            <p:nvPr>
              <p:custDataLst>
                <p:tags r:id="rId36"/>
              </p:custDataLst>
            </p:nvPr>
          </p:nvGrpSpPr>
          <p:grpSpPr>
            <a:xfrm>
              <a:off x="8953150" y="688723"/>
              <a:ext cx="3807023" cy="1651544"/>
              <a:chOff x="0" y="-28575"/>
              <a:chExt cx="1002673" cy="434975"/>
            </a:xfrm>
          </p:grpSpPr>
          <p:sp>
            <p:nvSpPr>
              <p:cNvPr id="57" name="Freeform 57"/>
              <p:cNvSpPr>
                <a:spLocks/>
              </p:cNvSpPr>
              <p:nvPr>
                <p:custDataLst>
                  <p:tags r:id="rId38"/>
                </p:custDataLst>
              </p:nvPr>
            </p:nvSpPr>
            <p:spPr>
              <a:xfrm>
                <a:off x="0" y="0"/>
                <a:ext cx="1002673" cy="310463"/>
              </a:xfrm>
              <a:custGeom>
                <a:avLst/>
                <a:gdLst/>
                <a:ahLst/>
                <a:cxnLst/>
                <a:rect l="l" t="t" r="r" b="b"/>
                <a:pathLst>
                  <a:path w="1002673" h="310463">
                    <a:moveTo>
                      <a:pt x="0" y="0"/>
                    </a:moveTo>
                    <a:lnTo>
                      <a:pt x="799473" y="0"/>
                    </a:lnTo>
                    <a:lnTo>
                      <a:pt x="1002673" y="155231"/>
                    </a:lnTo>
                    <a:lnTo>
                      <a:pt x="799473" y="310463"/>
                    </a:lnTo>
                    <a:lnTo>
                      <a:pt x="0" y="310463"/>
                    </a:lnTo>
                    <a:lnTo>
                      <a:pt x="203200" y="155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D0CA"/>
              </a:solid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8" name="TextBox 58"/>
              <p:cNvSpPr txBox="1">
                <a:spLocks/>
              </p:cNvSpPr>
              <p:nvPr>
                <p:custDataLst>
                  <p:tags r:id="rId39"/>
                </p:custDataLst>
              </p:nvPr>
            </p:nvSpPr>
            <p:spPr>
              <a:xfrm>
                <a:off x="177800" y="-28575"/>
                <a:ext cx="558800" cy="4349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3" name="TextBox 63"/>
            <p:cNvSpPr txBox="1">
              <a:spLocks/>
            </p:cNvSpPr>
            <p:nvPr>
              <p:custDataLst>
                <p:tags r:id="rId37"/>
              </p:custDataLst>
            </p:nvPr>
          </p:nvSpPr>
          <p:spPr>
            <a:xfrm>
              <a:off x="9653898" y="1071976"/>
              <a:ext cx="2023304" cy="62876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År 1 – 3,5:</a:t>
              </a:r>
            </a:p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3A rotasjon</a:t>
              </a:r>
            </a:p>
          </p:txBody>
        </p:sp>
      </p:grpSp>
      <p:grpSp>
        <p:nvGrpSpPr>
          <p:cNvPr id="12" name="Gruppe 11"/>
          <p:cNvGrpSpPr/>
          <p:nvPr/>
        </p:nvGrpSpPr>
        <p:grpSpPr>
          <a:xfrm>
            <a:off x="241778" y="3082867"/>
            <a:ext cx="4439363" cy="6546142"/>
            <a:chOff x="241781" y="3014156"/>
            <a:chExt cx="3449202" cy="8634802"/>
          </a:xfrm>
        </p:grpSpPr>
        <p:grpSp>
          <p:nvGrpSpPr>
            <p:cNvPr id="38" name="Group 38"/>
            <p:cNvGrpSpPr>
              <a:grpSpLocks/>
            </p:cNvGrpSpPr>
            <p:nvPr>
              <p:custDataLst>
                <p:tags r:id="rId32"/>
              </p:custDataLst>
            </p:nvPr>
          </p:nvGrpSpPr>
          <p:grpSpPr>
            <a:xfrm>
              <a:off x="241781" y="3014156"/>
              <a:ext cx="3449201" cy="8038736"/>
              <a:chOff x="0" y="-28575"/>
              <a:chExt cx="908432" cy="2117198"/>
            </a:xfrm>
          </p:grpSpPr>
          <p:sp>
            <p:nvSpPr>
              <p:cNvPr id="39" name="Freeform 39"/>
              <p:cNvSpPr>
                <a:spLocks/>
              </p:cNvSpPr>
              <p:nvPr>
                <p:custDataLst>
                  <p:tags r:id="rId34"/>
                </p:custDataLst>
              </p:nvPr>
            </p:nvSpPr>
            <p:spPr>
              <a:xfrm>
                <a:off x="0" y="-19579"/>
                <a:ext cx="908432" cy="2108202"/>
              </a:xfrm>
              <a:custGeom>
                <a:avLst/>
                <a:gdLst/>
                <a:ahLst/>
                <a:cxnLst/>
                <a:rect l="l" t="t" r="r" b="b"/>
                <a:pathLst>
                  <a:path w="902087" h="1706839">
                    <a:moveTo>
                      <a:pt x="0" y="0"/>
                    </a:moveTo>
                    <a:lnTo>
                      <a:pt x="902087" y="0"/>
                    </a:lnTo>
                    <a:lnTo>
                      <a:pt x="902087" y="1706839"/>
                    </a:lnTo>
                    <a:lnTo>
                      <a:pt x="0" y="1706839"/>
                    </a:lnTo>
                    <a:close/>
                  </a:path>
                </a:pathLst>
              </a:custGeom>
              <a:solidFill>
                <a:srgbClr val="F2F6F4"/>
              </a:solidFill>
              <a:ln w="3810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0" name="TextBox 40"/>
              <p:cNvSpPr txBox="1">
                <a:spLocks/>
              </p:cNvSpPr>
              <p:nvPr>
                <p:custDataLst>
                  <p:tags r:id="rId35"/>
                </p:custDataLst>
              </p:nvPr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5" name="TekstSylinder 64"/>
            <p:cNvSpPr txBox="1">
              <a:spLocks/>
            </p:cNvSpPr>
            <p:nvPr>
              <p:custDataLst>
                <p:tags r:id="rId33"/>
              </p:custDataLst>
            </p:nvPr>
          </p:nvSpPr>
          <p:spPr>
            <a:xfrm>
              <a:off x="416716" y="3123420"/>
              <a:ext cx="3274267" cy="852553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nb-NO" b="1" dirty="0">
                  <a:solidFill>
                    <a:srgbClr val="000000"/>
                  </a:solidFill>
                  <a:ea typeface="Cambria"/>
                </a:rPr>
                <a:t>Fokusområder:</a:t>
              </a:r>
              <a:endParaRPr lang="nb-NO" dirty="0"/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</a:rPr>
                <a:t>MÅL: Bli vaktkompetent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.</a:t>
              </a:r>
              <a:endParaRPr lang="nb-NO" dirty="0">
                <a:cs typeface="Calibri"/>
              </a:endParaRPr>
            </a:p>
            <a:p>
              <a:endParaRPr lang="nb-NO" b="1" dirty="0"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libri"/>
                  <a:cs typeface="Calibri"/>
                </a:rPr>
                <a:t>3 </a:t>
              </a:r>
              <a:r>
                <a:rPr lang="nb-NO" dirty="0" err="1">
                  <a:solidFill>
                    <a:srgbClr val="242424"/>
                  </a:solidFill>
                  <a:ea typeface="Calibri"/>
                  <a:cs typeface="Calibri"/>
                </a:rPr>
                <a:t>mnd</a:t>
              </a:r>
              <a:r>
                <a:rPr lang="nb-NO" dirty="0">
                  <a:solidFill>
                    <a:srgbClr val="242424"/>
                  </a:solidFill>
                  <a:ea typeface="Calibri"/>
                  <a:cs typeface="Calibri"/>
                </a:rPr>
                <a:t> grunnopplæring med teori og praksis under tett supervisjon av overlege for å bygge vaktkompetanse innen radiologi for a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lle relevante fagområder:</a:t>
              </a:r>
            </a:p>
            <a:p>
              <a:endParaRPr lang="nb-NO" dirty="0">
                <a:solidFill>
                  <a:srgbClr val="242424"/>
                </a:solidFill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Abdomen, barn, kar/intervensjon, muskelskjelett (MSK), </a:t>
              </a:r>
              <a:r>
                <a:rPr lang="nb-NO" dirty="0" err="1">
                  <a:solidFill>
                    <a:srgbClr val="242424"/>
                  </a:solidFill>
                  <a:ea typeface="Cambria"/>
                </a:rPr>
                <a:t>nevro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/øye/øre-nese-hals (NØØ), </a:t>
              </a:r>
              <a:r>
                <a:rPr lang="nb-NO" dirty="0" err="1">
                  <a:solidFill>
                    <a:srgbClr val="242424"/>
                  </a:solidFill>
                  <a:ea typeface="Cambria"/>
                </a:rPr>
                <a:t>thorax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 og traume.</a:t>
              </a:r>
              <a:endParaRPr lang="nb-NO" dirty="0"/>
            </a:p>
            <a:p>
              <a:endParaRPr lang="nb-NO" dirty="0">
                <a:solidFill>
                  <a:srgbClr val="242424"/>
                </a:solidFill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Opplæring i ultralyd (UL) samt i å utføre enkle ultralydveiledede intervensjoner.                                       Opplæring i røntgen og CT med hovedfokus på vaktrelevante undersøkelser.</a:t>
              </a:r>
              <a:endParaRPr lang="nb-NO" dirty="0">
                <a:ea typeface="Cambria"/>
              </a:endParaRPr>
            </a:p>
            <a:p>
              <a:endParaRPr lang="nb-NO" dirty="0">
                <a:solidFill>
                  <a:srgbClr val="242424"/>
                </a:solidFill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Følgevakter med erfarne LIS og overleger   før oppstart egne vakter. </a:t>
              </a:r>
            </a:p>
            <a:p>
              <a:endParaRPr lang="nb-NO" dirty="0">
                <a:solidFill>
                  <a:srgbClr val="242424"/>
                </a:solidFill>
                <a:latin typeface="Cambria"/>
                <a:ea typeface="Cambria"/>
              </a:endParaRPr>
            </a:p>
            <a:p>
              <a:endParaRPr lang="nb-NO" dirty="0">
                <a:solidFill>
                  <a:srgbClr val="242424"/>
                </a:solidFill>
                <a:latin typeface="Cambria"/>
                <a:ea typeface="Cambria"/>
                <a:cs typeface="Calibri"/>
              </a:endParaRPr>
            </a:p>
            <a:p>
              <a:endParaRPr lang="nb-NO" dirty="0">
                <a:latin typeface="Calibri"/>
                <a:ea typeface="Cambria"/>
                <a:cs typeface="Calibri"/>
              </a:endParaRP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4832154" y="3004594"/>
            <a:ext cx="4320000" cy="6172531"/>
            <a:chOff x="4190337" y="3014156"/>
            <a:chExt cx="3425110" cy="6589150"/>
          </a:xfrm>
        </p:grpSpPr>
        <p:grpSp>
          <p:nvGrpSpPr>
            <p:cNvPr id="41" name="Group 41"/>
            <p:cNvGrpSpPr>
              <a:grpSpLocks/>
            </p:cNvGrpSpPr>
            <p:nvPr>
              <p:custDataLst>
                <p:tags r:id="rId28"/>
              </p:custDataLst>
            </p:nvPr>
          </p:nvGrpSpPr>
          <p:grpSpPr>
            <a:xfrm>
              <a:off x="4190337" y="3014156"/>
              <a:ext cx="3425110" cy="6589150"/>
              <a:chOff x="0" y="-28575"/>
              <a:chExt cx="902087" cy="1735414"/>
            </a:xfrm>
          </p:grpSpPr>
          <p:sp>
            <p:nvSpPr>
              <p:cNvPr id="42" name="Freeform 42"/>
              <p:cNvSpPr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0" y="0"/>
                <a:ext cx="902087" cy="1706839"/>
              </a:xfrm>
              <a:custGeom>
                <a:avLst/>
                <a:gdLst/>
                <a:ahLst/>
                <a:cxnLst/>
                <a:rect l="l" t="t" r="r" b="b"/>
                <a:pathLst>
                  <a:path w="902087" h="1706839">
                    <a:moveTo>
                      <a:pt x="0" y="0"/>
                    </a:moveTo>
                    <a:lnTo>
                      <a:pt x="902087" y="0"/>
                    </a:lnTo>
                    <a:lnTo>
                      <a:pt x="902087" y="1706839"/>
                    </a:lnTo>
                    <a:lnTo>
                      <a:pt x="0" y="1706839"/>
                    </a:lnTo>
                    <a:close/>
                  </a:path>
                </a:pathLst>
              </a:custGeom>
              <a:solidFill>
                <a:srgbClr val="E5ECEA"/>
              </a:solidFill>
              <a:ln w="3810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3" name="TextBox 43"/>
              <p:cNvSpPr txBox="1">
                <a:spLocks/>
              </p:cNvSpPr>
              <p:nvPr>
                <p:custDataLst>
                  <p:tags r:id="rId31"/>
                </p:custDataLst>
              </p:nvPr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6" name="TekstSylinder 65"/>
            <p:cNvSpPr txBox="1">
              <a:spLocks/>
            </p:cNvSpPr>
            <p:nvPr>
              <p:custDataLst>
                <p:tags r:id="rId29"/>
              </p:custDataLst>
            </p:nvPr>
          </p:nvSpPr>
          <p:spPr>
            <a:xfrm>
              <a:off x="4245653" y="3202559"/>
              <a:ext cx="3312146" cy="601246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nb-NO" b="1" dirty="0">
                  <a:ea typeface="Cambria"/>
                </a:rPr>
                <a:t>Fokusområder:</a:t>
              </a:r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  <a:cs typeface="Calibri"/>
                </a:rPr>
                <a:t>MÅL:  Øke vaktkompetanse</a:t>
              </a:r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.</a:t>
              </a:r>
              <a:endParaRPr lang="nb-NO" dirty="0">
                <a:ea typeface="Cambria"/>
                <a:cs typeface="Calibri"/>
              </a:endParaRPr>
            </a:p>
            <a:p>
              <a:endParaRPr lang="nb-NO" dirty="0">
                <a:ea typeface="Cambria"/>
                <a:cs typeface="Calibri"/>
              </a:endParaRPr>
            </a:p>
            <a:p>
              <a:r>
                <a:rPr lang="nb-NO" dirty="0">
                  <a:ea typeface="Cambria"/>
                </a:rPr>
                <a:t>Fortsette kompetansebygging  innen røntgen, ultralyd, gjennomlysning og CT med tett supervisjon av overleger og erfarne LIS.</a:t>
              </a:r>
            </a:p>
            <a:p>
              <a:endParaRPr lang="nb-NO" dirty="0">
                <a:ea typeface="Cambria"/>
                <a:cs typeface="Calibri"/>
              </a:endParaRPr>
            </a:p>
            <a:p>
              <a:endParaRPr lang="nb-NO" dirty="0">
                <a:ea typeface="Cambria"/>
              </a:endParaRPr>
            </a:p>
            <a:p>
              <a:r>
                <a:rPr lang="nb-NO" b="1" dirty="0">
                  <a:ea typeface="Cambria"/>
                </a:rPr>
                <a:t>Anbefalte nasjonale kurs, basalt nivå:</a:t>
              </a:r>
              <a:endParaRPr lang="nb-NO" b="1" dirty="0">
                <a:ea typeface="Cambria"/>
                <a:cs typeface="Calibri"/>
              </a:endParaRPr>
            </a:p>
            <a:p>
              <a:r>
                <a:rPr lang="nb-NO" b="1" dirty="0">
                  <a:ea typeface="Cambria"/>
                </a:rPr>
                <a:t>Gjennomføres de første 2 år</a:t>
              </a:r>
            </a:p>
            <a:p>
              <a:endParaRPr lang="nb-NO" b="1" dirty="0">
                <a:ea typeface="Cambria"/>
              </a:endParaRPr>
            </a:p>
            <a:p>
              <a:r>
                <a:rPr lang="nb-NO" dirty="0">
                  <a:ea typeface="Cambria"/>
                </a:rPr>
                <a:t>Grunnkurs A – 4 dager</a:t>
              </a:r>
            </a:p>
            <a:p>
              <a:r>
                <a:rPr lang="nb-NO" dirty="0">
                  <a:ea typeface="Cambria"/>
                </a:rPr>
                <a:t>(</a:t>
              </a:r>
              <a:r>
                <a:rPr lang="nb-NO" dirty="0" err="1">
                  <a:ea typeface="Cambria"/>
                </a:rPr>
                <a:t>thorax</a:t>
              </a:r>
              <a:r>
                <a:rPr lang="nb-NO" dirty="0">
                  <a:ea typeface="Cambria"/>
                </a:rPr>
                <a:t>, abdomen og ultralyd) Grunnkurs B – 4 dager</a:t>
              </a:r>
              <a:endParaRPr lang="nb-NO" dirty="0">
                <a:ea typeface="Cambria"/>
                <a:cs typeface="Calibri"/>
              </a:endParaRPr>
            </a:p>
            <a:p>
              <a:r>
                <a:rPr lang="nb-NO" dirty="0">
                  <a:ea typeface="Cambria"/>
                </a:rPr>
                <a:t>(nevrologi, MSK og traume) </a:t>
              </a:r>
            </a:p>
            <a:p>
              <a:r>
                <a:rPr lang="nb-NO" dirty="0">
                  <a:ea typeface="Cambria"/>
                </a:rPr>
                <a:t>Grunnkurs C – 4 dager</a:t>
              </a:r>
              <a:endParaRPr lang="nb-NO" dirty="0"/>
            </a:p>
            <a:p>
              <a:r>
                <a:rPr lang="nb-NO" dirty="0">
                  <a:ea typeface="Cambria"/>
                </a:rPr>
                <a:t>(abdominal/</a:t>
              </a:r>
              <a:r>
                <a:rPr lang="nb-NO" dirty="0" err="1">
                  <a:ea typeface="Cambria"/>
                </a:rPr>
                <a:t>uroradiolgi</a:t>
              </a:r>
              <a:r>
                <a:rPr lang="nb-NO" dirty="0">
                  <a:ea typeface="Cambria"/>
                </a:rPr>
                <a:t>, modalitet)</a:t>
              </a:r>
            </a:p>
            <a:p>
              <a:r>
                <a:rPr lang="nb-NO" dirty="0">
                  <a:ea typeface="Cambria"/>
                </a:rPr>
                <a:t>Grunnkurs D – 4 dager</a:t>
              </a:r>
            </a:p>
            <a:p>
              <a:r>
                <a:rPr lang="nb-NO" dirty="0">
                  <a:ea typeface="Cambria"/>
                </a:rPr>
                <a:t>(barn, </a:t>
              </a:r>
              <a:r>
                <a:rPr lang="nb-NO" dirty="0" err="1">
                  <a:ea typeface="Cambria"/>
                </a:rPr>
                <a:t>thorax</a:t>
              </a:r>
              <a:r>
                <a:rPr lang="nb-NO" dirty="0">
                  <a:ea typeface="Cambria"/>
                </a:rPr>
                <a:t> og strålevern)</a:t>
              </a:r>
              <a:endParaRPr lang="nb-NO" dirty="0"/>
            </a:p>
          </p:txBody>
        </p:sp>
      </p:grpSp>
      <p:grpSp>
        <p:nvGrpSpPr>
          <p:cNvPr id="4" name="Gruppe 3"/>
          <p:cNvGrpSpPr/>
          <p:nvPr/>
        </p:nvGrpSpPr>
        <p:grpSpPr>
          <a:xfrm>
            <a:off x="9321501" y="3009541"/>
            <a:ext cx="4489414" cy="6167584"/>
            <a:chOff x="8847653" y="3014156"/>
            <a:chExt cx="3538355" cy="6589149"/>
          </a:xfrm>
        </p:grpSpPr>
        <p:grpSp>
          <p:nvGrpSpPr>
            <p:cNvPr id="44" name="Group 44"/>
            <p:cNvGrpSpPr>
              <a:grpSpLocks/>
            </p:cNvGrpSpPr>
            <p:nvPr>
              <p:custDataLst>
                <p:tags r:id="rId24"/>
              </p:custDataLst>
            </p:nvPr>
          </p:nvGrpSpPr>
          <p:grpSpPr>
            <a:xfrm>
              <a:off x="8850077" y="3014156"/>
              <a:ext cx="3425110" cy="6589149"/>
              <a:chOff x="0" y="-28575"/>
              <a:chExt cx="902087" cy="1735414"/>
            </a:xfrm>
          </p:grpSpPr>
          <p:sp>
            <p:nvSpPr>
              <p:cNvPr id="45" name="Freeform 45"/>
              <p:cNvSpPr>
                <a:spLocks/>
              </p:cNvSpPr>
              <p:nvPr>
                <p:custDataLst>
                  <p:tags r:id="rId26"/>
                </p:custDataLst>
              </p:nvPr>
            </p:nvSpPr>
            <p:spPr>
              <a:xfrm>
                <a:off x="0" y="0"/>
                <a:ext cx="902087" cy="1706839"/>
              </a:xfrm>
              <a:custGeom>
                <a:avLst/>
                <a:gdLst/>
                <a:ahLst/>
                <a:cxnLst/>
                <a:rect l="l" t="t" r="r" b="b"/>
                <a:pathLst>
                  <a:path w="902087" h="1706839">
                    <a:moveTo>
                      <a:pt x="0" y="0"/>
                    </a:moveTo>
                    <a:lnTo>
                      <a:pt x="902087" y="0"/>
                    </a:lnTo>
                    <a:lnTo>
                      <a:pt x="902087" y="1706839"/>
                    </a:lnTo>
                    <a:lnTo>
                      <a:pt x="0" y="1706839"/>
                    </a:lnTo>
                    <a:close/>
                  </a:path>
                </a:pathLst>
              </a:custGeom>
              <a:solidFill>
                <a:srgbClr val="BDD0CA"/>
              </a:solidFill>
              <a:ln w="3810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6" name="TextBox 46"/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7" name="TekstSylinder 66"/>
            <p:cNvSpPr txBox="1">
              <a:spLocks/>
            </p:cNvSpPr>
            <p:nvPr>
              <p:custDataLst>
                <p:tags r:id="rId25"/>
              </p:custDataLst>
            </p:nvPr>
          </p:nvSpPr>
          <p:spPr>
            <a:xfrm>
              <a:off x="8847653" y="3211916"/>
              <a:ext cx="3538355" cy="606080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nb-NO" b="1" dirty="0">
                  <a:ea typeface="Cambria"/>
                </a:rPr>
                <a:t>Fokusområder:</a:t>
              </a:r>
              <a:endParaRPr lang="nb-NO" b="1" dirty="0">
                <a:ea typeface="Cambria"/>
                <a:cs typeface="Calibri"/>
              </a:endParaRPr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</a:rPr>
                <a:t>GRUNNLEGGENDE RADIOLOGI - 3A.</a:t>
              </a:r>
              <a:endParaRPr lang="nb-NO" dirty="0">
                <a:solidFill>
                  <a:srgbClr val="000000"/>
                </a:solidFill>
                <a:ea typeface="Cambria"/>
                <a:cs typeface="Calibri"/>
              </a:endParaRPr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</a:rPr>
                <a:t>Organrotasjon for å dekke læringsmål</a:t>
              </a:r>
              <a:endParaRPr lang="nb-NO" b="1" dirty="0">
                <a:solidFill>
                  <a:srgbClr val="000000"/>
                </a:solidFill>
                <a:ea typeface="Cambria"/>
                <a:cs typeface="Calibri"/>
              </a:endParaRPr>
            </a:p>
            <a:p>
              <a:endParaRPr lang="nb-NO" b="1" dirty="0">
                <a:solidFill>
                  <a:srgbClr val="242424"/>
                </a:solidFill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2 rotasjoner NØØ (</a:t>
              </a:r>
              <a:r>
                <a:rPr lang="nb-NO" dirty="0" err="1">
                  <a:solidFill>
                    <a:srgbClr val="242424"/>
                  </a:solidFill>
                  <a:ea typeface="Cambria"/>
                </a:rPr>
                <a:t>nevro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/øye/øre-nese-hals)</a:t>
              </a:r>
              <a:endParaRPr lang="nb-NO" dirty="0">
                <a:solidFill>
                  <a:srgbClr val="242424"/>
                </a:solidFill>
                <a:ea typeface="Cambria"/>
                <a:cs typeface="Calibri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2 rotasjoner Abdomen/Onkologi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</a:t>
              </a:r>
              <a:r>
                <a:rPr lang="nb-NO" dirty="0" err="1">
                  <a:solidFill>
                    <a:srgbClr val="242424"/>
                  </a:solidFill>
                  <a:ea typeface="Cambria"/>
                </a:rPr>
                <a:t>Thorax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/Onkologi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Barn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MSK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Kar-intervensjon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10 dager på BDS(Brystdiagnostisk senter)</a:t>
              </a:r>
              <a:endParaRPr lang="nb-NO" dirty="0">
                <a:ea typeface="Cambria"/>
              </a:endParaRPr>
            </a:p>
            <a:p>
              <a:endParaRPr lang="nb-NO" b="1" dirty="0">
                <a:ea typeface="Cambria"/>
              </a:endParaRPr>
            </a:p>
            <a:p>
              <a:r>
                <a:rPr lang="nb-NO" b="1" dirty="0">
                  <a:ea typeface="Cambria"/>
                </a:rPr>
                <a:t>Anbefalte nasjonale kurs:</a:t>
              </a:r>
              <a:endParaRPr lang="nb-NO" b="1" dirty="0">
                <a:ea typeface="Cambria"/>
                <a:cs typeface="Calibri"/>
              </a:endParaRPr>
            </a:p>
            <a:p>
              <a:r>
                <a:rPr lang="nb-NO" b="1" dirty="0">
                  <a:ea typeface="Cambria"/>
                </a:rPr>
                <a:t>Viderekommende, gjennomføres år 3-5.</a:t>
              </a:r>
              <a:endParaRPr lang="nb-NO" b="1" dirty="0">
                <a:solidFill>
                  <a:srgbClr val="000000"/>
                </a:solidFill>
                <a:ea typeface="Cambria"/>
                <a:cs typeface="Calibri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NØØ 4 dager</a:t>
              </a:r>
            </a:p>
            <a:p>
              <a:r>
                <a:rPr lang="nb-NO" dirty="0" err="1">
                  <a:solidFill>
                    <a:srgbClr val="242424"/>
                  </a:solidFill>
                  <a:ea typeface="Cambria"/>
                  <a:cs typeface="Calibri"/>
                </a:rPr>
                <a:t>Thorax</a:t>
              </a:r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 4 dager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Bryst, kar/intervensjon 2 + 2 dager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Barn og MSK 3 + 2 dager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Abdomen 4 dager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Onkologi 3 dager</a:t>
              </a:r>
              <a:endParaRPr lang="nb-NO" dirty="0">
                <a:ea typeface="Cambria"/>
              </a:endParaRPr>
            </a:p>
          </p:txBody>
        </p:sp>
      </p:grpSp>
      <p:grpSp>
        <p:nvGrpSpPr>
          <p:cNvPr id="11" name="Gruppe 10"/>
          <p:cNvGrpSpPr/>
          <p:nvPr/>
        </p:nvGrpSpPr>
        <p:grpSpPr>
          <a:xfrm>
            <a:off x="13865948" y="3014156"/>
            <a:ext cx="4333290" cy="6162969"/>
            <a:chOff x="13685307" y="3014156"/>
            <a:chExt cx="3520782" cy="6589150"/>
          </a:xfrm>
        </p:grpSpPr>
        <p:grpSp>
          <p:nvGrpSpPr>
            <p:cNvPr id="47" name="Group 47"/>
            <p:cNvGrpSpPr>
              <a:grpSpLocks/>
            </p:cNvGrpSpPr>
            <p:nvPr>
              <p:custDataLst>
                <p:tags r:id="rId20"/>
              </p:custDataLst>
            </p:nvPr>
          </p:nvGrpSpPr>
          <p:grpSpPr>
            <a:xfrm>
              <a:off x="13685307" y="3014156"/>
              <a:ext cx="3425110" cy="6589150"/>
              <a:chOff x="0" y="-28575"/>
              <a:chExt cx="902087" cy="1735414"/>
            </a:xfrm>
          </p:grpSpPr>
          <p:sp>
            <p:nvSpPr>
              <p:cNvPr id="48" name="Freeform 48"/>
              <p:cNvSpPr>
                <a:spLocks/>
              </p:cNvSpPr>
              <p:nvPr>
                <p:custDataLst>
                  <p:tags r:id="rId22"/>
                </p:custDataLst>
              </p:nvPr>
            </p:nvSpPr>
            <p:spPr>
              <a:xfrm>
                <a:off x="0" y="0"/>
                <a:ext cx="902087" cy="1706839"/>
              </a:xfrm>
              <a:custGeom>
                <a:avLst/>
                <a:gdLst/>
                <a:ahLst/>
                <a:cxnLst/>
                <a:rect l="l" t="t" r="r" b="b"/>
                <a:pathLst>
                  <a:path w="902087" h="1706839">
                    <a:moveTo>
                      <a:pt x="0" y="0"/>
                    </a:moveTo>
                    <a:lnTo>
                      <a:pt x="902087" y="0"/>
                    </a:lnTo>
                    <a:lnTo>
                      <a:pt x="902087" y="1706839"/>
                    </a:lnTo>
                    <a:lnTo>
                      <a:pt x="0" y="1706839"/>
                    </a:lnTo>
                    <a:close/>
                  </a:path>
                </a:pathLst>
              </a:custGeom>
              <a:solidFill>
                <a:srgbClr val="7BA296"/>
              </a:solidFill>
              <a:ln w="3810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9" name="TextBox 49"/>
              <p:cNvSpPr txBox="1">
                <a:spLocks/>
              </p:cNvSpPr>
              <p:nvPr>
                <p:custDataLst>
                  <p:tags r:id="rId23"/>
                </p:custDataLst>
              </p:nvPr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8" name="TekstSylinder 67"/>
            <p:cNvSpPr txBox="1">
              <a:spLocks/>
            </p:cNvSpPr>
            <p:nvPr>
              <p:custDataLst>
                <p:tags r:id="rId21"/>
              </p:custDataLst>
            </p:nvPr>
          </p:nvSpPr>
          <p:spPr>
            <a:xfrm>
              <a:off x="13688837" y="3211917"/>
              <a:ext cx="3517252" cy="572564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nb-NO" b="1" dirty="0">
                  <a:ea typeface="Cambria"/>
                </a:rPr>
                <a:t>Fokusområder:</a:t>
              </a:r>
              <a:endParaRPr lang="nb-NO" dirty="0">
                <a:ea typeface="Cambria"/>
              </a:endParaRPr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  <a:cs typeface="Calibri"/>
                </a:rPr>
                <a:t>MÅL: Kompetent til å jobbe som generell radiolog ved et mellomstort norsk sykehus. </a:t>
              </a:r>
              <a:endParaRPr lang="nb-NO" dirty="0">
                <a:solidFill>
                  <a:srgbClr val="000000"/>
                </a:solidFill>
                <a:ea typeface="Cambria"/>
                <a:cs typeface="Calibri"/>
              </a:endParaRPr>
            </a:p>
            <a:p>
              <a:endParaRPr lang="nb-NO" b="1" dirty="0">
                <a:solidFill>
                  <a:srgbClr val="242424"/>
                </a:solidFill>
                <a:ea typeface="Cambria"/>
                <a:cs typeface="Calibri"/>
              </a:endParaRPr>
            </a:p>
            <a:p>
              <a:r>
                <a:rPr lang="nb-NO" b="1" dirty="0">
                  <a:solidFill>
                    <a:srgbClr val="242424"/>
                  </a:solidFill>
                  <a:ea typeface="Cambria"/>
                  <a:cs typeface="Calibri"/>
                </a:rPr>
                <a:t>MER AVANSERT RADIOLOGI - 3B.          </a:t>
              </a:r>
              <a:r>
                <a:rPr lang="nb-NO" b="1" dirty="0">
                  <a:solidFill>
                    <a:srgbClr val="242424"/>
                  </a:solidFill>
                  <a:ea typeface="Cambria"/>
                </a:rPr>
                <a:t> Organrotasjon for å dekke LM.</a:t>
              </a:r>
              <a:endParaRPr lang="nb-NO" dirty="0">
                <a:solidFill>
                  <a:srgbClr val="000000"/>
                </a:solidFill>
                <a:ea typeface="Cambria"/>
                <a:cs typeface="Calibri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NØØ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Abdomen/Onkologi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</a:t>
              </a:r>
              <a:r>
                <a:rPr lang="nb-NO" dirty="0" err="1">
                  <a:solidFill>
                    <a:srgbClr val="242424"/>
                  </a:solidFill>
                  <a:ea typeface="Cambria"/>
                </a:rPr>
                <a:t>Thorax</a:t>
              </a:r>
              <a:r>
                <a:rPr lang="nb-NO" dirty="0">
                  <a:solidFill>
                    <a:srgbClr val="242424"/>
                  </a:solidFill>
                  <a:ea typeface="Cambria"/>
                </a:rPr>
                <a:t>/Onkologi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Barn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MSK</a:t>
              </a:r>
            </a:p>
            <a:p>
              <a:r>
                <a:rPr lang="nb-NO" dirty="0">
                  <a:solidFill>
                    <a:srgbClr val="242424"/>
                  </a:solidFill>
                  <a:ea typeface="Cambria"/>
                </a:rPr>
                <a:t>1 rotasjon Kar-intervensjon</a:t>
              </a:r>
              <a:endParaRPr lang="nb-NO" dirty="0">
                <a:ea typeface="Cambria"/>
              </a:endParaRPr>
            </a:p>
            <a:p>
              <a:r>
                <a:rPr lang="nb-NO" dirty="0">
                  <a:solidFill>
                    <a:srgbClr val="242424"/>
                  </a:solidFill>
                  <a:ea typeface="Cambria"/>
                  <a:cs typeface="Calibri"/>
                </a:rPr>
                <a:t>Inkluderer trening med demonstrasjon og tverrfaglige møter og overlegeoppgaver.</a:t>
              </a:r>
            </a:p>
            <a:p>
              <a:endParaRPr lang="nb-NO" dirty="0">
                <a:solidFill>
                  <a:srgbClr val="242424"/>
                </a:solidFill>
                <a:ea typeface="Cambria"/>
              </a:endParaRPr>
            </a:p>
            <a:p>
              <a:r>
                <a:rPr lang="nb-NO" b="1" dirty="0"/>
                <a:t>Anbefalte nasjonale kurs:</a:t>
              </a:r>
              <a:endParaRPr lang="nb-NO" b="1" dirty="0">
                <a:ea typeface="Calibri"/>
                <a:cs typeface="Calibri"/>
              </a:endParaRPr>
            </a:p>
            <a:p>
              <a:r>
                <a:rPr lang="nb-NO" b="1" dirty="0">
                  <a:ea typeface="Cambria"/>
                  <a:cs typeface="Calibri"/>
                </a:rPr>
                <a:t>Samme som i år 1 - 3,5.</a:t>
              </a:r>
            </a:p>
            <a:p>
              <a:endParaRPr lang="nb-NO" dirty="0">
                <a:cs typeface="Calibri"/>
              </a:endParaRPr>
            </a:p>
            <a:p>
              <a:endParaRPr lang="nb-NO" dirty="0">
                <a:cs typeface="Calibri"/>
              </a:endParaRPr>
            </a:p>
          </p:txBody>
        </p:sp>
      </p:grpSp>
      <p:grpSp>
        <p:nvGrpSpPr>
          <p:cNvPr id="13" name="Gruppe 12"/>
          <p:cNvGrpSpPr/>
          <p:nvPr/>
        </p:nvGrpSpPr>
        <p:grpSpPr>
          <a:xfrm>
            <a:off x="235955" y="555816"/>
            <a:ext cx="4445185" cy="1651544"/>
            <a:chOff x="783287" y="688723"/>
            <a:chExt cx="3807023" cy="1651544"/>
          </a:xfrm>
        </p:grpSpPr>
        <p:grpSp>
          <p:nvGrpSpPr>
            <p:cNvPr id="20" name="Group 20"/>
            <p:cNvGrpSpPr>
              <a:grpSpLocks/>
            </p:cNvGrpSpPr>
            <p:nvPr>
              <p:custDataLst>
                <p:tags r:id="rId16"/>
              </p:custDataLst>
            </p:nvPr>
          </p:nvGrpSpPr>
          <p:grpSpPr>
            <a:xfrm>
              <a:off x="783287" y="688723"/>
              <a:ext cx="3807023" cy="1651544"/>
              <a:chOff x="3194" y="-28575"/>
              <a:chExt cx="1002673" cy="434975"/>
            </a:xfrm>
          </p:grpSpPr>
          <p:sp>
            <p:nvSpPr>
              <p:cNvPr id="21" name="Freeform 21"/>
              <p:cNvSpPr>
                <a:spLocks/>
              </p:cNvSpPr>
              <p:nvPr>
                <p:custDataLst>
                  <p:tags r:id="rId18"/>
                </p:custDataLst>
              </p:nvPr>
            </p:nvSpPr>
            <p:spPr>
              <a:xfrm>
                <a:off x="3194" y="-10652"/>
                <a:ext cx="1002673" cy="310463"/>
              </a:xfrm>
              <a:custGeom>
                <a:avLst/>
                <a:gdLst/>
                <a:ahLst/>
                <a:cxnLst/>
                <a:rect l="l" t="t" r="r" b="b"/>
                <a:pathLst>
                  <a:path w="1002673" h="310463">
                    <a:moveTo>
                      <a:pt x="0" y="0"/>
                    </a:moveTo>
                    <a:lnTo>
                      <a:pt x="799473" y="0"/>
                    </a:lnTo>
                    <a:lnTo>
                      <a:pt x="1002673" y="155231"/>
                    </a:lnTo>
                    <a:lnTo>
                      <a:pt x="799473" y="310463"/>
                    </a:lnTo>
                    <a:lnTo>
                      <a:pt x="0" y="310463"/>
                    </a:lnTo>
                    <a:lnTo>
                      <a:pt x="203200" y="1552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6F4"/>
              </a:solid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22" name="TextBox 22"/>
              <p:cNvSpPr txBox="1">
                <a:spLocks/>
              </p:cNvSpPr>
              <p:nvPr>
                <p:custDataLst>
                  <p:tags r:id="rId19"/>
                </p:custDataLst>
              </p:nvPr>
            </p:nvSpPr>
            <p:spPr>
              <a:xfrm>
                <a:off x="177800" y="-28575"/>
                <a:ext cx="558800" cy="4349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69" name="TextBox 51"/>
            <p:cNvSpPr txBox="1">
              <a:spLocks/>
            </p:cNvSpPr>
            <p:nvPr>
              <p:custDataLst>
                <p:tags r:id="rId17"/>
              </p:custDataLst>
            </p:nvPr>
          </p:nvSpPr>
          <p:spPr>
            <a:xfrm>
              <a:off x="1422336" y="872856"/>
              <a:ext cx="2528924" cy="94936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519"/>
                </a:lnSpc>
              </a:pPr>
              <a:r>
                <a:rPr lang="nb-NO" sz="2000" b="1" dirty="0">
                  <a:ea typeface="Cambria"/>
                </a:rPr>
                <a:t>Introduksjon og opplæring uten selvstendig vakt</a:t>
              </a:r>
            </a:p>
            <a:p>
              <a:pPr algn="ctr">
                <a:lnSpc>
                  <a:spcPts val="2519"/>
                </a:lnSpc>
              </a:pPr>
              <a:r>
                <a:rPr lang="nb-NO" sz="2000" b="1" dirty="0">
                  <a:solidFill>
                    <a:srgbClr val="000000"/>
                  </a:solidFill>
                  <a:ea typeface="Cambria"/>
                </a:rPr>
                <a:t>0-3 måneder</a:t>
              </a:r>
            </a:p>
          </p:txBody>
        </p:sp>
      </p:grpSp>
      <p:pic>
        <p:nvPicPr>
          <p:cNvPr id="70" name="Picture 51" descr="VVHF-logo.png">
            <a:extLst>
              <a:ext uri="{FF2B5EF4-FFF2-40B4-BE49-F238E27FC236}">
                <a16:creationId xmlns:a16="http://schemas.microsoft.com/office/drawing/2014/main" id="{0DF71365-75B5-C939-E014-C1FD88DC0F15}"/>
              </a:ext>
            </a:extLst>
          </p:cNvPr>
          <p:cNvPicPr>
            <a:picLocks noChangeAspect="1"/>
          </p:cNvPicPr>
          <p:nvPr/>
        </p:nvPicPr>
        <p:blipFill>
          <a:blip r:embed="rId52"/>
          <a:stretch>
            <a:fillRect/>
          </a:stretch>
        </p:blipFill>
        <p:spPr>
          <a:xfrm>
            <a:off x="287145" y="136288"/>
            <a:ext cx="2743198" cy="563765"/>
          </a:xfrm>
          <a:prstGeom prst="rect">
            <a:avLst/>
          </a:prstGeom>
        </p:spPr>
      </p:pic>
      <p:grpSp>
        <p:nvGrpSpPr>
          <p:cNvPr id="35" name="Group 35"/>
          <p:cNvGrpSpPr>
            <a:grpSpLocks/>
          </p:cNvGrpSpPr>
          <p:nvPr>
            <p:custDataLst>
              <p:tags r:id="rId4"/>
            </p:custDataLst>
          </p:nvPr>
        </p:nvGrpSpPr>
        <p:grpSpPr>
          <a:xfrm>
            <a:off x="15548835" y="1807611"/>
            <a:ext cx="358402" cy="358402"/>
            <a:chOff x="0" y="0"/>
            <a:chExt cx="812800" cy="812800"/>
          </a:xfrm>
        </p:grpSpPr>
        <p:sp>
          <p:nvSpPr>
            <p:cNvPr id="36" name="Freeform 36"/>
            <p:cNvSpPr>
              <a:spLocks/>
            </p:cNvSpPr>
            <p:nvPr>
              <p:custDataLst>
                <p:tags r:id="rId14"/>
              </p:custDataLst>
            </p:nvPr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BA296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7" name="TextBox 37"/>
            <p:cNvSpPr txBox="1">
              <a:spLocks/>
            </p:cNvSpPr>
            <p:nvPr>
              <p:custDataLst>
                <p:tags r:id="rId15"/>
              </p:custDataLst>
            </p:nvPr>
          </p:nvSpPr>
          <p:spPr>
            <a:xfrm>
              <a:off x="203200" y="73025"/>
              <a:ext cx="406400" cy="739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>
            <a:grpSpLocks/>
          </p:cNvGrpSpPr>
          <p:nvPr>
            <p:custDataLst>
              <p:tags r:id="rId5"/>
            </p:custDataLst>
          </p:nvPr>
        </p:nvGrpSpPr>
        <p:grpSpPr>
          <a:xfrm>
            <a:off x="11111722" y="1829646"/>
            <a:ext cx="358402" cy="358402"/>
            <a:chOff x="0" y="0"/>
            <a:chExt cx="812800" cy="812800"/>
          </a:xfrm>
        </p:grpSpPr>
        <p:sp>
          <p:nvSpPr>
            <p:cNvPr id="30" name="Freeform 30"/>
            <p:cNvSpPr>
              <a:spLocks/>
            </p:cNvSpPr>
            <p:nvPr>
              <p:custDataLst>
                <p:tags r:id="rId12"/>
              </p:custDataLst>
            </p:nvPr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BA296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1" name="TextBox 31"/>
            <p:cNvSpPr txBox="1">
              <a:spLocks/>
            </p:cNvSpPr>
            <p:nvPr>
              <p:custDataLst>
                <p:tags r:id="rId13"/>
              </p:custDataLst>
            </p:nvPr>
          </p:nvSpPr>
          <p:spPr>
            <a:xfrm>
              <a:off x="203200" y="73025"/>
              <a:ext cx="406400" cy="739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>
            <a:grpSpLocks/>
          </p:cNvGrpSpPr>
          <p:nvPr>
            <p:custDataLst>
              <p:tags r:id="rId6"/>
            </p:custDataLst>
          </p:nvPr>
        </p:nvGrpSpPr>
        <p:grpSpPr>
          <a:xfrm>
            <a:off x="6724087" y="1810620"/>
            <a:ext cx="449600" cy="392200"/>
            <a:chOff x="0" y="0"/>
            <a:chExt cx="1019623" cy="889449"/>
          </a:xfrm>
        </p:grpSpPr>
        <p:sp>
          <p:nvSpPr>
            <p:cNvPr id="24" name="Freeform 24"/>
            <p:cNvSpPr>
              <a:spLocks/>
            </p:cNvSpPr>
            <p:nvPr>
              <p:custDataLst>
                <p:tags r:id="rId10"/>
              </p:custDataLst>
            </p:nvPr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BA296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5" name="TextBox 25"/>
            <p:cNvSpPr txBox="1">
              <a:spLocks/>
            </p:cNvSpPr>
            <p:nvPr>
              <p:custDataLst>
                <p:tags r:id="rId11"/>
              </p:custDataLst>
            </p:nvPr>
          </p:nvSpPr>
          <p:spPr>
            <a:xfrm>
              <a:off x="203199" y="73025"/>
              <a:ext cx="816424" cy="8164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>
            <a:grpSpLocks/>
          </p:cNvGrpSpPr>
          <p:nvPr>
            <p:custDataLst>
              <p:tags r:id="rId7"/>
            </p:custDataLst>
          </p:nvPr>
        </p:nvGrpSpPr>
        <p:grpSpPr>
          <a:xfrm>
            <a:off x="2279345" y="1848958"/>
            <a:ext cx="358402" cy="358402"/>
            <a:chOff x="0" y="0"/>
            <a:chExt cx="812800" cy="812800"/>
          </a:xfrm>
        </p:grpSpPr>
        <p:sp>
          <p:nvSpPr>
            <p:cNvPr id="61" name="TextBox 61"/>
            <p:cNvSpPr txBox="1">
              <a:spLocks/>
            </p:cNvSpPr>
            <p:nvPr>
              <p:custDataLst>
                <p:tags r:id="rId8"/>
              </p:custDataLst>
            </p:nvPr>
          </p:nvSpPr>
          <p:spPr>
            <a:xfrm>
              <a:off x="203200" y="73025"/>
              <a:ext cx="406400" cy="739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  <p:sp>
          <p:nvSpPr>
            <p:cNvPr id="60" name="Freeform 60"/>
            <p:cNvSpPr>
              <a:spLocks/>
            </p:cNvSpPr>
            <p:nvPr>
              <p:custDataLst>
                <p:tags r:id="rId9"/>
              </p:custDataLst>
            </p:nvPr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7BA296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2" name="Group 8">
            <a:extLst>
              <a:ext uri="{FF2B5EF4-FFF2-40B4-BE49-F238E27FC236}">
                <a16:creationId xmlns:a16="http://schemas.microsoft.com/office/drawing/2014/main" id="{2328A558-209C-CE95-DEF8-EA2149DB18D8}"/>
              </a:ext>
            </a:extLst>
          </p:cNvPr>
          <p:cNvGrpSpPr>
            <a:grpSpLocks/>
          </p:cNvGrpSpPr>
          <p:nvPr/>
        </p:nvGrpSpPr>
        <p:grpSpPr>
          <a:xfrm>
            <a:off x="206513" y="2102315"/>
            <a:ext cx="17845527" cy="3443041"/>
            <a:chOff x="0" y="-28575"/>
            <a:chExt cx="4540850" cy="841375"/>
          </a:xfrm>
        </p:grpSpPr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5BC15C04-0F77-C294-D4CE-7F7AE19C8F35}"/>
                </a:ext>
              </a:extLst>
            </p:cNvPr>
            <p:cNvSpPr>
              <a:spLocks/>
            </p:cNvSpPr>
            <p:nvPr/>
          </p:nvSpPr>
          <p:spPr>
            <a:xfrm>
              <a:off x="0" y="0"/>
              <a:ext cx="4540850" cy="209210"/>
            </a:xfrm>
            <a:custGeom>
              <a:avLst/>
              <a:gdLst/>
              <a:ahLst/>
              <a:cxnLst/>
              <a:rect l="l" t="t" r="r" b="b"/>
              <a:pathLst>
                <a:path w="4540850" h="209210">
                  <a:moveTo>
                    <a:pt x="0" y="0"/>
                  </a:moveTo>
                  <a:lnTo>
                    <a:pt x="4540850" y="0"/>
                  </a:lnTo>
                  <a:lnTo>
                    <a:pt x="4540850" y="209210"/>
                  </a:lnTo>
                  <a:lnTo>
                    <a:pt x="0" y="209210"/>
                  </a:lnTo>
                  <a:close/>
                </a:path>
              </a:pathLst>
            </a:custGeom>
            <a:solidFill>
              <a:srgbClr val="BDD0CA"/>
            </a:solidFill>
            <a:ln w="19050">
              <a:solidFill>
                <a:srgbClr val="000000"/>
              </a:solidFill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sp>
          <p:nvSpPr>
            <p:cNvPr id="19" name="TextBox 10">
              <a:extLst>
                <a:ext uri="{FF2B5EF4-FFF2-40B4-BE49-F238E27FC236}">
                  <a16:creationId xmlns:a16="http://schemas.microsoft.com/office/drawing/2014/main" id="{0EBC295E-26A5-0C1D-48EB-1C0EDADC0A2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1" name="TekstSylinder 50">
            <a:extLst>
              <a:ext uri="{FF2B5EF4-FFF2-40B4-BE49-F238E27FC236}">
                <a16:creationId xmlns:a16="http://schemas.microsoft.com/office/drawing/2014/main" id="{32A79A51-677F-844D-C1A6-D86688825E13}"/>
              </a:ext>
            </a:extLst>
          </p:cNvPr>
          <p:cNvSpPr txBox="1"/>
          <p:nvPr/>
        </p:nvSpPr>
        <p:spPr>
          <a:xfrm>
            <a:off x="3782291" y="2259144"/>
            <a:ext cx="111113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b="1" dirty="0">
                <a:solidFill>
                  <a:srgbClr val="242424"/>
                </a:solidFill>
                <a:ea typeface="Cambria"/>
                <a:cs typeface="Calibri"/>
              </a:rPr>
              <a:t>Avdeling for Bildediagnostikk har som mål å tilby Norges beste LIS-utdanning i radiologi!</a:t>
            </a:r>
          </a:p>
          <a:p>
            <a:pPr algn="ctr"/>
            <a:r>
              <a:rPr lang="nb-NO" sz="2200" b="1" dirty="0">
                <a:solidFill>
                  <a:srgbClr val="242424"/>
                </a:solidFill>
                <a:ea typeface="Cambria"/>
                <a:cs typeface="Calibri"/>
              </a:rPr>
              <a:t>Avdeling for Bildediagnostikk Drammen tilbyr hele løpet i spesialistutdanningen.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Grp="1" noRot="1" noMove="1" noResize="1" noEditPoints="1" noAdjustHandles="1" noChangeArrowheads="1" noChangeShapeType="1"/>
          </p:cNvSpPr>
          <p:nvPr>
            <p:custDataLst>
              <p:tags r:id="rId1"/>
            </p:custDataLst>
          </p:nvPr>
        </p:nvSpPr>
        <p:spPr>
          <a:xfrm>
            <a:off x="114717" y="800100"/>
            <a:ext cx="1790283" cy="1675293"/>
          </a:xfrm>
          <a:custGeom>
            <a:avLst/>
            <a:gdLst/>
            <a:ahLst/>
            <a:cxnLst/>
            <a:rect l="l" t="t" r="r" b="b"/>
            <a:pathLst>
              <a:path w="812800" h="760594">
                <a:moveTo>
                  <a:pt x="406400" y="760594"/>
                </a:moveTo>
                <a:lnTo>
                  <a:pt x="0" y="354194"/>
                </a:lnTo>
                <a:lnTo>
                  <a:pt x="203200" y="354194"/>
                </a:lnTo>
                <a:lnTo>
                  <a:pt x="203200" y="0"/>
                </a:lnTo>
                <a:lnTo>
                  <a:pt x="609600" y="0"/>
                </a:lnTo>
                <a:lnTo>
                  <a:pt x="609600" y="354194"/>
                </a:lnTo>
                <a:lnTo>
                  <a:pt x="812800" y="354194"/>
                </a:lnTo>
                <a:lnTo>
                  <a:pt x="406400" y="760594"/>
                </a:lnTo>
                <a:close/>
              </a:path>
            </a:pathLst>
          </a:custGeom>
          <a:solidFill>
            <a:srgbClr val="E5ECEA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endParaRPr lang="nb-NO"/>
          </a:p>
        </p:txBody>
      </p:sp>
      <p:grpSp>
        <p:nvGrpSpPr>
          <p:cNvPr id="2" name="Group 2"/>
          <p:cNvGrpSpPr>
            <a:grpSpLocks noGrp="1" noUngrp="1" noRot="1" noMove="1" noResize="1"/>
          </p:cNvGrpSpPr>
          <p:nvPr/>
        </p:nvGrpSpPr>
        <p:grpSpPr>
          <a:xfrm>
            <a:off x="197395" y="2552700"/>
            <a:ext cx="18045610" cy="7253158"/>
            <a:chOff x="0" y="0"/>
            <a:chExt cx="904092" cy="365118"/>
          </a:xfrm>
        </p:grpSpPr>
        <p:sp>
          <p:nvSpPr>
            <p:cNvPr id="3" name="Freeform 3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9"/>
              </p:custDataLst>
            </p:nvPr>
          </p:nvSpPr>
          <p:spPr>
            <a:xfrm>
              <a:off x="0" y="0"/>
              <a:ext cx="904092" cy="365118"/>
            </a:xfrm>
            <a:custGeom>
              <a:avLst/>
              <a:gdLst/>
              <a:ahLst/>
              <a:cxnLst/>
              <a:rect l="l" t="t" r="r" b="b"/>
              <a:pathLst>
                <a:path w="904092" h="365118">
                  <a:moveTo>
                    <a:pt x="678069" y="0"/>
                  </a:moveTo>
                  <a:lnTo>
                    <a:pt x="0" y="0"/>
                  </a:lnTo>
                  <a:lnTo>
                    <a:pt x="0" y="365118"/>
                  </a:lnTo>
                  <a:lnTo>
                    <a:pt x="678069" y="365118"/>
                  </a:lnTo>
                  <a:lnTo>
                    <a:pt x="904092" y="182559"/>
                  </a:lnTo>
                  <a:lnTo>
                    <a:pt x="678069" y="0"/>
                  </a:lnTo>
                  <a:close/>
                </a:path>
              </a:pathLst>
            </a:custGeom>
            <a:solidFill>
              <a:srgbClr val="BDD0C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" name="TextBox 4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10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lang="nb-NO"/>
            </a:p>
          </p:txBody>
        </p:sp>
      </p:grpSp>
      <p:sp>
        <p:nvSpPr>
          <p:cNvPr id="9" name="Freeform 9"/>
          <p:cNvSpPr>
            <a:spLocks noGrp="1" noRot="1" noMove="1" noResize="1" noEditPoints="1" noAdjustHandles="1" noChangeArrowheads="1" noChangeShapeType="1"/>
          </p:cNvSpPr>
          <p:nvPr>
            <p:custDataLst>
              <p:tags r:id="rId2"/>
            </p:custDataLst>
          </p:nvPr>
        </p:nvSpPr>
        <p:spPr>
          <a:xfrm>
            <a:off x="114717" y="122211"/>
            <a:ext cx="18128288" cy="987120"/>
          </a:xfrm>
          <a:custGeom>
            <a:avLst/>
            <a:gdLst/>
            <a:ahLst/>
            <a:cxnLst/>
            <a:rect l="l" t="t" r="r" b="b"/>
            <a:pathLst>
              <a:path w="9171472" h="497491">
                <a:moveTo>
                  <a:pt x="9171472" y="248745"/>
                </a:moveTo>
                <a:lnTo>
                  <a:pt x="8765072" y="0"/>
                </a:lnTo>
                <a:lnTo>
                  <a:pt x="8765072" y="203200"/>
                </a:lnTo>
                <a:lnTo>
                  <a:pt x="0" y="203200"/>
                </a:lnTo>
                <a:lnTo>
                  <a:pt x="0" y="294291"/>
                </a:lnTo>
                <a:lnTo>
                  <a:pt x="8765072" y="294291"/>
                </a:lnTo>
                <a:lnTo>
                  <a:pt x="8765072" y="497491"/>
                </a:lnTo>
                <a:lnTo>
                  <a:pt x="9171472" y="248745"/>
                </a:lnTo>
                <a:close/>
              </a:path>
            </a:pathLst>
          </a:custGeom>
          <a:solidFill>
            <a:srgbClr val="BDD0CA"/>
          </a:solidFill>
          <a:ln w="19050">
            <a:noFill/>
          </a:ln>
        </p:spPr>
        <p:txBody>
          <a:bodyPr/>
          <a:lstStyle/>
          <a:p>
            <a:endParaRPr lang="nb-NO"/>
          </a:p>
        </p:txBody>
      </p:sp>
      <p:grpSp>
        <p:nvGrpSpPr>
          <p:cNvPr id="11" name="Group 11"/>
          <p:cNvGrpSpPr>
            <a:grpSpLocks noGrp="1" noUngrp="1" noRot="1" noMove="1" noResize="1"/>
          </p:cNvGrpSpPr>
          <p:nvPr/>
        </p:nvGrpSpPr>
        <p:grpSpPr>
          <a:xfrm>
            <a:off x="2057400" y="888653"/>
            <a:ext cx="15264780" cy="1296944"/>
            <a:chOff x="0" y="0"/>
            <a:chExt cx="1591988" cy="341582"/>
          </a:xfrm>
        </p:grpSpPr>
        <p:sp>
          <p:nvSpPr>
            <p:cNvPr id="12" name="Freeform 12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7"/>
              </p:custDataLst>
            </p:nvPr>
          </p:nvSpPr>
          <p:spPr>
            <a:xfrm>
              <a:off x="0" y="0"/>
              <a:ext cx="1591988" cy="341582"/>
            </a:xfrm>
            <a:prstGeom prst="rect">
              <a:avLst/>
            </a:prstGeom>
            <a:solidFill>
              <a:srgbClr val="E5ECE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TextBox 13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8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>
            <p:custDataLst>
              <p:tags r:id="rId3"/>
            </p:custDataLst>
          </p:nvPr>
        </p:nvSpPr>
        <p:spPr>
          <a:xfrm>
            <a:off x="2057400" y="1080712"/>
            <a:ext cx="15163800" cy="9341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Internundervisning: 3 ganger i uken</a:t>
            </a:r>
            <a:endParaRPr lang="nb-NO"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Tett 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supervisjon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, mester-svenn-læring, fast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veiledning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 og halvårlig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evalueringskollegium</a:t>
            </a:r>
            <a:endParaRPr lang="nb-NO">
              <a:solidFill>
                <a:srgbClr val="000000"/>
              </a:solidFill>
              <a:latin typeface="Cambria"/>
              <a:ea typeface="Cambria"/>
              <a:cs typeface="Calibri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endParaRPr lang="nb-NO" sz="1799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5"/>
          <p:cNvSpPr txBox="1"/>
          <p:nvPr>
            <p:custDataLst>
              <p:tags r:id="rId4"/>
            </p:custDataLst>
          </p:nvPr>
        </p:nvSpPr>
        <p:spPr>
          <a:xfrm>
            <a:off x="562288" y="3082240"/>
            <a:ext cx="13153712" cy="640175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nb-NO" sz="1600" b="1">
                <a:solidFill>
                  <a:srgbClr val="000000"/>
                </a:solidFill>
              </a:rPr>
              <a:t>Faglige temaer: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/>
              <a:t>Dedikert grunnopplæring med overlege.</a:t>
            </a:r>
            <a:endParaRPr lang="nb-NO" sz="16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Tett supervisjon av overlege i klinisk arbeid.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ea typeface="Calibri"/>
                <a:cs typeface="Calibri"/>
                <a:hlinkClick r:id="rId12"/>
              </a:rPr>
              <a:t>Lenke til organrotasjon og læringsmål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Klinisk fokus: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Opplæring i RIS/PACS-datasystem som håndterer henvisning/beskrivelser og bilder.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Grunnopplæring i skjelettrøntgen, ultralyd og enkle ultralydveiledede prosedyrer.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Opplæring i og granskning av CT med fokus på akutte kliniske problemstillinger og vaktrelevante læringsmål.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</a:rPr>
              <a:t>Gjennomgang av vaktrelevante CT protokoller.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</a:rPr>
              <a:t>CT traume og FAST.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</a:rPr>
              <a:t>Introduksjon til barneradiologi med fokus på akutte problemstillinger.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</a:rPr>
              <a:t>Granskning av røntgenbilder. 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>
              <a:solidFill>
                <a:srgbClr val="000000"/>
              </a:solidFill>
              <a:cs typeface="Calibri"/>
            </a:endParaRPr>
          </a:p>
          <a:p>
            <a:r>
              <a:rPr lang="nb-NO" sz="1600" b="1">
                <a:solidFill>
                  <a:srgbClr val="000000"/>
                </a:solidFill>
                <a:cs typeface="Calibri"/>
              </a:rPr>
              <a:t>Relevant innhold for fordypning:</a:t>
            </a:r>
            <a:endParaRPr lang="nb-NO" sz="1600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  <a:hlinkClick r:id="rId13"/>
              </a:rPr>
              <a:t>Lenke til litteraturanbefaling</a:t>
            </a:r>
            <a:endParaRPr lang="nb-NO" sz="1600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  <a:hlinkClick r:id="rId14"/>
              </a:rPr>
              <a:t>ESR ebooks for education in undergraduate radiology</a:t>
            </a:r>
            <a:endParaRPr lang="nb-NO"/>
          </a:p>
          <a:p>
            <a:endParaRPr lang="nb-NO" sz="1600">
              <a:solidFill>
                <a:srgbClr val="000000"/>
              </a:solidFill>
            </a:endParaRPr>
          </a:p>
          <a:p>
            <a:endParaRPr lang="nb-NO" sz="1600"/>
          </a:p>
          <a:p>
            <a:r>
              <a:rPr lang="nb-NO" sz="1600" b="1"/>
              <a:t>Annet:</a:t>
            </a:r>
            <a:endParaRPr lang="nb-NO" sz="1600" b="1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Fadderordning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Ukentlige LIS-møter med LIS-leder og UAO (utdanningsansvarlig overlege) 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Følgevakter med erfaren LIS i slutten av perioden, ca. 8 vakter</a:t>
            </a:r>
            <a:endParaRPr lang="nb-NO" sz="1600">
              <a:ea typeface="Calibri"/>
              <a:cs typeface="Calibri"/>
            </a:endParaRPr>
          </a:p>
          <a:p>
            <a:endParaRPr lang="nb-NO" sz="1600">
              <a:cs typeface="Calibri"/>
            </a:endParaRPr>
          </a:p>
        </p:txBody>
      </p:sp>
      <p:sp>
        <p:nvSpPr>
          <p:cNvPr id="16" name="TextBox 16"/>
          <p:cNvSpPr txBox="1"/>
          <p:nvPr>
            <p:custDataLst>
              <p:tags r:id="rId5"/>
            </p:custDataLst>
          </p:nvPr>
        </p:nvSpPr>
        <p:spPr>
          <a:xfrm>
            <a:off x="562288" y="173569"/>
            <a:ext cx="4013435" cy="292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19"/>
              </a:lnSpc>
            </a:pPr>
            <a:r>
              <a:rPr lang="nb-NO" sz="1750" b="1">
                <a:solidFill>
                  <a:srgbClr val="000000"/>
                </a:solidFill>
                <a:latin typeface="Cambria"/>
                <a:ea typeface="Cambria"/>
              </a:rPr>
              <a:t>Introduksjon 0-3 </a:t>
            </a:r>
            <a:r>
              <a:rPr lang="nb-NO" sz="1750" b="1" err="1">
                <a:solidFill>
                  <a:srgbClr val="000000"/>
                </a:solidFill>
                <a:latin typeface="Cambria"/>
                <a:ea typeface="Cambria"/>
              </a:rPr>
              <a:t>mnd</a:t>
            </a:r>
            <a:endParaRPr lang="nb-NO" sz="1750" b="1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Box 17"/>
          <p:cNvSpPr txBox="1"/>
          <p:nvPr>
            <p:custDataLst>
              <p:tags r:id="rId6"/>
            </p:custDataLst>
          </p:nvPr>
        </p:nvSpPr>
        <p:spPr>
          <a:xfrm>
            <a:off x="13308745" y="201277"/>
            <a:ext cx="4013435" cy="292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19"/>
              </a:lnSpc>
            </a:pPr>
            <a:endParaRPr lang="nb-NO" sz="175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Grp="1" noRot="1" noMove="1" noResize="1" noEditPoints="1" noAdjustHandles="1" noChangeArrowheads="1" noChangeShapeType="1"/>
          </p:cNvSpPr>
          <p:nvPr>
            <p:custDataLst>
              <p:tags r:id="rId1"/>
            </p:custDataLst>
          </p:nvPr>
        </p:nvSpPr>
        <p:spPr>
          <a:xfrm>
            <a:off x="114717" y="800100"/>
            <a:ext cx="1790283" cy="1675293"/>
          </a:xfrm>
          <a:custGeom>
            <a:avLst/>
            <a:gdLst/>
            <a:ahLst/>
            <a:cxnLst/>
            <a:rect l="l" t="t" r="r" b="b"/>
            <a:pathLst>
              <a:path w="812800" h="760594">
                <a:moveTo>
                  <a:pt x="406400" y="760594"/>
                </a:moveTo>
                <a:lnTo>
                  <a:pt x="0" y="354194"/>
                </a:lnTo>
                <a:lnTo>
                  <a:pt x="203200" y="354194"/>
                </a:lnTo>
                <a:lnTo>
                  <a:pt x="203200" y="0"/>
                </a:lnTo>
                <a:lnTo>
                  <a:pt x="609600" y="0"/>
                </a:lnTo>
                <a:lnTo>
                  <a:pt x="609600" y="354194"/>
                </a:lnTo>
                <a:lnTo>
                  <a:pt x="812800" y="354194"/>
                </a:lnTo>
                <a:lnTo>
                  <a:pt x="406400" y="760594"/>
                </a:lnTo>
                <a:close/>
              </a:path>
            </a:pathLst>
          </a:custGeom>
          <a:solidFill>
            <a:srgbClr val="E5ECEA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endParaRPr lang="nb-NO"/>
          </a:p>
        </p:txBody>
      </p:sp>
      <p:grpSp>
        <p:nvGrpSpPr>
          <p:cNvPr id="2" name="Group 2"/>
          <p:cNvGrpSpPr>
            <a:grpSpLocks noGrp="1" noUngrp="1" noRot="1" noMove="1" noResize="1"/>
          </p:cNvGrpSpPr>
          <p:nvPr/>
        </p:nvGrpSpPr>
        <p:grpSpPr>
          <a:xfrm>
            <a:off x="197395" y="2552700"/>
            <a:ext cx="18045610" cy="7253158"/>
            <a:chOff x="0" y="0"/>
            <a:chExt cx="904092" cy="365118"/>
          </a:xfrm>
        </p:grpSpPr>
        <p:sp>
          <p:nvSpPr>
            <p:cNvPr id="3" name="Freeform 3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8"/>
              </p:custDataLst>
            </p:nvPr>
          </p:nvSpPr>
          <p:spPr>
            <a:xfrm>
              <a:off x="0" y="0"/>
              <a:ext cx="904092" cy="365118"/>
            </a:xfrm>
            <a:custGeom>
              <a:avLst/>
              <a:gdLst/>
              <a:ahLst/>
              <a:cxnLst/>
              <a:rect l="l" t="t" r="r" b="b"/>
              <a:pathLst>
                <a:path w="904092" h="365118">
                  <a:moveTo>
                    <a:pt x="678069" y="0"/>
                  </a:moveTo>
                  <a:lnTo>
                    <a:pt x="0" y="0"/>
                  </a:lnTo>
                  <a:lnTo>
                    <a:pt x="0" y="365118"/>
                  </a:lnTo>
                  <a:lnTo>
                    <a:pt x="678069" y="365118"/>
                  </a:lnTo>
                  <a:lnTo>
                    <a:pt x="904092" y="182559"/>
                  </a:lnTo>
                  <a:lnTo>
                    <a:pt x="678069" y="0"/>
                  </a:lnTo>
                  <a:close/>
                </a:path>
              </a:pathLst>
            </a:custGeom>
            <a:solidFill>
              <a:srgbClr val="BDD0C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" name="TextBox 4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9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lang="nb-NO"/>
            </a:p>
          </p:txBody>
        </p:sp>
      </p:grpSp>
      <p:sp>
        <p:nvSpPr>
          <p:cNvPr id="9" name="Freeform 9"/>
          <p:cNvSpPr>
            <a:spLocks noGrp="1" noRot="1" noMove="1" noResize="1" noEditPoints="1" noAdjustHandles="1" noChangeArrowheads="1" noChangeShapeType="1"/>
          </p:cNvSpPr>
          <p:nvPr>
            <p:custDataLst>
              <p:tags r:id="rId2"/>
            </p:custDataLst>
          </p:nvPr>
        </p:nvSpPr>
        <p:spPr>
          <a:xfrm>
            <a:off x="114717" y="122211"/>
            <a:ext cx="18128288" cy="987120"/>
          </a:xfrm>
          <a:custGeom>
            <a:avLst/>
            <a:gdLst/>
            <a:ahLst/>
            <a:cxnLst/>
            <a:rect l="l" t="t" r="r" b="b"/>
            <a:pathLst>
              <a:path w="9171472" h="497491">
                <a:moveTo>
                  <a:pt x="9171472" y="248745"/>
                </a:moveTo>
                <a:lnTo>
                  <a:pt x="8765072" y="0"/>
                </a:lnTo>
                <a:lnTo>
                  <a:pt x="8765072" y="203200"/>
                </a:lnTo>
                <a:lnTo>
                  <a:pt x="0" y="203200"/>
                </a:lnTo>
                <a:lnTo>
                  <a:pt x="0" y="294291"/>
                </a:lnTo>
                <a:lnTo>
                  <a:pt x="8765072" y="294291"/>
                </a:lnTo>
                <a:lnTo>
                  <a:pt x="8765072" y="497491"/>
                </a:lnTo>
                <a:lnTo>
                  <a:pt x="9171472" y="248745"/>
                </a:lnTo>
                <a:close/>
              </a:path>
            </a:pathLst>
          </a:custGeom>
          <a:solidFill>
            <a:srgbClr val="BDD0CA"/>
          </a:solidFill>
          <a:ln w="19050">
            <a:noFill/>
          </a:ln>
        </p:spPr>
        <p:txBody>
          <a:bodyPr/>
          <a:lstStyle/>
          <a:p>
            <a:endParaRPr lang="nb-NO"/>
          </a:p>
        </p:txBody>
      </p:sp>
      <p:grpSp>
        <p:nvGrpSpPr>
          <p:cNvPr id="11" name="Group 11"/>
          <p:cNvGrpSpPr>
            <a:grpSpLocks noGrp="1" noUngrp="1" noRot="1" noMove="1" noResize="1"/>
          </p:cNvGrpSpPr>
          <p:nvPr/>
        </p:nvGrpSpPr>
        <p:grpSpPr>
          <a:xfrm>
            <a:off x="2057400" y="888653"/>
            <a:ext cx="15264780" cy="1296944"/>
            <a:chOff x="0" y="0"/>
            <a:chExt cx="1591988" cy="341582"/>
          </a:xfrm>
        </p:grpSpPr>
        <p:sp>
          <p:nvSpPr>
            <p:cNvPr id="12" name="Freeform 12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6"/>
              </p:custDataLst>
            </p:nvPr>
          </p:nvSpPr>
          <p:spPr>
            <a:xfrm>
              <a:off x="0" y="0"/>
              <a:ext cx="1591988" cy="341582"/>
            </a:xfrm>
            <a:prstGeom prst="rect">
              <a:avLst/>
            </a:prstGeom>
            <a:solidFill>
              <a:srgbClr val="E5ECE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TextBox 13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7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>
            <p:custDataLst>
              <p:tags r:id="rId3"/>
            </p:custDataLst>
          </p:nvPr>
        </p:nvSpPr>
        <p:spPr>
          <a:xfrm>
            <a:off x="2057400" y="1107293"/>
            <a:ext cx="15722009" cy="12547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Internundervisning: 3 ganger i uken</a:t>
            </a:r>
            <a:endParaRPr lang="nb-NO"/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Kontinuerlig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supervisjon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, fast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veiledning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 og halvårlig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evalueringskollegium</a:t>
            </a:r>
            <a:endParaRPr lang="nb-NO"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  <a:cs typeface="Calibri"/>
              </a:rPr>
              <a:t>Veileder og/eller supervisører signerer oppnådde læringsaktiviteter. LIS-leder signerer oppnådde læringsmål, etter vurdering i evalueringskollegium.</a:t>
            </a: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endParaRPr lang="nb-NO" sz="1799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5"/>
          <p:cNvSpPr txBox="1"/>
          <p:nvPr>
            <p:custDataLst>
              <p:tags r:id="rId4"/>
            </p:custDataLst>
          </p:nvPr>
        </p:nvSpPr>
        <p:spPr>
          <a:xfrm>
            <a:off x="562288" y="2799436"/>
            <a:ext cx="13153712" cy="664797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nb-NO" sz="1600" b="1">
                <a:solidFill>
                  <a:srgbClr val="000000"/>
                </a:solidFill>
              </a:rPr>
              <a:t>Faglige temaer: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Delta i LIS-vaktordning.</a:t>
            </a:r>
            <a:endParaRPr lang="nb-NO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/>
              <a:t>Videre fokus på vaktrelevante læringsmål og på å bli trygg i vaktsituasjonen.</a:t>
            </a:r>
            <a:endParaRPr lang="nb-NO" sz="1600">
              <a:cs typeface="Calibri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  <a:ea typeface="Calibri"/>
                <a:cs typeface="Calibri"/>
                <a:hlinkClick r:id="rId11"/>
              </a:rPr>
              <a:t>Lenke til organrotasjon og læringsmål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Klinisk fokus: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God erfaring med vanlige røntgenundersøkelser.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Fokus på å bli kompetent og trygg på ultralyd og på ultralydveiledede intervensjoner.</a:t>
            </a:r>
            <a:endParaRPr lang="en-US" sz="16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err="1">
                <a:cs typeface="Calibri"/>
              </a:rPr>
              <a:t>Få</a:t>
            </a:r>
            <a:r>
              <a:rPr lang="en-US" sz="1600">
                <a:cs typeface="Calibri"/>
              </a:rPr>
              <a:t> </a:t>
            </a:r>
            <a:r>
              <a:rPr lang="en-US" sz="1600" err="1">
                <a:cs typeface="Calibri"/>
              </a:rPr>
              <a:t>erfaring</a:t>
            </a:r>
            <a:r>
              <a:rPr lang="en-US" sz="1600">
                <a:cs typeface="Calibri"/>
              </a:rPr>
              <a:t> med </a:t>
            </a:r>
            <a:r>
              <a:rPr lang="en-US" sz="1600" err="1">
                <a:cs typeface="Calibri"/>
              </a:rPr>
              <a:t>og</a:t>
            </a:r>
            <a:r>
              <a:rPr lang="en-US" sz="1600">
                <a:cs typeface="Calibri"/>
              </a:rPr>
              <a:t> </a:t>
            </a:r>
            <a:r>
              <a:rPr lang="en-US" sz="1600" err="1">
                <a:cs typeface="Calibri"/>
              </a:rPr>
              <a:t>kunnskap</a:t>
            </a:r>
            <a:r>
              <a:rPr lang="en-US" sz="1600">
                <a:cs typeface="Calibri"/>
              </a:rPr>
              <a:t> om </a:t>
            </a:r>
            <a:r>
              <a:rPr lang="en-US" sz="1600" err="1">
                <a:cs typeface="Calibri"/>
              </a:rPr>
              <a:t>gjennomlysningsprosedyrer</a:t>
            </a:r>
            <a:r>
              <a:rPr lang="en-US" sz="1600">
                <a:cs typeface="Calibri"/>
              </a:rPr>
              <a:t>.</a:t>
            </a:r>
            <a:endParaRPr lang="nb-NO" sz="1600" err="1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Bygge opp kompetanse innen CT med fokus på vaktrelevante læringsmål.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Økt kunnskap om CT protokoller og strålevern.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Bli trygg i kommunikasjon med kliniker om valg av relevant modalitet, hastegrad og formidling av radiologiske funn.</a:t>
            </a:r>
            <a:endParaRPr lang="nb-NO" sz="1600">
              <a:ea typeface="Calibri"/>
              <a:cs typeface="Calibri"/>
            </a:endParaRPr>
          </a:p>
          <a:p>
            <a:endParaRPr lang="nb-NO" sz="1600"/>
          </a:p>
          <a:p>
            <a:r>
              <a:rPr lang="nb-NO" sz="1600">
                <a:cs typeface="Calibri"/>
              </a:rPr>
              <a:t> </a:t>
            </a:r>
            <a:endParaRPr lang="nb-NO" sz="1600"/>
          </a:p>
          <a:p>
            <a:r>
              <a:rPr lang="nb-NO" sz="1600" b="1">
                <a:solidFill>
                  <a:srgbClr val="000000"/>
                </a:solidFill>
              </a:rPr>
              <a:t>Relevant innhold i fordypningstid: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>
                <a:cs typeface="Calibri"/>
                <a:hlinkClick r:id="rId12"/>
              </a:rPr>
              <a:t>Lenke til litteraturanbefaling</a:t>
            </a:r>
            <a:endParaRPr lang="nb-NO" sz="1600"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>
                <a:cs typeface="Calibri"/>
                <a:hlinkClick r:id="rId13"/>
              </a:rPr>
              <a:t>ESR ebooks for education in undergraduate radiology</a:t>
            </a:r>
            <a:endParaRPr lang="nb-NO" sz="160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b-NO" sz="160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b-NO" sz="1600">
              <a:cs typeface="Calibri"/>
            </a:endParaRPr>
          </a:p>
          <a:p>
            <a:r>
              <a:rPr lang="nb-NO" sz="1600" b="1"/>
              <a:t>Kurs:</a:t>
            </a:r>
            <a:endParaRPr lang="nb-NO" sz="1600" b="1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Nasjonalt anbefalte grunnkurs i radiologi.</a:t>
            </a:r>
            <a:endParaRPr lang="nb-NO" sz="1600">
              <a:ea typeface="Calibri"/>
              <a:cs typeface="Calibri"/>
            </a:endParaRPr>
          </a:p>
          <a:p>
            <a:endParaRPr lang="nb-NO" sz="1600"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FELLES KOMPETANSEMÅL: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b-NO" sz="1600">
                <a:solidFill>
                  <a:srgbClr val="000000"/>
                </a:solidFill>
                <a:cs typeface="Calibri"/>
              </a:rPr>
              <a:t>Delta i gruppeveiledning i FKM.</a:t>
            </a: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6"/>
          <p:cNvSpPr txBox="1"/>
          <p:nvPr>
            <p:custDataLst>
              <p:tags r:id="rId5"/>
            </p:custDataLst>
          </p:nvPr>
        </p:nvSpPr>
        <p:spPr>
          <a:xfrm>
            <a:off x="562288" y="173569"/>
            <a:ext cx="4013435" cy="292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19"/>
              </a:lnSpc>
            </a:pPr>
            <a:r>
              <a:rPr lang="nb-NO" sz="1750" b="1">
                <a:solidFill>
                  <a:srgbClr val="000000"/>
                </a:solidFill>
                <a:latin typeface="Cambria"/>
                <a:ea typeface="Cambria"/>
              </a:rPr>
              <a:t>3 </a:t>
            </a:r>
            <a:r>
              <a:rPr lang="nb-NO" sz="1750" b="1" err="1">
                <a:solidFill>
                  <a:srgbClr val="000000"/>
                </a:solidFill>
                <a:latin typeface="Cambria"/>
                <a:ea typeface="Cambria"/>
              </a:rPr>
              <a:t>mnd</a:t>
            </a:r>
            <a:r>
              <a:rPr lang="nb-NO" sz="1750" b="1">
                <a:solidFill>
                  <a:srgbClr val="000000"/>
                </a:solidFill>
                <a:latin typeface="Cambria"/>
                <a:ea typeface="Cambria"/>
              </a:rPr>
              <a:t> – 1. år</a:t>
            </a:r>
            <a:endParaRPr lang="nb-NO" sz="1750" b="1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Grp="1" noRot="1" noMove="1" noResize="1" noEditPoints="1" noAdjustHandles="1" noChangeArrowheads="1" noChangeShapeType="1"/>
          </p:cNvSpPr>
          <p:nvPr>
            <p:custDataLst>
              <p:tags r:id="rId1"/>
            </p:custDataLst>
          </p:nvPr>
        </p:nvSpPr>
        <p:spPr>
          <a:xfrm>
            <a:off x="114717" y="800100"/>
            <a:ext cx="1790283" cy="1675293"/>
          </a:xfrm>
          <a:custGeom>
            <a:avLst/>
            <a:gdLst/>
            <a:ahLst/>
            <a:cxnLst/>
            <a:rect l="l" t="t" r="r" b="b"/>
            <a:pathLst>
              <a:path w="812800" h="760594">
                <a:moveTo>
                  <a:pt x="406400" y="760594"/>
                </a:moveTo>
                <a:lnTo>
                  <a:pt x="0" y="354194"/>
                </a:lnTo>
                <a:lnTo>
                  <a:pt x="203200" y="354194"/>
                </a:lnTo>
                <a:lnTo>
                  <a:pt x="203200" y="0"/>
                </a:lnTo>
                <a:lnTo>
                  <a:pt x="609600" y="0"/>
                </a:lnTo>
                <a:lnTo>
                  <a:pt x="609600" y="354194"/>
                </a:lnTo>
                <a:lnTo>
                  <a:pt x="812800" y="354194"/>
                </a:lnTo>
                <a:lnTo>
                  <a:pt x="406400" y="760594"/>
                </a:lnTo>
                <a:close/>
              </a:path>
            </a:pathLst>
          </a:custGeom>
          <a:solidFill>
            <a:srgbClr val="E5ECEA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endParaRPr lang="nb-NO"/>
          </a:p>
        </p:txBody>
      </p:sp>
      <p:grpSp>
        <p:nvGrpSpPr>
          <p:cNvPr id="2" name="Group 2"/>
          <p:cNvGrpSpPr>
            <a:grpSpLocks noGrp="1" noUngrp="1" noRot="1" noMove="1" noResize="1"/>
          </p:cNvGrpSpPr>
          <p:nvPr/>
        </p:nvGrpSpPr>
        <p:grpSpPr>
          <a:xfrm>
            <a:off x="197395" y="2552700"/>
            <a:ext cx="18045610" cy="7253158"/>
            <a:chOff x="0" y="0"/>
            <a:chExt cx="904092" cy="365118"/>
          </a:xfrm>
        </p:grpSpPr>
        <p:sp>
          <p:nvSpPr>
            <p:cNvPr id="3" name="Freeform 3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8"/>
              </p:custDataLst>
            </p:nvPr>
          </p:nvSpPr>
          <p:spPr>
            <a:xfrm>
              <a:off x="0" y="0"/>
              <a:ext cx="904092" cy="365118"/>
            </a:xfrm>
            <a:custGeom>
              <a:avLst/>
              <a:gdLst/>
              <a:ahLst/>
              <a:cxnLst/>
              <a:rect l="l" t="t" r="r" b="b"/>
              <a:pathLst>
                <a:path w="904092" h="365118">
                  <a:moveTo>
                    <a:pt x="678069" y="0"/>
                  </a:moveTo>
                  <a:lnTo>
                    <a:pt x="0" y="0"/>
                  </a:lnTo>
                  <a:lnTo>
                    <a:pt x="0" y="365118"/>
                  </a:lnTo>
                  <a:lnTo>
                    <a:pt x="678069" y="365118"/>
                  </a:lnTo>
                  <a:lnTo>
                    <a:pt x="904092" y="182559"/>
                  </a:lnTo>
                  <a:lnTo>
                    <a:pt x="678069" y="0"/>
                  </a:lnTo>
                  <a:close/>
                </a:path>
              </a:pathLst>
            </a:custGeom>
            <a:solidFill>
              <a:srgbClr val="BDD0C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" name="TextBox 4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9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lang="nb-NO"/>
            </a:p>
          </p:txBody>
        </p:sp>
      </p:grpSp>
      <p:sp>
        <p:nvSpPr>
          <p:cNvPr id="9" name="Freeform 9"/>
          <p:cNvSpPr>
            <a:spLocks noGrp="1" noRot="1" noMove="1" noResize="1" noEditPoints="1" noAdjustHandles="1" noChangeArrowheads="1" noChangeShapeType="1"/>
          </p:cNvSpPr>
          <p:nvPr>
            <p:custDataLst>
              <p:tags r:id="rId2"/>
            </p:custDataLst>
          </p:nvPr>
        </p:nvSpPr>
        <p:spPr>
          <a:xfrm>
            <a:off x="114717" y="122211"/>
            <a:ext cx="18128288" cy="987120"/>
          </a:xfrm>
          <a:custGeom>
            <a:avLst/>
            <a:gdLst/>
            <a:ahLst/>
            <a:cxnLst/>
            <a:rect l="l" t="t" r="r" b="b"/>
            <a:pathLst>
              <a:path w="9171472" h="497491">
                <a:moveTo>
                  <a:pt x="9171472" y="248745"/>
                </a:moveTo>
                <a:lnTo>
                  <a:pt x="8765072" y="0"/>
                </a:lnTo>
                <a:lnTo>
                  <a:pt x="8765072" y="203200"/>
                </a:lnTo>
                <a:lnTo>
                  <a:pt x="0" y="203200"/>
                </a:lnTo>
                <a:lnTo>
                  <a:pt x="0" y="294291"/>
                </a:lnTo>
                <a:lnTo>
                  <a:pt x="8765072" y="294291"/>
                </a:lnTo>
                <a:lnTo>
                  <a:pt x="8765072" y="497491"/>
                </a:lnTo>
                <a:lnTo>
                  <a:pt x="9171472" y="248745"/>
                </a:lnTo>
                <a:close/>
              </a:path>
            </a:pathLst>
          </a:custGeom>
          <a:solidFill>
            <a:srgbClr val="BDD0CA"/>
          </a:solidFill>
          <a:ln w="19050">
            <a:noFill/>
          </a:ln>
        </p:spPr>
        <p:txBody>
          <a:bodyPr/>
          <a:lstStyle/>
          <a:p>
            <a:endParaRPr lang="nb-NO"/>
          </a:p>
        </p:txBody>
      </p:sp>
      <p:grpSp>
        <p:nvGrpSpPr>
          <p:cNvPr id="11" name="Group 11"/>
          <p:cNvGrpSpPr>
            <a:grpSpLocks noGrp="1" noUngrp="1" noRot="1" noMove="1" noResize="1"/>
          </p:cNvGrpSpPr>
          <p:nvPr/>
        </p:nvGrpSpPr>
        <p:grpSpPr>
          <a:xfrm>
            <a:off x="2057400" y="888653"/>
            <a:ext cx="15264780" cy="1296944"/>
            <a:chOff x="0" y="0"/>
            <a:chExt cx="1591988" cy="341582"/>
          </a:xfrm>
        </p:grpSpPr>
        <p:sp>
          <p:nvSpPr>
            <p:cNvPr id="12" name="Freeform 12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6"/>
              </p:custDataLst>
            </p:nvPr>
          </p:nvSpPr>
          <p:spPr>
            <a:xfrm>
              <a:off x="0" y="0"/>
              <a:ext cx="1591988" cy="341582"/>
            </a:xfrm>
            <a:prstGeom prst="rect">
              <a:avLst/>
            </a:prstGeom>
            <a:solidFill>
              <a:srgbClr val="E5ECE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TextBox 13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7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>
            <p:custDataLst>
              <p:tags r:id="rId3"/>
            </p:custDataLst>
          </p:nvPr>
        </p:nvSpPr>
        <p:spPr>
          <a:xfrm>
            <a:off x="2057400" y="894642"/>
            <a:ext cx="15562520" cy="12824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Internundervisning 3 ganger ukentlig</a:t>
            </a:r>
            <a:endParaRPr lang="nb-NO"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Kontinuerlig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supervisjon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, fast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veiledning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 og halvårlig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evalueringskollegium</a:t>
            </a:r>
            <a:endParaRPr lang="nb-NO">
              <a:solidFill>
                <a:srgbClr val="000000"/>
              </a:solidFill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  <a:cs typeface="Calibri"/>
              </a:rPr>
              <a:t>Veileder og/eller supervisører signerer oppnådde læringsaktiviteter. LIS-leder signerer oppnådde læringsmål, etter vurdering i evalueringskollegium.</a:t>
            </a: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endParaRPr lang="nb-NO" sz="1799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5"/>
          <p:cNvSpPr txBox="1"/>
          <p:nvPr>
            <p:custDataLst>
              <p:tags r:id="rId4"/>
            </p:custDataLst>
          </p:nvPr>
        </p:nvSpPr>
        <p:spPr>
          <a:xfrm>
            <a:off x="562288" y="2752302"/>
            <a:ext cx="13153712" cy="590931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nb-NO" sz="1600" b="1">
                <a:solidFill>
                  <a:srgbClr val="000000"/>
                </a:solidFill>
              </a:rPr>
              <a:t>Faglige temaer: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Delta i LIS vaktordning</a:t>
            </a:r>
            <a:endParaRPr lang="nb-NO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/>
              <a:t>Rotasjon til de ulike organgruppene</a:t>
            </a:r>
            <a:endParaRPr lang="nb-NO" sz="16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/>
              <a:t>10 ukers rotasjon med mål om minst 15 – 20 dager for å oppnå 3A LM.</a:t>
            </a:r>
            <a:endParaRPr lang="nb-NO"/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nb-NO" sz="1600">
                <a:ea typeface="Calibri"/>
                <a:cs typeface="Calibri"/>
                <a:hlinkClick r:id="rId11"/>
              </a:rPr>
              <a:t>Lenke til organrotasjon og læringsmål</a:t>
            </a:r>
            <a:endParaRPr lang="nb-NO" sz="1600">
              <a:ea typeface="Calibri"/>
              <a:cs typeface="Calibri"/>
            </a:endParaRPr>
          </a:p>
          <a:p>
            <a:endParaRPr lang="nb-NO" sz="1600"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Klinisk fokus: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Fokus på å oppnå 3A læringsmål innenfor organgrupper og radiologiske modaliteter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Rotasjon på BDS</a:t>
            </a:r>
            <a:endParaRPr lang="nb-NO" sz="1600">
              <a:ea typeface="Calibri"/>
              <a:cs typeface="Calibri"/>
            </a:endParaRPr>
          </a:p>
          <a:p>
            <a:endParaRPr lang="nb-NO" sz="1600"/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Relevant innhold i fordypningstid: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nb-NO" sz="1600">
                <a:cs typeface="Calibri"/>
                <a:hlinkClick r:id="rId12"/>
              </a:rPr>
              <a:t>Lenke til litteraturanbefaling</a:t>
            </a:r>
            <a:endParaRPr lang="nb-NO" sz="1600">
              <a:cs typeface="Calibri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nb-NO" sz="1600">
                <a:cs typeface="Calibri"/>
                <a:hlinkClick r:id="rId13"/>
              </a:rPr>
              <a:t>ESR ebooks for education in undergraduate radiology</a:t>
            </a:r>
            <a:endParaRPr lang="nb-NO" sz="16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>
              <a:cs typeface="Calibri"/>
            </a:endParaRPr>
          </a:p>
          <a:p>
            <a:endParaRPr lang="nb-NO" sz="1600">
              <a:cs typeface="Calibri"/>
            </a:endParaRPr>
          </a:p>
          <a:p>
            <a:r>
              <a:rPr lang="nb-NO" sz="1600" b="1"/>
              <a:t>Kurs:</a:t>
            </a:r>
            <a:endParaRPr lang="nb-NO" sz="1600" b="1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Gjenstående nasjonalt anbefalte grunnkurs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cs typeface="Calibri"/>
              </a:rPr>
              <a:t>Nasjonal anbefalte videregående/organkurs</a:t>
            </a:r>
            <a:endParaRPr lang="nb-NO" sz="160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>
                <a:solidFill>
                  <a:srgbClr val="000000"/>
                </a:solidFill>
              </a:rPr>
              <a:t>FELLES KOMPETANSEMÅL:</a:t>
            </a:r>
            <a:endParaRPr lang="nb-NO" sz="1600" b="1">
              <a:solidFill>
                <a:srgbClr val="000000"/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>
                <a:solidFill>
                  <a:srgbClr val="000000"/>
                </a:solidFill>
              </a:rPr>
              <a:t>Delta på gruppeveiledning i FKM.</a:t>
            </a:r>
            <a:endParaRPr lang="nb-NO" sz="1600">
              <a:solidFill>
                <a:srgbClr val="000000"/>
              </a:solidFill>
              <a:cs typeface="Calibri"/>
            </a:endParaRPr>
          </a:p>
        </p:txBody>
      </p:sp>
      <p:sp>
        <p:nvSpPr>
          <p:cNvPr id="16" name="TextBox 16"/>
          <p:cNvSpPr txBox="1"/>
          <p:nvPr>
            <p:custDataLst>
              <p:tags r:id="rId5"/>
            </p:custDataLst>
          </p:nvPr>
        </p:nvSpPr>
        <p:spPr>
          <a:xfrm>
            <a:off x="562288" y="173569"/>
            <a:ext cx="4013435" cy="292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19"/>
              </a:lnSpc>
            </a:pPr>
            <a:r>
              <a:rPr lang="nb-NO" sz="1750" b="1">
                <a:solidFill>
                  <a:srgbClr val="000000"/>
                </a:solidFill>
                <a:latin typeface="Cambria"/>
                <a:ea typeface="Cambria"/>
              </a:rPr>
              <a:t>3a rotasjon, 1 - 3,5 år</a:t>
            </a:r>
            <a:endParaRPr lang="nb-NO" sz="1750" b="1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2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Grp="1" noRot="1" noMove="1" noResize="1" noEditPoints="1" noAdjustHandles="1" noChangeArrowheads="1" noChangeShapeType="1"/>
          </p:cNvSpPr>
          <p:nvPr>
            <p:custDataLst>
              <p:tags r:id="rId1"/>
            </p:custDataLst>
          </p:nvPr>
        </p:nvSpPr>
        <p:spPr>
          <a:xfrm>
            <a:off x="114717" y="800100"/>
            <a:ext cx="1790283" cy="1675293"/>
          </a:xfrm>
          <a:custGeom>
            <a:avLst/>
            <a:gdLst/>
            <a:ahLst/>
            <a:cxnLst/>
            <a:rect l="l" t="t" r="r" b="b"/>
            <a:pathLst>
              <a:path w="812800" h="760594">
                <a:moveTo>
                  <a:pt x="406400" y="760594"/>
                </a:moveTo>
                <a:lnTo>
                  <a:pt x="0" y="354194"/>
                </a:lnTo>
                <a:lnTo>
                  <a:pt x="203200" y="354194"/>
                </a:lnTo>
                <a:lnTo>
                  <a:pt x="203200" y="0"/>
                </a:lnTo>
                <a:lnTo>
                  <a:pt x="609600" y="0"/>
                </a:lnTo>
                <a:lnTo>
                  <a:pt x="609600" y="354194"/>
                </a:lnTo>
                <a:lnTo>
                  <a:pt x="812800" y="354194"/>
                </a:lnTo>
                <a:lnTo>
                  <a:pt x="406400" y="760594"/>
                </a:lnTo>
                <a:close/>
              </a:path>
            </a:pathLst>
          </a:custGeom>
          <a:solidFill>
            <a:srgbClr val="E5ECEA"/>
          </a:solidFill>
          <a:ln w="19050">
            <a:solidFill>
              <a:srgbClr val="000000"/>
            </a:solidFill>
          </a:ln>
        </p:spPr>
        <p:txBody>
          <a:bodyPr/>
          <a:lstStyle/>
          <a:p>
            <a:endParaRPr lang="nb-NO"/>
          </a:p>
        </p:txBody>
      </p:sp>
      <p:grpSp>
        <p:nvGrpSpPr>
          <p:cNvPr id="2" name="Group 2"/>
          <p:cNvGrpSpPr>
            <a:grpSpLocks noGrp="1" noUngrp="1" noRot="1" noMove="1" noResize="1"/>
          </p:cNvGrpSpPr>
          <p:nvPr/>
        </p:nvGrpSpPr>
        <p:grpSpPr>
          <a:xfrm>
            <a:off x="197395" y="2552700"/>
            <a:ext cx="18045610" cy="7253158"/>
            <a:chOff x="0" y="0"/>
            <a:chExt cx="904092" cy="365118"/>
          </a:xfrm>
        </p:grpSpPr>
        <p:sp>
          <p:nvSpPr>
            <p:cNvPr id="3" name="Freeform 3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8"/>
              </p:custDataLst>
            </p:nvPr>
          </p:nvSpPr>
          <p:spPr>
            <a:xfrm>
              <a:off x="0" y="0"/>
              <a:ext cx="904092" cy="365118"/>
            </a:xfrm>
            <a:custGeom>
              <a:avLst/>
              <a:gdLst/>
              <a:ahLst/>
              <a:cxnLst/>
              <a:rect l="l" t="t" r="r" b="b"/>
              <a:pathLst>
                <a:path w="904092" h="365118">
                  <a:moveTo>
                    <a:pt x="678069" y="0"/>
                  </a:moveTo>
                  <a:lnTo>
                    <a:pt x="0" y="0"/>
                  </a:lnTo>
                  <a:lnTo>
                    <a:pt x="0" y="365118"/>
                  </a:lnTo>
                  <a:lnTo>
                    <a:pt x="678069" y="365118"/>
                  </a:lnTo>
                  <a:lnTo>
                    <a:pt x="904092" y="182559"/>
                  </a:lnTo>
                  <a:lnTo>
                    <a:pt x="678069" y="0"/>
                  </a:lnTo>
                  <a:close/>
                </a:path>
              </a:pathLst>
            </a:custGeom>
            <a:solidFill>
              <a:srgbClr val="BDD0C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" name="TextBox 4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9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lang="nb-NO"/>
            </a:p>
          </p:txBody>
        </p:sp>
      </p:grpSp>
      <p:sp>
        <p:nvSpPr>
          <p:cNvPr id="9" name="Freeform 9"/>
          <p:cNvSpPr>
            <a:spLocks noGrp="1" noRot="1" noMove="1" noResize="1" noEditPoints="1" noAdjustHandles="1" noChangeArrowheads="1" noChangeShapeType="1"/>
          </p:cNvSpPr>
          <p:nvPr>
            <p:custDataLst>
              <p:tags r:id="rId2"/>
            </p:custDataLst>
          </p:nvPr>
        </p:nvSpPr>
        <p:spPr>
          <a:xfrm>
            <a:off x="114717" y="122211"/>
            <a:ext cx="18128288" cy="987120"/>
          </a:xfrm>
          <a:custGeom>
            <a:avLst/>
            <a:gdLst/>
            <a:ahLst/>
            <a:cxnLst/>
            <a:rect l="l" t="t" r="r" b="b"/>
            <a:pathLst>
              <a:path w="9171472" h="497491">
                <a:moveTo>
                  <a:pt x="9171472" y="248745"/>
                </a:moveTo>
                <a:lnTo>
                  <a:pt x="8765072" y="0"/>
                </a:lnTo>
                <a:lnTo>
                  <a:pt x="8765072" y="203200"/>
                </a:lnTo>
                <a:lnTo>
                  <a:pt x="0" y="203200"/>
                </a:lnTo>
                <a:lnTo>
                  <a:pt x="0" y="294291"/>
                </a:lnTo>
                <a:lnTo>
                  <a:pt x="8765072" y="294291"/>
                </a:lnTo>
                <a:lnTo>
                  <a:pt x="8765072" y="497491"/>
                </a:lnTo>
                <a:lnTo>
                  <a:pt x="9171472" y="248745"/>
                </a:lnTo>
                <a:close/>
              </a:path>
            </a:pathLst>
          </a:custGeom>
          <a:solidFill>
            <a:srgbClr val="BDD0CA"/>
          </a:solidFill>
          <a:ln w="19050">
            <a:noFill/>
          </a:ln>
        </p:spPr>
        <p:txBody>
          <a:bodyPr/>
          <a:lstStyle/>
          <a:p>
            <a:endParaRPr lang="nb-NO"/>
          </a:p>
        </p:txBody>
      </p:sp>
      <p:grpSp>
        <p:nvGrpSpPr>
          <p:cNvPr id="11" name="Group 11"/>
          <p:cNvGrpSpPr>
            <a:grpSpLocks noGrp="1" noUngrp="1" noRot="1" noMove="1" noResize="1"/>
          </p:cNvGrpSpPr>
          <p:nvPr/>
        </p:nvGrpSpPr>
        <p:grpSpPr>
          <a:xfrm>
            <a:off x="2057400" y="888653"/>
            <a:ext cx="15264780" cy="1296944"/>
            <a:chOff x="0" y="0"/>
            <a:chExt cx="1591988" cy="341582"/>
          </a:xfrm>
        </p:grpSpPr>
        <p:sp>
          <p:nvSpPr>
            <p:cNvPr id="12" name="Freeform 12"/>
            <p:cNvSpPr>
              <a:spLocks noGrp="1" noRot="1" noMove="1" noResize="1" noEditPoints="1" noAdjustHandles="1" noChangeArrowheads="1" noChangeShapeType="1"/>
            </p:cNvSpPr>
            <p:nvPr>
              <p:custDataLst>
                <p:tags r:id="rId6"/>
              </p:custDataLst>
            </p:nvPr>
          </p:nvSpPr>
          <p:spPr>
            <a:xfrm>
              <a:off x="0" y="0"/>
              <a:ext cx="1591988" cy="341582"/>
            </a:xfrm>
            <a:prstGeom prst="rect">
              <a:avLst/>
            </a:prstGeom>
            <a:solidFill>
              <a:srgbClr val="E5ECEA"/>
            </a:solidFill>
            <a:ln w="19050">
              <a:solidFill>
                <a:srgbClr val="000000"/>
              </a:solidFill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TextBox 13"/>
            <p:cNvSpPr txBox="1">
              <a:spLocks noGrp="1" noRot="1" noMove="1" noResize="1" noEditPoints="1" noAdjustHandles="1" noChangeArrowheads="1" noChangeShapeType="1"/>
            </p:cNvSpPr>
            <p:nvPr>
              <p:custDataLst>
                <p:tags r:id="rId7"/>
              </p:custDataLst>
            </p:nvPr>
          </p:nvSpPr>
          <p:spPr>
            <a:xfrm>
              <a:off x="0" y="-28575"/>
              <a:ext cx="6985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>
            <p:custDataLst>
              <p:tags r:id="rId3"/>
            </p:custDataLst>
          </p:nvPr>
        </p:nvSpPr>
        <p:spPr>
          <a:xfrm>
            <a:off x="2057400" y="921223"/>
            <a:ext cx="15496067" cy="12547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Internundervisning 3 ganger ukentlig</a:t>
            </a:r>
            <a:endParaRPr lang="nb-NO"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Kontinuerlig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supervisjon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, fast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veiledning</a:t>
            </a:r>
            <a:r>
              <a:rPr lang="nb-NO">
                <a:solidFill>
                  <a:srgbClr val="000000"/>
                </a:solidFill>
                <a:latin typeface="Cambria"/>
                <a:ea typeface="Cambria"/>
              </a:rPr>
              <a:t> og halvårlig </a:t>
            </a:r>
            <a:r>
              <a:rPr lang="nb-NO" b="1">
                <a:solidFill>
                  <a:srgbClr val="000000"/>
                </a:solidFill>
                <a:latin typeface="Cambria"/>
                <a:ea typeface="Cambria"/>
              </a:rPr>
              <a:t>evalueringskollegium</a:t>
            </a:r>
            <a:endParaRPr lang="nb-NO">
              <a:solidFill>
                <a:srgbClr val="000000"/>
              </a:solidFill>
              <a:latin typeface="Cambria"/>
              <a:ea typeface="Cambria"/>
            </a:endParaRP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r>
              <a:rPr lang="nb-NO">
                <a:solidFill>
                  <a:srgbClr val="000000"/>
                </a:solidFill>
                <a:latin typeface="Cambria"/>
                <a:ea typeface="Cambria"/>
                <a:cs typeface="Calibri"/>
              </a:rPr>
              <a:t>Veileder og/eller supervisører signerer oppnådde læringsaktiviteter. LIS-leder signerer oppnådde læringsmål, etter vurdering i evalueringskollegium.</a:t>
            </a:r>
          </a:p>
          <a:p>
            <a:pPr marL="387985" lvl="1" indent="-193675">
              <a:lnSpc>
                <a:spcPts val="2519"/>
              </a:lnSpc>
              <a:buFont typeface="Arial"/>
              <a:buChar char="•"/>
            </a:pPr>
            <a:endParaRPr lang="nb-NO" sz="1799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5"/>
          <p:cNvSpPr txBox="1"/>
          <p:nvPr>
            <p:custDataLst>
              <p:tags r:id="rId4"/>
            </p:custDataLst>
          </p:nvPr>
        </p:nvSpPr>
        <p:spPr>
          <a:xfrm>
            <a:off x="562288" y="2787653"/>
            <a:ext cx="13153712" cy="664797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nb-NO" sz="1600" b="1" dirty="0">
                <a:solidFill>
                  <a:srgbClr val="000000"/>
                </a:solidFill>
              </a:rPr>
              <a:t>Faglige temaer (Sett inn relevante LM):</a:t>
            </a:r>
            <a:endParaRPr lang="en-US" sz="16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cs typeface="Calibri"/>
              </a:rPr>
              <a:t>Delta i LIS vaktordning.</a:t>
            </a:r>
            <a:endParaRPr lang="nb-NO" sz="1600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ea typeface="Calibri"/>
                <a:cs typeface="Calibri"/>
              </a:rPr>
              <a:t>Rotasjon til de ulike organgruppene.</a:t>
            </a:r>
          </a:p>
          <a:p>
            <a:pPr marL="285750" indent="-285750">
              <a:buFont typeface="Arial,Sans-Serif"/>
              <a:buChar char="•"/>
            </a:pPr>
            <a:r>
              <a:rPr lang="nb-NO" sz="1600" dirty="0"/>
              <a:t>10 ukers rotasjon med mål om minst 15 – 20 dager for å oppnå 3B LM.</a:t>
            </a:r>
            <a:endParaRPr lang="nb-NO" sz="1600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ea typeface="Calibri"/>
                <a:cs typeface="Calibri"/>
                <a:hlinkClick r:id="rId11"/>
              </a:rPr>
              <a:t>Lenke til organrotasjon og læringsmål</a:t>
            </a:r>
            <a:endParaRPr lang="nb-NO" sz="1600" dirty="0">
              <a:ea typeface="Calibri"/>
              <a:cs typeface="Calibri"/>
            </a:endParaRPr>
          </a:p>
          <a:p>
            <a:endParaRPr lang="nb-NO" sz="1600"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r>
              <a:rPr lang="nb-NO" sz="1600" b="1" dirty="0">
                <a:solidFill>
                  <a:srgbClr val="000000"/>
                </a:solidFill>
              </a:rPr>
              <a:t>Klinisk fokus:</a:t>
            </a:r>
            <a:endParaRPr lang="nb-NO" sz="16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/>
              <a:t>Fokus på å oppnå 3B læringsmål innenfor organgrupper og radiologiske modaliteter.</a:t>
            </a:r>
            <a:endParaRPr lang="nb-NO" sz="1600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ea typeface="Calibri"/>
                <a:cs typeface="Calibri"/>
              </a:rPr>
              <a:t>God faglig progresjon gir mulighet for å velge organrotasjon etter ønske.</a:t>
            </a:r>
          </a:p>
          <a:p>
            <a:pPr marL="285750" indent="-285750">
              <a:buFont typeface="Arial,Sans-Serif"/>
              <a:buChar char="•"/>
            </a:pPr>
            <a:endParaRPr lang="nb-NO" sz="1600">
              <a:ea typeface="Calibri"/>
              <a:cs typeface="Calibri"/>
            </a:endParaRPr>
          </a:p>
          <a:p>
            <a:endParaRPr lang="nb-NO" sz="1600">
              <a:ea typeface="Calibri"/>
              <a:cs typeface="Calibri"/>
            </a:endParaRPr>
          </a:p>
          <a:p>
            <a:endParaRPr lang="nb-NO" sz="1600">
              <a:solidFill>
                <a:srgbClr val="000000"/>
              </a:solidFill>
            </a:endParaRPr>
          </a:p>
          <a:p>
            <a:r>
              <a:rPr lang="nb-NO" sz="1600" b="1" dirty="0">
                <a:solidFill>
                  <a:srgbClr val="000000"/>
                </a:solidFill>
              </a:rPr>
              <a:t>Relevant innhold i fordypningstid:</a:t>
            </a:r>
            <a:endParaRPr lang="nb-NO" sz="16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cs typeface="Calibri"/>
                <a:hlinkClick r:id="rId12"/>
              </a:rPr>
              <a:t>Lenke til litteraturanbefaling</a:t>
            </a:r>
            <a:endParaRPr lang="nb-NO" sz="1600" dirty="0"/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ea typeface="Calibri"/>
                <a:cs typeface="Calibri"/>
                <a:hlinkClick r:id="rId13"/>
              </a:rPr>
              <a:t>ESR ebooks for education in undergraduate radiology</a:t>
            </a:r>
            <a:endParaRPr lang="nb-NO" sz="1600" dirty="0">
              <a:ea typeface="Calibri"/>
              <a:cs typeface="Calibri"/>
            </a:endParaRPr>
          </a:p>
          <a:p>
            <a:endParaRPr lang="nb-NO" sz="1600"/>
          </a:p>
          <a:p>
            <a:endParaRPr lang="nb-NO" sz="1600"/>
          </a:p>
          <a:p>
            <a:r>
              <a:rPr lang="nb-NO" sz="1600" b="1" dirty="0"/>
              <a:t>Kurs:</a:t>
            </a:r>
            <a:endParaRPr lang="nb-NO" sz="1600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/>
              <a:t>Nasjonalt anbefalte videregående/organkurs.</a:t>
            </a:r>
            <a:endParaRPr lang="nb-NO" sz="1600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endParaRPr lang="nb-NO" sz="1600">
              <a:ea typeface="Calibri"/>
              <a:cs typeface="Calibri"/>
            </a:endParaRPr>
          </a:p>
          <a:p>
            <a:endParaRPr lang="nb-NO" sz="1600">
              <a:ea typeface="Calibri"/>
              <a:cs typeface="Calibri"/>
            </a:endParaRPr>
          </a:p>
          <a:p>
            <a:r>
              <a:rPr lang="nb-NO" sz="1600" b="1" dirty="0">
                <a:solidFill>
                  <a:srgbClr val="000000"/>
                </a:solidFill>
              </a:rPr>
              <a:t>FELLES KOMPETANSEMÅL:</a:t>
            </a:r>
            <a:endParaRPr lang="nb-NO" sz="1600" dirty="0">
              <a:solidFill>
                <a:srgbClr val="00000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solidFill>
                  <a:srgbClr val="000000"/>
                </a:solidFill>
              </a:rPr>
              <a:t>Delta på gruppeveiledning i FKM.</a:t>
            </a:r>
            <a:endParaRPr lang="nb-NO" dirty="0"/>
          </a:p>
          <a:p>
            <a:pPr marL="285750" indent="-285750">
              <a:buFont typeface="Arial,Sans-Serif"/>
              <a:buChar char="•"/>
            </a:pPr>
            <a:r>
              <a:rPr lang="nb-NO" sz="1600" dirty="0">
                <a:solidFill>
                  <a:srgbClr val="000000"/>
                </a:solidFill>
                <a:ea typeface="Calibri"/>
                <a:cs typeface="Calibri"/>
              </a:rPr>
              <a:t>Delta i FKM forbedringsarbeid.</a:t>
            </a:r>
          </a:p>
          <a:p>
            <a:endParaRPr lang="nb-NO" sz="1600" b="1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TextBox 16"/>
          <p:cNvSpPr txBox="1"/>
          <p:nvPr>
            <p:custDataLst>
              <p:tags r:id="rId5"/>
            </p:custDataLst>
          </p:nvPr>
        </p:nvSpPr>
        <p:spPr>
          <a:xfrm>
            <a:off x="562288" y="173569"/>
            <a:ext cx="4013435" cy="292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19"/>
              </a:lnSpc>
            </a:pPr>
            <a:r>
              <a:rPr lang="nb-NO" sz="1750" b="1">
                <a:solidFill>
                  <a:srgbClr val="000000"/>
                </a:solidFill>
                <a:latin typeface="Cambria"/>
                <a:ea typeface="Cambria"/>
              </a:rPr>
              <a:t>3b rotasjon, 3,5 - 5 år</a:t>
            </a:r>
            <a:endParaRPr lang="nb-NO" sz="1750" b="1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818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  <p:tag name="HTML_SHAPEINFO" val="&lt;ThreeDShapeInfo&gt;&lt;uuid val=&quot;{90048371-01F3-49E0-BF0F-3BDD4868F64E}&quot;/&gt;&lt;isInvalidForFieldText val=&quot;0&quot;/&gt;&lt;Image&gt;&lt;filename val=&quot;C:\Users\AJWBAH\AppData\Local\Temp\CP2160823975890Session\CPTrustFolder2160823975890\PPTImport2160824028656\data\asimages\{90048371-01F3-49E0-BF0F-3BDD4868F64E}_1.png&quot;/&gt;&lt;left val=&quot;21&quot;/&gt;&lt;top val=&quot;1012&quot;/&gt;&lt;width val=&quot;1837&quot;/&gt;&lt;height val=&quot;48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46&quot;/&gt;&lt;/TableIndex&gt;&lt;/ShapeTextInfo&gt;"/>
  <p:tag name="PRESENTER_DUMMYTAG" val="&lt;DummyForForceWrite&gt;&lt;/DummyForForceWrite&gt;"/>
  <p:tag name="HTML_SHAPEINFO" val="&lt;ThreeDShapeInfo&gt;&lt;uuid val=&quot;{F782C7E5-C8CF-4C59-BA70-651A0D1B86F5}&quot;/&gt;&lt;isInvalidForFieldText val=&quot;0&quot;/&gt;&lt;Image&gt;&lt;filename val=&quot;C:\Users\AJWBAH\AppData\Local\Temp\CP2160823975890Session\CPTrustFolder2160823975890\PPTImport2160824028656\data\asimages\{F782C7E5-C8CF-4C59-BA70-651A0D1B86F5}_1.png&quot;/&gt;&lt;left val=&quot;619&quot;/&gt;&lt;top val=&quot;24&quot;/&gt;&lt;width val=&quot;621&quot;/&gt;&lt;height val=&quot;46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0&quot;/&gt;&lt;lineCharCount val=&quot;16&quot;/&gt;&lt;lineCharCount val=&quot;4&quot;/&gt;&lt;/TableIndex&gt;&lt;/ShapeTextInfo&gt;"/>
  <p:tag name="PRESENTER_DUMMYTAG" val="&lt;DummyForForceWrite&gt;&lt;/DummyForForceWrite&gt;"/>
  <p:tag name="HTML_SHAPEINFO" val="&lt;ThreeDShapeInfo&gt;&lt;uuid val=&quot;{BFEA3A43-B871-43AA-95C5-45A4BD4E7288}&quot;/&gt;&lt;isInvalidForFieldText val=&quot;0&quot;/&gt;&lt;Image&gt;&lt;filename val=&quot;C:\Users\AJWBAH\AppData\Local\Temp\CP2160823975890Session\CPTrustFolder2160823975890\PPTImport2160824028656\data\asimages\{BFEA3A43-B871-43AA-95C5-45A4BD4E7288}_1.png&quot;/&gt;&lt;left val=&quot;460&quot;/&gt;&lt;top val=&quot;92&quot;/&gt;&lt;width val=&quot;244&quot;/&gt;&lt;height val=&quot;118&quot;/&gt;&lt;hasText val=&quot;1&quot;/&gt;&lt;/Image&gt;&lt;/ThreeDShape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14&quot;/&gt;&lt;lineCharCount val=&quot;1&quot;/&gt;&lt;lineCharCount val=&quot;1&quot;/&gt;&lt;lineCharCount val=&quot;1&quot;/&gt;&lt;lineCharCount val=&quot;28&quot;/&gt;&lt;lineCharCount val=&quot;1&quot;/&gt;&lt;lineCharCount val=&quot;1&quot;/&gt;&lt;lineCharCount val=&quot;1&quot;/&gt;&lt;lineCharCount val=&quot;15&quot;/&gt;&lt;/TableIndex&gt;&lt;/ShapeTextInfo&gt;"/>
  <p:tag name="PRESENTER_DUMMYTAG" val="&lt;DummyForForceWrite&gt;&lt;/DummyForForceWrite&gt;"/>
  <p:tag name="HTML_SHAPEINFO" val="&lt;ThreeDShapeInfo&gt;&lt;uuid val=&quot;{E6AEBD91-1F98-4EBC-ACBA-69BF83FCCBD5}&quot;/&gt;&lt;isInvalidForFieldText val=&quot;0&quot;/&gt;&lt;Image&gt;&lt;filename val=&quot;C:\Users\AJWBAH\AppData\Local\Temp\CP2160823975890Session\CPTrustFolder2160823975890\PPTImport2160824028656\data\asimages\{E6AEBD91-1F98-4EBC-ACBA-69BF83FCCBD5}_1.png&quot;/&gt;&lt;left val=&quot;1500&quot;/&gt;&lt;top val=&quot;330&quot;/&gt;&lt;width val=&quot;352&quot;/&gt;&lt;height val=&quot;282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14&quot;/&gt;&lt;lineCharCount val=&quot;1&quot;/&gt;&lt;lineCharCount val=&quot;1&quot;/&gt;&lt;lineCharCount val=&quot;1&quot;/&gt;&lt;lineCharCount val=&quot;28&quot;/&gt;&lt;lineCharCount val=&quot;1&quot;/&gt;&lt;lineCharCount val=&quot;1&quot;/&gt;&lt;lineCharCount val=&quot;1&quot;/&gt;&lt;lineCharCount val=&quot;15&quot;/&gt;&lt;/TableIndex&gt;&lt;/ShapeTextInfo&gt;"/>
  <p:tag name="PRESENTER_DUMMYTAG" val="&lt;DummyForForceWrite&gt;&lt;/DummyForForceWrite&gt;"/>
  <p:tag name="HTML_SHAPEINFO" val="&lt;ThreeDShapeInfo&gt;&lt;uuid val=&quot;{B03EBFD6-18B2-4520-913E-16BE64BEEF7B}&quot;/&gt;&lt;isInvalidForFieldText val=&quot;0&quot;/&gt;&lt;Image&gt;&lt;filename val=&quot;C:\Users\AJWBAH\AppData\Local\Temp\CP2160823975890Session\CPTrustFolder2160823975890\PPTImport2160824028656\data\asimages\{B03EBFD6-18B2-4520-913E-16BE64BEEF7B}_1.png&quot;/&gt;&lt;left val=&quot;1129&quot;/&gt;&lt;top val=&quot;330&quot;/&gt;&lt;width val=&quot;347&quot;/&gt;&lt;height val=&quot;282&quot;/&gt;&lt;hasText val=&quot;1&quot;/&gt;&lt;/Image&gt;&lt;/ThreeDShape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14&quot;/&gt;&lt;lineCharCount val=&quot;1&quot;/&gt;&lt;lineCharCount val=&quot;1&quot;/&gt;&lt;lineCharCount val=&quot;1&quot;/&gt;&lt;lineCharCount val=&quot;28&quot;/&gt;&lt;lineCharCount val=&quot;1&quot;/&gt;&lt;lineCharCount val=&quot;1&quot;/&gt;&lt;lineCharCount val=&quot;1&quot;/&gt;&lt;lineCharCount val=&quot;15&quot;/&gt;&lt;/TableIndex&gt;&lt;/ShapeTextInfo&gt;"/>
  <p:tag name="PRESENTER_DUMMYTAG" val="&lt;DummyForForceWrite&gt;&lt;/DummyForForceWrite&gt;"/>
  <p:tag name="HTML_SHAPEINFO" val="&lt;ThreeDShapeInfo&gt;&lt;uuid val=&quot;{FDFDBAD9-3F8A-4141-A7AA-8DF6240EAEE6}&quot;/&gt;&lt;isInvalidForFieldText val=&quot;0&quot;/&gt;&lt;Image&gt;&lt;filename val=&quot;C:\Users\AJWBAH\AppData\Local\Temp\CP2160823975890Session\CPTrustFolder2160823975890\PPTImport2160824028656\data\asimages\{FDFDBAD9-3F8A-4141-A7AA-8DF6240EAEE6}_1.png&quot;/&gt;&lt;left val=&quot;760&quot;/&gt;&lt;top val=&quot;332&quot;/&gt;&lt;width val=&quot;354&quot;/&gt;&lt;height val=&quot;282&quot;/&gt;&lt;hasText val=&quot;1&quot;/&gt;&lt;/Image&gt;&lt;/ThreeDShape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14&quot;/&gt;&lt;lineCharCount val=&quot;1&quot;/&gt;&lt;lineCharCount val=&quot;1&quot;/&gt;&lt;lineCharCount val=&quot;1&quot;/&gt;&lt;lineCharCount val=&quot;28&quot;/&gt;&lt;lineCharCount val=&quot;1&quot;/&gt;&lt;lineCharCount val=&quot;1&quot;/&gt;&lt;lineCharCount val=&quot;1&quot;/&gt;&lt;lineCharCount val=&quot;15&quot;/&gt;&lt;/TableIndex&gt;&lt;/ShapeTextInfo&gt;"/>
  <p:tag name="PRESENTER_DUMMYTAG" val="&lt;DummyForForceWrite&gt;&lt;/DummyForForceWrite&gt;"/>
  <p:tag name="HTML_SHAPEINFO" val="&lt;ThreeDShapeInfo&gt;&lt;uuid val=&quot;{082BFE40-4BEF-4546-93A9-899F152AA46A}&quot;/&gt;&lt;isInvalidForFieldText val=&quot;0&quot;/&gt;&lt;Image&gt;&lt;filename val=&quot;C:\Users\AJWBAH\AppData\Local\Temp\CP2160823975890Session\CPTrustFolder2160823975890\PPTImport2160824028656\data\asimages\{082BFE40-4BEF-4546-93A9-899F152AA46A}_1.png&quot;/&gt;&lt;left val=&quot;392&quot;/&gt;&lt;top val=&quot;332&quot;/&gt;&lt;width val=&quot;354&quot;/&gt;&lt;height val=&quot;282&quot;/&gt;&lt;hasText val=&quot;1&quot;/&gt;&lt;/Image&gt;&lt;/ThreeDShape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6&quot;/&gt;&lt;lineCharCount val=&quot;16&quot;/&gt;&lt;lineCharCount val=&quot;13&quot;/&gt;&lt;/TableIndex&gt;&lt;/ShapeTextInfo&gt;"/>
  <p:tag name="PRESENTER_DUMMYTAG" val="&lt;DummyForForceWrite&gt;&lt;/DummyForForceWrite&gt;"/>
  <p:tag name="HTML_SHAPEINFO" val="&lt;ThreeDShapeInfo&gt;&lt;uuid val=&quot;{52689EE9-6405-4DCB-AE79-738E6697EA59}&quot;/&gt;&lt;isInvalidForFieldText val=&quot;0&quot;/&gt;&lt;Image&gt;&lt;filename val=&quot;C:\Users\AJWBAH\AppData\Local\Temp\CP2160823975890Session\CPTrustFolder2160823975890\PPTImport2160824028656\data\asimages\{52689EE9-6405-4DCB-AE79-738E6697EA59}_1.png&quot;/&gt;&lt;left val=&quot;1206&quot;/&gt;&lt;top val=&quot;88&quot;/&gt;&lt;width val=&quot;220&quot;/&gt;&lt;height val=&quot;118&quot;/&gt;&lt;hasText val=&quot;1&quot;/&gt;&lt;/Image&gt;&lt;/ThreeDShape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0&quot;/&gt;&lt;lineCharCount val=&quot;16&quot;/&gt;&lt;lineCharCount val=&quot;4&quot;/&gt;&lt;/TableIndex&gt;&lt;/ShapeTextInfo&gt;"/>
  <p:tag name="PRESENTER_DUMMYTAG" val="&lt;DummyForForceWrite&gt;&lt;/DummyForForceWrite&gt;"/>
  <p:tag name="HTML_SHAPEINFO" val="&lt;ThreeDShapeInfo&gt;&lt;uuid val=&quot;{33D0580C-CED7-4E33-AF06-2B87D29B44F0}&quot;/&gt;&lt;isInvalidForFieldText val=&quot;0&quot;/&gt;&lt;Image&gt;&lt;filename val=&quot;C:\Users\AJWBAH\AppData\Local\Temp\CP2160823975890Session\CPTrustFolder2160823975890\PPTImport2160824028656\data\asimages\{33D0580C-CED7-4E33-AF06-2B87D29B44F0}_1.png&quot;/&gt;&lt;left val=&quot;1552&quot;/&gt;&lt;top val=&quot;87&quot;/&gt;&lt;width val=&quot;244&quot;/&gt;&lt;height val=&quot;118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DUMMYTAG" val="&lt;DummyForForceWrite&gt;&lt;/DummyForForceWrite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0&quot;/&gt;&lt;lineCharCount val=&quot;16&quot;/&gt;&lt;lineCharCount val=&quot;4&quot;/&gt;&lt;/TableIndex&gt;&lt;/ShapeTextInfo&gt;"/>
  <p:tag name="PRESENTER_DUMMYTAG" val="&lt;DummyForForceWrite&gt;&lt;/DummyForForceWrite&gt;"/>
  <p:tag name="HTML_SHAPEINFO" val="&lt;ThreeDShapeInfo&gt;&lt;uuid val=&quot;{40A86978-A45C-4B7B-8ED7-254C93274C43}&quot;/&gt;&lt;isInvalidForFieldText val=&quot;0&quot;/&gt;&lt;Image&gt;&lt;filename val=&quot;C:\Users\AJWBAH\AppData\Local\Temp\CP2160823975890Session\CPTrustFolder2160823975890\PPTImport2160824028656\data\asimages\{40A86978-A45C-4B7B-8ED7-254C93274C43}_1.png&quot;/&gt;&lt;left val=&quot;842&quot;/&gt;&lt;top val=&quot;89&quot;/&gt;&lt;width val=&quot;244&quot;/&gt;&lt;height val=&quot;118&quot;/&gt;&lt;hasText val=&quot;1&quot;/&gt;&lt;/Image&gt;&lt;/ThreeDShape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64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39&quot;/&gt;&lt;lineCharCount val=&quot;78&quot;/&gt;&lt;lineCharCount val=&quot;149&quot;/&gt;&lt;/TableIndex&gt;&lt;/ShapeTextInfo&gt;"/>
  <p:tag name="HTML_SHAPEINFO" val="&lt;ThreeDShapeInfo&gt;&lt;uuid val=&quot;{455294D0-DBC4-4B0A-962C-5F0818E9C40F}&quot;/&gt;&lt;isInvalidForFieldText val=&quot;0&quot;/&gt;&lt;Image&gt;&lt;filename val=&quot;C:\Users\AJWBAH\AppData\Local\Temp\CP2160823975890Session\CPTrustFolder2160823975890\PPTImport2160824028656\data\asimages\{455294D0-DBC4-4B0A-962C-5F0818E9C40F}_2.png&quot;/&gt;&lt;left val=&quot;215&quot;/&gt;&lt;top val=&quot;107&quot;/&gt;&lt;width val=&quot;1593&quot;/&gt;&lt;height val=&quot;141&quot;/&gt;&lt;hasText val=&quot;1&quot;/&gt;&lt;/Image&gt;&lt;/ThreeDShape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1&quot;/&gt;&lt;lineCharCount val=&quot;16&quot;/&gt;&lt;lineCharCount val=&quot;10&quot;/&gt;&lt;lineCharCount val=&quot;1&quot;/&gt;&lt;lineCharCount val=&quot;1&quot;/&gt;&lt;lineCharCount val=&quot;1&quot;/&gt;&lt;lineCharCount val=&quot;15&quot;/&gt;&lt;lineCharCount val=&quot;10&quot;/&gt;&lt;lineCharCount val=&quot;1&quot;/&gt;&lt;lineCharCount val=&quot;1&quot;/&gt;&lt;lineCharCount val=&quot;1&quot;/&gt;&lt;lineCharCount val=&quot;35&quot;/&gt;&lt;lineCharCount val=&quot;68&quot;/&gt;&lt;lineCharCount val=&quot;1&quot;/&gt;&lt;lineCharCount val=&quot;1&quot;/&gt;&lt;lineCharCount val=&quot;19&quot;/&gt;&lt;lineCharCount val=&quot;10&quot;/&gt;&lt;lineCharCount val=&quot;2&quot;/&gt;&lt;lineCharCount val=&quot;1&quot;/&gt;&lt;lineCharCount val=&quot;27&quot;/&gt;&lt;lineCharCount val=&quot;52&quot;/&gt;&lt;lineCharCount val=&quot;31&quot;/&gt;&lt;/TableIndex&gt;&lt;/ShapeTextInfo&gt;"/>
  <p:tag name="HTML_SHAPEINFO" val="&lt;ThreeDShapeInfo&gt;&lt;uuid val=&quot;{882685D3-22F1-47B2-B754-D6B508CD0924}&quot;/&gt;&lt;isInvalidForFieldText val=&quot;0&quot;/&gt;&lt;Image&gt;&lt;filename val=&quot;C:\Users\AJWBAH\AppData\Local\Temp\CP2160823975890Session\CPTrustFolder2160823975890\PPTImport2160824028656\data\asimages\{882685D3-22F1-47B2-B754-D6B508CD0924}_2.png&quot;/&gt;&lt;left val=&quot;45&quot;/&gt;&lt;top val=&quot;259&quot;/&gt;&lt;width val=&quot;1395&quot;/&gt;&lt;height val=&quot;558&quot;/&gt;&lt;hasText val=&quot;1&quot;/&gt;&lt;/Image&gt;&lt;/ThreeDShape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4&quot;/&gt;&lt;/TableIndex&gt;&lt;/ShapeTextInfo&gt;"/>
  <p:tag name="HTML_SHAPEINFO" val="&lt;ThreeDShapeInfo&gt;&lt;uuid val=&quot;{F3795E4B-99E4-44C2-9DA6-04E5F8D32D60}&quot;/&gt;&lt;isInvalidForFieldText val=&quot;0&quot;/&gt;&lt;Image&gt;&lt;filename val=&quot;C:\Users\AJWBAH\AppData\Local\Temp\CP2160823975890Session\CPTrustFolder2160823975890\PPTImport2160824028656\data\asimages\{F3795E4B-99E4-44C2-9DA6-04E5F8D32D60}_2.png&quot;/&gt;&lt;left val=&quot;43&quot;/&gt;&lt;top val=&quot;11&quot;/&gt;&lt;width val=&quot;437&quot;/&gt;&lt;height val=&quot;52&quot;/&gt;&lt;hasText val=&quot;1&quot;/&gt;&lt;/Image&gt;&lt;/ThreeDShape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1&quot;/&gt;&lt;/TableIndex&gt;&lt;/ShapeTextInfo&gt;"/>
  <p:tag name="HTML_SHAPEINFO" val="&lt;ThreeDShapeInfo&gt;&lt;uuid val=&quot;{EA07C19F-8917-4A3A-970F-1E2E61D736EE}&quot;/&gt;&lt;isInvalidForFieldText val=&quot;0&quot;/&gt;&lt;Image&gt;&lt;filename val=&quot;C:\Users\AJWBAH\AppData\Local\Temp\CP2160823975890Session\CPTrustFolder2160823975890\PPTImport2160824028656\data\asimages\{EA07C19F-8917-4A3A-970F-1E2E61D736EE}_2.png&quot;/&gt;&lt;left val=&quot;1396&quot;/&gt;&lt;top val=&quot;14&quot;/&gt;&lt;width val=&quot;437&quot;/&gt;&lt;height val=&quot;52&quot;/&gt;&lt;hasText val=&quot;1&quot;/&gt;&lt;/Image&gt;&lt;/ThreeDShape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39&quot;/&gt;&lt;lineCharCount val=&quot;78&quot;/&gt;&lt;lineCharCount val=&quot;149&quot;/&gt;&lt;/TableIndex&gt;&lt;/ShapeTextInfo&gt;"/>
  <p:tag name="HTML_SHAPEINFO" val="&lt;ThreeDShapeInfo&gt;&lt;uuid val=&quot;{455294D0-DBC4-4B0A-962C-5F0818E9C40F}&quot;/&gt;&lt;isInvalidForFieldText val=&quot;0&quot;/&gt;&lt;Image&gt;&lt;filename val=&quot;C:\Users\AJWBAH\AppData\Local\Temp\CP2160823975890Session\CPTrustFolder2160823975890\PPTImport2160824028656\data\asimages\{455294D0-DBC4-4B0A-962C-5F0818E9C40F}_2.png&quot;/&gt;&lt;left val=&quot;215&quot;/&gt;&lt;top val=&quot;107&quot;/&gt;&lt;width val=&quot;1593&quot;/&gt;&lt;height val=&quot;141&quot;/&gt;&lt;hasText val=&quot;1&quot;/&gt;&lt;/Image&gt;&lt;/ThreeDShape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1&quot;/&gt;&lt;lineCharCount val=&quot;16&quot;/&gt;&lt;lineCharCount val=&quot;10&quot;/&gt;&lt;lineCharCount val=&quot;1&quot;/&gt;&lt;lineCharCount val=&quot;1&quot;/&gt;&lt;lineCharCount val=&quot;1&quot;/&gt;&lt;lineCharCount val=&quot;15&quot;/&gt;&lt;lineCharCount val=&quot;10&quot;/&gt;&lt;lineCharCount val=&quot;1&quot;/&gt;&lt;lineCharCount val=&quot;1&quot;/&gt;&lt;lineCharCount val=&quot;1&quot;/&gt;&lt;lineCharCount val=&quot;35&quot;/&gt;&lt;lineCharCount val=&quot;68&quot;/&gt;&lt;lineCharCount val=&quot;1&quot;/&gt;&lt;lineCharCount val=&quot;1&quot;/&gt;&lt;lineCharCount val=&quot;19&quot;/&gt;&lt;lineCharCount val=&quot;10&quot;/&gt;&lt;lineCharCount val=&quot;2&quot;/&gt;&lt;lineCharCount val=&quot;1&quot;/&gt;&lt;lineCharCount val=&quot;27&quot;/&gt;&lt;lineCharCount val=&quot;52&quot;/&gt;&lt;lineCharCount val=&quot;31&quot;/&gt;&lt;/TableIndex&gt;&lt;/ShapeTextInfo&gt;"/>
  <p:tag name="HTML_SHAPEINFO" val="&lt;ThreeDShapeInfo&gt;&lt;uuid val=&quot;{882685D3-22F1-47B2-B754-D6B508CD0924}&quot;/&gt;&lt;isInvalidForFieldText val=&quot;0&quot;/&gt;&lt;Image&gt;&lt;filename val=&quot;C:\Users\AJWBAH\AppData\Local\Temp\CP2160823975890Session\CPTrustFolder2160823975890\PPTImport2160824028656\data\asimages\{882685D3-22F1-47B2-B754-D6B508CD0924}_2.png&quot;/&gt;&lt;left val=&quot;45&quot;/&gt;&lt;top val=&quot;259&quot;/&gt;&lt;width val=&quot;1395&quot;/&gt;&lt;height val=&quot;558&quot;/&gt;&lt;hasText val=&quot;1&quot;/&gt;&lt;/Image&gt;&lt;/ThreeDShape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4&quot;/&gt;&lt;/TableIndex&gt;&lt;/ShapeTextInfo&gt;"/>
  <p:tag name="HTML_SHAPEINFO" val="&lt;ThreeDShapeInfo&gt;&lt;uuid val=&quot;{F3795E4B-99E4-44C2-9DA6-04E5F8D32D60}&quot;/&gt;&lt;isInvalidForFieldText val=&quot;0&quot;/&gt;&lt;Image&gt;&lt;filename val=&quot;C:\Users\AJWBAH\AppData\Local\Temp\CP2160823975890Session\CPTrustFolder2160823975890\PPTImport2160824028656\data\asimages\{F3795E4B-99E4-44C2-9DA6-04E5F8D32D60}_2.png&quot;/&gt;&lt;left val=&quot;43&quot;/&gt;&lt;top val=&quot;11&quot;/&gt;&lt;width val=&quot;437&quot;/&gt;&lt;height val=&quot;52&quot;/&gt;&lt;hasText val=&quot;1&quot;/&gt;&lt;/Image&gt;&lt;/ThreeDShape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39&quot;/&gt;&lt;lineCharCount val=&quot;78&quot;/&gt;&lt;lineCharCount val=&quot;149&quot;/&gt;&lt;/TableIndex&gt;&lt;/ShapeTextInfo&gt;"/>
  <p:tag name="HTML_SHAPEINFO" val="&lt;ThreeDShapeInfo&gt;&lt;uuid val=&quot;{455294D0-DBC4-4B0A-962C-5F0818E9C40F}&quot;/&gt;&lt;isInvalidForFieldText val=&quot;0&quot;/&gt;&lt;Image&gt;&lt;filename val=&quot;C:\Users\AJWBAH\AppData\Local\Temp\CP2160823975890Session\CPTrustFolder2160823975890\PPTImport2160824028656\data\asimages\{455294D0-DBC4-4B0A-962C-5F0818E9C40F}_2.png&quot;/&gt;&lt;left val=&quot;215&quot;/&gt;&lt;top val=&quot;107&quot;/&gt;&lt;width val=&quot;1593&quot;/&gt;&lt;height val=&quot;141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1&quot;/&gt;&lt;lineCharCount val=&quot;16&quot;/&gt;&lt;lineCharCount val=&quot;10&quot;/&gt;&lt;lineCharCount val=&quot;1&quot;/&gt;&lt;lineCharCount val=&quot;1&quot;/&gt;&lt;lineCharCount val=&quot;1&quot;/&gt;&lt;lineCharCount val=&quot;15&quot;/&gt;&lt;lineCharCount val=&quot;10&quot;/&gt;&lt;lineCharCount val=&quot;1&quot;/&gt;&lt;lineCharCount val=&quot;1&quot;/&gt;&lt;lineCharCount val=&quot;1&quot;/&gt;&lt;lineCharCount val=&quot;35&quot;/&gt;&lt;lineCharCount val=&quot;68&quot;/&gt;&lt;lineCharCount val=&quot;1&quot;/&gt;&lt;lineCharCount val=&quot;1&quot;/&gt;&lt;lineCharCount val=&quot;19&quot;/&gt;&lt;lineCharCount val=&quot;10&quot;/&gt;&lt;lineCharCount val=&quot;2&quot;/&gt;&lt;lineCharCount val=&quot;1&quot;/&gt;&lt;lineCharCount val=&quot;27&quot;/&gt;&lt;lineCharCount val=&quot;52&quot;/&gt;&lt;lineCharCount val=&quot;31&quot;/&gt;&lt;/TableIndex&gt;&lt;/ShapeTextInfo&gt;"/>
  <p:tag name="HTML_SHAPEINFO" val="&lt;ThreeDShapeInfo&gt;&lt;uuid val=&quot;{882685D3-22F1-47B2-B754-D6B508CD0924}&quot;/&gt;&lt;isInvalidForFieldText val=&quot;0&quot;/&gt;&lt;Image&gt;&lt;filename val=&quot;C:\Users\AJWBAH\AppData\Local\Temp\CP2160823975890Session\CPTrustFolder2160823975890\PPTImport2160824028656\data\asimages\{882685D3-22F1-47B2-B754-D6B508CD0924}_2.png&quot;/&gt;&lt;left val=&quot;45&quot;/&gt;&lt;top val=&quot;259&quot;/&gt;&lt;width val=&quot;1395&quot;/&gt;&lt;height val=&quot;558&quot;/&gt;&lt;hasText val=&quot;1&quot;/&gt;&lt;/Image&gt;&lt;/ThreeDShape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4&quot;/&gt;&lt;/TableIndex&gt;&lt;/ShapeTextInfo&gt;"/>
  <p:tag name="HTML_SHAPEINFO" val="&lt;ThreeDShapeInfo&gt;&lt;uuid val=&quot;{F3795E4B-99E4-44C2-9DA6-04E5F8D32D60}&quot;/&gt;&lt;isInvalidForFieldText val=&quot;0&quot;/&gt;&lt;Image&gt;&lt;filename val=&quot;C:\Users\AJWBAH\AppData\Local\Temp\CP2160823975890Session\CPTrustFolder2160823975890\PPTImport2160824028656\data\asimages\{F3795E4B-99E4-44C2-9DA6-04E5F8D32D60}_2.png&quot;/&gt;&lt;left val=&quot;43&quot;/&gt;&lt;top val=&quot;11&quot;/&gt;&lt;width val=&quot;437&quot;/&gt;&lt;height val=&quot;52&quot;/&gt;&lt;hasText val=&quot;1&quot;/&gt;&lt;/Image&gt;&lt;/ThreeDShape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39&quot;/&gt;&lt;lineCharCount val=&quot;78&quot;/&gt;&lt;lineCharCount val=&quot;149&quot;/&gt;&lt;/TableIndex&gt;&lt;/ShapeTextInfo&gt;"/>
  <p:tag name="HTML_SHAPEINFO" val="&lt;ThreeDShapeInfo&gt;&lt;uuid val=&quot;{455294D0-DBC4-4B0A-962C-5F0818E9C40F}&quot;/&gt;&lt;isInvalidForFieldText val=&quot;0&quot;/&gt;&lt;Image&gt;&lt;filename val=&quot;C:\Users\AJWBAH\AppData\Local\Temp\CP2160823975890Session\CPTrustFolder2160823975890\PPTImport2160824028656\data\asimages\{455294D0-DBC4-4B0A-962C-5F0818E9C40F}_2.png&quot;/&gt;&lt;left val=&quot;215&quot;/&gt;&lt;top val=&quot;107&quot;/&gt;&lt;width val=&quot;1593&quot;/&gt;&lt;height val=&quot;141&quot;/&gt;&lt;hasText val=&quot;1&quot;/&gt;&lt;/Image&gt;&lt;/ThreeDShape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1&quot;/&gt;&lt;lineCharCount val=&quot;16&quot;/&gt;&lt;lineCharCount val=&quot;10&quot;/&gt;&lt;lineCharCount val=&quot;1&quot;/&gt;&lt;lineCharCount val=&quot;1&quot;/&gt;&lt;lineCharCount val=&quot;1&quot;/&gt;&lt;lineCharCount val=&quot;15&quot;/&gt;&lt;lineCharCount val=&quot;10&quot;/&gt;&lt;lineCharCount val=&quot;1&quot;/&gt;&lt;lineCharCount val=&quot;1&quot;/&gt;&lt;lineCharCount val=&quot;1&quot;/&gt;&lt;lineCharCount val=&quot;35&quot;/&gt;&lt;lineCharCount val=&quot;68&quot;/&gt;&lt;lineCharCount val=&quot;1&quot;/&gt;&lt;lineCharCount val=&quot;1&quot;/&gt;&lt;lineCharCount val=&quot;19&quot;/&gt;&lt;lineCharCount val=&quot;10&quot;/&gt;&lt;lineCharCount val=&quot;2&quot;/&gt;&lt;lineCharCount val=&quot;1&quot;/&gt;&lt;lineCharCount val=&quot;27&quot;/&gt;&lt;lineCharCount val=&quot;52&quot;/&gt;&lt;lineCharCount val=&quot;31&quot;/&gt;&lt;/TableIndex&gt;&lt;/ShapeTextInfo&gt;"/>
  <p:tag name="HTML_SHAPEINFO" val="&lt;ThreeDShapeInfo&gt;&lt;uuid val=&quot;{882685D3-22F1-47B2-B754-D6B508CD0924}&quot;/&gt;&lt;isInvalidForFieldText val=&quot;0&quot;/&gt;&lt;Image&gt;&lt;filename val=&quot;C:\Users\AJWBAH\AppData\Local\Temp\CP2160823975890Session\CPTrustFolder2160823975890\PPTImport2160824028656\data\asimages\{882685D3-22F1-47B2-B754-D6B508CD0924}_2.png&quot;/&gt;&lt;left val=&quot;45&quot;/&gt;&lt;top val=&quot;259&quot;/&gt;&lt;width val=&quot;1395&quot;/&gt;&lt;height val=&quot;558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4&quot;/&gt;&lt;/TableIndex&gt;&lt;/ShapeTextInfo&gt;"/>
  <p:tag name="HTML_SHAPEINFO" val="&lt;ThreeDShapeInfo&gt;&lt;uuid val=&quot;{F3795E4B-99E4-44C2-9DA6-04E5F8D32D60}&quot;/&gt;&lt;isInvalidForFieldText val=&quot;0&quot;/&gt;&lt;Image&gt;&lt;filename val=&quot;C:\Users\AJWBAH\AppData\Local\Temp\CP2160823975890Session\CPTrustFolder2160823975890\PPTImport2160824028656\data\asimages\{F3795E4B-99E4-44C2-9DA6-04E5F8D32D60}_2.png&quot;/&gt;&lt;left val=&quot;43&quot;/&gt;&lt;top val=&quot;11&quot;/&gt;&lt;width val=&quot;437&quot;/&gt;&lt;height val=&quot;52&quot;/&gt;&lt;hasText val=&quot;1&quot;/&gt;&lt;/Image&gt;&lt;/ThreeDShape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a95a5a-0231-41e9-a66b-243806891d5e" xsi:nil="true"/>
    <lcf76f155ced4ddcb4097134ff3c332f xmlns="ef4242a6-67d8-43c8-90a9-66017b2283f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6FD4171B1B794EB402D19C05297550" ma:contentTypeVersion="12" ma:contentTypeDescription="Create a new document." ma:contentTypeScope="" ma:versionID="96a39c5c1395689382f65967a2578cae">
  <xsd:schema xmlns:xsd="http://www.w3.org/2001/XMLSchema" xmlns:xs="http://www.w3.org/2001/XMLSchema" xmlns:p="http://schemas.microsoft.com/office/2006/metadata/properties" xmlns:ns2="ef4242a6-67d8-43c8-90a9-66017b2283f6" xmlns:ns3="e6a95a5a-0231-41e9-a66b-243806891d5e" targetNamespace="http://schemas.microsoft.com/office/2006/metadata/properties" ma:root="true" ma:fieldsID="c3807371d02a142ef0e02d10bc4fd7c2" ns2:_="" ns3:_="">
    <xsd:import namespace="ef4242a6-67d8-43c8-90a9-66017b2283f6"/>
    <xsd:import namespace="e6a95a5a-0231-41e9-a66b-243806891d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242a6-67d8-43c8-90a9-66017b2283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be3d436-fbfd-41cc-af34-671200448d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95a5a-0231-41e9-a66b-243806891d5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ae6cb84-fad8-4499-b1ac-4e44de4d3f13}" ma:internalName="TaxCatchAll" ma:showField="CatchAllData" ma:web="e6a95a5a-0231-41e9-a66b-243806891d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04D43B-AEC3-4240-A349-B01B7A6A80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811876-1462-4A2A-AA14-40E9E4B5DE3F}">
  <ds:schemaRefs>
    <ds:schemaRef ds:uri="http://www.w3.org/XML/1998/namespace"/>
    <ds:schemaRef ds:uri="http://purl.org/dc/elements/1.1/"/>
    <ds:schemaRef ds:uri="http://purl.org/dc/terms/"/>
    <ds:schemaRef ds:uri="e6a95a5a-0231-41e9-a66b-243806891d5e"/>
    <ds:schemaRef ds:uri="ef4242a6-67d8-43c8-90a9-66017b2283f6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C552C3A-AEDC-47A2-B1E1-C42871E055A1}">
  <ds:schemaRefs>
    <ds:schemaRef ds:uri="e6a95a5a-0231-41e9-a66b-243806891d5e"/>
    <ds:schemaRef ds:uri="ef4242a6-67d8-43c8-90a9-66017b2283f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1044</Words>
  <Application>Microsoft Office PowerPoint</Application>
  <PresentationFormat>Egendefinert</PresentationFormat>
  <Paragraphs>189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Arial,Sans-Serif</vt:lpstr>
      <vt:lpstr>Calibri</vt:lpstr>
      <vt:lpstr>Calibri Light</vt:lpstr>
      <vt:lpstr>Cambria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 generell utdanningsplan</dc:title>
  <dc:creator>Anniken Riise Elnes</dc:creator>
  <cp:lastModifiedBy>Kirsti Nesse</cp:lastModifiedBy>
  <cp:revision>11</cp:revision>
  <dcterms:created xsi:type="dcterms:W3CDTF">2006-08-16T00:00:00Z</dcterms:created>
  <dcterms:modified xsi:type="dcterms:W3CDTF">2025-02-27T10:33:11Z</dcterms:modified>
  <dc:identifier>DAFSlblJV-g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0x010100E55E0061AD59E54FA8FD107BE7A1DF4A</vt:lpwstr>
  </property>
  <property fmtid="{D5CDD505-2E9C-101B-9397-08002B2CF9AE}" pid="3" name="MSIP_Label_5b906c1f-19d2-4ac1-bea8-1ddf524e35b3_Enabled">
    <vt:lpwstr>true</vt:lpwstr>
  </property>
  <property fmtid="{D5CDD505-2E9C-101B-9397-08002B2CF9AE}" pid="4" name="MSIP_Label_5b906c1f-19d2-4ac1-bea8-1ddf524e35b3_SetDate">
    <vt:lpwstr>2022-12-12T12:30:07Z</vt:lpwstr>
  </property>
  <property fmtid="{D5CDD505-2E9C-101B-9397-08002B2CF9AE}" pid="5" name="MSIP_Label_5b906c1f-19d2-4ac1-bea8-1ddf524e35b3_Method">
    <vt:lpwstr>Standard</vt:lpwstr>
  </property>
  <property fmtid="{D5CDD505-2E9C-101B-9397-08002B2CF9AE}" pid="6" name="MSIP_Label_5b906c1f-19d2-4ac1-bea8-1ddf524e35b3_Name">
    <vt:lpwstr>Internal</vt:lpwstr>
  </property>
  <property fmtid="{D5CDD505-2E9C-101B-9397-08002B2CF9AE}" pid="7" name="MSIP_Label_5b906c1f-19d2-4ac1-bea8-1ddf524e35b3_SiteId">
    <vt:lpwstr>7f8e4cf0-71fb-489c-a336-3f9252a63908</vt:lpwstr>
  </property>
  <property fmtid="{D5CDD505-2E9C-101B-9397-08002B2CF9AE}" pid="8" name="MSIP_Label_5b906c1f-19d2-4ac1-bea8-1ddf524e35b3_ActionId">
    <vt:lpwstr>badd4adc-206e-414c-9e33-4b8d9602982c</vt:lpwstr>
  </property>
  <property fmtid="{D5CDD505-2E9C-101B-9397-08002B2CF9AE}" pid="9" name="MSIP_Label_5b906c1f-19d2-4ac1-bea8-1ddf524e35b3_ContentBits">
    <vt:lpwstr>0</vt:lpwstr>
  </property>
  <property fmtid="{D5CDD505-2E9C-101B-9397-08002B2CF9AE}" pid="10" name="MediaServiceImageTags">
    <vt:lpwstr/>
  </property>
  <property fmtid="{D5CDD505-2E9C-101B-9397-08002B2CF9AE}" pid="11" name="MSIP_Label_06768ce0-ceaf-4778-8ab1-e65d26fe9939_Enabled">
    <vt:lpwstr>true</vt:lpwstr>
  </property>
  <property fmtid="{D5CDD505-2E9C-101B-9397-08002B2CF9AE}" pid="12" name="MSIP_Label_06768ce0-ceaf-4778-8ab1-e65d26fe9939_SetDate">
    <vt:lpwstr>2022-12-17T17:02:29Z</vt:lpwstr>
  </property>
  <property fmtid="{D5CDD505-2E9C-101B-9397-08002B2CF9AE}" pid="13" name="MSIP_Label_06768ce0-ceaf-4778-8ab1-e65d26fe9939_Method">
    <vt:lpwstr>Standard</vt:lpwstr>
  </property>
  <property fmtid="{D5CDD505-2E9C-101B-9397-08002B2CF9AE}" pid="14" name="MSIP_Label_06768ce0-ceaf-4778-8ab1-e65d26fe9939_Name">
    <vt:lpwstr>Begrenset - PROD</vt:lpwstr>
  </property>
  <property fmtid="{D5CDD505-2E9C-101B-9397-08002B2CF9AE}" pid="15" name="MSIP_Label_06768ce0-ceaf-4778-8ab1-e65d26fe9939_SiteId">
    <vt:lpwstr>3d50ddd4-00a1-4ab7-9788-decf14a8728f</vt:lpwstr>
  </property>
  <property fmtid="{D5CDD505-2E9C-101B-9397-08002B2CF9AE}" pid="16" name="MSIP_Label_06768ce0-ceaf-4778-8ab1-e65d26fe9939_ActionId">
    <vt:lpwstr>ff3e81e1-dd29-47b9-9421-6910bd598d55</vt:lpwstr>
  </property>
  <property fmtid="{D5CDD505-2E9C-101B-9397-08002B2CF9AE}" pid="17" name="MSIP_Label_06768ce0-ceaf-4778-8ab1-e65d26fe9939_ContentBits">
    <vt:lpwstr>0</vt:lpwstr>
  </property>
</Properties>
</file>