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3F0EF-C966-480C-9604-8CE10B12655F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9BC49-0865-4796-B78D-A1D2C077A6A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290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5869C-BA06-4576-A087-D97B00D4C2A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23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061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111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3317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2479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7683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000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283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455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533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8341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842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8FEAB-C240-4758-A151-B84A4F6F8B22}" type="datetimeFigureOut">
              <a:rPr lang="nb-NO" smtClean="0"/>
              <a:t>28.01.2026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A076F-BA79-486B-999D-68B20BD0DBF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348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yesr.org/education/modern-radiology-ebook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6"/>
          <p:cNvGrpSpPr>
            <a:grpSpLocks noGrp="1" noUngrp="1" noRot="1" noMove="1" noResize="1"/>
          </p:cNvGrpSpPr>
          <p:nvPr/>
        </p:nvGrpSpPr>
        <p:grpSpPr>
          <a:xfrm>
            <a:off x="4775201" y="531479"/>
            <a:ext cx="2538015" cy="785859"/>
            <a:chOff x="0" y="0"/>
            <a:chExt cx="1002673" cy="310463"/>
          </a:xfrm>
        </p:grpSpPr>
        <p:sp>
          <p:nvSpPr>
            <p:cNvPr id="27" name="Freeform 2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002673" cy="310463"/>
            </a:xfrm>
            <a:custGeom>
              <a:avLst/>
              <a:gdLst/>
              <a:ahLst/>
              <a:cxnLst/>
              <a:rect l="l" t="t" r="r" b="b"/>
              <a:pathLst>
                <a:path w="1002673" h="310463">
                  <a:moveTo>
                    <a:pt x="0" y="0"/>
                  </a:moveTo>
                  <a:lnTo>
                    <a:pt x="799473" y="0"/>
                  </a:lnTo>
                  <a:lnTo>
                    <a:pt x="1002673" y="155231"/>
                  </a:lnTo>
                  <a:lnTo>
                    <a:pt x="799473" y="310463"/>
                  </a:lnTo>
                  <a:lnTo>
                    <a:pt x="0" y="310463"/>
                  </a:lnTo>
                  <a:lnTo>
                    <a:pt x="203200" y="155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5ECEA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28" name="TextBox 28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7800" y="-28575"/>
              <a:ext cx="5588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20" name="Group 20"/>
          <p:cNvGrpSpPr>
            <a:grpSpLocks noGrp="1" noUngrp="1" noRot="1" noMove="1" noResize="1"/>
          </p:cNvGrpSpPr>
          <p:nvPr/>
        </p:nvGrpSpPr>
        <p:grpSpPr>
          <a:xfrm>
            <a:off x="2472218" y="531479"/>
            <a:ext cx="2538015" cy="785859"/>
            <a:chOff x="0" y="0"/>
            <a:chExt cx="1002673" cy="310463"/>
          </a:xfrm>
        </p:grpSpPr>
        <p:sp>
          <p:nvSpPr>
            <p:cNvPr id="21" name="Freeform 21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002673" cy="310463"/>
            </a:xfrm>
            <a:custGeom>
              <a:avLst/>
              <a:gdLst/>
              <a:ahLst/>
              <a:cxnLst/>
              <a:rect l="l" t="t" r="r" b="b"/>
              <a:pathLst>
                <a:path w="1002673" h="310463">
                  <a:moveTo>
                    <a:pt x="0" y="0"/>
                  </a:moveTo>
                  <a:lnTo>
                    <a:pt x="799473" y="0"/>
                  </a:lnTo>
                  <a:lnTo>
                    <a:pt x="1002673" y="155231"/>
                  </a:lnTo>
                  <a:lnTo>
                    <a:pt x="799473" y="310463"/>
                  </a:lnTo>
                  <a:lnTo>
                    <a:pt x="0" y="310463"/>
                  </a:lnTo>
                  <a:lnTo>
                    <a:pt x="203200" y="155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F6F4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22" name="TextBox 22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7800" y="-28575"/>
              <a:ext cx="5588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4" name="Group 14"/>
          <p:cNvGrpSpPr>
            <a:grpSpLocks noGrp="1" noUngrp="1" noRot="1" noMove="1" noResize="1"/>
          </p:cNvGrpSpPr>
          <p:nvPr/>
        </p:nvGrpSpPr>
        <p:grpSpPr>
          <a:xfrm>
            <a:off x="145976" y="531479"/>
            <a:ext cx="2549375" cy="785859"/>
            <a:chOff x="0" y="0"/>
            <a:chExt cx="1007161" cy="310463"/>
          </a:xfrm>
        </p:grpSpPr>
        <p:sp>
          <p:nvSpPr>
            <p:cNvPr id="15" name="Freeform 1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007161" cy="310463"/>
            </a:xfrm>
            <a:custGeom>
              <a:avLst/>
              <a:gdLst/>
              <a:ahLst/>
              <a:cxnLst/>
              <a:rect l="l" t="t" r="r" b="b"/>
              <a:pathLst>
                <a:path w="1007161" h="310463">
                  <a:moveTo>
                    <a:pt x="0" y="0"/>
                  </a:moveTo>
                  <a:lnTo>
                    <a:pt x="803961" y="0"/>
                  </a:lnTo>
                  <a:lnTo>
                    <a:pt x="1007161" y="155231"/>
                  </a:lnTo>
                  <a:lnTo>
                    <a:pt x="803961" y="310463"/>
                  </a:lnTo>
                  <a:lnTo>
                    <a:pt x="0" y="310463"/>
                  </a:lnTo>
                  <a:lnTo>
                    <a:pt x="203200" y="155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6" name="TextBox 16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7800" y="-28575"/>
              <a:ext cx="5588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32" name="Group 32"/>
          <p:cNvGrpSpPr>
            <a:grpSpLocks noGrp="1" noUngrp="1" noRot="1" noMove="1" noResize="1"/>
          </p:cNvGrpSpPr>
          <p:nvPr/>
        </p:nvGrpSpPr>
        <p:grpSpPr>
          <a:xfrm>
            <a:off x="9379589" y="533400"/>
            <a:ext cx="2538015" cy="785859"/>
            <a:chOff x="0" y="0"/>
            <a:chExt cx="1002673" cy="310463"/>
          </a:xfrm>
        </p:grpSpPr>
        <p:sp>
          <p:nvSpPr>
            <p:cNvPr id="33" name="Freeform 3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002673" cy="310463"/>
            </a:xfrm>
            <a:custGeom>
              <a:avLst/>
              <a:gdLst/>
              <a:ahLst/>
              <a:cxnLst/>
              <a:rect l="l" t="t" r="r" b="b"/>
              <a:pathLst>
                <a:path w="1002673" h="310463">
                  <a:moveTo>
                    <a:pt x="0" y="0"/>
                  </a:moveTo>
                  <a:lnTo>
                    <a:pt x="799473" y="0"/>
                  </a:lnTo>
                  <a:lnTo>
                    <a:pt x="1002673" y="155231"/>
                  </a:lnTo>
                  <a:lnTo>
                    <a:pt x="799473" y="310463"/>
                  </a:lnTo>
                  <a:lnTo>
                    <a:pt x="0" y="310463"/>
                  </a:lnTo>
                  <a:lnTo>
                    <a:pt x="203200" y="155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BA296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34" name="TextBox 3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7800" y="-28575"/>
              <a:ext cx="5588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10464835" y="1244600"/>
            <a:ext cx="238935" cy="238935"/>
            <a:chOff x="0" y="0"/>
            <a:chExt cx="812800" cy="81280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609600" y="81280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7BA296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203200" y="73025"/>
              <a:ext cx="406400" cy="7397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56" name="Group 56"/>
          <p:cNvGrpSpPr>
            <a:grpSpLocks noGrp="1" noUngrp="1" noRot="1" noMove="1" noResize="1"/>
          </p:cNvGrpSpPr>
          <p:nvPr/>
        </p:nvGrpSpPr>
        <p:grpSpPr>
          <a:xfrm>
            <a:off x="7077132" y="531479"/>
            <a:ext cx="2538015" cy="785859"/>
            <a:chOff x="0" y="0"/>
            <a:chExt cx="1002673" cy="310463"/>
          </a:xfrm>
        </p:grpSpPr>
        <p:sp>
          <p:nvSpPr>
            <p:cNvPr id="57" name="Freeform 5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002673" cy="310463"/>
            </a:xfrm>
            <a:custGeom>
              <a:avLst/>
              <a:gdLst/>
              <a:ahLst/>
              <a:cxnLst/>
              <a:rect l="l" t="t" r="r" b="b"/>
              <a:pathLst>
                <a:path w="1002673" h="310463">
                  <a:moveTo>
                    <a:pt x="0" y="0"/>
                  </a:moveTo>
                  <a:lnTo>
                    <a:pt x="799473" y="0"/>
                  </a:lnTo>
                  <a:lnTo>
                    <a:pt x="1002673" y="155231"/>
                  </a:lnTo>
                  <a:lnTo>
                    <a:pt x="799473" y="310463"/>
                  </a:lnTo>
                  <a:lnTo>
                    <a:pt x="0" y="310463"/>
                  </a:lnTo>
                  <a:lnTo>
                    <a:pt x="203200" y="155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D0CA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58" name="TextBox 58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77800" y="-28575"/>
              <a:ext cx="5588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8175078" y="1244600"/>
            <a:ext cx="238935" cy="238935"/>
            <a:chOff x="0" y="0"/>
            <a:chExt cx="812800" cy="812800"/>
          </a:xfrm>
        </p:grpSpPr>
        <p:sp>
          <p:nvSpPr>
            <p:cNvPr id="61" name="TextBox 61"/>
            <p:cNvSpPr txBox="1"/>
            <p:nvPr/>
          </p:nvSpPr>
          <p:spPr>
            <a:xfrm>
              <a:off x="203200" y="73025"/>
              <a:ext cx="406400" cy="7397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609600" y="81280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7BA296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</p:grpSp>
      <p:grpSp>
        <p:nvGrpSpPr>
          <p:cNvPr id="2" name="Group 2"/>
          <p:cNvGrpSpPr>
            <a:grpSpLocks noGrp="1" noUngrp="1" noRot="1" noMove="1" noResize="1"/>
          </p:cNvGrpSpPr>
          <p:nvPr/>
        </p:nvGrpSpPr>
        <p:grpSpPr>
          <a:xfrm>
            <a:off x="152400" y="2075650"/>
            <a:ext cx="2283407" cy="4320436"/>
            <a:chOff x="0" y="0"/>
            <a:chExt cx="902087" cy="1706839"/>
          </a:xfrm>
        </p:grpSpPr>
        <p:sp>
          <p:nvSpPr>
            <p:cNvPr id="3" name="Freeform 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902087" cy="1706839"/>
            </a:xfrm>
            <a:custGeom>
              <a:avLst/>
              <a:gdLst/>
              <a:ahLst/>
              <a:cxnLst/>
              <a:rect l="l" t="t" r="r" b="b"/>
              <a:pathLst>
                <a:path w="902087" h="1706839">
                  <a:moveTo>
                    <a:pt x="0" y="0"/>
                  </a:moveTo>
                  <a:lnTo>
                    <a:pt x="902087" y="0"/>
                  </a:lnTo>
                  <a:lnTo>
                    <a:pt x="902087" y="1706839"/>
                  </a:lnTo>
                  <a:lnTo>
                    <a:pt x="0" y="1706839"/>
                  </a:lnTo>
                  <a:close/>
                </a:path>
              </a:pathLst>
            </a:custGeom>
            <a:solidFill>
              <a:srgbClr val="FFFFFF"/>
            </a:solidFill>
            <a:ln w="3810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5" name="Group 5"/>
          <p:cNvGrpSpPr>
            <a:grpSpLocks noGrp="1" noUngrp="1" noRot="1" noMove="1" noResize="1"/>
          </p:cNvGrpSpPr>
          <p:nvPr/>
        </p:nvGrpSpPr>
        <p:grpSpPr>
          <a:xfrm>
            <a:off x="145976" y="6449357"/>
            <a:ext cx="11644526" cy="281643"/>
            <a:chOff x="0" y="0"/>
            <a:chExt cx="14487197" cy="663267"/>
          </a:xfrm>
        </p:grpSpPr>
        <p:sp>
          <p:nvSpPr>
            <p:cNvPr id="6" name="Freeform 6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4487196" cy="663267"/>
            </a:xfrm>
            <a:prstGeom prst="rect">
              <a:avLst/>
            </a:prstGeom>
            <a:solidFill>
              <a:srgbClr val="E5ECEA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pPr algn="ctr"/>
              <a:r>
                <a:rPr lang="nb-NO" sz="1067">
                  <a:latin typeface="Cambria" panose="02040503050406030204" pitchFamily="18" charset="0"/>
                  <a:ea typeface="Cambria" panose="02040503050406030204" pitchFamily="18" charset="0"/>
                </a:rPr>
                <a:t>Planen er veiledende. Læringsmål kan oppnås i annen rekkefølge og ved andre arenaer enn oppgitt. Varighet av tjeneste/rotasjoner/hospitering er minimums angivelser</a:t>
              </a:r>
            </a:p>
            <a:p>
              <a:endParaRPr lang="nb-NO" sz="1200"/>
            </a:p>
          </p:txBody>
        </p:sp>
        <p:sp>
          <p:nvSpPr>
            <p:cNvPr id="7" name="TextBox 7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174625"/>
              <a:ext cx="7112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8" name="Group 8"/>
          <p:cNvGrpSpPr>
            <a:grpSpLocks noGrp="1" noUngrp="1" noRot="1" noMove="1" noResize="1"/>
          </p:cNvGrpSpPr>
          <p:nvPr/>
        </p:nvGrpSpPr>
        <p:grpSpPr>
          <a:xfrm>
            <a:off x="157304" y="1479875"/>
            <a:ext cx="11633200" cy="529563"/>
            <a:chOff x="0" y="0"/>
            <a:chExt cx="4540851" cy="209210"/>
          </a:xfrm>
        </p:grpSpPr>
        <p:sp>
          <p:nvSpPr>
            <p:cNvPr id="9" name="Freeform 9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4540850" cy="209210"/>
            </a:xfrm>
            <a:custGeom>
              <a:avLst/>
              <a:gdLst/>
              <a:ahLst/>
              <a:cxnLst/>
              <a:rect l="l" t="t" r="r" b="b"/>
              <a:pathLst>
                <a:path w="4540850" h="209210">
                  <a:moveTo>
                    <a:pt x="0" y="0"/>
                  </a:moveTo>
                  <a:lnTo>
                    <a:pt x="4540850" y="0"/>
                  </a:lnTo>
                  <a:lnTo>
                    <a:pt x="4540850" y="209210"/>
                  </a:lnTo>
                  <a:lnTo>
                    <a:pt x="0" y="209210"/>
                  </a:lnTo>
                  <a:close/>
                </a:path>
              </a:pathLst>
            </a:custGeom>
            <a:solidFill>
              <a:srgbClr val="BDD0CA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0" name="TextBox 10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318507" y="1240939"/>
            <a:ext cx="238935" cy="238935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609600" y="81280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7BA296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03200" y="73025"/>
              <a:ext cx="406400" cy="7397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3601914" y="1240939"/>
            <a:ext cx="238935" cy="238935"/>
            <a:chOff x="0" y="0"/>
            <a:chExt cx="812800" cy="81280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609600" y="81280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7BA296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203200" y="73025"/>
              <a:ext cx="406400" cy="7397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5891671" y="1240939"/>
            <a:ext cx="238935" cy="238935"/>
            <a:chOff x="0" y="0"/>
            <a:chExt cx="812800" cy="8128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609600" y="81280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7BA296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203200" y="73025"/>
              <a:ext cx="406400" cy="7397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38" name="Group 38"/>
          <p:cNvGrpSpPr>
            <a:grpSpLocks noGrp="1" noUngrp="1" noRot="1" noMove="1" noResize="1"/>
          </p:cNvGrpSpPr>
          <p:nvPr/>
        </p:nvGrpSpPr>
        <p:grpSpPr>
          <a:xfrm>
            <a:off x="2489200" y="2075650"/>
            <a:ext cx="2283407" cy="4320436"/>
            <a:chOff x="0" y="0"/>
            <a:chExt cx="902087" cy="1706839"/>
          </a:xfrm>
        </p:grpSpPr>
        <p:sp>
          <p:nvSpPr>
            <p:cNvPr id="39" name="Freeform 39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902087" cy="1706839"/>
            </a:xfrm>
            <a:custGeom>
              <a:avLst/>
              <a:gdLst/>
              <a:ahLst/>
              <a:cxnLst/>
              <a:rect l="l" t="t" r="r" b="b"/>
              <a:pathLst>
                <a:path w="902087" h="1706839">
                  <a:moveTo>
                    <a:pt x="0" y="0"/>
                  </a:moveTo>
                  <a:lnTo>
                    <a:pt x="902087" y="0"/>
                  </a:lnTo>
                  <a:lnTo>
                    <a:pt x="902087" y="1706839"/>
                  </a:lnTo>
                  <a:lnTo>
                    <a:pt x="0" y="1706839"/>
                  </a:lnTo>
                  <a:close/>
                </a:path>
              </a:pathLst>
            </a:custGeom>
            <a:solidFill>
              <a:srgbClr val="F2F6F4"/>
            </a:solidFill>
            <a:ln w="3810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40" name="TextBox 40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41" name="Group 41"/>
          <p:cNvGrpSpPr>
            <a:grpSpLocks noGrp="1" noUngrp="1" noRot="1" noMove="1" noResize="1"/>
          </p:cNvGrpSpPr>
          <p:nvPr/>
        </p:nvGrpSpPr>
        <p:grpSpPr>
          <a:xfrm>
            <a:off x="4826000" y="2075650"/>
            <a:ext cx="2283407" cy="4320436"/>
            <a:chOff x="0" y="0"/>
            <a:chExt cx="902087" cy="1706839"/>
          </a:xfrm>
        </p:grpSpPr>
        <p:sp>
          <p:nvSpPr>
            <p:cNvPr id="42" name="Freeform 4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902087" cy="1706839"/>
            </a:xfrm>
            <a:custGeom>
              <a:avLst/>
              <a:gdLst/>
              <a:ahLst/>
              <a:cxnLst/>
              <a:rect l="l" t="t" r="r" b="b"/>
              <a:pathLst>
                <a:path w="902087" h="1706839">
                  <a:moveTo>
                    <a:pt x="0" y="0"/>
                  </a:moveTo>
                  <a:lnTo>
                    <a:pt x="902087" y="0"/>
                  </a:lnTo>
                  <a:lnTo>
                    <a:pt x="902087" y="1706839"/>
                  </a:lnTo>
                  <a:lnTo>
                    <a:pt x="0" y="1706839"/>
                  </a:lnTo>
                  <a:close/>
                </a:path>
              </a:pathLst>
            </a:custGeom>
            <a:solidFill>
              <a:srgbClr val="E5ECEA"/>
            </a:solidFill>
            <a:ln w="3810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43" name="TextBox 43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44" name="Group 44"/>
          <p:cNvGrpSpPr>
            <a:grpSpLocks noGrp="1" noUngrp="1" noRot="1" noMove="1" noResize="1"/>
          </p:cNvGrpSpPr>
          <p:nvPr/>
        </p:nvGrpSpPr>
        <p:grpSpPr>
          <a:xfrm>
            <a:off x="7162800" y="2075650"/>
            <a:ext cx="2283407" cy="4320436"/>
            <a:chOff x="0" y="0"/>
            <a:chExt cx="902087" cy="1706839"/>
          </a:xfrm>
        </p:grpSpPr>
        <p:sp>
          <p:nvSpPr>
            <p:cNvPr id="45" name="Freeform 4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902087" cy="1706839"/>
            </a:xfrm>
            <a:custGeom>
              <a:avLst/>
              <a:gdLst/>
              <a:ahLst/>
              <a:cxnLst/>
              <a:rect l="l" t="t" r="r" b="b"/>
              <a:pathLst>
                <a:path w="902087" h="1706839">
                  <a:moveTo>
                    <a:pt x="0" y="0"/>
                  </a:moveTo>
                  <a:lnTo>
                    <a:pt x="902087" y="0"/>
                  </a:lnTo>
                  <a:lnTo>
                    <a:pt x="902087" y="1706839"/>
                  </a:lnTo>
                  <a:lnTo>
                    <a:pt x="0" y="1706839"/>
                  </a:lnTo>
                  <a:close/>
                </a:path>
              </a:pathLst>
            </a:custGeom>
            <a:solidFill>
              <a:srgbClr val="BDD0CA"/>
            </a:solidFill>
            <a:ln w="3810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46" name="TextBox 46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47" name="Group 47"/>
          <p:cNvGrpSpPr>
            <a:grpSpLocks noGrp="1" noUngrp="1" noRot="1" noMove="1" noResize="1"/>
          </p:cNvGrpSpPr>
          <p:nvPr/>
        </p:nvGrpSpPr>
        <p:grpSpPr>
          <a:xfrm>
            <a:off x="9499600" y="2075650"/>
            <a:ext cx="2283407" cy="4320436"/>
            <a:chOff x="0" y="0"/>
            <a:chExt cx="902087" cy="1706839"/>
          </a:xfrm>
        </p:grpSpPr>
        <p:sp>
          <p:nvSpPr>
            <p:cNvPr id="48" name="Freeform 4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902087" cy="1706839"/>
            </a:xfrm>
            <a:custGeom>
              <a:avLst/>
              <a:gdLst/>
              <a:ahLst/>
              <a:cxnLst/>
              <a:rect l="l" t="t" r="r" b="b"/>
              <a:pathLst>
                <a:path w="902087" h="1706839">
                  <a:moveTo>
                    <a:pt x="0" y="0"/>
                  </a:moveTo>
                  <a:lnTo>
                    <a:pt x="902087" y="0"/>
                  </a:lnTo>
                  <a:lnTo>
                    <a:pt x="902087" y="1706839"/>
                  </a:lnTo>
                  <a:lnTo>
                    <a:pt x="0" y="1706839"/>
                  </a:lnTo>
                  <a:close/>
                </a:path>
              </a:pathLst>
            </a:custGeom>
            <a:solidFill>
              <a:srgbClr val="7BA296"/>
            </a:solidFill>
            <a:ln w="3810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49" name="TextBox 49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812800" cy="8413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50" name="TextBox 50"/>
          <p:cNvSpPr txBox="1"/>
          <p:nvPr/>
        </p:nvSpPr>
        <p:spPr>
          <a:xfrm>
            <a:off x="202988" y="125278"/>
            <a:ext cx="11462269" cy="179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93"/>
              </a:lnSpc>
            </a:pP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Utdanningsplan Radiologi Bærum og Ringerike sykehus, Vestre Viken HF.  5 - </a:t>
            </a:r>
            <a:r>
              <a:rPr lang="nb-NO" sz="12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årig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løp der 3,5 år gjennomføres ved læringsarena Ringerike og/eller Bærum sykehus.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724217" y="588099"/>
            <a:ext cx="1428482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(BS- 0-1 år)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5367332" y="608422"/>
            <a:ext cx="1486358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(BS- 2-3,5 år)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9928722" y="597613"/>
            <a:ext cx="1381053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(DS eller OUS- 4,5- 5 år.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82111" y="1613276"/>
            <a:ext cx="11583583" cy="2369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53"/>
              </a:lnSpc>
            </a:pP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Kontinuerlig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supervisjon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og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fast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veiledning ~ 1x/mnd.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Evalueringskollegium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halvtårsevaluering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av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faglig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progresjon/legerollen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og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godkjenning</a:t>
            </a:r>
            <a:r>
              <a:rPr lang="en-US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av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læringsmål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7671704" y="606677"/>
            <a:ext cx="1348869" cy="4360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(DS eller OUS- 3,5-4,5 år)</a:t>
            </a:r>
          </a:p>
        </p:txBody>
      </p:sp>
      <p:sp>
        <p:nvSpPr>
          <p:cNvPr id="64" name="TekstSylinder 63"/>
          <p:cNvSpPr txBox="1"/>
          <p:nvPr/>
        </p:nvSpPr>
        <p:spPr>
          <a:xfrm>
            <a:off x="202989" y="2140993"/>
            <a:ext cx="219852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Fokusområder: 3 måneders grunnleggende opplæring under tett supervisjon av overlege for å bygge vaktkompetanse innen radiologi for relevante fagområder. </a:t>
            </a:r>
          </a:p>
          <a:p>
            <a:r>
              <a:rPr lang="nb-NO" sz="1200" dirty="0"/>
              <a:t>MÅL: Bli vaktkompetent. </a:t>
            </a:r>
          </a:p>
          <a:p>
            <a:endParaRPr lang="nb-NO" sz="1200" dirty="0"/>
          </a:p>
          <a:p>
            <a:r>
              <a:rPr lang="nb-NO" sz="1200" dirty="0"/>
              <a:t>3 mnd. – 1 år:</a:t>
            </a:r>
          </a:p>
          <a:p>
            <a:r>
              <a:rPr lang="nb-NO" sz="1200" dirty="0"/>
              <a:t>Under tett supervisjon av overleger og erfarne LIS, økes kompetansen med hovedfokus på akuttundersøkelser innen CT, UL og røntgen. </a:t>
            </a:r>
          </a:p>
          <a:p>
            <a:r>
              <a:rPr lang="nb-NO" sz="1200" dirty="0"/>
              <a:t>Intervensjon: kunne utføre pleura- og </a:t>
            </a:r>
            <a:r>
              <a:rPr lang="nb-NO" sz="1200" dirty="0" err="1"/>
              <a:t>ascitestapping</a:t>
            </a:r>
            <a:r>
              <a:rPr lang="nb-NO" sz="1200" dirty="0"/>
              <a:t>.  Kan evt. starte opp med biospiser mot slutten av første året.</a:t>
            </a:r>
          </a:p>
          <a:p>
            <a:endParaRPr lang="nb-NO" sz="1200" dirty="0"/>
          </a:p>
          <a:p>
            <a:endParaRPr lang="nb-NO" sz="1200" dirty="0"/>
          </a:p>
          <a:p>
            <a:r>
              <a:rPr lang="nb-NO" sz="1200" dirty="0"/>
              <a:t>Anbefalte kurs: Grunnkurs (A,B,C,D)</a:t>
            </a:r>
          </a:p>
          <a:p>
            <a:r>
              <a:rPr lang="nb-NO" sz="1200" dirty="0"/>
              <a:t>1 kurs i halvåret</a:t>
            </a:r>
          </a:p>
        </p:txBody>
      </p:sp>
      <p:sp>
        <p:nvSpPr>
          <p:cNvPr id="65" name="TekstSylinder 64"/>
          <p:cNvSpPr txBox="1"/>
          <p:nvPr/>
        </p:nvSpPr>
        <p:spPr>
          <a:xfrm>
            <a:off x="2525868" y="2134451"/>
            <a:ext cx="22072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Fokusområder: Starte med polikliniske undersøkelser innen abdomen, </a:t>
            </a:r>
            <a:r>
              <a:rPr lang="nb-NO" sz="1200" dirty="0" err="1"/>
              <a:t>nevro</a:t>
            </a:r>
            <a:r>
              <a:rPr lang="nb-NO" sz="1200" dirty="0"/>
              <a:t>, </a:t>
            </a:r>
            <a:r>
              <a:rPr lang="nb-NO" sz="1200" dirty="0" err="1"/>
              <a:t>thorax</a:t>
            </a:r>
            <a:r>
              <a:rPr lang="nb-NO" sz="1200" dirty="0"/>
              <a:t>, MSK, onkologi og intervensjon. </a:t>
            </a:r>
          </a:p>
          <a:p>
            <a:r>
              <a:rPr lang="nb-NO" sz="1200" dirty="0"/>
              <a:t>Lever og nyrebiopsier. </a:t>
            </a:r>
          </a:p>
          <a:p>
            <a:r>
              <a:rPr lang="nb-NO" sz="1200" dirty="0"/>
              <a:t>MR-rotasjon på 6 uker.</a:t>
            </a:r>
          </a:p>
          <a:p>
            <a:endParaRPr lang="nb-NO" sz="1200" dirty="0"/>
          </a:p>
          <a:p>
            <a:r>
              <a:rPr lang="nb-NO" sz="1200" dirty="0"/>
              <a:t>MÅL: Bygge kompetanse innenfor et utvidet spekter av undersøkelser og alle modaliteter. Få godkjent noen 3a LM i samråd med veileder/</a:t>
            </a:r>
            <a:r>
              <a:rPr lang="nb-NO" sz="1200" dirty="0" err="1"/>
              <a:t>supervisør</a:t>
            </a:r>
            <a:r>
              <a:rPr lang="nb-NO" sz="1200" dirty="0"/>
              <a:t>/leder.</a:t>
            </a:r>
          </a:p>
          <a:p>
            <a:endParaRPr lang="nb-NO" sz="1200" dirty="0"/>
          </a:p>
          <a:p>
            <a:r>
              <a:rPr lang="nb-NO" sz="1200" dirty="0"/>
              <a:t>Annen relevant informasjon: Holde internundervisning for kollegiet og  evt. undervisning for andre yrkesgrupper. Jobbe med FKM.</a:t>
            </a:r>
          </a:p>
          <a:p>
            <a:endParaRPr lang="nb-NO" sz="1200" dirty="0"/>
          </a:p>
          <a:p>
            <a:r>
              <a:rPr lang="nb-NO" sz="1200" dirty="0"/>
              <a:t>Anbefalte kurs: Grunnkurs (A,B,C,D),</a:t>
            </a:r>
          </a:p>
          <a:p>
            <a:r>
              <a:rPr lang="nb-NO" sz="1200" dirty="0"/>
              <a:t>1 kurs i halvåret</a:t>
            </a:r>
          </a:p>
          <a:p>
            <a:endParaRPr lang="nb-NO" sz="1200" dirty="0"/>
          </a:p>
        </p:txBody>
      </p:sp>
      <p:sp>
        <p:nvSpPr>
          <p:cNvPr id="66" name="TekstSylinder 65"/>
          <p:cNvSpPr txBox="1"/>
          <p:nvPr/>
        </p:nvSpPr>
        <p:spPr>
          <a:xfrm>
            <a:off x="4869035" y="2128922"/>
            <a:ext cx="220809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Fokusområder: Fortsette med ø-hjelp og polikliniske undersøkelser i alle organgrupper, fullføre 3a LM og evt. begynne med noen 3b-mål. </a:t>
            </a:r>
          </a:p>
          <a:p>
            <a:r>
              <a:rPr lang="nb-NO" sz="1200" dirty="0"/>
              <a:t>Rotasjon til BDS og barn i Drammen (for 3a LM, om mulig også noen 3B LM i barn).</a:t>
            </a:r>
          </a:p>
          <a:p>
            <a:r>
              <a:rPr lang="nb-NO" sz="1200" dirty="0"/>
              <a:t>Delta ved gjennomlysningsundersøkelser.</a:t>
            </a:r>
          </a:p>
          <a:p>
            <a:r>
              <a:rPr lang="nb-NO" sz="1200" dirty="0"/>
              <a:t>Intervensjon: Drenasje av abscess, galleblære. </a:t>
            </a:r>
            <a:r>
              <a:rPr lang="nb-NO" sz="1200" dirty="0" err="1"/>
              <a:t>Nefrostomi</a:t>
            </a:r>
            <a:r>
              <a:rPr lang="nb-NO" sz="1200" dirty="0"/>
              <a:t>. Fullføre flest mulig FKM, inkl. forbedringsoppgave.</a:t>
            </a:r>
          </a:p>
          <a:p>
            <a:endParaRPr lang="nb-NO" sz="1200" dirty="0"/>
          </a:p>
          <a:p>
            <a:endParaRPr lang="nb-NO" sz="1200" dirty="0"/>
          </a:p>
          <a:p>
            <a:r>
              <a:rPr lang="nb-NO" sz="1200" dirty="0"/>
              <a:t>Annen relevant informasjon: Delta i demonstrasjoner/holde demonstrasjoner, delta i MDT-møter. Holde internundervisning</a:t>
            </a:r>
          </a:p>
          <a:p>
            <a:endParaRPr lang="nb-NO" sz="1200" dirty="0"/>
          </a:p>
          <a:p>
            <a:r>
              <a:rPr lang="nb-NO" sz="1200" dirty="0"/>
              <a:t>Anbefalte kurs:  Organkurs,</a:t>
            </a:r>
          </a:p>
          <a:p>
            <a:r>
              <a:rPr lang="nb-NO" sz="1200" dirty="0"/>
              <a:t>1 kurs i halvåret</a:t>
            </a:r>
          </a:p>
        </p:txBody>
      </p:sp>
      <p:sp>
        <p:nvSpPr>
          <p:cNvPr id="67" name="TekstSylinder 66"/>
          <p:cNvSpPr txBox="1"/>
          <p:nvPr/>
        </p:nvSpPr>
        <p:spPr>
          <a:xfrm>
            <a:off x="7210360" y="2117440"/>
            <a:ext cx="216922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Fokusområder: 3b læringsmål. Organrotasjon.  </a:t>
            </a:r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r>
              <a:rPr lang="nb-NO" sz="1200" dirty="0"/>
              <a:t>Annen relevant informasjon: Holde demonstrasjoner og MDT-møter (avhengig avlæringsarena for rotasjon). Holde internundervisning.</a:t>
            </a:r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r>
              <a:rPr lang="nb-NO" sz="1200" dirty="0"/>
              <a:t>Anbefalte kurs: Organkurs,</a:t>
            </a:r>
          </a:p>
          <a:p>
            <a:r>
              <a:rPr lang="nb-NO" sz="1200" dirty="0"/>
              <a:t>1 kurs i halvåret. Adm. og ledelseskurset.</a:t>
            </a:r>
          </a:p>
          <a:p>
            <a:endParaRPr lang="nb-NO" sz="1200" dirty="0"/>
          </a:p>
        </p:txBody>
      </p:sp>
      <p:sp>
        <p:nvSpPr>
          <p:cNvPr id="68" name="TekstSylinder 67"/>
          <p:cNvSpPr txBox="1"/>
          <p:nvPr/>
        </p:nvSpPr>
        <p:spPr>
          <a:xfrm>
            <a:off x="9564842" y="2117440"/>
            <a:ext cx="22008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Fokusområder: om mulig fordype seg noe i ønsket organgruppe som overlege.</a:t>
            </a:r>
          </a:p>
          <a:p>
            <a:r>
              <a:rPr lang="nb-NO" sz="1200" dirty="0"/>
              <a:t>(avhengig av </a:t>
            </a:r>
            <a:r>
              <a:rPr lang="nb-NO" sz="1200" dirty="0" err="1"/>
              <a:t>læringsarene</a:t>
            </a:r>
            <a:r>
              <a:rPr lang="nb-NO" sz="1200" dirty="0"/>
              <a:t> for rotasjon) </a:t>
            </a:r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r>
              <a:rPr lang="nb-NO" sz="1200" dirty="0"/>
              <a:t>Annen relevant informasjon: Fullføre 3b LM, FKM. Veilederkurs. </a:t>
            </a:r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endParaRPr lang="nb-NO" sz="1200" dirty="0"/>
          </a:p>
          <a:p>
            <a:r>
              <a:rPr lang="nb-NO" sz="1200" dirty="0"/>
              <a:t>Anbefalte kurs: Organkurs,</a:t>
            </a:r>
          </a:p>
          <a:p>
            <a:r>
              <a:rPr lang="nb-NO" sz="1200" dirty="0"/>
              <a:t>1 kurs i halvåret.</a:t>
            </a:r>
          </a:p>
          <a:p>
            <a:r>
              <a:rPr lang="nb-NO" sz="1200" dirty="0"/>
              <a:t>10 radiologikurs tilsammen</a:t>
            </a:r>
          </a:p>
          <a:p>
            <a:endParaRPr lang="nb-NO" sz="1200" dirty="0"/>
          </a:p>
        </p:txBody>
      </p:sp>
      <p:sp>
        <p:nvSpPr>
          <p:cNvPr id="69" name="TextBox 51"/>
          <p:cNvSpPr txBox="1"/>
          <p:nvPr/>
        </p:nvSpPr>
        <p:spPr>
          <a:xfrm>
            <a:off x="2967988" y="626281"/>
            <a:ext cx="1428482" cy="218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(BS- 1-2 år)</a:t>
            </a:r>
          </a:p>
        </p:txBody>
      </p:sp>
    </p:spTree>
    <p:extLst>
      <p:ext uri="{BB962C8B-B14F-4D97-AF65-F5344CB8AC3E}">
        <p14:creationId xmlns:p14="http://schemas.microsoft.com/office/powerpoint/2010/main" val="103695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6478" y="533400"/>
            <a:ext cx="1193522" cy="1116862"/>
          </a:xfrm>
          <a:custGeom>
            <a:avLst/>
            <a:gdLst/>
            <a:ahLst/>
            <a:cxnLst/>
            <a:rect l="l" t="t" r="r" b="b"/>
            <a:pathLst>
              <a:path w="812800" h="760594">
                <a:moveTo>
                  <a:pt x="406400" y="760594"/>
                </a:moveTo>
                <a:lnTo>
                  <a:pt x="0" y="354194"/>
                </a:lnTo>
                <a:lnTo>
                  <a:pt x="203200" y="354194"/>
                </a:lnTo>
                <a:lnTo>
                  <a:pt x="203200" y="0"/>
                </a:lnTo>
                <a:lnTo>
                  <a:pt x="609600" y="0"/>
                </a:lnTo>
                <a:lnTo>
                  <a:pt x="609600" y="354194"/>
                </a:lnTo>
                <a:lnTo>
                  <a:pt x="812800" y="354194"/>
                </a:lnTo>
                <a:lnTo>
                  <a:pt x="406400" y="760594"/>
                </a:lnTo>
                <a:close/>
              </a:path>
            </a:pathLst>
          </a:custGeom>
          <a:solidFill>
            <a:srgbClr val="E5ECEA"/>
          </a:solidFill>
          <a:ln w="19050">
            <a:solidFill>
              <a:srgbClr val="000000"/>
            </a:solidFill>
          </a:ln>
        </p:spPr>
        <p:txBody>
          <a:bodyPr/>
          <a:lstStyle/>
          <a:p>
            <a:endParaRPr lang="nb-NO"/>
          </a:p>
        </p:txBody>
      </p:sp>
      <p:grpSp>
        <p:nvGrpSpPr>
          <p:cNvPr id="2" name="Group 2"/>
          <p:cNvGrpSpPr>
            <a:grpSpLocks noGrp="1" noUngrp="1" noRot="1" noMove="1" noResize="1"/>
          </p:cNvGrpSpPr>
          <p:nvPr/>
        </p:nvGrpSpPr>
        <p:grpSpPr>
          <a:xfrm>
            <a:off x="131597" y="1701800"/>
            <a:ext cx="12030407" cy="4835439"/>
            <a:chOff x="0" y="0"/>
            <a:chExt cx="904092" cy="365118"/>
          </a:xfrm>
        </p:grpSpPr>
        <p:sp>
          <p:nvSpPr>
            <p:cNvPr id="3" name="Freeform 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904092" cy="365118"/>
            </a:xfrm>
            <a:custGeom>
              <a:avLst/>
              <a:gdLst/>
              <a:ahLst/>
              <a:cxnLst/>
              <a:rect l="l" t="t" r="r" b="b"/>
              <a:pathLst>
                <a:path w="904092" h="365118">
                  <a:moveTo>
                    <a:pt x="678069" y="0"/>
                  </a:moveTo>
                  <a:lnTo>
                    <a:pt x="0" y="0"/>
                  </a:lnTo>
                  <a:lnTo>
                    <a:pt x="0" y="365118"/>
                  </a:lnTo>
                  <a:lnTo>
                    <a:pt x="678069" y="365118"/>
                  </a:lnTo>
                  <a:lnTo>
                    <a:pt x="904092" y="182559"/>
                  </a:lnTo>
                  <a:lnTo>
                    <a:pt x="678069" y="0"/>
                  </a:lnTo>
                  <a:close/>
                </a:path>
              </a:pathLst>
            </a:custGeom>
            <a:solidFill>
              <a:srgbClr val="BDD0CA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4" name="TextBox 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6985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lang="nb-NO" sz="1200"/>
            </a:p>
          </p:txBody>
        </p:sp>
      </p:grpSp>
      <p:sp>
        <p:nvSpPr>
          <p:cNvPr id="9" name="Freeform 9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6478" y="81474"/>
            <a:ext cx="12085525" cy="658080"/>
          </a:xfrm>
          <a:custGeom>
            <a:avLst/>
            <a:gdLst/>
            <a:ahLst/>
            <a:cxnLst/>
            <a:rect l="l" t="t" r="r" b="b"/>
            <a:pathLst>
              <a:path w="9171472" h="497491">
                <a:moveTo>
                  <a:pt x="9171472" y="248745"/>
                </a:moveTo>
                <a:lnTo>
                  <a:pt x="8765072" y="0"/>
                </a:lnTo>
                <a:lnTo>
                  <a:pt x="8765072" y="203200"/>
                </a:lnTo>
                <a:lnTo>
                  <a:pt x="0" y="203200"/>
                </a:lnTo>
                <a:lnTo>
                  <a:pt x="0" y="294291"/>
                </a:lnTo>
                <a:lnTo>
                  <a:pt x="8765072" y="294291"/>
                </a:lnTo>
                <a:lnTo>
                  <a:pt x="8765072" y="497491"/>
                </a:lnTo>
                <a:lnTo>
                  <a:pt x="9171472" y="248745"/>
                </a:lnTo>
                <a:close/>
              </a:path>
            </a:pathLst>
          </a:custGeom>
          <a:solidFill>
            <a:srgbClr val="BDD0CA"/>
          </a:solidFill>
          <a:ln w="19050">
            <a:noFill/>
          </a:ln>
        </p:spPr>
        <p:txBody>
          <a:bodyPr/>
          <a:lstStyle/>
          <a:p>
            <a:endParaRPr lang="nb-NO"/>
          </a:p>
        </p:txBody>
      </p:sp>
      <p:grpSp>
        <p:nvGrpSpPr>
          <p:cNvPr id="11" name="Group 11"/>
          <p:cNvGrpSpPr>
            <a:grpSpLocks noGrp="1" noUngrp="1" noRot="1" noMove="1" noResize="1"/>
          </p:cNvGrpSpPr>
          <p:nvPr/>
        </p:nvGrpSpPr>
        <p:grpSpPr>
          <a:xfrm>
            <a:off x="1371600" y="592436"/>
            <a:ext cx="10176520" cy="864629"/>
            <a:chOff x="0" y="0"/>
            <a:chExt cx="1591988" cy="341582"/>
          </a:xfrm>
        </p:grpSpPr>
        <p:sp>
          <p:nvSpPr>
            <p:cNvPr id="12" name="Freeform 12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591988" cy="341582"/>
            </a:xfrm>
            <a:prstGeom prst="rect">
              <a:avLst/>
            </a:prstGeom>
            <a:solidFill>
              <a:srgbClr val="E5ECEA"/>
            </a:solidFill>
            <a:ln w="19050">
              <a:solidFill>
                <a:srgbClr val="000000"/>
              </a:solidFill>
            </a:ln>
          </p:spPr>
          <p:txBody>
            <a:bodyPr/>
            <a:lstStyle/>
            <a:p>
              <a:endParaRPr lang="nb-NO"/>
            </a:p>
          </p:txBody>
        </p:sp>
        <p:sp>
          <p:nvSpPr>
            <p:cNvPr id="13" name="TextBox 13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28575"/>
              <a:ext cx="698500" cy="43497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371600" y="622917"/>
            <a:ext cx="10109200" cy="1070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59091" lvl="1" indent="-129545">
              <a:lnSpc>
                <a:spcPts val="1679"/>
              </a:lnSpc>
              <a:buFont typeface="Arial"/>
              <a:buChar char="•"/>
            </a:pP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Internundervisning: felles for VV hver tirsdag og enkelte fredager (45 min). Internundervisning lokalt hver onsdag (45 min) .Torsdag og fredager også intern </a:t>
            </a:r>
            <a:r>
              <a:rPr lang="nb-NO" sz="1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u.v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./ </a:t>
            </a:r>
            <a:r>
              <a:rPr lang="nb-NO" sz="1200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avd.møte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 veiledersamtale/ traumemøte/fellesmøter med KB/KR</a:t>
            </a:r>
          </a:p>
          <a:p>
            <a:pPr marL="259091" lvl="1" indent="-129545">
              <a:lnSpc>
                <a:spcPts val="1679"/>
              </a:lnSpc>
              <a:buFont typeface="Arial"/>
              <a:buChar char="•"/>
            </a:pP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Kontinuerlig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supervisjon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fast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veiledning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og </a:t>
            </a:r>
            <a:r>
              <a:rPr lang="nb-NO" sz="12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evalueringskollegium</a:t>
            </a: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(halvårlig)</a:t>
            </a:r>
          </a:p>
          <a:p>
            <a:pPr marL="259091" lvl="1" indent="-129545">
              <a:lnSpc>
                <a:spcPts val="1679"/>
              </a:lnSpc>
              <a:buFont typeface="Arial"/>
              <a:buChar char="•"/>
            </a:pPr>
            <a:r>
              <a:rPr lang="nb-NO" sz="1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/>
              </a:rPr>
              <a:t>Veileder og/eller supervisører attesterer oppnådde læringsaktiviteter. Leder attesterer oppnådde læringsmål, etter vurdering i evalueringskollegium.</a:t>
            </a:r>
          </a:p>
          <a:p>
            <a:pPr marL="259091" lvl="1" indent="-129545">
              <a:lnSpc>
                <a:spcPts val="1679"/>
              </a:lnSpc>
              <a:buFont typeface="Arial"/>
              <a:buChar char="•"/>
            </a:pPr>
            <a:endParaRPr lang="nb-NO" sz="1199" dirty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74859" y="1684229"/>
            <a:ext cx="8769141" cy="4602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nb-NO" sz="1067" b="1" dirty="0">
                <a:solidFill>
                  <a:srgbClr val="000000"/>
                </a:solidFill>
              </a:rPr>
              <a:t>Faglige temaer for undervisning, t</a:t>
            </a:r>
            <a:r>
              <a:rPr lang="nb-NO" sz="1067" dirty="0"/>
              <a:t>emaene gjentas hvert andre år: </a:t>
            </a:r>
          </a:p>
          <a:p>
            <a:endParaRPr lang="nb-NO" sz="1067" b="1" dirty="0">
              <a:solidFill>
                <a:srgbClr val="000000"/>
              </a:solidFill>
            </a:endParaRPr>
          </a:p>
          <a:p>
            <a:r>
              <a:rPr lang="nb-NO" sz="1067" dirty="0"/>
              <a:t>Muskelskjelett + </a:t>
            </a:r>
            <a:r>
              <a:rPr lang="nb-NO" sz="1067" dirty="0" err="1"/>
              <a:t>revma</a:t>
            </a:r>
            <a:r>
              <a:rPr lang="nb-NO" sz="1067" dirty="0"/>
              <a:t> + trauma </a:t>
            </a:r>
          </a:p>
          <a:p>
            <a:r>
              <a:rPr lang="nb-NO" sz="1067" dirty="0" err="1"/>
              <a:t>Gastro</a:t>
            </a:r>
            <a:r>
              <a:rPr lang="nb-NO" sz="1067" dirty="0"/>
              <a:t> + </a:t>
            </a:r>
            <a:r>
              <a:rPr lang="nb-NO" sz="1067" dirty="0" err="1"/>
              <a:t>gyn</a:t>
            </a:r>
            <a:r>
              <a:rPr lang="nb-NO" sz="1067" dirty="0"/>
              <a:t> + uro </a:t>
            </a:r>
          </a:p>
          <a:p>
            <a:r>
              <a:rPr lang="nb-NO" sz="1067" dirty="0" err="1"/>
              <a:t>Thorax</a:t>
            </a:r>
            <a:r>
              <a:rPr lang="nb-NO" sz="1067" dirty="0"/>
              <a:t> + kar/intervensjon</a:t>
            </a:r>
          </a:p>
          <a:p>
            <a:r>
              <a:rPr lang="nb-NO" sz="1067" dirty="0" err="1"/>
              <a:t>Nevro</a:t>
            </a:r>
            <a:r>
              <a:rPr lang="nb-NO" sz="1067" dirty="0"/>
              <a:t> + ØNH + Øye </a:t>
            </a:r>
          </a:p>
          <a:p>
            <a:r>
              <a:rPr lang="nb-NO" sz="1067" dirty="0"/>
              <a:t>Barneradiologi: Forelesninger som følger hovedtema hvert halvår. </a:t>
            </a:r>
          </a:p>
          <a:p>
            <a:r>
              <a:rPr lang="nb-NO" sz="1067" dirty="0"/>
              <a:t>Mamma: </a:t>
            </a:r>
          </a:p>
          <a:p>
            <a:r>
              <a:rPr lang="nb-NO" sz="1067" dirty="0"/>
              <a:t>To ganger per vårsemester.</a:t>
            </a:r>
          </a:p>
          <a:p>
            <a:r>
              <a:rPr lang="nb-NO" sz="1067" dirty="0"/>
              <a:t>Tilleggstema som skal foreleses jevnlig:</a:t>
            </a:r>
          </a:p>
          <a:p>
            <a:r>
              <a:rPr lang="nb-NO" sz="1067" dirty="0"/>
              <a:t> Modalitetslære, strålevern, forskning, onkologi.</a:t>
            </a:r>
          </a:p>
          <a:p>
            <a:endParaRPr lang="nb-NO" sz="1067" dirty="0">
              <a:solidFill>
                <a:srgbClr val="000000"/>
              </a:solidFill>
            </a:endParaRPr>
          </a:p>
          <a:p>
            <a:r>
              <a:rPr lang="nb-NO" sz="1067" b="1" dirty="0">
                <a:solidFill>
                  <a:srgbClr val="000000"/>
                </a:solidFill>
              </a:rPr>
              <a:t>Klinisk fokus:</a:t>
            </a:r>
          </a:p>
          <a:p>
            <a:r>
              <a:rPr lang="nb-NO" sz="1067" dirty="0"/>
              <a:t>God variasjon i problemstillinger og modaliteter. Stort volum av undersøkelser for å oppnå 3A læringsmål innen alle modaliteter i løpet av 3,5 år. </a:t>
            </a:r>
          </a:p>
          <a:p>
            <a:r>
              <a:rPr lang="nb-NO" sz="1067" dirty="0"/>
              <a:t>Tett supervisjon av overleger og erfarne LIS sikrer god progresjon.</a:t>
            </a:r>
          </a:p>
          <a:p>
            <a:r>
              <a:rPr lang="nb-NO" sz="1067" dirty="0"/>
              <a:t>Tett supervisjon på ultralyd. Mål å kunne signere UL abdomen voksne etter ca. 1 -1,5 år. Dette diskuteres i veiledningssamtaler, evalueringskollegium og avtales med LIS </a:t>
            </a:r>
            <a:r>
              <a:rPr lang="nb-NO" sz="1067" dirty="0" err="1"/>
              <a:t>legeleder</a:t>
            </a:r>
            <a:r>
              <a:rPr lang="nb-NO" sz="1067" dirty="0"/>
              <a:t>. Progresjon på intervensjon og i løpet av 3,5 år håndtere vanlige tappinger og noen biopsier. Ved særskilt interesse for </a:t>
            </a:r>
            <a:r>
              <a:rPr lang="nb-NO" sz="1067" dirty="0" err="1"/>
              <a:t>intrvensjon</a:t>
            </a:r>
            <a:r>
              <a:rPr lang="nb-NO" sz="1067" dirty="0"/>
              <a:t> er det mulig å oppnå gode ferdigheter også i abscessdrenasjer og </a:t>
            </a:r>
            <a:r>
              <a:rPr lang="nb-NO" sz="1067" dirty="0" err="1"/>
              <a:t>nefrostomier</a:t>
            </a:r>
            <a:r>
              <a:rPr lang="nb-NO" sz="1067" dirty="0"/>
              <a:t>.</a:t>
            </a:r>
          </a:p>
          <a:p>
            <a:endParaRPr lang="nb-NO" sz="1067" dirty="0"/>
          </a:p>
          <a:p>
            <a:endParaRPr lang="nb-NO" sz="1067" dirty="0"/>
          </a:p>
          <a:p>
            <a:r>
              <a:rPr lang="nb-NO" sz="1067" b="1" dirty="0">
                <a:solidFill>
                  <a:srgbClr val="000000"/>
                </a:solidFill>
              </a:rPr>
              <a:t>Relevant innhold i fordypningstid:</a:t>
            </a:r>
          </a:p>
          <a:p>
            <a:r>
              <a:rPr lang="nb-NO" sz="1067" dirty="0">
                <a:solidFill>
                  <a:srgbClr val="000000"/>
                </a:solidFill>
              </a:rPr>
              <a:t>FKM. </a:t>
            </a:r>
            <a:r>
              <a:rPr lang="nb-NO" sz="1067" dirty="0" err="1">
                <a:solidFill>
                  <a:srgbClr val="000000"/>
                </a:solidFill>
              </a:rPr>
              <a:t>Imaios</a:t>
            </a:r>
            <a:r>
              <a:rPr lang="nb-NO" sz="1067" dirty="0">
                <a:solidFill>
                  <a:srgbClr val="000000"/>
                </a:solidFill>
              </a:rPr>
              <a:t>. STAT dx. Div. tidsskrift i abonnement, </a:t>
            </a:r>
            <a:r>
              <a:rPr lang="nb-NO" sz="1067" dirty="0" err="1">
                <a:solidFill>
                  <a:srgbClr val="000000"/>
                </a:solidFill>
              </a:rPr>
              <a:t>bl</a:t>
            </a:r>
            <a:r>
              <a:rPr lang="nb-NO" sz="1067" dirty="0">
                <a:solidFill>
                  <a:srgbClr val="000000"/>
                </a:solidFill>
              </a:rPr>
              <a:t> a </a:t>
            </a:r>
            <a:r>
              <a:rPr lang="nb-NO" sz="1067" dirty="0" err="1">
                <a:solidFill>
                  <a:srgbClr val="000000"/>
                </a:solidFill>
              </a:rPr>
              <a:t>Radiographics</a:t>
            </a:r>
            <a:r>
              <a:rPr lang="nb-NO" sz="1067" dirty="0">
                <a:solidFill>
                  <a:srgbClr val="000000"/>
                </a:solidFill>
              </a:rPr>
              <a:t>,</a:t>
            </a:r>
          </a:p>
          <a:p>
            <a:r>
              <a:rPr lang="nb-NO" sz="1100" dirty="0">
                <a:hlinkClick r:id="rId2"/>
              </a:rPr>
              <a:t>ESR </a:t>
            </a:r>
            <a:r>
              <a:rPr lang="nb-NO" sz="1100" dirty="0" err="1">
                <a:hlinkClick r:id="rId2"/>
              </a:rPr>
              <a:t>Modern</a:t>
            </a:r>
            <a:r>
              <a:rPr lang="nb-NO" sz="1100" dirty="0">
                <a:hlinkClick r:id="rId2"/>
              </a:rPr>
              <a:t> </a:t>
            </a:r>
            <a:r>
              <a:rPr lang="nb-NO" sz="1100" dirty="0" err="1">
                <a:hlinkClick r:id="rId2"/>
              </a:rPr>
              <a:t>Radiology</a:t>
            </a:r>
            <a:r>
              <a:rPr lang="nb-NO" sz="1100" dirty="0">
                <a:hlinkClick r:id="rId2"/>
              </a:rPr>
              <a:t> </a:t>
            </a:r>
            <a:r>
              <a:rPr lang="nb-NO" sz="1100" dirty="0" err="1">
                <a:hlinkClick r:id="rId2"/>
              </a:rPr>
              <a:t>eBook</a:t>
            </a:r>
            <a:endParaRPr lang="nb-NO" sz="1100" dirty="0"/>
          </a:p>
          <a:p>
            <a:endParaRPr lang="nb-NO" sz="1067" dirty="0">
              <a:solidFill>
                <a:srgbClr val="000000"/>
              </a:solidFill>
            </a:endParaRPr>
          </a:p>
          <a:p>
            <a:endParaRPr lang="nb-NO" sz="1067" dirty="0"/>
          </a:p>
          <a:p>
            <a:r>
              <a:rPr lang="nb-NO" sz="1067" b="1" dirty="0">
                <a:solidFill>
                  <a:srgbClr val="000000"/>
                </a:solidFill>
              </a:rPr>
              <a:t>Relevante læringsmål (LM):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r>
              <a:rPr lang="nb-NO" sz="1067" dirty="0">
                <a:solidFill>
                  <a:srgbClr val="000000"/>
                </a:solidFill>
              </a:rPr>
              <a:t>Felles kompetansemål (FKM-LM): gjøres fortrinnsvis ferdig ila 3,5 år</a:t>
            </a:r>
          </a:p>
          <a:p>
            <a:pPr marL="190510" indent="-190510">
              <a:buFont typeface="Arial" panose="020B0604020202020204" pitchFamily="34" charset="0"/>
              <a:buChar char="•"/>
            </a:pPr>
            <a:r>
              <a:rPr lang="nb-NO" sz="1067" dirty="0">
                <a:solidFill>
                  <a:srgbClr val="000000"/>
                </a:solidFill>
              </a:rPr>
              <a:t>LA signeres av veileder, eventuelt annen overlege med spesiell kompetanse som har bistått i supervisjon/opplæring.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74859" y="115713"/>
            <a:ext cx="2675623" cy="1985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LÆRINGSARENA: BS og RS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8872497" y="134185"/>
            <a:ext cx="2675623" cy="2180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679"/>
              </a:lnSpc>
            </a:pPr>
            <a:r>
              <a:rPr lang="nb-NO" sz="1199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(sett inn antall) MND</a:t>
            </a:r>
          </a:p>
        </p:txBody>
      </p:sp>
    </p:spTree>
    <p:extLst>
      <p:ext uri="{BB962C8B-B14F-4D97-AF65-F5344CB8AC3E}">
        <p14:creationId xmlns:p14="http://schemas.microsoft.com/office/powerpoint/2010/main" val="2645992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b906c1f-19d2-4ac1-bea8-1ddf524e35b3}" enabled="1" method="Standard" siteId="{7f8e4cf0-71fb-489c-a336-3f9252a6390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785</Words>
  <Application>Microsoft Office PowerPoint</Application>
  <PresentationFormat>Widescreen</PresentationFormat>
  <Paragraphs>105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Office-tema</vt:lpstr>
      <vt:lpstr>PowerPoint-presentasjon</vt:lpstr>
      <vt:lpstr>PowerPoint-presentasjon</vt:lpstr>
    </vt:vector>
  </TitlesOfParts>
  <Company>Helse Sør-Øst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Grethe Bjerk</dc:creator>
  <cp:lastModifiedBy>Hege Brannsten</cp:lastModifiedBy>
  <cp:revision>6</cp:revision>
  <dcterms:created xsi:type="dcterms:W3CDTF">2024-02-05T13:02:34Z</dcterms:created>
  <dcterms:modified xsi:type="dcterms:W3CDTF">2026-01-28T09:54:45Z</dcterms:modified>
</cp:coreProperties>
</file>