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16"/>
  </p:notesMasterIdLst>
  <p:sldIdLst>
    <p:sldId id="267" r:id="rId5"/>
    <p:sldId id="257" r:id="rId6"/>
    <p:sldId id="258" r:id="rId7"/>
    <p:sldId id="259" r:id="rId8"/>
    <p:sldId id="260" r:id="rId9"/>
    <p:sldId id="261" r:id="rId10"/>
    <p:sldId id="262" r:id="rId11"/>
    <p:sldId id="263" r:id="rId12"/>
    <p:sldId id="264" r:id="rId13"/>
    <p:sldId id="265" r:id="rId14"/>
    <p:sldId id="266"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Iy3xDUmCbrAs491IhuFPg==" hashData="0LNCjI7ipkUIw26C9XhLwf/s90/wb9NKwFnCDXzSCuqjK6f2WrO5BJz4z8UmDJftfvBqQYLYpCCnTZjq3VuC2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de Maria Åsholt" initials="VMÅ" lastIdx="20" clrIdx="0">
    <p:extLst>
      <p:ext uri="{19B8F6BF-5375-455C-9EA6-DF929625EA0E}">
        <p15:presenceInfo xmlns:p15="http://schemas.microsoft.com/office/powerpoint/2012/main" userId="S-1-5-21-1370250876-1709593646-2220234579-362784" providerId="AD"/>
      </p:ext>
    </p:extLst>
  </p:cmAuthor>
  <p:cmAuthor id="2" name="Irene Norheim" initials="IN" lastIdx="8" clrIdx="1">
    <p:extLst>
      <p:ext uri="{19B8F6BF-5375-455C-9EA6-DF929625EA0E}">
        <p15:presenceInfo xmlns:p15="http://schemas.microsoft.com/office/powerpoint/2012/main" userId="S-1-5-21-1370250876-1709593646-2220234579-7199" providerId="AD"/>
      </p:ext>
    </p:extLst>
  </p:cmAuthor>
  <p:cmAuthor id="3" name="Dag Vegard Skjelstad" initials="DVS" lastIdx="22" clrIdx="2">
    <p:extLst>
      <p:ext uri="{19B8F6BF-5375-455C-9EA6-DF929625EA0E}">
        <p15:presenceInfo xmlns:p15="http://schemas.microsoft.com/office/powerpoint/2012/main" userId="S-1-5-21-1370250876-1709593646-2220234579-8131" providerId="AD"/>
      </p:ext>
    </p:extLst>
  </p:cmAuthor>
  <p:cmAuthor id="4" name="Vilde Maria Åsholt" initials="VMÅ [2]" lastIdx="2" clrIdx="3">
    <p:extLst>
      <p:ext uri="{19B8F6BF-5375-455C-9EA6-DF929625EA0E}">
        <p15:presenceInfo xmlns:p15="http://schemas.microsoft.com/office/powerpoint/2012/main" userId="S::viaash@vestreviken.no::2e645e10-fa58-4c6a-8fdd-9eb43362fdd7" providerId="AD"/>
      </p:ext>
    </p:extLst>
  </p:cmAuthor>
  <p:cmAuthor id="5" name="Irene Norheim" initials="IN [2]" lastIdx="4" clrIdx="4">
    <p:extLst>
      <p:ext uri="{19B8F6BF-5375-455C-9EA6-DF929625EA0E}">
        <p15:presenceInfo xmlns:p15="http://schemas.microsoft.com/office/powerpoint/2012/main" userId="S::sbnoir@vestreviken.no::0f26c499-42bd-47cb-9ea4-f53d43ea25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0035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91" autoAdjust="0"/>
    <p:restoredTop sz="79863" autoAdjust="0"/>
  </p:normalViewPr>
  <p:slideViewPr>
    <p:cSldViewPr snapToGrid="0">
      <p:cViewPr varScale="1">
        <p:scale>
          <a:sx n="123" d="100"/>
          <a:sy n="123" d="100"/>
        </p:scale>
        <p:origin x="1956" y="108"/>
      </p:cViewPr>
      <p:guideLst/>
    </p:cSldViewPr>
  </p:slideViewPr>
  <p:notesTextViewPr>
    <p:cViewPr>
      <p:scale>
        <a:sx n="1" d="1"/>
        <a:sy n="1" d="1"/>
      </p:scale>
      <p:origin x="0" y="0"/>
    </p:cViewPr>
  </p:notesTextViewPr>
  <p:notesViewPr>
    <p:cSldViewPr snapToGrid="0">
      <p:cViewPr varScale="1">
        <p:scale>
          <a:sx n="96" d="100"/>
          <a:sy n="96" d="100"/>
        </p:scale>
        <p:origin x="312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a Kristin Løvdok" userId="62ae59db-cace-40e6-9d63-3512713a97cb" providerId="ADAL" clId="{A8A14BA7-7182-4F31-8ED6-3E8070944563}"/>
    <pc:docChg chg="modSld">
      <pc:chgData name="Nina Kristin Løvdok" userId="62ae59db-cace-40e6-9d63-3512713a97cb" providerId="ADAL" clId="{A8A14BA7-7182-4F31-8ED6-3E8070944563}" dt="2025-01-08T11:28:01.963" v="6" actId="6549"/>
      <pc:docMkLst>
        <pc:docMk/>
      </pc:docMkLst>
      <pc:sldChg chg="modNotesTx">
        <pc:chgData name="Nina Kristin Løvdok" userId="62ae59db-cace-40e6-9d63-3512713a97cb" providerId="ADAL" clId="{A8A14BA7-7182-4F31-8ED6-3E8070944563}" dt="2025-01-08T11:27:22.150" v="0" actId="6549"/>
        <pc:sldMkLst>
          <pc:docMk/>
          <pc:sldMk cId="0" sldId="256"/>
        </pc:sldMkLst>
      </pc:sldChg>
      <pc:sldChg chg="modNotesTx">
        <pc:chgData name="Nina Kristin Løvdok" userId="62ae59db-cace-40e6-9d63-3512713a97cb" providerId="ADAL" clId="{A8A14BA7-7182-4F31-8ED6-3E8070944563}" dt="2025-01-08T11:27:31.953" v="1" actId="6549"/>
        <pc:sldMkLst>
          <pc:docMk/>
          <pc:sldMk cId="0" sldId="258"/>
        </pc:sldMkLst>
      </pc:sldChg>
      <pc:sldChg chg="modNotesTx">
        <pc:chgData name="Nina Kristin Løvdok" userId="62ae59db-cace-40e6-9d63-3512713a97cb" providerId="ADAL" clId="{A8A14BA7-7182-4F31-8ED6-3E8070944563}" dt="2025-01-08T11:27:43.021" v="3" actId="6549"/>
        <pc:sldMkLst>
          <pc:docMk/>
          <pc:sldMk cId="0" sldId="260"/>
        </pc:sldMkLst>
      </pc:sldChg>
      <pc:sldChg chg="modNotesTx">
        <pc:chgData name="Nina Kristin Løvdok" userId="62ae59db-cace-40e6-9d63-3512713a97cb" providerId="ADAL" clId="{A8A14BA7-7182-4F31-8ED6-3E8070944563}" dt="2025-01-08T11:27:53.009" v="4" actId="6549"/>
        <pc:sldMkLst>
          <pc:docMk/>
          <pc:sldMk cId="0" sldId="263"/>
        </pc:sldMkLst>
      </pc:sldChg>
      <pc:sldChg chg="modNotesTx">
        <pc:chgData name="Nina Kristin Løvdok" userId="62ae59db-cace-40e6-9d63-3512713a97cb" providerId="ADAL" clId="{A8A14BA7-7182-4F31-8ED6-3E8070944563}" dt="2025-01-08T11:28:01.963" v="6" actId="6549"/>
        <pc:sldMkLst>
          <pc:docMk/>
          <pc:sldMk cId="0" sldId="264"/>
        </pc:sldMkLst>
      </pc:sldChg>
    </pc:docChg>
  </pc:docChgLst>
  <pc:docChgLst>
    <pc:chgData name="Nina Kristin Løvdok" userId="62ae59db-cace-40e6-9d63-3512713a97cb" providerId="ADAL" clId="{53C3FBB9-7C61-470F-B6CE-52AAF3F10F88}"/>
    <pc:docChg chg="delSld modSld">
      <pc:chgData name="Nina Kristin Løvdok" userId="62ae59db-cace-40e6-9d63-3512713a97cb" providerId="ADAL" clId="{53C3FBB9-7C61-470F-B6CE-52AAF3F10F88}" dt="2025-01-29T13:25:37.887" v="1" actId="47"/>
      <pc:docMkLst>
        <pc:docMk/>
      </pc:docMkLst>
      <pc:sldChg chg="del">
        <pc:chgData name="Nina Kristin Løvdok" userId="62ae59db-cace-40e6-9d63-3512713a97cb" providerId="ADAL" clId="{53C3FBB9-7C61-470F-B6CE-52AAF3F10F88}" dt="2025-01-29T13:25:37.887" v="1" actId="47"/>
        <pc:sldMkLst>
          <pc:docMk/>
          <pc:sldMk cId="0" sldId="256"/>
        </pc:sldMkLst>
      </pc:sldChg>
      <pc:sldChg chg="modNotesTx">
        <pc:chgData name="Nina Kristin Løvdok" userId="62ae59db-cace-40e6-9d63-3512713a97cb" providerId="ADAL" clId="{53C3FBB9-7C61-470F-B6CE-52AAF3F10F88}" dt="2025-01-29T13:25:31.736" v="0" actId="20577"/>
        <pc:sldMkLst>
          <pc:docMk/>
          <pc:sldMk cId="0"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Light" panose="020F0302020204030204" pitchFamily="34" charset="0"/>
              </a:defRPr>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Light" panose="020F0302020204030204" pitchFamily="34" charset="0"/>
              </a:defRPr>
            </a:lvl1pPr>
          </a:lstStyle>
          <a:p>
            <a:fld id="{12742C3E-BF05-42D5-AF94-0B4629CB5A28}" type="datetimeFigureOut">
              <a:rPr lang="nb-NO" smtClean="0"/>
              <a:pPr/>
              <a:t>29.01.2025</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Light" panose="020F0302020204030204" pitchFamily="34" charset="0"/>
              </a:defRPr>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Light" panose="020F0302020204030204" pitchFamily="34" charset="0"/>
              </a:defRPr>
            </a:lvl1pPr>
          </a:lstStyle>
          <a:p>
            <a:fld id="{5C21CDA5-7A25-4646-B9D3-A66D6F70ADD3}" type="slidenum">
              <a:rPr lang="nb-NO" smtClean="0"/>
              <a:pPr/>
              <a:t>‹#›</a:t>
            </a:fld>
            <a:endParaRPr lang="nb-NO" dirty="0"/>
          </a:p>
        </p:txBody>
      </p:sp>
    </p:spTree>
    <p:extLst>
      <p:ext uri="{BB962C8B-B14F-4D97-AF65-F5344CB8AC3E}">
        <p14:creationId xmlns:p14="http://schemas.microsoft.com/office/powerpoint/2010/main" val="4084129377"/>
      </p:ext>
    </p:extLst>
  </p:cSld>
  <p:clrMap bg1="lt1" tx1="dk1" bg2="lt2" tx2="dk2" accent1="accent1" accent2="accent2" accent3="accent3" accent4="accent4" accent5="accent5" accent6="accent6" hlink="hlink" folHlink="folHlink"/>
  <p:notesStyle>
    <a:lvl1pPr marL="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4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6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8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elvhjelp.no/starte-gruppe/praktisk-igangsett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elvhjelp.no/"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elsedirektoratet.no/rapporter/nasjonal-plan-for-selvhjelp-2014-2018/Nasjonal%20plan%20for%20selvhjelp%202014-2018.pdf/_/attachment/inline/a2bd6fc5-8f09-4149-8cca-9b531b99118f:d2ee4b453880124272c4074cd333d875783e2a31/Nasjonal%20plan%20for%20selvhjelp%202014-2018.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endParaRPr lang="nb-NO" sz="11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646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r>
              <a:rPr lang="nb-NO" sz="1100" b="1" dirty="0">
                <a:latin typeface="Calibri" panose="020F0502020204030204" pitchFamily="34" charset="0"/>
                <a:ea typeface="Calibri" panose="020F0502020204030204" pitchFamily="34" charset="0"/>
                <a:cs typeface="Calibri" panose="020F0502020204030204" pitchFamily="34" charset="0"/>
              </a:rPr>
              <a:t>Tekst</a:t>
            </a:r>
          </a:p>
          <a:p>
            <a:pPr algn="l" defTabSz="914400">
              <a:spcBef>
                <a:spcPts val="300"/>
              </a:spcBef>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Samtalekompasset er hentet fra Selvhjelp Norge sin nettside om praktisk igangsetting av selvhjelpsgrupper:</a:t>
            </a:r>
            <a:endParaRPr lang="nb-NO" sz="1100" dirty="0">
              <a:latin typeface="Calibri" panose="020F0502020204030204" pitchFamily="34" charset="0"/>
              <a:ea typeface="Calibri" panose="020F0502020204030204" pitchFamily="34" charset="0"/>
              <a:cs typeface="Calibri" panose="020F0502020204030204" pitchFamily="34" charset="0"/>
              <a:hlinkClick r:id="rId3"/>
            </a:endParaRPr>
          </a:p>
          <a:p>
            <a:pPr marL="171450" indent="-171450" algn="l" defTabSz="914400">
              <a:spcBef>
                <a:spcPts val="300"/>
              </a:spcBef>
              <a:buFontTx/>
              <a:buChar char="-"/>
              <a:defRPr sz="3600" u="sng">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Det er i den innerste</a:t>
            </a:r>
            <a:r>
              <a:rPr lang="nb-NO" sz="1100" u="none" dirty="0">
                <a:latin typeface="Calibri" panose="020F0502020204030204" pitchFamily="34" charset="0"/>
                <a:ea typeface="Calibri" panose="020F0502020204030204" pitchFamily="34" charset="0"/>
                <a:cs typeface="Calibri" panose="020F0502020204030204" pitchFamily="34" charset="0"/>
              </a:rPr>
              <a:t> sirkelen vi skal bruke mest tid. Det å dele personlige erfaringer, tanker og følelser, skaper rom for refleksjon og erfaringslæring </a:t>
            </a:r>
          </a:p>
          <a:p>
            <a:pPr marL="171450" indent="-171450" algn="l" defTabSz="914400">
              <a:spcBef>
                <a:spcPts val="300"/>
              </a:spcBef>
              <a:buFontTx/>
              <a:buChar char="-"/>
              <a:defRPr sz="3600" u="sng">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Den midtre sirkelen </a:t>
            </a:r>
            <a:r>
              <a:rPr lang="nb-NO" sz="1100" u="none" dirty="0">
                <a:latin typeface="Calibri" panose="020F0502020204030204" pitchFamily="34" charset="0"/>
                <a:ea typeface="Calibri" panose="020F0502020204030204" pitchFamily="34" charset="0"/>
                <a:cs typeface="Calibri" panose="020F0502020204030204" pitchFamily="34" charset="0"/>
              </a:rPr>
              <a:t>viser hva vi gjør for oss selv og hverandre. Dette skjer når vi har oppmerksomheten her og nå, snakker sammen, aksepterer hverandre og søker forståelse for hverandres ståsted. Slik skapes et trygt felleskap der vi kan dele både sorger og gleder </a:t>
            </a:r>
          </a:p>
          <a:p>
            <a:pPr marL="171450" indent="-171450" algn="l" defTabSz="914400">
              <a:spcBef>
                <a:spcPts val="300"/>
              </a:spcBef>
              <a:buFontTx/>
              <a:buChar char="-"/>
              <a:defRPr sz="3600" u="sng">
                <a:solidFill>
                  <a:srgbClr val="535353"/>
                </a:solidFill>
                <a:latin typeface="Scala Sans-Regular"/>
                <a:ea typeface="Scala Sans-Regular"/>
                <a:cs typeface="Scala Sans-Regular"/>
                <a:sym typeface="Scala Sans-Regular"/>
              </a:defRPr>
            </a:pPr>
            <a:r>
              <a:rPr lang="nb-NO" sz="1100" u="sng" dirty="0">
                <a:latin typeface="Calibri" panose="020F0502020204030204" pitchFamily="34" charset="0"/>
                <a:ea typeface="Calibri" panose="020F0502020204030204" pitchFamily="34" charset="0"/>
                <a:cs typeface="Calibri" panose="020F0502020204030204" pitchFamily="34" charset="0"/>
              </a:rPr>
              <a:t>Den ytre sirkelen </a:t>
            </a:r>
            <a:r>
              <a:rPr lang="nb-NO" sz="1100" dirty="0">
                <a:latin typeface="Calibri" panose="020F0502020204030204" pitchFamily="34" charset="0"/>
                <a:ea typeface="Calibri" panose="020F0502020204030204" pitchFamily="34" charset="0"/>
                <a:cs typeface="Calibri" panose="020F0502020204030204" pitchFamily="34" charset="0"/>
              </a:rPr>
              <a:t>bør gruppen vie mindre tid til</a:t>
            </a:r>
            <a:r>
              <a:rPr lang="nb-NO" sz="1100" u="none" dirty="0">
                <a:latin typeface="Calibri" panose="020F0502020204030204" pitchFamily="34" charset="0"/>
                <a:ea typeface="Calibri" panose="020F0502020204030204" pitchFamily="34" charset="0"/>
                <a:cs typeface="Calibri" panose="020F0502020204030204" pitchFamily="34" charset="0"/>
              </a:rPr>
              <a:t>. Noen ganger blir fortvilelse eller behov for litt omsorg og støtte til en ubevisst  konkurranse om å ha det verst. Det kan være godt, men fører sjelden til at noen oppnår bedre selvinnsikt, og det blir ofte en negativ spiral i prosess og gruppekultur </a:t>
            </a:r>
          </a:p>
          <a:p>
            <a:pPr algn="l" defTabSz="914400">
              <a:spcBef>
                <a:spcPts val="300"/>
              </a:spcBef>
              <a:defRPr sz="3600">
                <a:solidFill>
                  <a:srgbClr val="535353"/>
                </a:solidFill>
                <a:latin typeface="Scala Sans-Regular"/>
                <a:ea typeface="Scala Sans-Regular"/>
                <a:cs typeface="Scala Sans-Regular"/>
                <a:sym typeface="Scala Sans-Regular"/>
              </a:defRPr>
            </a:pPr>
            <a:endParaRPr lang="nb-NO" sz="1100" dirty="0">
              <a:latin typeface="Calibri" panose="020F0502020204030204" pitchFamily="34" charset="0"/>
              <a:ea typeface="Calibri" panose="020F0502020204030204" pitchFamily="34" charset="0"/>
              <a:cs typeface="Calibri" panose="020F0502020204030204" pitchFamily="34" charset="0"/>
            </a:endParaRPr>
          </a:p>
          <a:p>
            <a:r>
              <a:rPr lang="nb-NO" sz="1100" u="sng" dirty="0">
                <a:latin typeface="Calibri" panose="020F0502020204030204" pitchFamily="34" charset="0"/>
                <a:ea typeface="Calibri" panose="020F0502020204030204" pitchFamily="34" charset="0"/>
                <a:cs typeface="Calibri" panose="020F0502020204030204" pitchFamily="34" charset="0"/>
              </a:rPr>
              <a:t>Kilde</a:t>
            </a:r>
            <a:r>
              <a:rPr lang="nb-NO" sz="1100" dirty="0">
                <a:latin typeface="Calibri" panose="020F0502020204030204" pitchFamily="34" charset="0"/>
                <a:ea typeface="Calibri" panose="020F0502020204030204" pitchFamily="34" charset="0"/>
                <a:cs typeface="Calibri" panose="020F0502020204030204" pitchFamily="34" charset="0"/>
              </a:rPr>
              <a:t>: </a:t>
            </a:r>
            <a:r>
              <a:rPr lang="nb-NO" sz="1100" dirty="0">
                <a:latin typeface="Calibri" panose="020F0502020204030204" pitchFamily="34" charset="0"/>
                <a:ea typeface="Calibri" panose="020F0502020204030204" pitchFamily="34" charset="0"/>
                <a:cs typeface="Calibri" panose="020F0502020204030204" pitchFamily="34" charset="0"/>
                <a:hlinkClick r:id="rId3"/>
              </a:rPr>
              <a:t>Praktisk igangsetting - Selvhjelp Norge</a:t>
            </a:r>
            <a:endParaRPr lang="nb-NO"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8376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2CA1CDD-F5D3-4EEF-BC71-6C1A7FC31CD5}" type="slidenum">
              <a:rPr lang="nb-NO" smtClean="0"/>
              <a:t>11</a:t>
            </a:fld>
            <a:endParaRPr lang="nb-NO"/>
          </a:p>
        </p:txBody>
      </p:sp>
    </p:spTree>
    <p:extLst>
      <p:ext uri="{BB962C8B-B14F-4D97-AF65-F5344CB8AC3E}">
        <p14:creationId xmlns:p14="http://schemas.microsoft.com/office/powerpoint/2010/main" val="4248871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pPr algn="l" defTabSz="502919">
              <a:spcBef>
                <a:spcPts val="300"/>
              </a:spcBef>
              <a:defRPr sz="3600">
                <a:solidFill>
                  <a:srgbClr val="535353"/>
                </a:solidFill>
                <a:latin typeface="Scala Sans-Regular"/>
                <a:ea typeface="Scala Sans-Regular"/>
                <a:cs typeface="Scala Sans-Regular"/>
                <a:sym typeface="Scala Sans-Regular"/>
              </a:defRPr>
            </a:pPr>
            <a:r>
              <a:rPr lang="nb-NO" sz="1100" b="1" dirty="0">
                <a:latin typeface="Calibri" panose="020F0502020204030204" pitchFamily="34" charset="0"/>
                <a:ea typeface="Calibri" panose="020F0502020204030204" pitchFamily="34" charset="0"/>
                <a:cs typeface="Calibri" panose="020F0502020204030204" pitchFamily="34" charset="0"/>
              </a:rPr>
              <a:t>Tekst</a:t>
            </a:r>
          </a:p>
          <a:p>
            <a:pPr marL="171450" indent="-171450" algn="l" defTabSz="502919">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i="0" dirty="0">
                <a:latin typeface="Calibri" panose="020F0502020204030204" pitchFamily="34" charset="0"/>
                <a:ea typeface="Calibri" panose="020F0502020204030204" pitchFamily="34" charset="0"/>
                <a:cs typeface="Calibri" panose="020F0502020204030204" pitchFamily="34" charset="0"/>
              </a:rPr>
              <a:t>Bakgrunnen for oppstart av selvhjelpsgrupper er et nasjonalt satsningsområde på oppdrag fra Helsedirektoratet:</a:t>
            </a:r>
          </a:p>
          <a:p>
            <a:pPr marL="0" indent="0" algn="l" defTabSz="502919">
              <a:spcBef>
                <a:spcPts val="300"/>
              </a:spcBef>
              <a:buFont typeface="Arial" panose="020B0604020202020204" pitchFamily="34" charset="0"/>
              <a:buNone/>
              <a:defRPr sz="3600">
                <a:solidFill>
                  <a:srgbClr val="535353"/>
                </a:solidFill>
                <a:latin typeface="Scala Sans-Regular"/>
                <a:ea typeface="Scala Sans-Regular"/>
                <a:cs typeface="Scala Sans-Regular"/>
                <a:sym typeface="Scala Sans-Regular"/>
              </a:defRPr>
            </a:pPr>
            <a:r>
              <a:rPr lang="nb-NO" sz="1100" i="0" dirty="0">
                <a:latin typeface="Calibri" panose="020F0502020204030204" pitchFamily="34" charset="0"/>
                <a:ea typeface="Calibri" panose="020F0502020204030204" pitchFamily="34" charset="0"/>
                <a:cs typeface="Calibri" panose="020F0502020204030204" pitchFamily="34" charset="0"/>
              </a:rPr>
              <a:t>	«Visjonen for den nasjonale satsingen på selvorganisert selvhjelp er at alle i Norge skal vite hva selvorganisert selvhjelp er, og skal kunne ta kunnskapen i bruk når livsproblemer oppstår».</a:t>
            </a:r>
          </a:p>
          <a:p>
            <a:pPr marL="171450" indent="-171450" algn="l" defTabSz="502919">
              <a:spcBef>
                <a:spcPts val="200"/>
              </a:spcBef>
              <a:buFont typeface="Arial" panose="020B0604020202020204" pitchFamily="34" charset="0"/>
              <a:buChar char="•"/>
              <a:defRPr sz="3600">
                <a:solidFill>
                  <a:srgbClr val="535353"/>
                </a:solidFill>
                <a:latin typeface="Scala Sans-Bold LF"/>
                <a:ea typeface="Scala Sans-Bold LF"/>
                <a:cs typeface="Scala Sans-Bold LF"/>
                <a:sym typeface="Scala Sans-Bold LF"/>
              </a:defRPr>
            </a:pPr>
            <a:r>
              <a:rPr lang="nb-NO" sz="1100" i="0" dirty="0">
                <a:latin typeface="Calibri" panose="020F0502020204030204" pitchFamily="34" charset="0"/>
                <a:ea typeface="Calibri" panose="020F0502020204030204" pitchFamily="34" charset="0"/>
                <a:cs typeface="Calibri" panose="020F0502020204030204" pitchFamily="34" charset="0"/>
              </a:rPr>
              <a:t>Selvhjelp Norge er et nasjonalt kompetansemiljø for selvorganisert selvhjelp som utarbeider informasjonsmateriell, arrangerer kurs og veileder i oppstart av selvhjelpsgrupper</a:t>
            </a:r>
          </a:p>
          <a:p>
            <a:pPr algn="l" defTabSz="502919">
              <a:spcBef>
                <a:spcPts val="200"/>
              </a:spcBef>
              <a:defRPr sz="3600">
                <a:solidFill>
                  <a:srgbClr val="535353"/>
                </a:solidFill>
                <a:latin typeface="Scala Sans-Bold LF"/>
                <a:ea typeface="Scala Sans-Bold LF"/>
                <a:cs typeface="Scala Sans-Bold LF"/>
                <a:sym typeface="Scala Sans-Bold LF"/>
              </a:defRPr>
            </a:pPr>
            <a:endParaRPr lang="nb-NO" sz="1100" i="0" dirty="0">
              <a:latin typeface="Calibri" panose="020F0502020204030204" pitchFamily="34" charset="0"/>
              <a:ea typeface="Calibri" panose="020F0502020204030204" pitchFamily="34" charset="0"/>
              <a:cs typeface="Calibri" panose="020F0502020204030204" pitchFamily="34" charset="0"/>
            </a:endParaRPr>
          </a:p>
          <a:p>
            <a:pPr algn="l" defTabSz="502919">
              <a:spcBef>
                <a:spcPts val="200"/>
              </a:spcBef>
              <a:defRPr sz="3600">
                <a:solidFill>
                  <a:srgbClr val="535353"/>
                </a:solidFill>
                <a:latin typeface="Scala Sans-Bold LF"/>
                <a:ea typeface="Scala Sans-Bold LF"/>
                <a:cs typeface="Scala Sans-Bold LF"/>
                <a:sym typeface="Scala Sans-Bold LF"/>
              </a:defRPr>
            </a:pPr>
            <a:r>
              <a:rPr lang="nb-NO" sz="1100" i="0" u="sng" dirty="0">
                <a:latin typeface="Calibri" panose="020F0502020204030204" pitchFamily="34" charset="0"/>
                <a:ea typeface="Calibri" panose="020F0502020204030204" pitchFamily="34" charset="0"/>
                <a:cs typeface="Calibri" panose="020F0502020204030204" pitchFamily="34" charset="0"/>
              </a:rPr>
              <a:t>Kilder</a:t>
            </a:r>
            <a:r>
              <a:rPr lang="nb-NO" sz="1100" i="0" dirty="0">
                <a:latin typeface="Calibri" panose="020F0502020204030204" pitchFamily="34" charset="0"/>
                <a:ea typeface="Calibri" panose="020F0502020204030204" pitchFamily="34" charset="0"/>
                <a:cs typeface="Calibri" panose="020F0502020204030204" pitchFamily="34" charset="0"/>
              </a:rPr>
              <a:t>: </a:t>
            </a:r>
          </a:p>
          <a:p>
            <a:pPr marL="171450" indent="-171450" algn="l" defTabSz="502919">
              <a:spcBef>
                <a:spcPts val="200"/>
              </a:spcBef>
              <a:buFontTx/>
              <a:buChar char="-"/>
              <a:defRPr sz="3600">
                <a:solidFill>
                  <a:srgbClr val="535353"/>
                </a:solidFill>
                <a:latin typeface="Scala Sans-Bold LF"/>
                <a:ea typeface="Scala Sans-Bold LF"/>
                <a:cs typeface="Scala Sans-Bold LF"/>
                <a:sym typeface="Scala Sans-Bold LF"/>
              </a:defRPr>
            </a:pPr>
            <a:r>
              <a:rPr lang="nb-NO" sz="1100" dirty="0">
                <a:latin typeface="Calibri" panose="020F0502020204030204" pitchFamily="34" charset="0"/>
                <a:ea typeface="Calibri" panose="020F0502020204030204" pitchFamily="34" charset="0"/>
                <a:cs typeface="Calibri" panose="020F0502020204030204" pitchFamily="34" charset="0"/>
              </a:rPr>
              <a:t>Nasjonal plan for selvhjelp 2014-2018.pdf (</a:t>
            </a:r>
            <a:r>
              <a:rPr lang="nb-NO" sz="1100" dirty="0" err="1">
                <a:latin typeface="Calibri" panose="020F0502020204030204" pitchFamily="34" charset="0"/>
                <a:ea typeface="Calibri" panose="020F0502020204030204" pitchFamily="34" charset="0"/>
                <a:cs typeface="Calibri" panose="020F0502020204030204" pitchFamily="34" charset="0"/>
              </a:rPr>
              <a:t>helsedirektoratet.no</a:t>
            </a:r>
            <a:r>
              <a:rPr lang="nb-NO" sz="1100" dirty="0">
                <a:latin typeface="Calibri" panose="020F0502020204030204" pitchFamily="34" charset="0"/>
                <a:ea typeface="Calibri" panose="020F0502020204030204" pitchFamily="34" charset="0"/>
                <a:cs typeface="Calibri" panose="020F0502020204030204" pitchFamily="34" charset="0"/>
              </a:rPr>
              <a:t>)</a:t>
            </a:r>
          </a:p>
          <a:p>
            <a:pPr marL="171450" indent="-171450" algn="l" defTabSz="502919">
              <a:spcBef>
                <a:spcPts val="200"/>
              </a:spcBef>
              <a:buFontTx/>
              <a:buChar char="-"/>
              <a:defRPr sz="3600">
                <a:solidFill>
                  <a:srgbClr val="535353"/>
                </a:solidFill>
                <a:latin typeface="Scala Sans-Bold LF"/>
                <a:ea typeface="Scala Sans-Bold LF"/>
                <a:cs typeface="Scala Sans-Bold LF"/>
                <a:sym typeface="Scala Sans-Bold LF"/>
              </a:defRPr>
            </a:pPr>
            <a:r>
              <a:rPr lang="nb-NO" sz="1100" dirty="0">
                <a:latin typeface="Calibri" panose="020F0502020204030204" pitchFamily="34" charset="0"/>
                <a:ea typeface="Calibri" panose="020F0502020204030204" pitchFamily="34" charset="0"/>
                <a:cs typeface="Calibri" panose="020F0502020204030204" pitchFamily="34" charset="0"/>
                <a:hlinkClick r:id="rId3"/>
              </a:rPr>
              <a:t>Selvhjelp Norge - Selvhjelp Norge</a:t>
            </a:r>
            <a:endParaRPr lang="nb-NO"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7951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pPr marL="0" marR="0" lvl="0" indent="0" algn="l" defTabSz="457200" eaLnBrk="1" fontAlgn="auto" latinLnBrk="0" hangingPunct="1">
              <a:lnSpc>
                <a:spcPct val="117999"/>
              </a:lnSpc>
              <a:spcBef>
                <a:spcPts val="0"/>
              </a:spcBef>
              <a:spcAft>
                <a:spcPts val="0"/>
              </a:spcAft>
              <a:buClrTx/>
              <a:buSzTx/>
              <a:buFontTx/>
              <a:buNone/>
              <a:tabLst/>
              <a:defRPr/>
            </a:pPr>
            <a:endParaRPr lang="nb-NO" sz="1100" i="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eaLnBrk="1" fontAlgn="auto" latinLnBrk="0" hangingPunct="1">
              <a:lnSpc>
                <a:spcPct val="117999"/>
              </a:lnSpc>
              <a:spcBef>
                <a:spcPts val="0"/>
              </a:spcBef>
              <a:spcAft>
                <a:spcPts val="0"/>
              </a:spcAft>
              <a:buClrTx/>
              <a:buSzTx/>
              <a:buFontTx/>
              <a:buNone/>
              <a:tabLst/>
              <a:defRPr/>
            </a:pPr>
            <a:r>
              <a:rPr lang="nb-NO" sz="1100" i="0" u="sng" dirty="0">
                <a:latin typeface="Calibri" panose="020F0502020204030204" pitchFamily="34" charset="0"/>
                <a:ea typeface="Calibri" panose="020F0502020204030204" pitchFamily="34" charset="0"/>
                <a:cs typeface="Calibri" panose="020F0502020204030204" pitchFamily="34" charset="0"/>
              </a:rPr>
              <a:t>Kilde</a:t>
            </a:r>
            <a:r>
              <a:rPr lang="nb-NO" sz="1100" i="0" dirty="0">
                <a:latin typeface="Calibri" panose="020F0502020204030204" pitchFamily="34" charset="0"/>
                <a:ea typeface="Calibri" panose="020F0502020204030204" pitchFamily="34" charset="0"/>
                <a:cs typeface="Calibri" panose="020F0502020204030204" pitchFamily="34" charset="0"/>
              </a:rPr>
              <a:t>: </a:t>
            </a:r>
          </a:p>
          <a:p>
            <a:pPr marL="0" marR="0" lvl="0" indent="0" algn="l" defTabSz="457200" eaLnBrk="1" fontAlgn="auto" latinLnBrk="0" hangingPunct="1">
              <a:lnSpc>
                <a:spcPct val="117999"/>
              </a:lnSpc>
              <a:spcBef>
                <a:spcPts val="0"/>
              </a:spcBef>
              <a:spcAft>
                <a:spcPts val="0"/>
              </a:spcAft>
              <a:buClrTx/>
              <a:buSzTx/>
              <a:buFontTx/>
              <a:buNone/>
              <a:tabLst/>
              <a:defRPr/>
            </a:pPr>
            <a:r>
              <a:rPr lang="nb-NO" sz="1100" dirty="0">
                <a:solidFill>
                  <a:schemeClr val="accent1">
                    <a:lumOff val="-9999"/>
                  </a:schemeClr>
                </a:solidFill>
                <a:latin typeface="Calibri" panose="020F0502020204030204" pitchFamily="34" charset="0"/>
                <a:ea typeface="Calibri" panose="020F0502020204030204" pitchFamily="34" charset="0"/>
                <a:cs typeface="Calibri" panose="020F0502020204030204" pitchFamily="34" charset="0"/>
                <a:hlinkClick r:id="rId3"/>
              </a:rPr>
              <a:t>Nasjonal plan for selvhjelp 2014-2018.pdf (helsedirektoratet.no)</a:t>
            </a:r>
          </a:p>
          <a:p>
            <a:endParaRPr lang="nb-NO"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1713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r>
              <a:rPr lang="nb-NO" sz="1100" b="1" dirty="0">
                <a:latin typeface="Calibri" panose="020F0502020204030204" pitchFamily="34" charset="0"/>
                <a:ea typeface="Calibri" panose="020F0502020204030204" pitchFamily="34" charset="0"/>
                <a:cs typeface="Calibri" panose="020F0502020204030204" pitchFamily="34" charset="0"/>
              </a:rPr>
              <a:t>Tekst</a:t>
            </a:r>
          </a:p>
          <a:p>
            <a:pPr algn="l" defTabSz="799368">
              <a:lnSpc>
                <a:spcPct val="80000"/>
              </a:lnSpc>
              <a:spcBef>
                <a:spcPts val="400"/>
              </a:spcBef>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En selvhjelpsgruppe er:</a:t>
            </a:r>
          </a:p>
          <a:p>
            <a:pPr marL="342900" indent="-342900" algn="l" defTabSz="799368">
              <a:lnSpc>
                <a:spcPct val="80000"/>
              </a:lnSpc>
              <a:spcBef>
                <a:spcPts val="4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Et sosialt rom hvor alle er likestilte og kan føle seg trygge på å være seg selv med sine utfordringer i hverdagen</a:t>
            </a:r>
          </a:p>
          <a:p>
            <a:pPr marL="342900" indent="-342900" algn="l" defTabSz="799368">
              <a:lnSpc>
                <a:spcPct val="80000"/>
              </a:lnSpc>
              <a:spcBef>
                <a:spcPts val="4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Er basert på gjensidig tillit, respekt og annerkjennelse</a:t>
            </a:r>
          </a:p>
          <a:p>
            <a:pPr marL="342900" indent="-342900" algn="l" defTabSz="799368">
              <a:lnSpc>
                <a:spcPct val="80000"/>
              </a:lnSpc>
              <a:spcBef>
                <a:spcPts val="4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Er beskyttet av taushetsplikt, og er et konfidensielt samvær</a:t>
            </a:r>
          </a:p>
          <a:p>
            <a:pPr marL="342900" indent="-342900" algn="l" defTabSz="799368">
              <a:lnSpc>
                <a:spcPct val="80000"/>
              </a:lnSpc>
              <a:spcBef>
                <a:spcPts val="4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Et sted hvor du blir lyttet til og hvor du lytter</a:t>
            </a:r>
          </a:p>
          <a:p>
            <a:pPr marL="342900" indent="-342900" algn="l" defTabSz="799368">
              <a:lnSpc>
                <a:spcPct val="80000"/>
              </a:lnSpc>
              <a:spcBef>
                <a:spcPts val="4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Et sted for å få anerkjennelse for utfordringer og erfaringer en har, og med alle sårbarheter og risiko som følger med</a:t>
            </a:r>
          </a:p>
          <a:p>
            <a:pPr marL="0" indent="0" algn="l" defTabSz="799368">
              <a:lnSpc>
                <a:spcPct val="80000"/>
              </a:lnSpc>
              <a:spcBef>
                <a:spcPts val="400"/>
              </a:spcBef>
              <a:buFont typeface="Arial" panose="020B0604020202020204" pitchFamily="34" charset="0"/>
              <a:buNone/>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En gruppe med samme mål:</a:t>
            </a:r>
          </a:p>
          <a:p>
            <a:pPr marL="342900" indent="-342900" algn="l" defTabSz="799368">
              <a:lnSpc>
                <a:spcPct val="80000"/>
              </a:lnSpc>
              <a:spcBef>
                <a:spcPts val="4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Oppdage nye måter å takle hverdagen på, få ny kunnskap, dele erfaringer, nye måter å se ting på!</a:t>
            </a:r>
          </a:p>
          <a:p>
            <a:pPr marL="342900" indent="-342900" algn="l" defTabSz="799368">
              <a:lnSpc>
                <a:spcPct val="80000"/>
              </a:lnSpc>
              <a:spcBef>
                <a:spcPts val="4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Et sted hvor du kan se deg selv i et nytt lys, utvikle deg og skape en ny vei for deg selv.</a:t>
            </a:r>
          </a:p>
          <a:p>
            <a:endParaRPr lang="nb-NO"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5615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endParaRPr lang="nb-NO"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8665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r>
              <a:rPr lang="nb-NO" sz="1100" b="1" dirty="0">
                <a:latin typeface="Calibri" panose="020F0502020204030204" pitchFamily="34" charset="0"/>
                <a:ea typeface="Calibri" panose="020F0502020204030204" pitchFamily="34" charset="0"/>
                <a:cs typeface="Calibri" panose="020F0502020204030204" pitchFamily="34" charset="0"/>
              </a:rPr>
              <a:t>Tekst</a:t>
            </a:r>
          </a:p>
          <a:p>
            <a:pPr algn="l" defTabSz="914400">
              <a:spcBef>
                <a:spcPts val="600"/>
              </a:spcBef>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I din selvhjelpsgruppe:</a:t>
            </a:r>
          </a:p>
          <a:p>
            <a:pPr marL="171450" indent="-171450" algn="l" defTabSz="914400">
              <a:spcBef>
                <a:spcPts val="6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Er gjensidig taushetsplikt en selvfølgelighet</a:t>
            </a:r>
          </a:p>
          <a:p>
            <a:pPr marL="171450" indent="-171450" algn="l" defTabSz="914400">
              <a:spcBef>
                <a:spcPts val="6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Vises respekt – si ifra hvis du ikke kan komme</a:t>
            </a:r>
          </a:p>
          <a:p>
            <a:pPr marL="171450" indent="-171450" algn="l" defTabSz="914400">
              <a:spcBef>
                <a:spcPts val="6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Finnes en lukket Facebook gruppe eller en SMS gruppe der det er mulighet for å kommunisere utenom møtene</a:t>
            </a:r>
          </a:p>
          <a:p>
            <a:pPr marL="171450" indent="-171450" algn="l" defTabSz="914400">
              <a:spcBef>
                <a:spcPts val="6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Prøver du å komme selv om du ikke er helt i form. Du kan lytte, og du får et innhold i hverdagen</a:t>
            </a:r>
          </a:p>
          <a:p>
            <a:pPr marL="171450" indent="-171450" algn="l" defTabSz="914400">
              <a:spcBef>
                <a:spcPts val="6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Skal det være en arena for: </a:t>
            </a:r>
          </a:p>
          <a:p>
            <a:pPr marL="628650" lvl="8" indent="-171450" algn="l" defTabSz="914400">
              <a:spcBef>
                <a:spcPts val="6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erfaringsdeling, </a:t>
            </a:r>
          </a:p>
          <a:p>
            <a:pPr marL="628650" lvl="7" indent="-171450" algn="l" defTabSz="914400">
              <a:spcBef>
                <a:spcPts val="6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et sted å knytte relasjoner og vennskap, </a:t>
            </a:r>
          </a:p>
          <a:p>
            <a:pPr marL="628650" lvl="7" indent="-171450" algn="l" defTabSz="914400">
              <a:spcBef>
                <a:spcPts val="6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og ikke minst et sted man gleder seg til å komme til</a:t>
            </a:r>
          </a:p>
        </p:txBody>
      </p:sp>
    </p:spTree>
    <p:extLst>
      <p:ext uri="{BB962C8B-B14F-4D97-AF65-F5344CB8AC3E}">
        <p14:creationId xmlns:p14="http://schemas.microsoft.com/office/powerpoint/2010/main" val="2016351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r>
              <a:rPr lang="nb-NO" sz="1100" b="1" dirty="0">
                <a:latin typeface="Calibri" panose="020F0502020204030204" pitchFamily="34" charset="0"/>
                <a:ea typeface="Calibri" panose="020F0502020204030204" pitchFamily="34" charset="0"/>
                <a:cs typeface="Calibri" panose="020F0502020204030204" pitchFamily="34" charset="0"/>
              </a:rPr>
              <a:t>Tekst</a:t>
            </a:r>
          </a:p>
          <a:p>
            <a:pPr marL="342900" indent="-342900" algn="l" defTabSz="850391">
              <a:spcBef>
                <a:spcPts val="5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Det er </a:t>
            </a:r>
            <a:r>
              <a:rPr lang="nb-NO" sz="1100" u="sng" dirty="0">
                <a:latin typeface="Calibri" panose="020F0502020204030204" pitchFamily="34" charset="0"/>
                <a:ea typeface="Calibri" panose="020F0502020204030204" pitchFamily="34" charset="0"/>
                <a:cs typeface="Calibri" panose="020F0502020204030204" pitchFamily="34" charset="0"/>
              </a:rPr>
              <a:t>ikke noen leder </a:t>
            </a:r>
            <a:r>
              <a:rPr lang="nb-NO" sz="1100" dirty="0">
                <a:latin typeface="Calibri" panose="020F0502020204030204" pitchFamily="34" charset="0"/>
                <a:ea typeface="Calibri" panose="020F0502020204030204" pitchFamily="34" charset="0"/>
                <a:cs typeface="Calibri" panose="020F0502020204030204" pitchFamily="34" charset="0"/>
              </a:rPr>
              <a:t>i en selvhjelpsgruppe, men noen bør ta et ansvar for praktiske oppgaver. </a:t>
            </a:r>
          </a:p>
          <a:p>
            <a:pPr marL="342900" lvl="5" indent="-342900" algn="l" defTabSz="850391">
              <a:spcBef>
                <a:spcPts val="5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Helst bør det gå på rundgang</a:t>
            </a:r>
          </a:p>
          <a:p>
            <a:pPr marL="342900" indent="-342900" algn="l" defTabSz="850391">
              <a:spcBef>
                <a:spcPts val="5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Møtefrekvens er vanligvis hver 14. dag</a:t>
            </a:r>
          </a:p>
          <a:p>
            <a:pPr marL="342900" indent="-342900" algn="l" defTabSz="850391">
              <a:spcBef>
                <a:spcPts val="5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Det anbefales maks to timer pr. møte</a:t>
            </a:r>
          </a:p>
          <a:p>
            <a:pPr marL="342900" indent="-342900" algn="l" defTabSz="850391">
              <a:spcBef>
                <a:spcPts val="5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DPS kan være behjelpelig med møterom</a:t>
            </a:r>
          </a:p>
          <a:p>
            <a:pPr marL="342900" indent="-342900" algn="l" defTabSz="850391">
              <a:spcBef>
                <a:spcPts val="5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5 – 8 deltagere er ideelt, men ikke et krav</a:t>
            </a:r>
          </a:p>
          <a:p>
            <a:pPr marL="342900" indent="-342900" algn="l" defTabSz="850391">
              <a:spcBef>
                <a:spcPts val="5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endParaRPr lang="nb-NO" sz="1100" dirty="0">
              <a:latin typeface="Calibri" panose="020F0502020204030204" pitchFamily="34" charset="0"/>
              <a:ea typeface="Calibri" panose="020F0502020204030204" pitchFamily="34" charset="0"/>
              <a:cs typeface="Calibri" panose="020F0502020204030204" pitchFamily="34" charset="0"/>
            </a:endParaRPr>
          </a:p>
          <a:p>
            <a:pPr marL="171450" indent="-171450" algn="l" defTabSz="850391">
              <a:spcBef>
                <a:spcPts val="5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Struktur på møtene bestemmer gruppen selv, men som en innledning anbefales det: </a:t>
            </a:r>
          </a:p>
          <a:p>
            <a:pPr marL="228600" indent="-228600" algn="l" defTabSz="850391">
              <a:spcBef>
                <a:spcPts val="500"/>
              </a:spcBef>
              <a:buFont typeface="+mj-lt"/>
              <a:buAutoNum type="arabicPeriod"/>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en runde rundt bordet der alle får inntil 5 minutter hver til å si noe om «Hva har skjedd siden sist gang, og hvilke utfordringer har jeg hatt»? </a:t>
            </a:r>
          </a:p>
          <a:p>
            <a:pPr marL="228600" indent="-228600" algn="l" defTabSz="850391">
              <a:spcBef>
                <a:spcPts val="500"/>
              </a:spcBef>
              <a:buFont typeface="+mj-lt"/>
              <a:buAutoNum type="arabicPeriod"/>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Deretter kan gruppen bestemme seg for et felles tema de ønsker å drøfte.</a:t>
            </a:r>
          </a:p>
          <a:p>
            <a:endParaRPr lang="nb-NO"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298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endParaRPr lang="nb-NO"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7326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endParaRPr lang="nb-NO" sz="11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9279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dirty="0"/>
              <a:t>Klikk for å redigere tittelstil</a:t>
            </a:r>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95828A35-7E24-4350-849F-5FA916A7A985}" type="datetimeFigureOut">
              <a:rPr lang="nb-NO" smtClean="0"/>
              <a:t>29.01.2025</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60588508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dirty="0"/>
              <a:t>Klikk for å redigere tittelstil</a:t>
            </a:r>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29.01.2025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763179367"/>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95828A35-7E24-4350-849F-5FA916A7A985}" type="datetimeFigureOut">
              <a:rPr lang="nb-NO" smtClean="0"/>
              <a:t>29.01.2025</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366991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dirty="0"/>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29.01.2025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587527771"/>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95828A35-7E24-4350-849F-5FA916A7A985}" type="datetimeFigureOut">
              <a:rPr lang="nb-NO" smtClean="0"/>
              <a:t>29.01.2025</a:t>
            </a:fld>
            <a:endParaRPr lang="nb-NO" dirty="0"/>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265B449E-B2BF-4413-8619-DBC99474E968}" type="slidenum">
              <a:rPr lang="nb-NO" smtClean="0"/>
              <a:t>‹#›</a:t>
            </a:fld>
            <a:endParaRPr lang="nb-NO"/>
          </a:p>
        </p:txBody>
      </p:sp>
    </p:spTree>
    <p:extLst>
      <p:ext uri="{BB962C8B-B14F-4D97-AF65-F5344CB8AC3E}">
        <p14:creationId xmlns:p14="http://schemas.microsoft.com/office/powerpoint/2010/main" val="20676274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6" r:id="rId4"/>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userDrawn="1">
          <p15:clr>
            <a:srgbClr val="F26B43"/>
          </p15:clr>
        </p15:guide>
        <p15:guide id="6" pos="7242" userDrawn="1">
          <p15:clr>
            <a:srgbClr val="F26B43"/>
          </p15:clr>
        </p15:guide>
        <p15:guide id="7" orient="horz" pos="346" userDrawn="1">
          <p15:clr>
            <a:srgbClr val="F26B43"/>
          </p15:clr>
        </p15:guide>
        <p15:guide id="8"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selvhjelp.no/starte-gruppe/praktisk-igangsett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D4C5791A-71F4-2787-A990-C06CAEDFE6DB}"/>
              </a:ext>
            </a:extLst>
          </p:cNvPr>
          <p:cNvPicPr>
            <a:picLocks noChangeAspect="1"/>
          </p:cNvPicPr>
          <p:nvPr/>
        </p:nvPicPr>
        <p:blipFill>
          <a:blip r:embed="rId3">
            <a:extLst>
              <a:ext uri="{28A0092B-C50C-407E-A947-70E740481C1C}">
                <a14:useLocalDpi xmlns:a14="http://schemas.microsoft.com/office/drawing/2010/main" val="0"/>
              </a:ext>
            </a:extLst>
          </a:blip>
          <a:srcRect t="5742" b="-4716"/>
          <a:stretch/>
        </p:blipFill>
        <p:spPr>
          <a:xfrm>
            <a:off x="91843" y="86293"/>
            <a:ext cx="12008314" cy="6685415"/>
          </a:xfrm>
          <a:prstGeom prst="roundRect">
            <a:avLst>
              <a:gd name="adj" fmla="val 2914"/>
            </a:avLst>
          </a:prstGeom>
        </p:spPr>
      </p:pic>
      <p:sp>
        <p:nvSpPr>
          <p:cNvPr id="154" name="Selvhjelpsgruppe"/>
          <p:cNvSpPr txBox="1">
            <a:spLocks noGrp="1"/>
          </p:cNvSpPr>
          <p:nvPr>
            <p:ph type="subTitle" idx="1"/>
          </p:nvPr>
        </p:nvSpPr>
        <p:spPr>
          <a:xfrm>
            <a:off x="708918" y="738857"/>
            <a:ext cx="10787757" cy="1567634"/>
          </a:xfrm>
          <a:prstGeom prst="rect">
            <a:avLst/>
          </a:prstGeom>
        </p:spPr>
        <p:txBody>
          <a:bodyPr vert="horz" lIns="25397" tIns="25397" rIns="25397" bIns="25397" numCol="1" spcCol="38100" rtlCol="0" anchor="t">
            <a:normAutofit/>
          </a:bodyPr>
          <a:lstStyle>
            <a:lvl1pPr defTabSz="731519">
              <a:defRPr sz="10300" b="0">
                <a:solidFill>
                  <a:srgbClr val="FFFFFF"/>
                </a:solidFill>
                <a:latin typeface="Scala Sans-Bold LF"/>
                <a:ea typeface="Scala Sans-Bold LF"/>
                <a:cs typeface="Scala Sans-Bold LF"/>
                <a:sym typeface="Scala Sans-Bold LF"/>
              </a:defRPr>
            </a:lvl1pPr>
          </a:lstStyle>
          <a:p>
            <a:pPr algn="ctr"/>
            <a:r>
              <a:rPr sz="5000" dirty="0" err="1">
                <a:solidFill>
                  <a:schemeClr val="tx1"/>
                </a:solidFill>
                <a:latin typeface="Calibri Light" panose="020F0302020204030204" pitchFamily="34" charset="0"/>
                <a:cs typeface="Calibri Light" panose="020F0302020204030204" pitchFamily="34" charset="0"/>
              </a:rPr>
              <a:t>Selvhjelpsgruppe</a:t>
            </a:r>
            <a:endParaRPr sz="5000" dirty="0">
              <a:solidFill>
                <a:schemeClr val="tx1"/>
              </a:solidFill>
              <a:latin typeface="Calibri Light" panose="020F0302020204030204" pitchFamily="34" charset="0"/>
              <a:cs typeface="Calibri Light" panose="020F0302020204030204" pitchFamily="34" charset="0"/>
            </a:endParaRPr>
          </a:p>
        </p:txBody>
      </p:sp>
      <p:sp>
        <p:nvSpPr>
          <p:cNvPr id="3" name="Ellipse 2">
            <a:extLst>
              <a:ext uri="{FF2B5EF4-FFF2-40B4-BE49-F238E27FC236}">
                <a16:creationId xmlns:a16="http://schemas.microsoft.com/office/drawing/2014/main" id="{01390AD7-29FB-657F-0DBC-3672E8C2CE11}"/>
              </a:ext>
            </a:extLst>
          </p:cNvPr>
          <p:cNvSpPr/>
          <p:nvPr/>
        </p:nvSpPr>
        <p:spPr>
          <a:xfrm>
            <a:off x="10946295" y="5656591"/>
            <a:ext cx="898599" cy="898599"/>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3500" dirty="0">
              <a:solidFill>
                <a:schemeClr val="tx1"/>
              </a:solidFill>
              <a:latin typeface="Calibri Light" panose="020F0302020204030204" pitchFamily="34" charset="0"/>
              <a:cs typeface="Calibri Light" panose="020F0302020204030204" pitchFamily="34" charset="0"/>
            </a:endParaRPr>
          </a:p>
        </p:txBody>
      </p:sp>
      <p:sp>
        <p:nvSpPr>
          <p:cNvPr id="6" name="TekstSylinder 5">
            <a:extLst>
              <a:ext uri="{FF2B5EF4-FFF2-40B4-BE49-F238E27FC236}">
                <a16:creationId xmlns:a16="http://schemas.microsoft.com/office/drawing/2014/main" id="{48DF3E81-02B8-97CA-DC48-258BFFC55D1E}"/>
              </a:ext>
            </a:extLst>
          </p:cNvPr>
          <p:cNvSpPr txBox="1"/>
          <p:nvPr/>
        </p:nvSpPr>
        <p:spPr>
          <a:xfrm>
            <a:off x="10946295" y="5785338"/>
            <a:ext cx="898599" cy="630942"/>
          </a:xfrm>
          <a:prstGeom prst="rect">
            <a:avLst/>
          </a:prstGeom>
          <a:noFill/>
        </p:spPr>
        <p:txBody>
          <a:bodyPr wrap="square" rtlCol="0">
            <a:spAutoFit/>
          </a:bodyPr>
          <a:lstStyle/>
          <a:p>
            <a:pPr algn="ctr"/>
            <a:r>
              <a:rPr lang="nb-NO" sz="3500" dirty="0">
                <a:latin typeface="Calibri Light" panose="020F0302020204030204" pitchFamily="34" charset="0"/>
                <a:cs typeface="Calibri Light" panose="020F0302020204030204" pitchFamily="34" charset="0"/>
              </a:rPr>
              <a:t>13B</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sirkel, diagram, tekst, tegnefilm&#10;&#10;Automatisk generert beskrivelse">
            <a:extLst>
              <a:ext uri="{FF2B5EF4-FFF2-40B4-BE49-F238E27FC236}">
                <a16:creationId xmlns:a16="http://schemas.microsoft.com/office/drawing/2014/main" id="{091D0429-15C8-AA67-033B-4CCB61CA9B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534" y="446"/>
            <a:ext cx="11744562" cy="6606316"/>
          </a:xfrm>
          <a:prstGeom prst="rect">
            <a:avLst/>
          </a:prstGeom>
        </p:spPr>
      </p:pic>
      <p:sp>
        <p:nvSpPr>
          <p:cNvPr id="263" name="Samtalekompasset"/>
          <p:cNvSpPr txBox="1">
            <a:spLocks noGrp="1"/>
          </p:cNvSpPr>
          <p:nvPr>
            <p:ph type="title"/>
          </p:nvPr>
        </p:nvSpPr>
        <p:spPr>
          <a:prstGeom prst="rect">
            <a:avLst/>
          </a:prstGeom>
        </p:spPr>
        <p:txBody>
          <a:bodyPr vert="horz" lIns="22856" tIns="22856" rIns="22856" bIns="22856" rtlCol="0" anchor="t">
            <a:noAutofit/>
          </a:bodyPr>
          <a:lstStyle>
            <a:lvl1pPr algn="ctr" defTabSz="914400">
              <a:lnSpc>
                <a:spcPct val="100000"/>
              </a:lnSpc>
              <a:defRPr sz="6400" b="0" spc="0">
                <a:latin typeface="Scala Sans-Bold LF"/>
                <a:ea typeface="Scala Sans-Bold LF"/>
                <a:cs typeface="Scala Sans-Bold LF"/>
                <a:sym typeface="Scala Sans-Bold LF"/>
              </a:defRPr>
            </a:lvl1pPr>
          </a:lstStyle>
          <a:p>
            <a:pPr algn="l"/>
            <a:r>
              <a:rPr sz="4400" dirty="0" err="1">
                <a:latin typeface="+mj-lt"/>
                <a:cs typeface="Calibri" panose="020F0502020204030204" pitchFamily="34" charset="0"/>
              </a:rPr>
              <a:t>Samtalekompasset</a:t>
            </a:r>
            <a:endParaRPr sz="4400" dirty="0">
              <a:latin typeface="+mj-lt"/>
              <a:cs typeface="Calibri" panose="020F0502020204030204" pitchFamily="34" charset="0"/>
            </a:endParaRPr>
          </a:p>
        </p:txBody>
      </p:sp>
      <p:sp>
        <p:nvSpPr>
          <p:cNvPr id="264" name="Plassholder for innhold 4"/>
          <p:cNvSpPr txBox="1"/>
          <p:nvPr/>
        </p:nvSpPr>
        <p:spPr>
          <a:xfrm>
            <a:off x="7331083" y="1078591"/>
            <a:ext cx="4531305" cy="50917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6" tIns="22856" rIns="22856" bIns="22856">
            <a:normAutofit/>
          </a:bodyPr>
          <a:lstStyle/>
          <a:p>
            <a:pPr>
              <a:spcBef>
                <a:spcPts val="150"/>
              </a:spcBef>
              <a:defRPr sz="3600" u="sng">
                <a:solidFill>
                  <a:srgbClr val="535353"/>
                </a:solidFill>
                <a:latin typeface="Scala Sans-Regular"/>
                <a:ea typeface="Scala Sans-Regular"/>
                <a:cs typeface="Scala Sans-Regular"/>
                <a:sym typeface="Scala Sans-Regular"/>
              </a:defRPr>
            </a:pPr>
            <a:endParaRPr dirty="0">
              <a:latin typeface="Calibri" panose="020F0502020204030204" pitchFamily="34" charset="0"/>
              <a:cs typeface="Calibri" panose="020F0502020204030204" pitchFamily="34" charset="0"/>
              <a:hlinkClick r:id="rId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innhold 5">
            <a:extLst>
              <a:ext uri="{FF2B5EF4-FFF2-40B4-BE49-F238E27FC236}">
                <a16:creationId xmlns:a16="http://schemas.microsoft.com/office/drawing/2014/main" id="{A9D86E3B-B4D1-A43D-930E-62AF0449094C}"/>
              </a:ext>
            </a:extLst>
          </p:cNvPr>
          <p:cNvSpPr txBox="1">
            <a:spLocks/>
          </p:cNvSpPr>
          <p:nvPr/>
        </p:nvSpPr>
        <p:spPr>
          <a:xfrm>
            <a:off x="695325" y="549276"/>
            <a:ext cx="10801350" cy="3413124"/>
          </a:xfrm>
          <a:prstGeom prst="rect">
            <a:avLst/>
          </a:prstGeom>
        </p:spPr>
        <p:txBody>
          <a:bodyPr>
            <a:normAutofit/>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latin typeface="+mn-lt"/>
              </a:rPr>
              <a:t>Presentasjonen er utformet av Vestre Viken, i samarbeid </a:t>
            </a:r>
            <a:br>
              <a:rPr lang="nb-NO" dirty="0">
                <a:latin typeface="+mn-lt"/>
              </a:rPr>
            </a:br>
            <a:r>
              <a:rPr lang="nb-NO" dirty="0">
                <a:latin typeface="+mn-lt"/>
              </a:rPr>
              <a:t>med erfaringsspesialister og Bipolarforeningen. </a:t>
            </a:r>
            <a:br>
              <a:rPr lang="nb-NO" dirty="0">
                <a:latin typeface="+mn-lt"/>
              </a:rPr>
            </a:br>
            <a:br>
              <a:rPr lang="nb-NO" dirty="0">
                <a:latin typeface="+mn-lt"/>
              </a:rPr>
            </a:br>
            <a:r>
              <a:rPr lang="nb-NO" dirty="0">
                <a:latin typeface="+mn-lt"/>
              </a:rPr>
              <a:t>Prosjektet er støttet av Rådet for psykisk helse </a:t>
            </a:r>
            <a:br>
              <a:rPr lang="nb-NO" dirty="0">
                <a:latin typeface="+mn-lt"/>
              </a:rPr>
            </a:br>
            <a:r>
              <a:rPr lang="nb-NO" dirty="0">
                <a:latin typeface="+mn-lt"/>
              </a:rPr>
              <a:t>gjennom Stiftelsen Dam</a:t>
            </a: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p:txBody>
      </p:sp>
      <p:pic>
        <p:nvPicPr>
          <p:cNvPr id="2" name="LOGO png Rådet for psykisk helse.png" descr="LOGO png Rådet for psykisk helse.png">
            <a:extLst>
              <a:ext uri="{FF2B5EF4-FFF2-40B4-BE49-F238E27FC236}">
                <a16:creationId xmlns:a16="http://schemas.microsoft.com/office/drawing/2014/main" id="{C3623A5E-DE58-A4EA-D802-D673D85240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4" name="Bilde" descr="Bilde">
            <a:extLst>
              <a:ext uri="{FF2B5EF4-FFF2-40B4-BE49-F238E27FC236}">
                <a16:creationId xmlns:a16="http://schemas.microsoft.com/office/drawing/2014/main" id="{35E527A2-5DD1-1B01-1F87-63CE304533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5" name="logo_transparent-01.png" descr="logo_transparent-01.png">
            <a:extLst>
              <a:ext uri="{FF2B5EF4-FFF2-40B4-BE49-F238E27FC236}">
                <a16:creationId xmlns:a16="http://schemas.microsoft.com/office/drawing/2014/main" id="{FFC44CE7-D946-3650-C35D-66461B1862AB}"/>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6" name="50830959051_658d4b82a4_o.png" descr="50830959051_658d4b82a4_o.png">
            <a:extLst>
              <a:ext uri="{FF2B5EF4-FFF2-40B4-BE49-F238E27FC236}">
                <a16:creationId xmlns:a16="http://schemas.microsoft.com/office/drawing/2014/main" id="{E0D2A1DD-E3F1-A8A9-916C-B060348549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11" name="TekstSylinder 10">
            <a:extLst>
              <a:ext uri="{FF2B5EF4-FFF2-40B4-BE49-F238E27FC236}">
                <a16:creationId xmlns:a16="http://schemas.microsoft.com/office/drawing/2014/main" id="{2766AD1E-709C-F16D-E693-AE70C70AEED3}"/>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 skjermbilde, tegnefilm, Grafikk&#10;&#10;Automatisk generert beskrivelse">
            <a:extLst>
              <a:ext uri="{FF2B5EF4-FFF2-40B4-BE49-F238E27FC236}">
                <a16:creationId xmlns:a16="http://schemas.microsoft.com/office/drawing/2014/main" id="{4392D10F-33B6-A094-FE45-AF0BB9F19B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353" y="-19659"/>
            <a:ext cx="12226155" cy="6877213"/>
          </a:xfrm>
          <a:prstGeom prst="rect">
            <a:avLst/>
          </a:prstGeom>
        </p:spPr>
      </p:pic>
      <p:sp>
        <p:nvSpPr>
          <p:cNvPr id="165" name="Bakgrunn for oppstart av selvhjelpsgrupper"/>
          <p:cNvSpPr txBox="1"/>
          <p:nvPr/>
        </p:nvSpPr>
        <p:spPr>
          <a:xfrm>
            <a:off x="688520" y="549650"/>
            <a:ext cx="7119431" cy="30634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28" tIns="45714" rIns="91428" bIns="45714" rtlCol="0" anchor="t">
            <a:normAutofit/>
          </a:bodyPr>
          <a:lstStyle>
            <a:lvl1pPr algn="l" defTabSz="914400">
              <a:defRPr sz="6400">
                <a:solidFill>
                  <a:srgbClr val="000000"/>
                </a:solidFill>
                <a:latin typeface="Scala Sans-Bold LF"/>
                <a:ea typeface="Scala Sans-Bold LF"/>
                <a:cs typeface="Scala Sans-Bold LF"/>
                <a:sym typeface="Scala Sans-Bold LF"/>
              </a:defRPr>
            </a:lvl1pPr>
          </a:lstStyle>
          <a:p>
            <a:pPr>
              <a:lnSpc>
                <a:spcPct val="90000"/>
              </a:lnSpc>
              <a:spcBef>
                <a:spcPct val="0"/>
              </a:spcBef>
              <a:spcAft>
                <a:spcPts val="600"/>
              </a:spcAft>
            </a:pPr>
            <a:r>
              <a:rPr lang="nb-NO" sz="4400" dirty="0">
                <a:solidFill>
                  <a:srgbClr val="003087"/>
                </a:solidFill>
                <a:latin typeface="Calibri Light" panose="020F0302020204030204" pitchFamily="34" charset="0"/>
                <a:ea typeface="+mj-ea"/>
                <a:cs typeface="Calibri Light" panose="020F0302020204030204" pitchFamily="34" charset="0"/>
              </a:rPr>
              <a:t>Bakgrunn for oppstart </a:t>
            </a:r>
            <a:br>
              <a:rPr lang="nb-NO" sz="4400" dirty="0">
                <a:solidFill>
                  <a:srgbClr val="003087"/>
                </a:solidFill>
                <a:latin typeface="Calibri Light" panose="020F0302020204030204" pitchFamily="34" charset="0"/>
                <a:ea typeface="+mj-ea"/>
                <a:cs typeface="Calibri Light" panose="020F0302020204030204" pitchFamily="34" charset="0"/>
              </a:rPr>
            </a:br>
            <a:r>
              <a:rPr lang="nb-NO" sz="4400" dirty="0">
                <a:solidFill>
                  <a:srgbClr val="003087"/>
                </a:solidFill>
                <a:latin typeface="Calibri Light" panose="020F0302020204030204" pitchFamily="34" charset="0"/>
                <a:ea typeface="+mj-ea"/>
                <a:cs typeface="Calibri Light" panose="020F0302020204030204" pitchFamily="34" charset="0"/>
              </a:rPr>
              <a:t>av selvhjelpsgrupper</a:t>
            </a:r>
          </a:p>
        </p:txBody>
      </p:sp>
      <p:sp>
        <p:nvSpPr>
          <p:cNvPr id="164" name="Plassholder for innhold 4"/>
          <p:cNvSpPr txBox="1"/>
          <p:nvPr/>
        </p:nvSpPr>
        <p:spPr>
          <a:xfrm>
            <a:off x="688520" y="1957579"/>
            <a:ext cx="6401906" cy="435077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28" tIns="45714" rIns="91428" bIns="45714" rtlCol="0" anchor="b">
            <a:normAutofit/>
          </a:bodyPr>
          <a:lstStyle/>
          <a:p>
            <a:pPr marL="228577" indent="-228577" defTabSz="914309">
              <a:lnSpc>
                <a:spcPct val="90000"/>
              </a:lnSpc>
              <a:spcBef>
                <a:spcPts val="10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2800" dirty="0">
                <a:solidFill>
                  <a:srgbClr val="003087"/>
                </a:solidFill>
                <a:latin typeface="Calibri Light" panose="020F0302020204030204" pitchFamily="34" charset="0"/>
                <a:cs typeface="Calibri Light" panose="020F0302020204030204" pitchFamily="34" charset="0"/>
              </a:rPr>
              <a:t>Et nasjonalt satsningsområde med oppdrag fra Helsedirektoratet</a:t>
            </a:r>
          </a:p>
          <a:p>
            <a:pPr marL="228577" indent="-228577" defTabSz="914309">
              <a:lnSpc>
                <a:spcPct val="90000"/>
              </a:lnSpc>
              <a:spcBef>
                <a:spcPts val="10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endParaRPr lang="nb-NO" sz="2800" dirty="0">
              <a:solidFill>
                <a:srgbClr val="003087"/>
              </a:solidFill>
              <a:latin typeface="Calibri Light" panose="020F0302020204030204" pitchFamily="34" charset="0"/>
              <a:cs typeface="Calibri Light" panose="020F0302020204030204" pitchFamily="34" charset="0"/>
            </a:endParaRPr>
          </a:p>
          <a:p>
            <a:pPr marL="228577" indent="-228577" defTabSz="914309">
              <a:lnSpc>
                <a:spcPct val="90000"/>
              </a:lnSpc>
              <a:spcBef>
                <a:spcPts val="10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2800" dirty="0">
                <a:solidFill>
                  <a:srgbClr val="003087"/>
                </a:solidFill>
                <a:latin typeface="Calibri Light" panose="020F0302020204030204" pitchFamily="34" charset="0"/>
                <a:cs typeface="Calibri Light" panose="020F0302020204030204" pitchFamily="34" charset="0"/>
              </a:rPr>
              <a:t>Selvhjelp Norge er et nasjonalt kompetansemiljø for selvorganisert selvhjelp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animEffect transition="in" filter="fade">
                                      <p:cBhvr>
                                        <p:cTn id="7" dur="500"/>
                                        <p:tgtEl>
                                          <p:spTgt spid="16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4">
                                            <p:txEl>
                                              <p:pRg st="2" end="2"/>
                                            </p:txEl>
                                          </p:spTgt>
                                        </p:tgtEl>
                                        <p:attrNameLst>
                                          <p:attrName>style.visibility</p:attrName>
                                        </p:attrNameLst>
                                      </p:cBhvr>
                                      <p:to>
                                        <p:strVal val="visible"/>
                                      </p:to>
                                    </p:set>
                                    <p:animEffect transition="in" filter="fade">
                                      <p:cBhvr>
                                        <p:cTn id="10" dur="500"/>
                                        <p:tgtEl>
                                          <p:spTgt spid="16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Definisjon av selvhjelp ifølge Helsedirektoratet"/>
          <p:cNvSpPr txBox="1">
            <a:spLocks noGrp="1"/>
          </p:cNvSpPr>
          <p:nvPr>
            <p:ph type="title"/>
          </p:nvPr>
        </p:nvSpPr>
        <p:spPr/>
        <p:txBody>
          <a:bodyPr vert="horz" lIns="91428" tIns="45714" rIns="91428" bIns="45714" rtlCol="0" anchor="ctr">
            <a:normAutofit/>
          </a:bodyPr>
          <a:lstStyle>
            <a:lvl1pPr algn="ctr" defTabSz="694944">
              <a:lnSpc>
                <a:spcPct val="100000"/>
              </a:lnSpc>
              <a:defRPr sz="4800" b="0" spc="0">
                <a:latin typeface="Scala Sans-Bold LF"/>
                <a:ea typeface="Scala Sans-Bold LF"/>
                <a:cs typeface="Scala Sans-Bold LF"/>
                <a:sym typeface="Scala Sans-Bold LF"/>
              </a:defRPr>
            </a:lvl1pPr>
          </a:lstStyle>
          <a:p>
            <a:pPr algn="l" defTabSz="914309">
              <a:lnSpc>
                <a:spcPct val="90000"/>
              </a:lnSpc>
            </a:pPr>
            <a:r>
              <a:rPr lang="nb-NO" sz="4400" dirty="0">
                <a:latin typeface="Calibri Light" panose="020F0302020204030204" pitchFamily="34" charset="0"/>
                <a:ea typeface="+mj-ea"/>
                <a:cs typeface="Calibri Light" panose="020F0302020204030204" pitchFamily="34" charset="0"/>
              </a:rPr>
              <a:t>Helsedirektoratets definisjon av selvhjelp   </a:t>
            </a:r>
          </a:p>
        </p:txBody>
      </p:sp>
      <p:sp>
        <p:nvSpPr>
          <p:cNvPr id="173" name="Plassholder for innhold 4"/>
          <p:cNvSpPr txBox="1"/>
          <p:nvPr/>
        </p:nvSpPr>
        <p:spPr>
          <a:xfrm>
            <a:off x="695234" y="1825834"/>
            <a:ext cx="10799944" cy="44825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28" tIns="45714" rIns="91428" bIns="45714" rtlCol="0" anchor="b">
            <a:noAutofit/>
          </a:bodyPr>
          <a:lstStyle/>
          <a:p>
            <a:pPr marL="228577" indent="-228577" defTabSz="914309">
              <a:lnSpc>
                <a:spcPct val="90000"/>
              </a:lnSpc>
              <a:spcBef>
                <a:spcPts val="1000"/>
              </a:spcBef>
              <a:buFont typeface="Arial" panose="020B0604020202020204" pitchFamily="34" charset="0"/>
              <a:buChar char="•"/>
              <a:defRPr sz="3762">
                <a:solidFill>
                  <a:srgbClr val="535353"/>
                </a:solidFill>
                <a:latin typeface="Scala Sans-Regular"/>
                <a:ea typeface="Scala Sans-Regular"/>
                <a:cs typeface="Scala Sans-Regular"/>
                <a:sym typeface="Scala Sans-Regular"/>
              </a:defRPr>
            </a:pPr>
            <a:r>
              <a:rPr lang="nb-NO" sz="2800" dirty="0">
                <a:solidFill>
                  <a:srgbClr val="003087"/>
                </a:solidFill>
                <a:latin typeface="Calibri Light" panose="020F0302020204030204" pitchFamily="34" charset="0"/>
                <a:cs typeface="Calibri Light" panose="020F0302020204030204" pitchFamily="34" charset="0"/>
              </a:rPr>
              <a:t>«En selvhjelpsgruppe er et verksted der mennesker kan aktivere sine iboende ressurser sammen med andre innenfor trygge rammer. </a:t>
            </a:r>
          </a:p>
          <a:p>
            <a:pPr marL="228577" indent="-228577" defTabSz="914309">
              <a:lnSpc>
                <a:spcPct val="90000"/>
              </a:lnSpc>
              <a:spcBef>
                <a:spcPts val="1000"/>
              </a:spcBef>
              <a:buFont typeface="Arial" panose="020B0604020202020204" pitchFamily="34" charset="0"/>
              <a:buChar char="•"/>
              <a:defRPr sz="3762">
                <a:solidFill>
                  <a:srgbClr val="535353"/>
                </a:solidFill>
                <a:latin typeface="Scala Sans-Regular"/>
                <a:ea typeface="Scala Sans-Regular"/>
                <a:cs typeface="Scala Sans-Regular"/>
                <a:sym typeface="Scala Sans-Regular"/>
              </a:defRPr>
            </a:pPr>
            <a:endParaRPr lang="nb-NO" sz="2800" dirty="0">
              <a:solidFill>
                <a:srgbClr val="003087"/>
              </a:solidFill>
              <a:latin typeface="Calibri Light" panose="020F0302020204030204" pitchFamily="34" charset="0"/>
              <a:cs typeface="Calibri Light" panose="020F0302020204030204" pitchFamily="34" charset="0"/>
            </a:endParaRPr>
          </a:p>
          <a:p>
            <a:pPr marL="228577" indent="-228577" defTabSz="914309">
              <a:lnSpc>
                <a:spcPct val="90000"/>
              </a:lnSpc>
              <a:spcBef>
                <a:spcPts val="1000"/>
              </a:spcBef>
              <a:buFont typeface="Arial" panose="020B0604020202020204" pitchFamily="34" charset="0"/>
              <a:buChar char="•"/>
              <a:defRPr sz="3762">
                <a:solidFill>
                  <a:srgbClr val="535353"/>
                </a:solidFill>
                <a:latin typeface="Scala Sans-Regular"/>
                <a:ea typeface="Scala Sans-Regular"/>
                <a:cs typeface="Scala Sans-Regular"/>
                <a:sym typeface="Scala Sans-Regular"/>
              </a:defRPr>
            </a:pPr>
            <a:r>
              <a:rPr lang="nb-NO" sz="2800" dirty="0">
                <a:solidFill>
                  <a:srgbClr val="003087"/>
                </a:solidFill>
                <a:latin typeface="Calibri Light" panose="020F0302020204030204" pitchFamily="34" charset="0"/>
                <a:cs typeface="Calibri Light" panose="020F0302020204030204" pitchFamily="34" charset="0"/>
              </a:rPr>
              <a:t>Selvorganisert selvhjelp handler om å styrke enkeltmenneskers evne </a:t>
            </a:r>
            <a:br>
              <a:rPr lang="nb-NO" sz="2800" dirty="0">
                <a:solidFill>
                  <a:srgbClr val="003087"/>
                </a:solidFill>
                <a:latin typeface="Calibri Light" panose="020F0302020204030204" pitchFamily="34" charset="0"/>
                <a:cs typeface="Calibri Light" panose="020F0302020204030204" pitchFamily="34" charset="0"/>
              </a:rPr>
            </a:br>
            <a:r>
              <a:rPr lang="nb-NO" sz="2800" dirty="0">
                <a:solidFill>
                  <a:srgbClr val="003087"/>
                </a:solidFill>
                <a:latin typeface="Calibri Light" panose="020F0302020204030204" pitchFamily="34" charset="0"/>
                <a:cs typeface="Calibri Light" panose="020F0302020204030204" pitchFamily="34" charset="0"/>
              </a:rPr>
              <a:t>og mulighet til å delta i sin egen endringsprosess. </a:t>
            </a:r>
          </a:p>
          <a:p>
            <a:pPr marL="228577" indent="-228577" defTabSz="914309">
              <a:lnSpc>
                <a:spcPct val="90000"/>
              </a:lnSpc>
              <a:spcBef>
                <a:spcPts val="1000"/>
              </a:spcBef>
              <a:buFont typeface="Arial" panose="020B0604020202020204" pitchFamily="34" charset="0"/>
              <a:buChar char="•"/>
              <a:defRPr sz="3762">
                <a:solidFill>
                  <a:srgbClr val="535353"/>
                </a:solidFill>
                <a:latin typeface="Scala Sans-Regular"/>
                <a:ea typeface="Scala Sans-Regular"/>
                <a:cs typeface="Scala Sans-Regular"/>
                <a:sym typeface="Scala Sans-Regular"/>
              </a:defRPr>
            </a:pPr>
            <a:endParaRPr lang="nb-NO" sz="2800" dirty="0">
              <a:solidFill>
                <a:srgbClr val="003087"/>
              </a:solidFill>
              <a:latin typeface="Calibri Light" panose="020F0302020204030204" pitchFamily="34" charset="0"/>
              <a:cs typeface="Calibri Light" panose="020F0302020204030204" pitchFamily="34" charset="0"/>
            </a:endParaRPr>
          </a:p>
          <a:p>
            <a:pPr marL="228577" indent="-228577" defTabSz="914309">
              <a:lnSpc>
                <a:spcPct val="90000"/>
              </a:lnSpc>
              <a:spcBef>
                <a:spcPts val="1000"/>
              </a:spcBef>
              <a:buFont typeface="Arial" panose="020B0604020202020204" pitchFamily="34" charset="0"/>
              <a:buChar char="•"/>
              <a:defRPr sz="3762">
                <a:solidFill>
                  <a:srgbClr val="535353"/>
                </a:solidFill>
                <a:latin typeface="Scala Sans-Regular"/>
                <a:ea typeface="Scala Sans-Regular"/>
                <a:cs typeface="Scala Sans-Regular"/>
                <a:sym typeface="Scala Sans-Regular"/>
              </a:defRPr>
            </a:pPr>
            <a:r>
              <a:rPr lang="nb-NO" sz="2800" dirty="0">
                <a:solidFill>
                  <a:srgbClr val="003087"/>
                </a:solidFill>
                <a:latin typeface="Calibri Light" panose="020F0302020204030204" pitchFamily="34" charset="0"/>
                <a:cs typeface="Calibri Light" panose="020F0302020204030204" pitchFamily="34" charset="0"/>
              </a:rPr>
              <a:t>Selvorganisert selvhjelp er et verktøy for å oppnå økt mestring, </a:t>
            </a:r>
            <a:br>
              <a:rPr lang="nb-NO" sz="2800" dirty="0">
                <a:solidFill>
                  <a:srgbClr val="003087"/>
                </a:solidFill>
                <a:latin typeface="Calibri Light" panose="020F0302020204030204" pitchFamily="34" charset="0"/>
                <a:cs typeface="Calibri Light" panose="020F0302020204030204" pitchFamily="34" charset="0"/>
              </a:rPr>
            </a:br>
            <a:r>
              <a:rPr lang="nb-NO" sz="2800" dirty="0">
                <a:solidFill>
                  <a:srgbClr val="003087"/>
                </a:solidFill>
                <a:latin typeface="Calibri Light" panose="020F0302020204030204" pitchFamily="34" charset="0"/>
                <a:cs typeface="Calibri Light" panose="020F0302020204030204" pitchFamily="34" charset="0"/>
              </a:rPr>
              <a:t>slik at mennesker kan håndtere livet på en bedre måte.»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animEffect transition="in" filter="fade">
                                      <p:cBhvr>
                                        <p:cTn id="7" dur="500"/>
                                        <p:tgtEl>
                                          <p:spTgt spid="17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3">
                                            <p:txEl>
                                              <p:pRg st="2" end="2"/>
                                            </p:txEl>
                                          </p:spTgt>
                                        </p:tgtEl>
                                        <p:attrNameLst>
                                          <p:attrName>style.visibility</p:attrName>
                                        </p:attrNameLst>
                                      </p:cBhvr>
                                      <p:to>
                                        <p:strVal val="visible"/>
                                      </p:to>
                                    </p:set>
                                    <p:animEffect transition="in" filter="fade">
                                      <p:cBhvr>
                                        <p:cTn id="10" dur="500"/>
                                        <p:tgtEl>
                                          <p:spTgt spid="17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3">
                                            <p:txEl>
                                              <p:pRg st="4" end="4"/>
                                            </p:txEl>
                                          </p:spTgt>
                                        </p:tgtEl>
                                        <p:attrNameLst>
                                          <p:attrName>style.visibility</p:attrName>
                                        </p:attrNameLst>
                                      </p:cBhvr>
                                      <p:to>
                                        <p:strVal val="visible"/>
                                      </p:to>
                                    </p:set>
                                    <p:animEffect transition="in" filter="fade">
                                      <p:cBhvr>
                                        <p:cTn id="13" dur="500"/>
                                        <p:tgtEl>
                                          <p:spTgt spid="1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Hva er en selvhjelpsgruppe?"/>
          <p:cNvSpPr txBox="1">
            <a:spLocks noGrp="1"/>
          </p:cNvSpPr>
          <p:nvPr>
            <p:ph type="title"/>
          </p:nvPr>
        </p:nvSpPr>
        <p:spPr>
          <a:prstGeom prst="rect">
            <a:avLst/>
          </a:prstGeom>
        </p:spPr>
        <p:txBody>
          <a:bodyPr vert="horz" lIns="22856" tIns="22856" rIns="22856" bIns="22856" rtlCol="0" anchor="ctr">
            <a:noAutofit/>
          </a:bodyPr>
          <a:lstStyle>
            <a:lvl1pPr algn="ctr" defTabSz="786383">
              <a:lnSpc>
                <a:spcPct val="100000"/>
              </a:lnSpc>
              <a:defRPr sz="5500" b="0" spc="0">
                <a:latin typeface="Scala Sans-Bold LF"/>
                <a:ea typeface="Scala Sans-Bold LF"/>
                <a:cs typeface="Scala Sans-Bold LF"/>
                <a:sym typeface="Scala Sans-Bold LF"/>
              </a:defRPr>
            </a:lvl1pPr>
          </a:lstStyle>
          <a:p>
            <a:pPr algn="l"/>
            <a:r>
              <a:rPr sz="4400" dirty="0" err="1">
                <a:latin typeface="+mj-lt"/>
                <a:cs typeface="Calibri" panose="020F0502020204030204" pitchFamily="34" charset="0"/>
              </a:rPr>
              <a:t>Hva</a:t>
            </a:r>
            <a:r>
              <a:rPr sz="4400" dirty="0">
                <a:latin typeface="+mj-lt"/>
                <a:cs typeface="Calibri" panose="020F0502020204030204" pitchFamily="34" charset="0"/>
              </a:rPr>
              <a:t> </a:t>
            </a:r>
            <a:r>
              <a:rPr sz="4400" dirty="0" err="1">
                <a:latin typeface="+mj-lt"/>
                <a:cs typeface="Calibri" panose="020F0502020204030204" pitchFamily="34" charset="0"/>
              </a:rPr>
              <a:t>er</a:t>
            </a:r>
            <a:r>
              <a:rPr sz="4400" dirty="0">
                <a:latin typeface="+mj-lt"/>
                <a:cs typeface="Calibri" panose="020F0502020204030204" pitchFamily="34" charset="0"/>
              </a:rPr>
              <a:t> </a:t>
            </a:r>
            <a:r>
              <a:rPr sz="4400" dirty="0" err="1">
                <a:latin typeface="+mj-lt"/>
                <a:cs typeface="Calibri" panose="020F0502020204030204" pitchFamily="34" charset="0"/>
              </a:rPr>
              <a:t>en</a:t>
            </a:r>
            <a:r>
              <a:rPr sz="4400" dirty="0">
                <a:latin typeface="+mj-lt"/>
                <a:cs typeface="Calibri" panose="020F0502020204030204" pitchFamily="34" charset="0"/>
              </a:rPr>
              <a:t> </a:t>
            </a:r>
            <a:r>
              <a:rPr sz="4400" dirty="0" err="1">
                <a:latin typeface="+mj-lt"/>
                <a:cs typeface="Calibri" panose="020F0502020204030204" pitchFamily="34" charset="0"/>
              </a:rPr>
              <a:t>selvhjelpsgruppe</a:t>
            </a:r>
            <a:r>
              <a:rPr sz="4400" dirty="0">
                <a:latin typeface="+mj-lt"/>
                <a:cs typeface="Calibri" panose="020F0502020204030204" pitchFamily="34" charset="0"/>
              </a:rPr>
              <a:t>?</a:t>
            </a:r>
          </a:p>
        </p:txBody>
      </p:sp>
      <p:sp>
        <p:nvSpPr>
          <p:cNvPr id="2" name="TekstSylinder 1">
            <a:extLst>
              <a:ext uri="{FF2B5EF4-FFF2-40B4-BE49-F238E27FC236}">
                <a16:creationId xmlns:a16="http://schemas.microsoft.com/office/drawing/2014/main" id="{85DC1E98-F20C-2471-EA08-47FDB491DB22}"/>
              </a:ext>
            </a:extLst>
          </p:cNvPr>
          <p:cNvSpPr txBox="1"/>
          <p:nvPr/>
        </p:nvSpPr>
        <p:spPr>
          <a:xfrm>
            <a:off x="708300" y="1599983"/>
            <a:ext cx="10763436" cy="4708368"/>
          </a:xfrm>
          <a:prstGeom prst="rect">
            <a:avLst/>
          </a:prstGeom>
          <a:noFill/>
        </p:spPr>
        <p:txBody>
          <a:bodyPr wrap="square" rtlCol="0" anchor="b">
            <a:spAutoFit/>
          </a:bodyPr>
          <a:lstStyle/>
          <a:p>
            <a:pPr marL="171433" indent="-171433">
              <a:buFont typeface="Arial" panose="020B0604020202020204" pitchFamily="34" charset="0"/>
              <a:buChar char="•"/>
            </a:pPr>
            <a:r>
              <a:rPr lang="nb-NO" sz="2000" dirty="0">
                <a:latin typeface="+mj-lt"/>
              </a:rPr>
              <a:t>Et sosialt rom hvor alle er likestilte og kan føle seg trygge</a:t>
            </a:r>
          </a:p>
          <a:p>
            <a:pPr marL="171433" indent="-171433">
              <a:buFont typeface="Arial" panose="020B0604020202020204" pitchFamily="34" charset="0"/>
              <a:buChar char="•"/>
            </a:pPr>
            <a:endParaRPr lang="nb-NO" sz="2000" dirty="0">
              <a:latin typeface="+mj-lt"/>
            </a:endParaRPr>
          </a:p>
          <a:p>
            <a:pPr marL="171433" indent="-171433">
              <a:buFont typeface="Arial" panose="020B0604020202020204" pitchFamily="34" charset="0"/>
              <a:buChar char="•"/>
            </a:pPr>
            <a:r>
              <a:rPr lang="nb-NO" sz="2000" dirty="0">
                <a:latin typeface="+mj-lt"/>
              </a:rPr>
              <a:t>Er basert på gjensidig tillit, respekt og annerkjennelse</a:t>
            </a:r>
          </a:p>
          <a:p>
            <a:endParaRPr lang="nb-NO" sz="2000" dirty="0">
              <a:latin typeface="+mj-lt"/>
            </a:endParaRPr>
          </a:p>
          <a:p>
            <a:pPr marL="171433" indent="-171433">
              <a:buFont typeface="Arial" panose="020B0604020202020204" pitchFamily="34" charset="0"/>
              <a:buChar char="•"/>
            </a:pPr>
            <a:r>
              <a:rPr lang="nb-NO" sz="2000" dirty="0">
                <a:latin typeface="+mj-lt"/>
              </a:rPr>
              <a:t>Er beskyttet av taushetsplikt</a:t>
            </a:r>
          </a:p>
          <a:p>
            <a:endParaRPr lang="nb-NO" sz="2000" dirty="0">
              <a:latin typeface="+mj-lt"/>
            </a:endParaRPr>
          </a:p>
          <a:p>
            <a:pPr marL="171433" indent="-171433">
              <a:buFont typeface="Arial" panose="020B0604020202020204" pitchFamily="34" charset="0"/>
              <a:buChar char="•"/>
            </a:pPr>
            <a:r>
              <a:rPr lang="nb-NO" sz="2000" dirty="0">
                <a:latin typeface="+mj-lt"/>
              </a:rPr>
              <a:t>Et sted hvor du blir lyttet til og hvor du lytter.</a:t>
            </a:r>
          </a:p>
          <a:p>
            <a:endParaRPr lang="nb-NO" sz="2000" dirty="0">
              <a:latin typeface="+mj-lt"/>
            </a:endParaRPr>
          </a:p>
          <a:p>
            <a:pPr marL="171433" indent="-171433">
              <a:buFont typeface="Arial" panose="020B0604020202020204" pitchFamily="34" charset="0"/>
              <a:buChar char="•"/>
            </a:pPr>
            <a:r>
              <a:rPr lang="nb-NO" sz="2000" dirty="0">
                <a:latin typeface="+mj-lt"/>
              </a:rPr>
              <a:t>Et sted for å få anerkjennelse </a:t>
            </a:r>
          </a:p>
          <a:p>
            <a:pPr marL="171433" indent="-171433">
              <a:buFont typeface="Arial" panose="020B0604020202020204" pitchFamily="34" charset="0"/>
              <a:buChar char="•"/>
            </a:pPr>
            <a:endParaRPr lang="nb-NO" sz="2000" dirty="0">
              <a:latin typeface="+mj-lt"/>
            </a:endParaRPr>
          </a:p>
          <a:p>
            <a:r>
              <a:rPr lang="nb-NO" sz="2000" dirty="0">
                <a:latin typeface="+mj-lt"/>
              </a:rPr>
              <a:t>En gruppe med samme mål: </a:t>
            </a:r>
          </a:p>
          <a:p>
            <a:pPr marL="171433" indent="-171433">
              <a:buFont typeface="Arial" panose="020B0604020202020204" pitchFamily="34" charset="0"/>
              <a:buChar char="•"/>
            </a:pPr>
            <a:endParaRPr lang="nb-NO" sz="2000" dirty="0">
              <a:latin typeface="+mj-lt"/>
            </a:endParaRPr>
          </a:p>
          <a:p>
            <a:pPr marL="171433" indent="-171433">
              <a:buFont typeface="Arial" panose="020B0604020202020204" pitchFamily="34" charset="0"/>
              <a:buChar char="•"/>
            </a:pPr>
            <a:r>
              <a:rPr lang="nb-NO" sz="2000" dirty="0">
                <a:latin typeface="+mj-lt"/>
              </a:rPr>
              <a:t>Oppdage nye måter å takle hverdagen på, få ny kunnskap, dele erfaringer, nye måter å se ting på!</a:t>
            </a:r>
          </a:p>
          <a:p>
            <a:pPr marL="171433" indent="-171433">
              <a:buFont typeface="Arial" panose="020B0604020202020204" pitchFamily="34" charset="0"/>
              <a:buChar char="•"/>
            </a:pPr>
            <a:endParaRPr lang="nb-NO" sz="2000" dirty="0">
              <a:latin typeface="+mj-lt"/>
            </a:endParaRPr>
          </a:p>
          <a:p>
            <a:pPr marL="171433" indent="-171433">
              <a:buFont typeface="Arial" panose="020B0604020202020204" pitchFamily="34" charset="0"/>
              <a:buChar char="•"/>
            </a:pPr>
            <a:r>
              <a:rPr lang="nb-NO" sz="2000" dirty="0">
                <a:latin typeface="+mj-lt"/>
              </a:rPr>
              <a:t>Et sted hvor du kan se deg selv i et nytt lys, utvikle deg og skape en ny vei for deg selv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fade">
                                      <p:cBhvr>
                                        <p:cTn id="16" dur="500"/>
                                        <p:tgtEl>
                                          <p:spTgt spid="2">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Effect transition="in" filter="fade">
                                      <p:cBhvr>
                                        <p:cTn id="19" dur="500"/>
                                        <p:tgtEl>
                                          <p:spTgt spid="2">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fade">
                                      <p:cBhvr>
                                        <p:cTn id="22" dur="500"/>
                                        <p:tgtEl>
                                          <p:spTgt spid="2">
                                            <p:txEl>
                                              <p:pRg st="10" end="1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animEffect transition="in" filter="fade">
                                      <p:cBhvr>
                                        <p:cTn id="25" dur="500"/>
                                        <p:tgtEl>
                                          <p:spTgt spid="2">
                                            <p:txEl>
                                              <p:pRg st="12" end="1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14" end="14"/>
                                            </p:txEl>
                                          </p:spTgt>
                                        </p:tgtEl>
                                        <p:attrNameLst>
                                          <p:attrName>style.visibility</p:attrName>
                                        </p:attrNameLst>
                                      </p:cBhvr>
                                      <p:to>
                                        <p:strVal val="visible"/>
                                      </p:to>
                                    </p:set>
                                    <p:animEffect transition="in" filter="fade">
                                      <p:cBhvr>
                                        <p:cTn id="28"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Untitled.png" descr="Untitled.png"/>
          <p:cNvPicPr>
            <a:picLocks noChangeAspect="1"/>
          </p:cNvPicPr>
          <p:nvPr/>
        </p:nvPicPr>
        <p:blipFill>
          <a:blip r:embed="rId3"/>
          <a:stretch>
            <a:fillRect/>
          </a:stretch>
        </p:blipFill>
        <p:spPr>
          <a:prstGeom prst="rect">
            <a:avLst/>
          </a:prstGeom>
          <a:ln w="12700">
            <a:miter lim="400000"/>
          </a:ln>
        </p:spPr>
      </p:pic>
      <p:sp>
        <p:nvSpPr>
          <p:cNvPr id="196" name="Erfaringer tilsier at:"/>
          <p:cNvSpPr txBox="1">
            <a:spLocks noGrp="1"/>
          </p:cNvSpPr>
          <p:nvPr>
            <p:ph type="title"/>
          </p:nvPr>
        </p:nvSpPr>
        <p:spPr>
          <a:prstGeom prst="rect">
            <a:avLst/>
          </a:prstGeom>
        </p:spPr>
        <p:txBody>
          <a:bodyPr vert="horz" lIns="22856" tIns="22856" rIns="22856" bIns="22856" rtlCol="0" anchor="ctr">
            <a:noAutofit/>
          </a:bodyPr>
          <a:lstStyle>
            <a:lvl1pPr algn="ctr" defTabSz="914400">
              <a:lnSpc>
                <a:spcPct val="100000"/>
              </a:lnSpc>
              <a:defRPr sz="6400" b="0" spc="0">
                <a:latin typeface="Scala Sans-Bold LF"/>
                <a:ea typeface="Scala Sans-Bold LF"/>
                <a:cs typeface="Scala Sans-Bold LF"/>
                <a:sym typeface="Scala Sans-Bold LF"/>
              </a:defRPr>
            </a:lvl1pPr>
          </a:lstStyle>
          <a:p>
            <a:pPr algn="l"/>
            <a:r>
              <a:rPr sz="4400" dirty="0" err="1">
                <a:solidFill>
                  <a:schemeClr val="tx1"/>
                </a:solidFill>
                <a:latin typeface="+mj-lt"/>
                <a:cs typeface="Calibri" panose="020F0502020204030204" pitchFamily="34" charset="0"/>
              </a:rPr>
              <a:t>Erfaringer</a:t>
            </a:r>
            <a:r>
              <a:rPr sz="4400" dirty="0">
                <a:solidFill>
                  <a:schemeClr val="tx1"/>
                </a:solidFill>
                <a:latin typeface="+mj-lt"/>
                <a:cs typeface="Calibri" panose="020F0502020204030204" pitchFamily="34" charset="0"/>
              </a:rPr>
              <a:t> </a:t>
            </a:r>
            <a:r>
              <a:rPr sz="4400" dirty="0" err="1">
                <a:solidFill>
                  <a:schemeClr val="tx1"/>
                </a:solidFill>
                <a:latin typeface="+mj-lt"/>
                <a:cs typeface="Calibri" panose="020F0502020204030204" pitchFamily="34" charset="0"/>
              </a:rPr>
              <a:t>tilsier</a:t>
            </a:r>
            <a:r>
              <a:rPr sz="4400" dirty="0">
                <a:solidFill>
                  <a:schemeClr val="tx1"/>
                </a:solidFill>
                <a:latin typeface="+mj-lt"/>
                <a:cs typeface="Calibri" panose="020F0502020204030204" pitchFamily="34" charset="0"/>
              </a:rPr>
              <a:t> at:</a:t>
            </a:r>
          </a:p>
        </p:txBody>
      </p:sp>
      <p:sp>
        <p:nvSpPr>
          <p:cNvPr id="4" name="Plassholder for innhold 3">
            <a:extLst>
              <a:ext uri="{FF2B5EF4-FFF2-40B4-BE49-F238E27FC236}">
                <a16:creationId xmlns:a16="http://schemas.microsoft.com/office/drawing/2014/main" id="{590A331A-260F-2A1D-6FE7-FC82FB765639}"/>
              </a:ext>
            </a:extLst>
          </p:cNvPr>
          <p:cNvSpPr>
            <a:spLocks noGrp="1"/>
          </p:cNvSpPr>
          <p:nvPr>
            <p:ph idx="1"/>
          </p:nvPr>
        </p:nvSpPr>
        <p:spPr>
          <a:xfrm>
            <a:off x="695325" y="1458686"/>
            <a:ext cx="10079767" cy="4850039"/>
          </a:xfrm>
        </p:spPr>
        <p:txBody>
          <a:bodyPr>
            <a:noAutofit/>
          </a:bodyPr>
          <a:lstStyle/>
          <a:p>
            <a:pPr marL="285750" indent="-285750">
              <a:buFont typeface="Arial" panose="020B0604020202020204" pitchFamily="34" charset="0"/>
              <a:buChar char="•"/>
            </a:pPr>
            <a:r>
              <a:rPr lang="nb-NO" sz="2400" dirty="0"/>
              <a:t>Noen opplever et «tomrom» etter kurset. Er jeg igjen alene med utfordringene i hverdagen?</a:t>
            </a:r>
          </a:p>
          <a:p>
            <a:pPr marL="0" indent="0">
              <a:buNone/>
            </a:pPr>
            <a:endParaRPr lang="nb-NO" sz="2400" dirty="0"/>
          </a:p>
          <a:p>
            <a:pPr marL="285750" indent="-285750">
              <a:buFont typeface="Arial" panose="020B0604020202020204" pitchFamily="34" charset="0"/>
              <a:buChar char="•"/>
            </a:pPr>
            <a:r>
              <a:rPr lang="nb-NO" sz="2400" dirty="0"/>
              <a:t>Det skapes gode relasjoner under kurset. En selvhjelpsgruppe tar vare på og utvikler disse relasjonene videre</a:t>
            </a:r>
          </a:p>
          <a:p>
            <a:pPr marL="0" indent="0">
              <a:buNone/>
            </a:pPr>
            <a:endParaRPr lang="nb-NO" sz="2400" dirty="0"/>
          </a:p>
          <a:p>
            <a:pPr marL="285750" indent="-285750">
              <a:buFont typeface="Arial" panose="020B0604020202020204" pitchFamily="34" charset="0"/>
              <a:buChar char="•"/>
            </a:pPr>
            <a:r>
              <a:rPr lang="nb-NO" sz="2400" dirty="0"/>
              <a:t>En selvhjelpsgruppe handler ikke om  historie-fortelling og at </a:t>
            </a:r>
            <a:br>
              <a:rPr lang="nb-NO" sz="2400" dirty="0"/>
            </a:br>
            <a:r>
              <a:rPr lang="nb-NO" sz="2400" dirty="0"/>
              <a:t>det er en «koseklubb». Det dreier seg om å gi, ta og å dele </a:t>
            </a:r>
          </a:p>
          <a:p>
            <a:pPr marL="0" indent="0">
              <a:buNone/>
            </a:pPr>
            <a:endParaRPr lang="nb-NO" sz="2400" dirty="0"/>
          </a:p>
          <a:p>
            <a:pPr marL="285750" indent="-285750">
              <a:buFont typeface="Arial" panose="020B0604020202020204" pitchFamily="34" charset="0"/>
              <a:buChar char="•"/>
            </a:pPr>
            <a:r>
              <a:rPr lang="nb-NO" sz="2400" dirty="0"/>
              <a:t>Åpenhet er ikke mer enn det du er klar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Plassholder for innhold 2"/>
          <p:cNvSpPr txBox="1"/>
          <p:nvPr/>
        </p:nvSpPr>
        <p:spPr>
          <a:xfrm>
            <a:off x="698987" y="2185972"/>
            <a:ext cx="10763436" cy="41223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6" tIns="22856" rIns="22856" bIns="22856" anchor="b">
            <a:noAutofit/>
          </a:bodyPr>
          <a:lstStyle/>
          <a:p>
            <a:pPr marL="342866" indent="-342866">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Er </a:t>
            </a:r>
            <a:r>
              <a:rPr sz="2400" dirty="0" err="1">
                <a:solidFill>
                  <a:srgbClr val="003087"/>
                </a:solidFill>
                <a:latin typeface="+mj-lt"/>
                <a:cs typeface="Calibri" panose="020F0502020204030204" pitchFamily="34" charset="0"/>
              </a:rPr>
              <a:t>gjensidig</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taushetsplikt</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en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selvfølgelighet</a:t>
            </a:r>
            <a:endParaRPr sz="2400" dirty="0">
              <a:solidFill>
                <a:srgbClr val="003087"/>
              </a:solidFill>
              <a:latin typeface="+mj-lt"/>
              <a:cs typeface="Calibri" panose="020F0502020204030204" pitchFamily="34" charset="0"/>
            </a:endParaRPr>
          </a:p>
          <a:p>
            <a:pPr marL="342866" indent="-342866">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342866" indent="-342866">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Vises </a:t>
            </a:r>
            <a:r>
              <a:rPr sz="2400" dirty="0" err="1">
                <a:solidFill>
                  <a:srgbClr val="003087"/>
                </a:solidFill>
                <a:latin typeface="+mj-lt"/>
                <a:cs typeface="Calibri" panose="020F0502020204030204" pitchFamily="34" charset="0"/>
              </a:rPr>
              <a:t>respekt</a:t>
            </a:r>
            <a:r>
              <a:rPr sz="2400" dirty="0">
                <a:solidFill>
                  <a:srgbClr val="003087"/>
                </a:solidFill>
                <a:latin typeface="+mj-lt"/>
                <a:cs typeface="Calibri" panose="020F0502020204030204" pitchFamily="34" charset="0"/>
              </a:rPr>
              <a:t> – </a:t>
            </a:r>
            <a:r>
              <a:rPr sz="2400" dirty="0" err="1">
                <a:solidFill>
                  <a:srgbClr val="003087"/>
                </a:solidFill>
                <a:latin typeface="+mj-lt"/>
                <a:cs typeface="Calibri" panose="020F0502020204030204" pitchFamily="34" charset="0"/>
              </a:rPr>
              <a:t>si</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ifra</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hvis</a:t>
            </a:r>
            <a:r>
              <a:rPr sz="2400" dirty="0">
                <a:solidFill>
                  <a:srgbClr val="003087"/>
                </a:solidFill>
                <a:latin typeface="+mj-lt"/>
                <a:cs typeface="Calibri" panose="020F0502020204030204" pitchFamily="34" charset="0"/>
              </a:rPr>
              <a:t> du </a:t>
            </a:r>
            <a:r>
              <a:rPr sz="2400" dirty="0" err="1">
                <a:solidFill>
                  <a:srgbClr val="003087"/>
                </a:solidFill>
                <a:latin typeface="+mj-lt"/>
                <a:cs typeface="Calibri" panose="020F0502020204030204" pitchFamily="34" charset="0"/>
              </a:rPr>
              <a:t>ikke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kan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komme</a:t>
            </a:r>
            <a:endParaRPr sz="2400" dirty="0">
              <a:solidFill>
                <a:srgbClr val="003087"/>
              </a:solidFill>
              <a:latin typeface="+mj-lt"/>
              <a:cs typeface="Calibri" panose="020F0502020204030204" pitchFamily="34" charset="0"/>
            </a:endParaRPr>
          </a:p>
          <a:p>
            <a:pPr marL="342866" indent="-342866">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342866" indent="-342866">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sz="2400" dirty="0" err="1">
                <a:solidFill>
                  <a:srgbClr val="003087"/>
                </a:solidFill>
                <a:latin typeface="+mj-lt"/>
                <a:cs typeface="Calibri" panose="020F0502020204030204" pitchFamily="34" charset="0"/>
              </a:rPr>
              <a:t>Finnes</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en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lukket</a:t>
            </a:r>
            <a:r>
              <a:rPr sz="2400" dirty="0">
                <a:solidFill>
                  <a:srgbClr val="003087"/>
                </a:solidFill>
                <a:latin typeface="+mj-lt"/>
                <a:cs typeface="Calibri" panose="020F0502020204030204" pitchFamily="34" charset="0"/>
              </a:rPr>
              <a:t> </a:t>
            </a:r>
            <a:r>
              <a:rPr lang="nb-NO" sz="2400">
                <a:solidFill>
                  <a:srgbClr val="003087"/>
                </a:solidFill>
                <a:latin typeface="+mj-lt"/>
                <a:cs typeface="Calibri" panose="020F0502020204030204" pitchFamily="34" charset="0"/>
              </a:rPr>
              <a:t>Messenger </a:t>
            </a:r>
            <a:r>
              <a:rPr lang="nb-NO" sz="2400" dirty="0">
                <a:solidFill>
                  <a:srgbClr val="003087"/>
                </a:solidFill>
                <a:latin typeface="+mj-lt"/>
                <a:cs typeface="Calibri" panose="020F0502020204030204" pitchFamily="34" charset="0"/>
              </a:rPr>
              <a:t>/</a:t>
            </a:r>
            <a:r>
              <a:rPr sz="2400" dirty="0">
                <a:solidFill>
                  <a:srgbClr val="003087"/>
                </a:solidFill>
                <a:latin typeface="+mj-lt"/>
                <a:cs typeface="Calibri" panose="020F0502020204030204" pitchFamily="34" charset="0"/>
              </a:rPr>
              <a:t> SMS </a:t>
            </a:r>
            <a:r>
              <a:rPr sz="2400" dirty="0" err="1">
                <a:solidFill>
                  <a:srgbClr val="003087"/>
                </a:solidFill>
                <a:latin typeface="+mj-lt"/>
                <a:cs typeface="Calibri" panose="020F0502020204030204" pitchFamily="34" charset="0"/>
              </a:rPr>
              <a:t>gruppe</a:t>
            </a:r>
            <a:endParaRPr sz="2400" dirty="0">
              <a:solidFill>
                <a:srgbClr val="003087"/>
              </a:solidFill>
              <a:latin typeface="+mj-lt"/>
              <a:cs typeface="Calibri" panose="020F0502020204030204" pitchFamily="34" charset="0"/>
            </a:endParaRPr>
          </a:p>
          <a:p>
            <a:pPr marL="342866" indent="-342866">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endParaRPr lang="nb-NO" sz="2400" dirty="0">
              <a:solidFill>
                <a:srgbClr val="003087"/>
              </a:solidFill>
              <a:latin typeface="+mj-lt"/>
              <a:cs typeface="Calibri" panose="020F0502020204030204" pitchFamily="34" charset="0"/>
            </a:endParaRPr>
          </a:p>
          <a:p>
            <a:pPr marL="342866" indent="-342866">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sz="2400" dirty="0" err="1">
                <a:solidFill>
                  <a:srgbClr val="003087"/>
                </a:solidFill>
                <a:latin typeface="+mj-lt"/>
                <a:cs typeface="Calibri" panose="020F0502020204030204" pitchFamily="34" charset="0"/>
              </a:rPr>
              <a:t>Prøver</a:t>
            </a:r>
            <a:r>
              <a:rPr sz="2400" dirty="0">
                <a:solidFill>
                  <a:srgbClr val="003087"/>
                </a:solidFill>
                <a:latin typeface="+mj-lt"/>
                <a:cs typeface="Calibri" panose="020F0502020204030204" pitchFamily="34" charset="0"/>
              </a:rPr>
              <a:t> du å </a:t>
            </a:r>
            <a:r>
              <a:rPr sz="2400" dirty="0" err="1">
                <a:solidFill>
                  <a:srgbClr val="003087"/>
                </a:solidFill>
                <a:latin typeface="+mj-lt"/>
                <a:cs typeface="Calibri" panose="020F0502020204030204" pitchFamily="34" charset="0"/>
              </a:rPr>
              <a:t>komme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selv</a:t>
            </a:r>
            <a:r>
              <a:rPr sz="2400" dirty="0">
                <a:solidFill>
                  <a:srgbClr val="003087"/>
                </a:solidFill>
                <a:latin typeface="+mj-lt"/>
                <a:cs typeface="Calibri" panose="020F0502020204030204" pitchFamily="34" charset="0"/>
              </a:rPr>
              <a:t> om du </a:t>
            </a:r>
            <a:r>
              <a:rPr sz="2400" dirty="0" err="1">
                <a:solidFill>
                  <a:srgbClr val="003087"/>
                </a:solidFill>
                <a:latin typeface="+mj-lt"/>
                <a:cs typeface="Calibri" panose="020F0502020204030204" pitchFamily="34" charset="0"/>
              </a:rPr>
              <a:t>ikke</a:t>
            </a:r>
            <a:r>
              <a:rPr sz="2400" dirty="0">
                <a:solidFill>
                  <a:srgbClr val="003087"/>
                </a:solidFill>
                <a:latin typeface="+mj-lt"/>
                <a:cs typeface="Calibri" panose="020F0502020204030204" pitchFamily="34" charset="0"/>
              </a:rPr>
              <a:t> er </a:t>
            </a:r>
            <a:r>
              <a:rPr sz="2400" dirty="0" err="1">
                <a:solidFill>
                  <a:srgbClr val="003087"/>
                </a:solidFill>
                <a:latin typeface="+mj-lt"/>
                <a:cs typeface="Calibri" panose="020F0502020204030204" pitchFamily="34" charset="0"/>
              </a:rPr>
              <a:t>helt</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i</a:t>
            </a:r>
            <a:r>
              <a:rPr sz="2400" dirty="0">
                <a:solidFill>
                  <a:srgbClr val="003087"/>
                </a:solidFill>
                <a:latin typeface="+mj-lt"/>
                <a:cs typeface="Calibri" panose="020F0502020204030204" pitchFamily="34" charset="0"/>
              </a:rPr>
              <a:t> form </a:t>
            </a:r>
          </a:p>
          <a:p>
            <a:pPr>
              <a:spcBef>
                <a:spcPts val="300"/>
              </a:spcBef>
              <a:defRPr sz="36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a:spcBef>
                <a:spcPts val="300"/>
              </a:spcBef>
              <a:defRPr sz="3600">
                <a:solidFill>
                  <a:srgbClr val="535353"/>
                </a:solidFill>
                <a:latin typeface="Scala Sans-Regular"/>
                <a:ea typeface="Scala Sans-Regular"/>
                <a:cs typeface="Scala Sans-Regular"/>
                <a:sym typeface="Scala Sans-Regular"/>
              </a:defRPr>
            </a:pPr>
            <a:r>
              <a:rPr sz="2000" dirty="0">
                <a:solidFill>
                  <a:srgbClr val="003087"/>
                </a:solidFill>
                <a:latin typeface="+mj-lt"/>
                <a:cs typeface="Calibri" panose="020F0502020204030204" pitchFamily="34" charset="0"/>
              </a:rPr>
              <a:t>Skal det </a:t>
            </a:r>
            <a:r>
              <a:rPr sz="2000" dirty="0" err="1">
                <a:solidFill>
                  <a:srgbClr val="003087"/>
                </a:solidFill>
                <a:latin typeface="+mj-lt"/>
                <a:cs typeface="Calibri" panose="020F0502020204030204" pitchFamily="34" charset="0"/>
              </a:rPr>
              <a:t>være</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en</a:t>
            </a:r>
            <a:r>
              <a:rPr sz="2000" dirty="0">
                <a:solidFill>
                  <a:srgbClr val="003087"/>
                </a:solidFill>
                <a:latin typeface="+mj-lt"/>
                <a:cs typeface="Calibri" panose="020F0502020204030204" pitchFamily="34" charset="0"/>
              </a:rPr>
              <a:t> arena for</a:t>
            </a:r>
            <a:r>
              <a:rPr lang="nb-NO" sz="2000" dirty="0">
                <a:solidFill>
                  <a:srgbClr val="003087"/>
                </a:solidFill>
                <a:latin typeface="+mj-lt"/>
                <a:cs typeface="Calibri" panose="020F0502020204030204" pitchFamily="34" charset="0"/>
              </a:rPr>
              <a:t>:</a:t>
            </a:r>
          </a:p>
          <a:p>
            <a:pPr marL="514299" lvl="1" indent="-285721">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2000" dirty="0">
                <a:solidFill>
                  <a:srgbClr val="003087"/>
                </a:solidFill>
                <a:latin typeface="+mj-lt"/>
                <a:cs typeface="Calibri" panose="020F0502020204030204" pitchFamily="34" charset="0"/>
              </a:rPr>
              <a:t>E</a:t>
            </a:r>
            <a:r>
              <a:rPr sz="2000" dirty="0" err="1">
                <a:solidFill>
                  <a:srgbClr val="003087"/>
                </a:solidFill>
                <a:latin typeface="+mj-lt"/>
                <a:cs typeface="Calibri" panose="020F0502020204030204" pitchFamily="34" charset="0"/>
              </a:rPr>
              <a:t>rfaringsdeling</a:t>
            </a:r>
            <a:endParaRPr lang="nb-NO" sz="2000" dirty="0">
              <a:solidFill>
                <a:srgbClr val="003087"/>
              </a:solidFill>
              <a:latin typeface="+mj-lt"/>
              <a:cs typeface="Calibri" panose="020F0502020204030204" pitchFamily="34" charset="0"/>
            </a:endParaRPr>
          </a:p>
          <a:p>
            <a:pPr marL="514299" lvl="1" indent="-285721">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2000" dirty="0">
                <a:solidFill>
                  <a:srgbClr val="003087"/>
                </a:solidFill>
                <a:latin typeface="+mj-lt"/>
                <a:cs typeface="Calibri" panose="020F0502020204030204" pitchFamily="34" charset="0"/>
              </a:rPr>
              <a:t>Å</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knytte</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relasjoner</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og</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vennskap</a:t>
            </a:r>
            <a:endParaRPr lang="nb-NO" sz="2000" dirty="0">
              <a:solidFill>
                <a:srgbClr val="003087"/>
              </a:solidFill>
              <a:latin typeface="+mj-lt"/>
              <a:cs typeface="Calibri" panose="020F0502020204030204" pitchFamily="34" charset="0"/>
            </a:endParaRPr>
          </a:p>
          <a:p>
            <a:pPr marL="514299" lvl="1" indent="-285721">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2000" dirty="0">
                <a:solidFill>
                  <a:srgbClr val="003087"/>
                </a:solidFill>
                <a:latin typeface="+mj-lt"/>
                <a:cs typeface="Calibri" panose="020F0502020204030204" pitchFamily="34" charset="0"/>
              </a:rPr>
              <a:t>Å</a:t>
            </a:r>
            <a:r>
              <a:rPr sz="2000" dirty="0">
                <a:solidFill>
                  <a:srgbClr val="003087"/>
                </a:solidFill>
                <a:latin typeface="+mj-lt"/>
                <a:cs typeface="Calibri" panose="020F0502020204030204" pitchFamily="34" charset="0"/>
              </a:rPr>
              <a:t> glede seg </a:t>
            </a:r>
            <a:r>
              <a:rPr sz="2000" dirty="0" err="1">
                <a:solidFill>
                  <a:srgbClr val="003087"/>
                </a:solidFill>
                <a:latin typeface="+mj-lt"/>
                <a:cs typeface="Calibri" panose="020F0502020204030204" pitchFamily="34" charset="0"/>
              </a:rPr>
              <a:t>til</a:t>
            </a:r>
            <a:r>
              <a:rPr sz="2000" dirty="0">
                <a:solidFill>
                  <a:srgbClr val="003087"/>
                </a:solidFill>
                <a:latin typeface="+mj-lt"/>
                <a:cs typeface="Calibri" panose="020F0502020204030204" pitchFamily="34" charset="0"/>
              </a:rPr>
              <a:t> å </a:t>
            </a:r>
            <a:r>
              <a:rPr sz="2000" dirty="0" err="1">
                <a:solidFill>
                  <a:srgbClr val="003087"/>
                </a:solidFill>
                <a:latin typeface="+mj-lt"/>
                <a:cs typeface="Calibri" panose="020F0502020204030204" pitchFamily="34" charset="0"/>
              </a:rPr>
              <a:t>komme</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til</a:t>
            </a:r>
            <a:endParaRPr sz="2000" dirty="0">
              <a:solidFill>
                <a:srgbClr val="003087"/>
              </a:solidFill>
              <a:latin typeface="+mj-lt"/>
              <a:cs typeface="Calibri" panose="020F0502020204030204" pitchFamily="34" charset="0"/>
            </a:endParaRPr>
          </a:p>
        </p:txBody>
      </p:sp>
      <p:sp>
        <p:nvSpPr>
          <p:cNvPr id="209" name="I din selvhjelpsgruppe :"/>
          <p:cNvSpPr txBox="1">
            <a:spLocks noGrp="1"/>
          </p:cNvSpPr>
          <p:nvPr>
            <p:ph type="title"/>
          </p:nvPr>
        </p:nvSpPr>
        <p:spPr>
          <a:prstGeom prst="rect">
            <a:avLst/>
          </a:prstGeom>
        </p:spPr>
        <p:txBody>
          <a:bodyPr vert="horz" lIns="22856" tIns="22856" rIns="22856" bIns="22856" rtlCol="0" anchor="t">
            <a:noAutofit/>
          </a:bodyPr>
          <a:lstStyle>
            <a:lvl1pPr algn="ctr" defTabSz="914400">
              <a:lnSpc>
                <a:spcPct val="100000"/>
              </a:lnSpc>
              <a:defRPr sz="6400" b="0" spc="0">
                <a:latin typeface="Scala Sans-Bold LF"/>
                <a:ea typeface="Scala Sans-Bold LF"/>
                <a:cs typeface="Scala Sans-Bold LF"/>
                <a:sym typeface="Scala Sans-Bold LF"/>
              </a:defRPr>
            </a:lvl1pPr>
          </a:lstStyle>
          <a:p>
            <a:pPr algn="l"/>
            <a:r>
              <a:rPr sz="4400" dirty="0">
                <a:latin typeface="+mj-lt"/>
                <a:cs typeface="Calibri" panose="020F0502020204030204" pitchFamily="34" charset="0"/>
              </a:rPr>
              <a:t>I din </a:t>
            </a:r>
            <a:r>
              <a:rPr sz="4400" dirty="0" err="1">
                <a:latin typeface="+mj-lt"/>
                <a:cs typeface="Calibri" panose="020F0502020204030204" pitchFamily="34" charset="0"/>
              </a:rPr>
              <a:t>selvhjelpsgruppe</a:t>
            </a:r>
            <a:r>
              <a:rPr sz="4400" dirty="0">
                <a:latin typeface="+mj-lt"/>
                <a:cs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
                                            <p:bg/>
                                          </p:spTgt>
                                        </p:tgtEl>
                                        <p:attrNameLst>
                                          <p:attrName>style.visibility</p:attrName>
                                        </p:attrNameLst>
                                      </p:cBhvr>
                                      <p:to>
                                        <p:strVal val="visible"/>
                                      </p:to>
                                    </p:set>
                                    <p:animEffect transition="in" filter="fade">
                                      <p:cBhvr>
                                        <p:cTn id="7" dur="500"/>
                                        <p:tgtEl>
                                          <p:spTgt spid="20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8">
                                            <p:txEl>
                                              <p:pRg st="0" end="0"/>
                                            </p:txEl>
                                          </p:spTgt>
                                        </p:tgtEl>
                                        <p:attrNameLst>
                                          <p:attrName>style.visibility</p:attrName>
                                        </p:attrNameLst>
                                      </p:cBhvr>
                                      <p:to>
                                        <p:strVal val="visible"/>
                                      </p:to>
                                    </p:set>
                                    <p:animEffect transition="in" filter="fade">
                                      <p:cBhvr>
                                        <p:cTn id="10" dur="500"/>
                                        <p:tgtEl>
                                          <p:spTgt spid="20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8">
                                            <p:txEl>
                                              <p:pRg st="2" end="2"/>
                                            </p:txEl>
                                          </p:spTgt>
                                        </p:tgtEl>
                                        <p:attrNameLst>
                                          <p:attrName>style.visibility</p:attrName>
                                        </p:attrNameLst>
                                      </p:cBhvr>
                                      <p:to>
                                        <p:strVal val="visible"/>
                                      </p:to>
                                    </p:set>
                                    <p:animEffect transition="in" filter="fade">
                                      <p:cBhvr>
                                        <p:cTn id="13" dur="500"/>
                                        <p:tgtEl>
                                          <p:spTgt spid="20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8">
                                            <p:txEl>
                                              <p:pRg st="4" end="4"/>
                                            </p:txEl>
                                          </p:spTgt>
                                        </p:tgtEl>
                                        <p:attrNameLst>
                                          <p:attrName>style.visibility</p:attrName>
                                        </p:attrNameLst>
                                      </p:cBhvr>
                                      <p:to>
                                        <p:strVal val="visible"/>
                                      </p:to>
                                    </p:set>
                                    <p:animEffect transition="in" filter="fade">
                                      <p:cBhvr>
                                        <p:cTn id="16" dur="500"/>
                                        <p:tgtEl>
                                          <p:spTgt spid="208">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8">
                                            <p:txEl>
                                              <p:pRg st="6" end="6"/>
                                            </p:txEl>
                                          </p:spTgt>
                                        </p:tgtEl>
                                        <p:attrNameLst>
                                          <p:attrName>style.visibility</p:attrName>
                                        </p:attrNameLst>
                                      </p:cBhvr>
                                      <p:to>
                                        <p:strVal val="visible"/>
                                      </p:to>
                                    </p:set>
                                    <p:animEffect transition="in" filter="fade">
                                      <p:cBhvr>
                                        <p:cTn id="19" dur="500"/>
                                        <p:tgtEl>
                                          <p:spTgt spid="208">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8">
                                            <p:txEl>
                                              <p:pRg st="8" end="8"/>
                                            </p:txEl>
                                          </p:spTgt>
                                        </p:tgtEl>
                                        <p:attrNameLst>
                                          <p:attrName>style.visibility</p:attrName>
                                        </p:attrNameLst>
                                      </p:cBhvr>
                                      <p:to>
                                        <p:strVal val="visible"/>
                                      </p:to>
                                    </p:set>
                                    <p:animEffect transition="in" filter="fade">
                                      <p:cBhvr>
                                        <p:cTn id="22" dur="500"/>
                                        <p:tgtEl>
                                          <p:spTgt spid="208">
                                            <p:txEl>
                                              <p:pRg st="8" end="8"/>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8">
                                            <p:txEl>
                                              <p:pRg st="9" end="9"/>
                                            </p:txEl>
                                          </p:spTgt>
                                        </p:tgtEl>
                                        <p:attrNameLst>
                                          <p:attrName>style.visibility</p:attrName>
                                        </p:attrNameLst>
                                      </p:cBhvr>
                                      <p:to>
                                        <p:strVal val="visible"/>
                                      </p:to>
                                    </p:set>
                                    <p:animEffect transition="in" filter="fade">
                                      <p:cBhvr>
                                        <p:cTn id="25" dur="500"/>
                                        <p:tgtEl>
                                          <p:spTgt spid="208">
                                            <p:txEl>
                                              <p:pRg st="9" end="9"/>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8">
                                            <p:txEl>
                                              <p:pRg st="10" end="10"/>
                                            </p:txEl>
                                          </p:spTgt>
                                        </p:tgtEl>
                                        <p:attrNameLst>
                                          <p:attrName>style.visibility</p:attrName>
                                        </p:attrNameLst>
                                      </p:cBhvr>
                                      <p:to>
                                        <p:strVal val="visible"/>
                                      </p:to>
                                    </p:set>
                                    <p:animEffect transition="in" filter="fade">
                                      <p:cBhvr>
                                        <p:cTn id="28" dur="500"/>
                                        <p:tgtEl>
                                          <p:spTgt spid="208">
                                            <p:txEl>
                                              <p:pRg st="10" end="1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8">
                                            <p:txEl>
                                              <p:pRg st="11" end="11"/>
                                            </p:txEl>
                                          </p:spTgt>
                                        </p:tgtEl>
                                        <p:attrNameLst>
                                          <p:attrName>style.visibility</p:attrName>
                                        </p:attrNameLst>
                                      </p:cBhvr>
                                      <p:to>
                                        <p:strVal val="visible"/>
                                      </p:to>
                                    </p:set>
                                    <p:animEffect transition="in" filter="fade">
                                      <p:cBhvr>
                                        <p:cTn id="31" dur="500"/>
                                        <p:tgtEl>
                                          <p:spTgt spid="20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Organisering av en selvhjelpsgruppe"/>
          <p:cNvSpPr txBox="1">
            <a:spLocks noGrp="1"/>
          </p:cNvSpPr>
          <p:nvPr>
            <p:ph type="title"/>
          </p:nvPr>
        </p:nvSpPr>
        <p:spPr>
          <a:prstGeom prst="rect">
            <a:avLst/>
          </a:prstGeom>
        </p:spPr>
        <p:txBody>
          <a:bodyPr vert="horz" lIns="22856" tIns="22856" rIns="22856" bIns="22856" rtlCol="0" anchor="t">
            <a:noAutofit/>
          </a:bodyPr>
          <a:lstStyle>
            <a:lvl1pPr defTabSz="914400">
              <a:lnSpc>
                <a:spcPct val="100000"/>
              </a:lnSpc>
              <a:defRPr sz="5700" b="0" spc="0">
                <a:latin typeface="Scala Sans-Bold LF"/>
                <a:ea typeface="Scala Sans-Bold LF"/>
                <a:cs typeface="Scala Sans-Bold LF"/>
                <a:sym typeface="Scala Sans-Bold LF"/>
              </a:defRPr>
            </a:lvl1pPr>
          </a:lstStyle>
          <a:p>
            <a:r>
              <a:rPr sz="4400" dirty="0" err="1">
                <a:latin typeface="+mj-lt"/>
                <a:cs typeface="Calibri" panose="020F0502020204030204" pitchFamily="34" charset="0"/>
              </a:rPr>
              <a:t>Organisering</a:t>
            </a:r>
            <a:r>
              <a:rPr sz="4400" dirty="0">
                <a:latin typeface="+mj-lt"/>
                <a:cs typeface="Calibri" panose="020F0502020204030204" pitchFamily="34" charset="0"/>
              </a:rPr>
              <a:t> </a:t>
            </a:r>
            <a:r>
              <a:rPr sz="4400" dirty="0" err="1">
                <a:latin typeface="+mj-lt"/>
                <a:cs typeface="Calibri" panose="020F0502020204030204" pitchFamily="34" charset="0"/>
              </a:rPr>
              <a:t>av</a:t>
            </a:r>
            <a:r>
              <a:rPr sz="4400" dirty="0">
                <a:latin typeface="+mj-lt"/>
                <a:cs typeface="Calibri" panose="020F0502020204030204" pitchFamily="34" charset="0"/>
              </a:rPr>
              <a:t> </a:t>
            </a:r>
            <a:r>
              <a:rPr sz="4400" dirty="0" err="1">
                <a:latin typeface="+mj-lt"/>
                <a:cs typeface="Calibri" panose="020F0502020204030204" pitchFamily="34" charset="0"/>
              </a:rPr>
              <a:t>en</a:t>
            </a:r>
            <a:r>
              <a:rPr sz="4400" dirty="0">
                <a:latin typeface="+mj-lt"/>
                <a:cs typeface="Calibri" panose="020F0502020204030204" pitchFamily="34" charset="0"/>
              </a:rPr>
              <a:t> </a:t>
            </a:r>
            <a:r>
              <a:rPr sz="4400" dirty="0" err="1">
                <a:latin typeface="+mj-lt"/>
                <a:cs typeface="Calibri" panose="020F0502020204030204" pitchFamily="34" charset="0"/>
              </a:rPr>
              <a:t>selvhjelpsgruppe</a:t>
            </a:r>
            <a:endParaRPr sz="4400" dirty="0">
              <a:latin typeface="+mj-lt"/>
              <a:cs typeface="Calibri" panose="020F0502020204030204" pitchFamily="34" charset="0"/>
            </a:endParaRPr>
          </a:p>
        </p:txBody>
      </p:sp>
      <p:sp>
        <p:nvSpPr>
          <p:cNvPr id="222" name="Plassholder for innhold 2"/>
          <p:cNvSpPr txBox="1"/>
          <p:nvPr/>
        </p:nvSpPr>
        <p:spPr>
          <a:xfrm>
            <a:off x="731743" y="2426808"/>
            <a:ext cx="10763436" cy="42433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6" tIns="22856" rIns="22856" bIns="22856" numCol="2" spcCol="540000" anchor="b">
            <a:noAutofit/>
          </a:bodyPr>
          <a:lstStyle/>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2400" dirty="0" err="1">
                <a:solidFill>
                  <a:srgbClr val="003087"/>
                </a:solidFill>
                <a:latin typeface="+mj-lt"/>
                <a:cs typeface="Calibri" panose="020F0502020204030204" pitchFamily="34" charset="0"/>
              </a:rPr>
              <a:t>Lederløs</a:t>
            </a:r>
            <a:endParaRPr lang="nb-NO"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endParaRPr lang="nb-NO"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2400" dirty="0">
                <a:solidFill>
                  <a:srgbClr val="003087"/>
                </a:solidFill>
                <a:latin typeface="+mj-lt"/>
                <a:cs typeface="Calibri" panose="020F0502020204030204" pitchFamily="34" charset="0"/>
              </a:rPr>
              <a:t>P</a:t>
            </a:r>
            <a:r>
              <a:rPr sz="2400" dirty="0" err="1">
                <a:solidFill>
                  <a:srgbClr val="003087"/>
                </a:solidFill>
                <a:latin typeface="+mj-lt"/>
                <a:cs typeface="Calibri" panose="020F0502020204030204" pitchFamily="34" charset="0"/>
              </a:rPr>
              <a:t>raktiske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oppgaver</a:t>
            </a:r>
            <a:r>
              <a:rPr lang="nb-NO"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bør</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gå</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på</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rundgang</a:t>
            </a:r>
            <a:endParaRPr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sz="2400" dirty="0" err="1">
                <a:solidFill>
                  <a:srgbClr val="003087"/>
                </a:solidFill>
                <a:latin typeface="+mj-lt"/>
                <a:cs typeface="Calibri" panose="020F0502020204030204" pitchFamily="34" charset="0"/>
              </a:rPr>
              <a:t>Møtefrekvens</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er</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vanligvis</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hver</a:t>
            </a:r>
            <a:r>
              <a:rPr sz="2400" dirty="0">
                <a:solidFill>
                  <a:srgbClr val="003087"/>
                </a:solidFill>
                <a:latin typeface="+mj-lt"/>
                <a:cs typeface="Calibri" panose="020F0502020204030204" pitchFamily="34" charset="0"/>
              </a:rPr>
              <a:t> 14. dag</a:t>
            </a: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sz="2400" dirty="0" err="1">
                <a:solidFill>
                  <a:srgbClr val="003087"/>
                </a:solidFill>
                <a:latin typeface="+mj-lt"/>
                <a:cs typeface="Calibri" panose="020F0502020204030204" pitchFamily="34" charset="0"/>
              </a:rPr>
              <a:t>Det</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anbefales</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maks</a:t>
            </a:r>
            <a:r>
              <a:rPr sz="2400" dirty="0">
                <a:solidFill>
                  <a:srgbClr val="003087"/>
                </a:solidFill>
                <a:latin typeface="+mj-lt"/>
                <a:cs typeface="Calibri" panose="020F0502020204030204" pitchFamily="34" charset="0"/>
              </a:rPr>
              <a:t> to timer pr. </a:t>
            </a:r>
            <a:r>
              <a:rPr sz="2400" dirty="0" err="1">
                <a:solidFill>
                  <a:srgbClr val="003087"/>
                </a:solidFill>
                <a:latin typeface="+mj-lt"/>
                <a:cs typeface="Calibri" panose="020F0502020204030204" pitchFamily="34" charset="0"/>
              </a:rPr>
              <a:t>møte</a:t>
            </a:r>
            <a:endParaRPr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DPS </a:t>
            </a:r>
            <a:r>
              <a:rPr sz="2400" dirty="0" err="1">
                <a:solidFill>
                  <a:srgbClr val="003087"/>
                </a:solidFill>
                <a:latin typeface="+mj-lt"/>
                <a:cs typeface="Calibri" panose="020F0502020204030204" pitchFamily="34" charset="0"/>
              </a:rPr>
              <a:t>kan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være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behjelpelig</a:t>
            </a:r>
            <a:r>
              <a:rPr sz="2400" dirty="0">
                <a:solidFill>
                  <a:srgbClr val="003087"/>
                </a:solidFill>
                <a:latin typeface="+mj-lt"/>
                <a:cs typeface="Calibri" panose="020F0502020204030204" pitchFamily="34" charset="0"/>
              </a:rPr>
              <a:t> med </a:t>
            </a:r>
            <a:r>
              <a:rPr sz="2400" dirty="0" err="1">
                <a:solidFill>
                  <a:srgbClr val="003087"/>
                </a:solidFill>
                <a:latin typeface="+mj-lt"/>
                <a:cs typeface="Calibri" panose="020F0502020204030204" pitchFamily="34" charset="0"/>
              </a:rPr>
              <a:t>møterom</a:t>
            </a:r>
            <a:endParaRPr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5 – 8 </a:t>
            </a:r>
            <a:r>
              <a:rPr sz="2400" dirty="0" err="1">
                <a:solidFill>
                  <a:srgbClr val="003087"/>
                </a:solidFill>
                <a:latin typeface="+mj-lt"/>
                <a:cs typeface="Calibri" panose="020F0502020204030204" pitchFamily="34" charset="0"/>
              </a:rPr>
              <a:t>deltagere</a:t>
            </a:r>
            <a:r>
              <a:rPr sz="2400" dirty="0">
                <a:solidFill>
                  <a:srgbClr val="003087"/>
                </a:solidFill>
                <a:latin typeface="+mj-lt"/>
                <a:cs typeface="Calibri" panose="020F0502020204030204" pitchFamily="34" charset="0"/>
              </a:rPr>
              <a:t> er </a:t>
            </a:r>
            <a:r>
              <a:rPr sz="2400" dirty="0" err="1">
                <a:solidFill>
                  <a:srgbClr val="003087"/>
                </a:solidFill>
                <a:latin typeface="+mj-lt"/>
                <a:cs typeface="Calibri" panose="020F0502020204030204" pitchFamily="34" charset="0"/>
              </a:rPr>
              <a:t>ideelt</a:t>
            </a:r>
            <a:r>
              <a:rPr sz="2400" dirty="0">
                <a:solidFill>
                  <a:srgbClr val="003087"/>
                </a:solidFill>
                <a:latin typeface="+mj-lt"/>
                <a:cs typeface="Calibri" panose="020F0502020204030204" pitchFamily="34" charset="0"/>
              </a:rPr>
              <a:t>, men </a:t>
            </a:r>
            <a:r>
              <a:rPr sz="2400" dirty="0" err="1">
                <a:solidFill>
                  <a:srgbClr val="003087"/>
                </a:solidFill>
                <a:latin typeface="+mj-lt"/>
                <a:cs typeface="Calibri" panose="020F0502020204030204" pitchFamily="34" charset="0"/>
              </a:rPr>
              <a:t>ikke</a:t>
            </a:r>
            <a:r>
              <a:rPr sz="2400" dirty="0">
                <a:solidFill>
                  <a:srgbClr val="003087"/>
                </a:solidFill>
                <a:latin typeface="+mj-lt"/>
                <a:cs typeface="Calibri" panose="020F0502020204030204" pitchFamily="34" charset="0"/>
              </a:rPr>
              <a:t> </a:t>
            </a:r>
            <a:br>
              <a:rPr lang="nb-NO" sz="2400" dirty="0">
                <a:solidFill>
                  <a:srgbClr val="003087"/>
                </a:solidFill>
                <a:latin typeface="+mj-lt"/>
                <a:cs typeface="Calibri" panose="020F0502020204030204" pitchFamily="34" charset="0"/>
              </a:rPr>
            </a:br>
            <a:r>
              <a:rPr sz="2400" dirty="0">
                <a:solidFill>
                  <a:srgbClr val="003087"/>
                </a:solidFill>
                <a:latin typeface="+mj-lt"/>
                <a:cs typeface="Calibri" panose="020F0502020204030204" pitchFamily="34" charset="0"/>
              </a:rPr>
              <a:t>et </a:t>
            </a:r>
            <a:r>
              <a:rPr sz="2400" dirty="0" err="1">
                <a:solidFill>
                  <a:srgbClr val="003087"/>
                </a:solidFill>
                <a:latin typeface="+mj-lt"/>
                <a:cs typeface="Calibri" panose="020F0502020204030204" pitchFamily="34" charset="0"/>
              </a:rPr>
              <a:t>krav</a:t>
            </a:r>
            <a:endParaRPr sz="2400" dirty="0">
              <a:solidFill>
                <a:srgbClr val="003087"/>
              </a:solidFill>
              <a:latin typeface="+mj-lt"/>
              <a:cs typeface="Calibri" panose="020F0502020204030204" pitchFamily="34" charset="0"/>
            </a:endParaRPr>
          </a:p>
          <a:p>
            <a:pPr defTabSz="425153">
              <a:defRPr sz="3348">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2400" dirty="0">
                <a:solidFill>
                  <a:srgbClr val="003087"/>
                </a:solidFill>
                <a:latin typeface="+mj-lt"/>
                <a:cs typeface="Calibri" panose="020F0502020204030204" pitchFamily="34" charset="0"/>
              </a:rPr>
              <a:t>Forslag til møtestruktur:</a:t>
            </a:r>
          </a:p>
          <a:p>
            <a:pPr defTabSz="425153">
              <a:defRPr sz="3348">
                <a:solidFill>
                  <a:srgbClr val="535353"/>
                </a:solidFill>
                <a:latin typeface="Scala Sans-Regular"/>
                <a:ea typeface="Scala Sans-Regular"/>
                <a:cs typeface="Scala Sans-Regular"/>
                <a:sym typeface="Scala Sans-Regular"/>
              </a:defRPr>
            </a:pPr>
            <a:endParaRPr lang="nb-NO" sz="2400" dirty="0">
              <a:solidFill>
                <a:srgbClr val="003087"/>
              </a:solidFill>
              <a:latin typeface="+mj-lt"/>
              <a:cs typeface="Calibri" panose="020F0502020204030204" pitchFamily="34" charset="0"/>
            </a:endParaRPr>
          </a:p>
          <a:p>
            <a:pPr marL="828592" lvl="1" indent="-371438" defTabSz="425153">
              <a:buFont typeface="+mj-lt"/>
              <a:buAutoNum type="arabicPeriod"/>
              <a:defRPr sz="3348">
                <a:solidFill>
                  <a:srgbClr val="535353"/>
                </a:solidFill>
                <a:latin typeface="Scala Sans-Regular"/>
                <a:ea typeface="Scala Sans-Regular"/>
                <a:cs typeface="Scala Sans-Regular"/>
                <a:sym typeface="Scala Sans-Regular"/>
              </a:defRPr>
            </a:pPr>
            <a:r>
              <a:rPr lang="nb-NO" sz="2000" dirty="0">
                <a:solidFill>
                  <a:srgbClr val="003087"/>
                </a:solidFill>
                <a:latin typeface="+mj-lt"/>
                <a:cs typeface="Calibri" panose="020F0502020204030204" pitchFamily="34" charset="0"/>
              </a:rPr>
              <a:t>R</a:t>
            </a:r>
            <a:r>
              <a:rPr sz="2000" dirty="0" err="1">
                <a:solidFill>
                  <a:srgbClr val="003087"/>
                </a:solidFill>
                <a:latin typeface="+mj-lt"/>
                <a:cs typeface="Calibri" panose="020F0502020204030204" pitchFamily="34" charset="0"/>
              </a:rPr>
              <a:t>unde</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rundt</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bordet</a:t>
            </a:r>
            <a:r>
              <a:rPr lang="nb-NO" sz="2000" dirty="0">
                <a:solidFill>
                  <a:srgbClr val="003087"/>
                </a:solidFill>
                <a:latin typeface="+mj-lt"/>
                <a:cs typeface="Calibri" panose="020F0502020204030204" pitchFamily="34" charset="0"/>
              </a:rPr>
              <a:t>, </a:t>
            </a:r>
            <a:r>
              <a:rPr sz="2000" dirty="0">
                <a:solidFill>
                  <a:srgbClr val="003087"/>
                </a:solidFill>
                <a:latin typeface="+mj-lt"/>
                <a:cs typeface="Calibri" panose="020F0502020204030204" pitchFamily="34" charset="0"/>
              </a:rPr>
              <a:t>5 min</a:t>
            </a:r>
            <a:r>
              <a:rPr lang="nb-NO"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hver</a:t>
            </a:r>
            <a:r>
              <a:rPr lang="nb-NO" sz="2000" dirty="0">
                <a:solidFill>
                  <a:srgbClr val="003087"/>
                </a:solidFill>
                <a:latin typeface="+mj-lt"/>
                <a:cs typeface="Calibri" panose="020F0502020204030204" pitchFamily="34" charset="0"/>
              </a:rPr>
              <a:t>: </a:t>
            </a:r>
            <a:br>
              <a:rPr lang="nb-NO" sz="2000" dirty="0">
                <a:solidFill>
                  <a:srgbClr val="003087"/>
                </a:solidFill>
                <a:latin typeface="+mj-lt"/>
                <a:cs typeface="Calibri" panose="020F0502020204030204" pitchFamily="34" charset="0"/>
              </a:rPr>
            </a:br>
            <a:r>
              <a:rPr sz="2000" dirty="0">
                <a:solidFill>
                  <a:srgbClr val="003087"/>
                </a:solidFill>
                <a:latin typeface="+mj-lt"/>
                <a:cs typeface="Calibri" panose="020F0502020204030204" pitchFamily="34" charset="0"/>
              </a:rPr>
              <a:t>«</a:t>
            </a:r>
            <a:r>
              <a:rPr sz="2000" dirty="0" err="1">
                <a:solidFill>
                  <a:srgbClr val="003087"/>
                </a:solidFill>
                <a:latin typeface="+mj-lt"/>
                <a:cs typeface="Calibri" panose="020F0502020204030204" pitchFamily="34" charset="0"/>
              </a:rPr>
              <a:t>Hva</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har</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skjedd</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siden</a:t>
            </a:r>
            <a:r>
              <a:rPr sz="2000" dirty="0">
                <a:solidFill>
                  <a:srgbClr val="003087"/>
                </a:solidFill>
                <a:latin typeface="+mj-lt"/>
                <a:cs typeface="Calibri" panose="020F0502020204030204" pitchFamily="34" charset="0"/>
              </a:rPr>
              <a:t> sist gang, </a:t>
            </a:r>
            <a:br>
              <a:rPr lang="nb-NO" sz="2000" dirty="0">
                <a:solidFill>
                  <a:srgbClr val="003087"/>
                </a:solidFill>
                <a:latin typeface="+mj-lt"/>
                <a:cs typeface="Calibri" panose="020F0502020204030204" pitchFamily="34" charset="0"/>
              </a:rPr>
            </a:br>
            <a:r>
              <a:rPr sz="2000" dirty="0" err="1">
                <a:solidFill>
                  <a:srgbClr val="003087"/>
                </a:solidFill>
                <a:latin typeface="+mj-lt"/>
                <a:cs typeface="Calibri" panose="020F0502020204030204" pitchFamily="34" charset="0"/>
              </a:rPr>
              <a:t>og</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hvilke</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utfordringer</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har</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jeg</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hatt</a:t>
            </a:r>
            <a:r>
              <a:rPr sz="2000" dirty="0">
                <a:solidFill>
                  <a:srgbClr val="003087"/>
                </a:solidFill>
                <a:latin typeface="+mj-lt"/>
                <a:cs typeface="Calibri" panose="020F0502020204030204" pitchFamily="34" charset="0"/>
              </a:rPr>
              <a:t>»?</a:t>
            </a:r>
            <a:endParaRPr lang="nb-NO" sz="2000" dirty="0">
              <a:solidFill>
                <a:srgbClr val="003087"/>
              </a:solidFill>
              <a:latin typeface="+mj-lt"/>
              <a:cs typeface="Calibri" panose="020F0502020204030204" pitchFamily="34" charset="0"/>
            </a:endParaRPr>
          </a:p>
          <a:p>
            <a:pPr marL="828592" lvl="1" indent="-371438" defTabSz="425153">
              <a:buFont typeface="+mj-lt"/>
              <a:buAutoNum type="arabicPeriod"/>
              <a:defRPr sz="3348">
                <a:solidFill>
                  <a:srgbClr val="535353"/>
                </a:solidFill>
                <a:latin typeface="Scala Sans-Regular"/>
                <a:ea typeface="Scala Sans-Regular"/>
                <a:cs typeface="Scala Sans-Regular"/>
                <a:sym typeface="Scala Sans-Regular"/>
              </a:defRPr>
            </a:pPr>
            <a:endParaRPr lang="nb-NO" sz="2000" dirty="0">
              <a:solidFill>
                <a:srgbClr val="003087"/>
              </a:solidFill>
              <a:latin typeface="+mj-lt"/>
              <a:cs typeface="Calibri" panose="020F0502020204030204" pitchFamily="34" charset="0"/>
            </a:endParaRPr>
          </a:p>
          <a:p>
            <a:pPr marL="828592" lvl="1" indent="-371438" defTabSz="425153">
              <a:buFont typeface="+mj-lt"/>
              <a:buAutoNum type="arabicPeriod"/>
              <a:defRPr sz="3348">
                <a:solidFill>
                  <a:srgbClr val="535353"/>
                </a:solidFill>
                <a:latin typeface="Scala Sans-Regular"/>
                <a:ea typeface="Scala Sans-Regular"/>
                <a:cs typeface="Scala Sans-Regular"/>
                <a:sym typeface="Scala Sans-Regular"/>
              </a:defRPr>
            </a:pPr>
            <a:r>
              <a:rPr lang="nb-NO" sz="2000" dirty="0">
                <a:solidFill>
                  <a:srgbClr val="003087"/>
                </a:solidFill>
                <a:latin typeface="+mj-lt"/>
                <a:cs typeface="Calibri" panose="020F0502020204030204" pitchFamily="34" charset="0"/>
              </a:rPr>
              <a:t>Drøfte et felles tema</a:t>
            </a:r>
            <a:endParaRPr sz="2000" dirty="0">
              <a:solidFill>
                <a:srgbClr val="003087"/>
              </a:solidFill>
              <a:latin typeface="+mj-lt"/>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2">
                                            <p:bg/>
                                          </p:spTgt>
                                        </p:tgtEl>
                                        <p:attrNameLst>
                                          <p:attrName>style.visibility</p:attrName>
                                        </p:attrNameLst>
                                      </p:cBhvr>
                                      <p:to>
                                        <p:strVal val="visible"/>
                                      </p:to>
                                    </p:set>
                                    <p:animEffect transition="in" filter="fade">
                                      <p:cBhvr>
                                        <p:cTn id="7" dur="500"/>
                                        <p:tgtEl>
                                          <p:spTgt spid="2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2">
                                            <p:txEl>
                                              <p:pRg st="0" end="0"/>
                                            </p:txEl>
                                          </p:spTgt>
                                        </p:tgtEl>
                                        <p:attrNameLst>
                                          <p:attrName>style.visibility</p:attrName>
                                        </p:attrNameLst>
                                      </p:cBhvr>
                                      <p:to>
                                        <p:strVal val="visible"/>
                                      </p:to>
                                    </p:set>
                                    <p:animEffect transition="in" filter="fade">
                                      <p:cBhvr>
                                        <p:cTn id="10" dur="500"/>
                                        <p:tgtEl>
                                          <p:spTgt spid="22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2">
                                            <p:txEl>
                                              <p:pRg st="2" end="2"/>
                                            </p:txEl>
                                          </p:spTgt>
                                        </p:tgtEl>
                                        <p:attrNameLst>
                                          <p:attrName>style.visibility</p:attrName>
                                        </p:attrNameLst>
                                      </p:cBhvr>
                                      <p:to>
                                        <p:strVal val="visible"/>
                                      </p:to>
                                    </p:set>
                                    <p:animEffect transition="in" filter="fade">
                                      <p:cBhvr>
                                        <p:cTn id="13" dur="500"/>
                                        <p:tgtEl>
                                          <p:spTgt spid="22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2">
                                            <p:txEl>
                                              <p:pRg st="4" end="4"/>
                                            </p:txEl>
                                          </p:spTgt>
                                        </p:tgtEl>
                                        <p:attrNameLst>
                                          <p:attrName>style.visibility</p:attrName>
                                        </p:attrNameLst>
                                      </p:cBhvr>
                                      <p:to>
                                        <p:strVal val="visible"/>
                                      </p:to>
                                    </p:set>
                                    <p:animEffect transition="in" filter="fade">
                                      <p:cBhvr>
                                        <p:cTn id="16" dur="500"/>
                                        <p:tgtEl>
                                          <p:spTgt spid="222">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2">
                                            <p:txEl>
                                              <p:pRg st="6" end="6"/>
                                            </p:txEl>
                                          </p:spTgt>
                                        </p:tgtEl>
                                        <p:attrNameLst>
                                          <p:attrName>style.visibility</p:attrName>
                                        </p:attrNameLst>
                                      </p:cBhvr>
                                      <p:to>
                                        <p:strVal val="visible"/>
                                      </p:to>
                                    </p:set>
                                    <p:animEffect transition="in" filter="fade">
                                      <p:cBhvr>
                                        <p:cTn id="19" dur="500"/>
                                        <p:tgtEl>
                                          <p:spTgt spid="222">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2">
                                            <p:txEl>
                                              <p:pRg st="8" end="8"/>
                                            </p:txEl>
                                          </p:spTgt>
                                        </p:tgtEl>
                                        <p:attrNameLst>
                                          <p:attrName>style.visibility</p:attrName>
                                        </p:attrNameLst>
                                      </p:cBhvr>
                                      <p:to>
                                        <p:strVal val="visible"/>
                                      </p:to>
                                    </p:set>
                                    <p:animEffect transition="in" filter="fade">
                                      <p:cBhvr>
                                        <p:cTn id="22" dur="500"/>
                                        <p:tgtEl>
                                          <p:spTgt spid="222">
                                            <p:txEl>
                                              <p:pRg st="8" end="8"/>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2">
                                            <p:txEl>
                                              <p:pRg st="10" end="10"/>
                                            </p:txEl>
                                          </p:spTgt>
                                        </p:tgtEl>
                                        <p:attrNameLst>
                                          <p:attrName>style.visibility</p:attrName>
                                        </p:attrNameLst>
                                      </p:cBhvr>
                                      <p:to>
                                        <p:strVal val="visible"/>
                                      </p:to>
                                    </p:set>
                                    <p:animEffect transition="in" filter="fade">
                                      <p:cBhvr>
                                        <p:cTn id="25" dur="500"/>
                                        <p:tgtEl>
                                          <p:spTgt spid="222">
                                            <p:txEl>
                                              <p:pRg st="10" end="1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2">
                                            <p:txEl>
                                              <p:pRg st="12" end="12"/>
                                            </p:txEl>
                                          </p:spTgt>
                                        </p:tgtEl>
                                        <p:attrNameLst>
                                          <p:attrName>style.visibility</p:attrName>
                                        </p:attrNameLst>
                                      </p:cBhvr>
                                      <p:to>
                                        <p:strVal val="visible"/>
                                      </p:to>
                                    </p:set>
                                    <p:animEffect transition="in" filter="fade">
                                      <p:cBhvr>
                                        <p:cTn id="28" dur="500"/>
                                        <p:tgtEl>
                                          <p:spTgt spid="222">
                                            <p:txEl>
                                              <p:pRg st="12" end="1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2">
                                            <p:txEl>
                                              <p:pRg st="14" end="14"/>
                                            </p:txEl>
                                          </p:spTgt>
                                        </p:tgtEl>
                                        <p:attrNameLst>
                                          <p:attrName>style.visibility</p:attrName>
                                        </p:attrNameLst>
                                      </p:cBhvr>
                                      <p:to>
                                        <p:strVal val="visible"/>
                                      </p:to>
                                    </p:set>
                                    <p:animEffect transition="in" filter="fade">
                                      <p:cBhvr>
                                        <p:cTn id="31" dur="500"/>
                                        <p:tgtEl>
                                          <p:spTgt spid="222">
                                            <p:txEl>
                                              <p:pRg st="14" end="14"/>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2">
                                            <p:txEl>
                                              <p:pRg st="16" end="16"/>
                                            </p:txEl>
                                          </p:spTgt>
                                        </p:tgtEl>
                                        <p:attrNameLst>
                                          <p:attrName>style.visibility</p:attrName>
                                        </p:attrNameLst>
                                      </p:cBhvr>
                                      <p:to>
                                        <p:strVal val="visible"/>
                                      </p:to>
                                    </p:set>
                                    <p:animEffect transition="in" filter="fade">
                                      <p:cBhvr>
                                        <p:cTn id="34" dur="500"/>
                                        <p:tgtEl>
                                          <p:spTgt spid="22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Plassholder for innhold 2"/>
          <p:cNvSpPr txBox="1"/>
          <p:nvPr/>
        </p:nvSpPr>
        <p:spPr>
          <a:xfrm>
            <a:off x="695325" y="2292371"/>
            <a:ext cx="9303159" cy="4015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6" tIns="22856" rIns="22856" bIns="22856" anchor="b">
            <a:noAutofit/>
          </a:bodyPr>
          <a:lstStyle/>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r>
              <a:rPr sz="2400" dirty="0" err="1">
                <a:solidFill>
                  <a:srgbClr val="003087"/>
                </a:solidFill>
                <a:latin typeface="+mj-lt"/>
                <a:cs typeface="Calibri" panose="020F0502020204030204" pitchFamily="34" charset="0"/>
              </a:rPr>
              <a:t>Presentasjonsrunde</a:t>
            </a:r>
            <a:r>
              <a:rPr sz="2400" dirty="0">
                <a:solidFill>
                  <a:srgbClr val="003087"/>
                </a:solidFill>
                <a:latin typeface="+mj-lt"/>
                <a:cs typeface="Calibri" panose="020F0502020204030204" pitchFamily="34" charset="0"/>
              </a:rPr>
              <a:t> </a:t>
            </a:r>
          </a:p>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Ta </a:t>
            </a:r>
            <a:r>
              <a:rPr sz="2400" dirty="0" err="1">
                <a:solidFill>
                  <a:srgbClr val="003087"/>
                </a:solidFill>
                <a:latin typeface="+mj-lt"/>
                <a:cs typeface="Calibri" panose="020F0502020204030204" pitchFamily="34" charset="0"/>
              </a:rPr>
              <a:t>en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runde</a:t>
            </a:r>
            <a:r>
              <a:rPr sz="2400" dirty="0">
                <a:solidFill>
                  <a:srgbClr val="003087"/>
                </a:solidFill>
                <a:latin typeface="+mj-lt"/>
                <a:cs typeface="Calibri" panose="020F0502020204030204" pitchFamily="34" charset="0"/>
              </a:rPr>
              <a:t> om </a:t>
            </a:r>
            <a:r>
              <a:rPr sz="2400" dirty="0" err="1">
                <a:solidFill>
                  <a:srgbClr val="003087"/>
                </a:solidFill>
                <a:latin typeface="+mj-lt"/>
                <a:cs typeface="Calibri" panose="020F0502020204030204" pitchFamily="34" charset="0"/>
              </a:rPr>
              <a:t>forventninger</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behov</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og</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motivasjon</a:t>
            </a:r>
            <a:r>
              <a:rPr sz="2400" dirty="0">
                <a:solidFill>
                  <a:srgbClr val="003087"/>
                </a:solidFill>
                <a:latin typeface="+mj-lt"/>
                <a:cs typeface="Calibri" panose="020F0502020204030204" pitchFamily="34" charset="0"/>
              </a:rPr>
              <a:t> for å delta </a:t>
            </a:r>
            <a:r>
              <a:rPr sz="2400" dirty="0" err="1">
                <a:solidFill>
                  <a:srgbClr val="003087"/>
                </a:solidFill>
                <a:latin typeface="+mj-lt"/>
                <a:cs typeface="Calibri" panose="020F0502020204030204" pitchFamily="34" charset="0"/>
              </a:rPr>
              <a:t>i</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gruppa</a:t>
            </a:r>
            <a:endParaRPr sz="2400" dirty="0">
              <a:solidFill>
                <a:srgbClr val="003087"/>
              </a:solidFill>
              <a:latin typeface="+mj-lt"/>
              <a:cs typeface="Calibri" panose="020F0502020204030204" pitchFamily="34" charset="0"/>
            </a:endParaRPr>
          </a:p>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r>
              <a:rPr sz="2400" dirty="0" err="1">
                <a:solidFill>
                  <a:srgbClr val="003087"/>
                </a:solidFill>
                <a:latin typeface="+mj-lt"/>
                <a:cs typeface="Calibri" panose="020F0502020204030204" pitchFamily="34" charset="0"/>
              </a:rPr>
              <a:t>Snakke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sammen</a:t>
            </a:r>
            <a:r>
              <a:rPr sz="2400" dirty="0">
                <a:solidFill>
                  <a:srgbClr val="003087"/>
                </a:solidFill>
                <a:latin typeface="+mj-lt"/>
                <a:cs typeface="Calibri" panose="020F0502020204030204" pitchFamily="34" charset="0"/>
              </a:rPr>
              <a:t> om </a:t>
            </a:r>
            <a:r>
              <a:rPr sz="2400" dirty="0" err="1">
                <a:solidFill>
                  <a:srgbClr val="003087"/>
                </a:solidFill>
                <a:latin typeface="+mj-lt"/>
                <a:cs typeface="Calibri" panose="020F0502020204030204" pitchFamily="34" charset="0"/>
              </a:rPr>
              <a:t>hvordan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gruppa</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skal</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benyttes</a:t>
            </a:r>
            <a:r>
              <a:rPr sz="2400" dirty="0">
                <a:solidFill>
                  <a:srgbClr val="003087"/>
                </a:solidFill>
                <a:latin typeface="+mj-lt"/>
                <a:cs typeface="Calibri" panose="020F0502020204030204" pitchFamily="34" charset="0"/>
              </a:rPr>
              <a:t> </a:t>
            </a:r>
          </a:p>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r>
              <a:rPr sz="2400" dirty="0" err="1">
                <a:solidFill>
                  <a:srgbClr val="003087"/>
                </a:solidFill>
                <a:latin typeface="+mj-lt"/>
                <a:cs typeface="Calibri" panose="020F0502020204030204" pitchFamily="34" charset="0"/>
              </a:rPr>
              <a:t>Snakke</a:t>
            </a:r>
            <a:r>
              <a:rPr sz="2400" dirty="0">
                <a:solidFill>
                  <a:srgbClr val="003087"/>
                </a:solidFill>
                <a:latin typeface="+mj-lt"/>
                <a:cs typeface="Calibri" panose="020F0502020204030204" pitchFamily="34" charset="0"/>
              </a:rPr>
              <a:t> om rammer for </a:t>
            </a:r>
            <a:r>
              <a:rPr sz="2400" dirty="0" err="1">
                <a:solidFill>
                  <a:srgbClr val="003087"/>
                </a:solidFill>
                <a:latin typeface="+mj-lt"/>
                <a:cs typeface="Calibri" panose="020F0502020204030204" pitchFamily="34" charset="0"/>
              </a:rPr>
              <a:t>gruppa</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Tidspunkt</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taushetsplikt</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meldeplikt</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bevertning</a:t>
            </a:r>
            <a:r>
              <a:rPr lang="nb-NO" sz="2400" dirty="0">
                <a:solidFill>
                  <a:srgbClr val="003087"/>
                </a:solidFill>
                <a:latin typeface="+mj-lt"/>
                <a:cs typeface="Calibri" panose="020F0502020204030204" pitchFamily="34" charset="0"/>
              </a:rPr>
              <a:t> og </a:t>
            </a:r>
            <a:r>
              <a:rPr sz="2400" dirty="0" err="1">
                <a:solidFill>
                  <a:srgbClr val="003087"/>
                </a:solidFill>
                <a:latin typeface="+mj-lt"/>
                <a:cs typeface="Calibri" panose="020F0502020204030204" pitchFamily="34" charset="0"/>
              </a:rPr>
              <a:t>pauser</a:t>
            </a:r>
            <a:endParaRPr sz="2400" dirty="0">
              <a:solidFill>
                <a:srgbClr val="003087"/>
              </a:solidFill>
              <a:latin typeface="+mj-lt"/>
              <a:cs typeface="Calibri" panose="020F0502020204030204" pitchFamily="34" charset="0"/>
            </a:endParaRPr>
          </a:p>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r>
              <a:rPr sz="2400" dirty="0" err="1">
                <a:solidFill>
                  <a:srgbClr val="003087"/>
                </a:solidFill>
                <a:latin typeface="+mj-lt"/>
                <a:cs typeface="Calibri" panose="020F0502020204030204" pitchFamily="34" charset="0"/>
              </a:rPr>
              <a:t>Underskrive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taushetserklæring</a:t>
            </a:r>
            <a:endParaRPr sz="2400" dirty="0">
              <a:solidFill>
                <a:srgbClr val="003087"/>
              </a:solidFill>
              <a:latin typeface="+mj-lt"/>
              <a:cs typeface="Calibri" panose="020F0502020204030204" pitchFamily="34" charset="0"/>
            </a:endParaRPr>
          </a:p>
        </p:txBody>
      </p:sp>
      <p:sp>
        <p:nvSpPr>
          <p:cNvPr id="6" name="Organisering av en selvhjelpsgruppe">
            <a:extLst>
              <a:ext uri="{FF2B5EF4-FFF2-40B4-BE49-F238E27FC236}">
                <a16:creationId xmlns:a16="http://schemas.microsoft.com/office/drawing/2014/main" id="{8C7F0073-7D68-ADEB-B696-9A3B18573AAD}"/>
              </a:ext>
            </a:extLst>
          </p:cNvPr>
          <p:cNvSpPr txBox="1">
            <a:spLocks/>
          </p:cNvSpPr>
          <p:nvPr/>
        </p:nvSpPr>
        <p:spPr>
          <a:xfrm>
            <a:off x="-3064284" y="3448886"/>
            <a:ext cx="10515600" cy="701731"/>
          </a:xfrm>
          <a:prstGeom prst="rect">
            <a:avLst/>
          </a:prstGeom>
        </p:spPr>
        <p:txBody>
          <a:bodyPr vert="horz" lIns="22856" tIns="22856" rIns="22856" bIns="22856" rtlCol="0" anchor="t">
            <a:noAutofit/>
          </a:bodyPr>
          <a:lstStyle>
            <a:lvl1pPr algn="l" defTabSz="914400" rtl="0" eaLnBrk="1" latinLnBrk="0" hangingPunct="1">
              <a:lnSpc>
                <a:spcPct val="100000"/>
              </a:lnSpc>
              <a:spcBef>
                <a:spcPct val="0"/>
              </a:spcBef>
              <a:buNone/>
              <a:defRPr sz="5700" b="0" i="0" kern="1200" spc="0">
                <a:solidFill>
                  <a:srgbClr val="003087"/>
                </a:solidFill>
                <a:latin typeface="Scala Sans-Bold LF"/>
                <a:ea typeface="Scala Sans-Bold LF"/>
                <a:cs typeface="Scala Sans-Bold LF"/>
                <a:sym typeface="Scala Sans-Bold LF"/>
              </a:defRPr>
            </a:lvl1pPr>
          </a:lstStyle>
          <a:p>
            <a:endParaRPr lang="nb-NO" sz="4400" dirty="0">
              <a:latin typeface="+mj-lt"/>
              <a:cs typeface="Calibri" panose="020F0502020204030204" pitchFamily="34" charset="0"/>
            </a:endParaRPr>
          </a:p>
        </p:txBody>
      </p:sp>
      <p:sp>
        <p:nvSpPr>
          <p:cNvPr id="8" name="Tittel 7">
            <a:extLst>
              <a:ext uri="{FF2B5EF4-FFF2-40B4-BE49-F238E27FC236}">
                <a16:creationId xmlns:a16="http://schemas.microsoft.com/office/drawing/2014/main" id="{996107AA-4D98-B3E5-D40D-0E2B2AF2CB87}"/>
              </a:ext>
            </a:extLst>
          </p:cNvPr>
          <p:cNvSpPr>
            <a:spLocks noGrp="1"/>
          </p:cNvSpPr>
          <p:nvPr>
            <p:ph type="title"/>
          </p:nvPr>
        </p:nvSpPr>
        <p:spPr>
          <a:xfrm>
            <a:off x="695325" y="549274"/>
            <a:ext cx="10801350" cy="1920526"/>
          </a:xfrm>
        </p:spPr>
        <p:txBody>
          <a:bodyPr/>
          <a:lstStyle/>
          <a:p>
            <a:r>
              <a:rPr lang="nb-NO" sz="4400" dirty="0">
                <a:latin typeface="+mj-lt"/>
                <a:cs typeface="Calibri" panose="020F0502020204030204" pitchFamily="34" charset="0"/>
              </a:rPr>
              <a:t>Agenda og struktur for første samtale </a:t>
            </a:r>
            <a:br>
              <a:rPr lang="nb-NO" sz="4400" dirty="0">
                <a:latin typeface="+mj-lt"/>
                <a:cs typeface="Calibri" panose="020F0502020204030204" pitchFamily="34" charset="0"/>
              </a:rPr>
            </a:br>
            <a:r>
              <a:rPr lang="nb-NO" sz="4400" dirty="0">
                <a:latin typeface="+mj-lt"/>
                <a:cs typeface="Calibri" panose="020F0502020204030204" pitchFamily="34" charset="0"/>
              </a:rPr>
              <a:t>i selvhjelpsgruppa</a:t>
            </a:r>
            <a:br>
              <a:rPr lang="nb-NO" sz="4400" dirty="0">
                <a:latin typeface="+mj-lt"/>
                <a:cs typeface="Calibri" panose="020F0502020204030204" pitchFamily="34" charset="0"/>
              </a:rPr>
            </a:br>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7">
                                            <p:bg/>
                                          </p:spTgt>
                                        </p:tgtEl>
                                        <p:attrNameLst>
                                          <p:attrName>style.visibility</p:attrName>
                                        </p:attrNameLst>
                                      </p:cBhvr>
                                      <p:to>
                                        <p:strVal val="visible"/>
                                      </p:to>
                                    </p:set>
                                    <p:animEffect transition="in" filter="fade">
                                      <p:cBhvr>
                                        <p:cTn id="7" dur="500"/>
                                        <p:tgtEl>
                                          <p:spTgt spid="23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7">
                                            <p:txEl>
                                              <p:pRg st="0" end="0"/>
                                            </p:txEl>
                                          </p:spTgt>
                                        </p:tgtEl>
                                        <p:attrNameLst>
                                          <p:attrName>style.visibility</p:attrName>
                                        </p:attrNameLst>
                                      </p:cBhvr>
                                      <p:to>
                                        <p:strVal val="visible"/>
                                      </p:to>
                                    </p:set>
                                    <p:animEffect transition="in" filter="fade">
                                      <p:cBhvr>
                                        <p:cTn id="10" dur="500"/>
                                        <p:tgtEl>
                                          <p:spTgt spid="23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7">
                                            <p:txEl>
                                              <p:pRg st="2" end="2"/>
                                            </p:txEl>
                                          </p:spTgt>
                                        </p:tgtEl>
                                        <p:attrNameLst>
                                          <p:attrName>style.visibility</p:attrName>
                                        </p:attrNameLst>
                                      </p:cBhvr>
                                      <p:to>
                                        <p:strVal val="visible"/>
                                      </p:to>
                                    </p:set>
                                    <p:animEffect transition="in" filter="fade">
                                      <p:cBhvr>
                                        <p:cTn id="13" dur="500"/>
                                        <p:tgtEl>
                                          <p:spTgt spid="23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7">
                                            <p:txEl>
                                              <p:pRg st="4" end="4"/>
                                            </p:txEl>
                                          </p:spTgt>
                                        </p:tgtEl>
                                        <p:attrNameLst>
                                          <p:attrName>style.visibility</p:attrName>
                                        </p:attrNameLst>
                                      </p:cBhvr>
                                      <p:to>
                                        <p:strVal val="visible"/>
                                      </p:to>
                                    </p:set>
                                    <p:animEffect transition="in" filter="fade">
                                      <p:cBhvr>
                                        <p:cTn id="16" dur="500"/>
                                        <p:tgtEl>
                                          <p:spTgt spid="237">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7">
                                            <p:txEl>
                                              <p:pRg st="6" end="6"/>
                                            </p:txEl>
                                          </p:spTgt>
                                        </p:tgtEl>
                                        <p:attrNameLst>
                                          <p:attrName>style.visibility</p:attrName>
                                        </p:attrNameLst>
                                      </p:cBhvr>
                                      <p:to>
                                        <p:strVal val="visible"/>
                                      </p:to>
                                    </p:set>
                                    <p:animEffect transition="in" filter="fade">
                                      <p:cBhvr>
                                        <p:cTn id="19" dur="500"/>
                                        <p:tgtEl>
                                          <p:spTgt spid="237">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7">
                                            <p:txEl>
                                              <p:pRg st="8" end="8"/>
                                            </p:txEl>
                                          </p:spTgt>
                                        </p:tgtEl>
                                        <p:attrNameLst>
                                          <p:attrName>style.visibility</p:attrName>
                                        </p:attrNameLst>
                                      </p:cBhvr>
                                      <p:to>
                                        <p:strVal val="visible"/>
                                      </p:to>
                                    </p:set>
                                    <p:animEffect transition="in" filter="fade">
                                      <p:cBhvr>
                                        <p:cTn id="22" dur="500"/>
                                        <p:tgtEl>
                                          <p:spTgt spid="23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Agenda for videre samtaler"/>
          <p:cNvSpPr txBox="1">
            <a:spLocks noGrp="1"/>
          </p:cNvSpPr>
          <p:nvPr>
            <p:ph type="title"/>
          </p:nvPr>
        </p:nvSpPr>
        <p:spPr>
          <a:prstGeom prst="rect">
            <a:avLst/>
          </a:prstGeom>
        </p:spPr>
        <p:txBody>
          <a:bodyPr vert="horz" lIns="22856" tIns="22856" rIns="22856" bIns="22856" rtlCol="0" anchor="t">
            <a:noAutofit/>
          </a:bodyPr>
          <a:lstStyle>
            <a:lvl1pPr algn="ctr" defTabSz="697046">
              <a:lnSpc>
                <a:spcPct val="100000"/>
              </a:lnSpc>
              <a:defRPr sz="4851" b="0" spc="0">
                <a:latin typeface="Scala Sans-Bold LF"/>
                <a:ea typeface="Scala Sans-Bold LF"/>
                <a:cs typeface="Scala Sans-Bold LF"/>
                <a:sym typeface="Scala Sans-Bold LF"/>
              </a:defRPr>
            </a:lvl1pPr>
          </a:lstStyle>
          <a:p>
            <a:pPr algn="l"/>
            <a:r>
              <a:rPr sz="4400" dirty="0">
                <a:latin typeface="+mj-lt"/>
                <a:cs typeface="Calibri" panose="020F0502020204030204" pitchFamily="34" charset="0"/>
              </a:rPr>
              <a:t>Agenda for </a:t>
            </a:r>
            <a:r>
              <a:rPr sz="4400" dirty="0" err="1">
                <a:latin typeface="+mj-lt"/>
                <a:cs typeface="Calibri" panose="020F0502020204030204" pitchFamily="34" charset="0"/>
              </a:rPr>
              <a:t>videre</a:t>
            </a:r>
            <a:r>
              <a:rPr sz="4400" dirty="0">
                <a:latin typeface="+mj-lt"/>
                <a:cs typeface="Calibri" panose="020F0502020204030204" pitchFamily="34" charset="0"/>
              </a:rPr>
              <a:t> </a:t>
            </a:r>
            <a:r>
              <a:rPr sz="4400" dirty="0" err="1">
                <a:latin typeface="+mj-lt"/>
                <a:cs typeface="Calibri" panose="020F0502020204030204" pitchFamily="34" charset="0"/>
              </a:rPr>
              <a:t>samtaler</a:t>
            </a:r>
            <a:endParaRPr sz="4400" dirty="0">
              <a:latin typeface="+mj-lt"/>
              <a:cs typeface="Calibri" panose="020F0502020204030204" pitchFamily="34" charset="0"/>
            </a:endParaRPr>
          </a:p>
        </p:txBody>
      </p:sp>
      <p:sp>
        <p:nvSpPr>
          <p:cNvPr id="250" name="Plassholder for innhold 2"/>
          <p:cNvSpPr txBox="1"/>
          <p:nvPr/>
        </p:nvSpPr>
        <p:spPr>
          <a:xfrm>
            <a:off x="684972" y="1382288"/>
            <a:ext cx="7219561" cy="4926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6" tIns="22856" rIns="22856" bIns="22856" anchor="b">
            <a:normAutofit/>
          </a:bodyPr>
          <a:lstStyle/>
          <a:p>
            <a:pPr marL="285721" indent="-285721" defTabSz="434297">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Ta </a:t>
            </a:r>
            <a:r>
              <a:rPr sz="2400" dirty="0" err="1">
                <a:solidFill>
                  <a:srgbClr val="003087"/>
                </a:solidFill>
                <a:latin typeface="+mj-lt"/>
                <a:cs typeface="Calibri" panose="020F0502020204030204" pitchFamily="34" charset="0"/>
              </a:rPr>
              <a:t>en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runde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på</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hva</a:t>
            </a:r>
            <a:r>
              <a:rPr sz="2400" dirty="0">
                <a:solidFill>
                  <a:srgbClr val="003087"/>
                </a:solidFill>
                <a:latin typeface="+mj-lt"/>
                <a:cs typeface="Calibri" panose="020F0502020204030204" pitchFamily="34" charset="0"/>
              </a:rPr>
              <a:t> den </a:t>
            </a:r>
            <a:r>
              <a:rPr sz="2400" dirty="0" err="1">
                <a:solidFill>
                  <a:srgbClr val="003087"/>
                </a:solidFill>
                <a:latin typeface="+mj-lt"/>
                <a:cs typeface="Calibri" panose="020F0502020204030204" pitchFamily="34" charset="0"/>
              </a:rPr>
              <a:t>enkelte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har</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tenkt</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på</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siden</a:t>
            </a:r>
            <a:r>
              <a:rPr sz="2400" dirty="0">
                <a:solidFill>
                  <a:srgbClr val="003087"/>
                </a:solidFill>
                <a:latin typeface="+mj-lt"/>
                <a:cs typeface="Calibri" panose="020F0502020204030204" pitchFamily="34" charset="0"/>
              </a:rPr>
              <a:t> sist</a:t>
            </a:r>
          </a:p>
          <a:p>
            <a:pPr marL="285721" indent="-285721" defTabSz="434297">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285721" indent="-285721" defTabSz="434297">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Ta </a:t>
            </a:r>
            <a:r>
              <a:rPr sz="2400" dirty="0" err="1">
                <a:solidFill>
                  <a:srgbClr val="003087"/>
                </a:solidFill>
                <a:latin typeface="+mj-lt"/>
                <a:cs typeface="Calibri" panose="020F0502020204030204" pitchFamily="34" charset="0"/>
              </a:rPr>
              <a:t>en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runde</a:t>
            </a:r>
            <a:r>
              <a:rPr sz="2400" dirty="0">
                <a:solidFill>
                  <a:srgbClr val="003087"/>
                </a:solidFill>
                <a:latin typeface="+mj-lt"/>
                <a:cs typeface="Calibri" panose="020F0502020204030204" pitchFamily="34" charset="0"/>
              </a:rPr>
              <a:t> - </a:t>
            </a:r>
            <a:r>
              <a:rPr sz="2400" dirty="0" err="1">
                <a:solidFill>
                  <a:srgbClr val="003087"/>
                </a:solidFill>
                <a:latin typeface="+mj-lt"/>
                <a:cs typeface="Calibri" panose="020F0502020204030204" pitchFamily="34" charset="0"/>
              </a:rPr>
              <a:t>hvordan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har</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jeg</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det</a:t>
            </a:r>
            <a:r>
              <a:rPr sz="2400" dirty="0">
                <a:solidFill>
                  <a:srgbClr val="003087"/>
                </a:solidFill>
                <a:latin typeface="+mj-lt"/>
                <a:cs typeface="Calibri" panose="020F0502020204030204" pitchFamily="34" charset="0"/>
              </a:rPr>
              <a:t> her </a:t>
            </a:r>
            <a:r>
              <a:rPr sz="2400" dirty="0" err="1">
                <a:solidFill>
                  <a:srgbClr val="003087"/>
                </a:solidFill>
                <a:latin typeface="+mj-lt"/>
                <a:cs typeface="Calibri" panose="020F0502020204030204" pitchFamily="34" charset="0"/>
              </a:rPr>
              <a:t>og</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nå</a:t>
            </a:r>
            <a:r>
              <a:rPr sz="2400" dirty="0">
                <a:solidFill>
                  <a:srgbClr val="003087"/>
                </a:solidFill>
                <a:latin typeface="+mj-lt"/>
                <a:cs typeface="Calibri" panose="020F0502020204030204" pitchFamily="34" charset="0"/>
              </a:rPr>
              <a:t>?</a:t>
            </a:r>
          </a:p>
          <a:p>
            <a:pPr marL="285721" indent="-285721" defTabSz="434297">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285721" indent="-285721" defTabSz="434297">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Bruk </a:t>
            </a:r>
            <a:r>
              <a:rPr sz="2400" dirty="0" err="1">
                <a:solidFill>
                  <a:srgbClr val="003087"/>
                </a:solidFill>
                <a:latin typeface="+mj-lt"/>
                <a:cs typeface="Calibri" panose="020F0502020204030204" pitchFamily="34" charset="0"/>
              </a:rPr>
              <a:t>samtalekompasset</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som</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hjelp</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neste</a:t>
            </a:r>
            <a:r>
              <a:rPr sz="2400" dirty="0">
                <a:solidFill>
                  <a:srgbClr val="003087"/>
                </a:solidFill>
                <a:latin typeface="+mj-lt"/>
                <a:cs typeface="Calibri" panose="020F0502020204030204" pitchFamily="34" charset="0"/>
              </a:rPr>
              <a:t> </a:t>
            </a:r>
            <a:r>
              <a:rPr lang="nb-NO" sz="2400" dirty="0">
                <a:solidFill>
                  <a:srgbClr val="003087"/>
                </a:solidFill>
                <a:latin typeface="+mj-lt"/>
                <a:cs typeface="Calibri" panose="020F0502020204030204" pitchFamily="34" charset="0"/>
              </a:rPr>
              <a:t>bilde</a:t>
            </a:r>
            <a:r>
              <a:rPr sz="2400" dirty="0">
                <a:solidFill>
                  <a:srgbClr val="003087"/>
                </a:solidFill>
                <a:latin typeface="+mj-lt"/>
                <a:cs typeface="Calibri" panose="020F0502020204030204" pitchFamily="34" charset="0"/>
              </a:rPr>
              <a:t>)</a:t>
            </a:r>
          </a:p>
          <a:p>
            <a:pPr marL="285721" indent="-285721" defTabSz="434297">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285721" indent="-285721" defTabSz="434297">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Bruk </a:t>
            </a:r>
            <a:r>
              <a:rPr sz="2400" dirty="0" err="1">
                <a:solidFill>
                  <a:srgbClr val="003087"/>
                </a:solidFill>
                <a:latin typeface="+mj-lt"/>
                <a:cs typeface="Calibri" panose="020F0502020204030204" pitchFamily="34" charset="0"/>
              </a:rPr>
              <a:t>kunnskapen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fra</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nettsidene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til</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Selvhjelp</a:t>
            </a:r>
            <a:r>
              <a:rPr sz="2400" dirty="0">
                <a:solidFill>
                  <a:srgbClr val="003087"/>
                </a:solidFill>
                <a:latin typeface="+mj-lt"/>
                <a:cs typeface="Calibri" panose="020F0502020204030204" pitchFamily="34" charset="0"/>
              </a:rPr>
              <a:t> Norge </a:t>
            </a:r>
            <a:br>
              <a:rPr lang="nb-NO" sz="2400">
                <a:solidFill>
                  <a:srgbClr val="003087"/>
                </a:solidFill>
                <a:latin typeface="+mj-lt"/>
                <a:cs typeface="Calibri" panose="020F0502020204030204" pitchFamily="34" charset="0"/>
              </a:rPr>
            </a:br>
            <a:r>
              <a:rPr sz="2400">
                <a:solidFill>
                  <a:srgbClr val="003087"/>
                </a:solidFill>
                <a:latin typeface="+mj-lt"/>
                <a:cs typeface="Calibri" panose="020F0502020204030204" pitchFamily="34" charset="0"/>
              </a:rPr>
              <a:t>som</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inspirasjon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og</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veiledning</a:t>
            </a:r>
            <a:endParaRPr lang="nb-NO" sz="2400" dirty="0">
              <a:solidFill>
                <a:srgbClr val="003087"/>
              </a:solidFill>
              <a:latin typeface="+mj-lt"/>
              <a:cs typeface="Calibri" panose="020F0502020204030204" pitchFamily="34" charset="0"/>
            </a:endParaRPr>
          </a:p>
        </p:txBody>
      </p:sp>
      <p:pic>
        <p:nvPicPr>
          <p:cNvPr id="4" name="Bilde 3" descr="Et bilde som inneholder skjermbilde, mønster, sirkel, Grafikk&#10;&#10;Automatisk generert beskrivelse">
            <a:extLst>
              <a:ext uri="{FF2B5EF4-FFF2-40B4-BE49-F238E27FC236}">
                <a16:creationId xmlns:a16="http://schemas.microsoft.com/office/drawing/2014/main" id="{656D00E3-C050-C9F6-453D-6D1E36670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9175" y="3451225"/>
            <a:ext cx="2857500" cy="2857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0">
                                            <p:bg/>
                                          </p:spTgt>
                                        </p:tgtEl>
                                        <p:attrNameLst>
                                          <p:attrName>style.visibility</p:attrName>
                                        </p:attrNameLst>
                                      </p:cBhvr>
                                      <p:to>
                                        <p:strVal val="visible"/>
                                      </p:to>
                                    </p:set>
                                    <p:animEffect transition="in" filter="fade">
                                      <p:cBhvr>
                                        <p:cTn id="7" dur="500"/>
                                        <p:tgtEl>
                                          <p:spTgt spid="25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0">
                                            <p:txEl>
                                              <p:pRg st="0" end="0"/>
                                            </p:txEl>
                                          </p:spTgt>
                                        </p:tgtEl>
                                        <p:attrNameLst>
                                          <p:attrName>style.visibility</p:attrName>
                                        </p:attrNameLst>
                                      </p:cBhvr>
                                      <p:to>
                                        <p:strVal val="visible"/>
                                      </p:to>
                                    </p:set>
                                    <p:animEffect transition="in" filter="fade">
                                      <p:cBhvr>
                                        <p:cTn id="10" dur="500"/>
                                        <p:tgtEl>
                                          <p:spTgt spid="25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0">
                                            <p:txEl>
                                              <p:pRg st="2" end="2"/>
                                            </p:txEl>
                                          </p:spTgt>
                                        </p:tgtEl>
                                        <p:attrNameLst>
                                          <p:attrName>style.visibility</p:attrName>
                                        </p:attrNameLst>
                                      </p:cBhvr>
                                      <p:to>
                                        <p:strVal val="visible"/>
                                      </p:to>
                                    </p:set>
                                    <p:animEffect transition="in" filter="fade">
                                      <p:cBhvr>
                                        <p:cTn id="13" dur="500"/>
                                        <p:tgtEl>
                                          <p:spTgt spid="25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0">
                                            <p:txEl>
                                              <p:pRg st="4" end="4"/>
                                            </p:txEl>
                                          </p:spTgt>
                                        </p:tgtEl>
                                        <p:attrNameLst>
                                          <p:attrName>style.visibility</p:attrName>
                                        </p:attrNameLst>
                                      </p:cBhvr>
                                      <p:to>
                                        <p:strVal val="visible"/>
                                      </p:to>
                                    </p:set>
                                    <p:animEffect transition="in" filter="fade">
                                      <p:cBhvr>
                                        <p:cTn id="16" dur="500"/>
                                        <p:tgtEl>
                                          <p:spTgt spid="250">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0">
                                            <p:txEl>
                                              <p:pRg st="6" end="6"/>
                                            </p:txEl>
                                          </p:spTgt>
                                        </p:tgtEl>
                                        <p:attrNameLst>
                                          <p:attrName>style.visibility</p:attrName>
                                        </p:attrNameLst>
                                      </p:cBhvr>
                                      <p:to>
                                        <p:strVal val="visible"/>
                                      </p:to>
                                    </p:set>
                                    <p:animEffect transition="in" filter="fade">
                                      <p:cBhvr>
                                        <p:cTn id="19" dur="500"/>
                                        <p:tgtEl>
                                          <p:spTgt spid="250">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build="allAtOnce" animBg="1"/>
    </p:bldLst>
  </p:timing>
</p:sld>
</file>

<file path=ppt/theme/theme1.xml><?xml version="1.0" encoding="utf-8"?>
<a:theme xmlns:a="http://schemas.openxmlformats.org/drawingml/2006/main" name="VestreViken-EdukasjonBipolar">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estreViken-EdukasjonBipolar" id="{BD52AD8F-8991-C64B-AF9E-67B73B08441B}" vid="{03E17B6F-A1A1-DE42-B067-5B62A066DE1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467875B-14F2-4232-A146-F3ED233FBB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e359b-6d16-46d1-9cd0-7fc698a74ca9"/>
    <ds:schemaRef ds:uri="4d3b1595-9b96-46af-9399-c0ff91dd2e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A13F51-AD7E-415C-B5E2-DD1B567B9E87}">
  <ds:schemaRefs>
    <ds:schemaRef ds:uri="http://schemas.microsoft.com/sharepoint/v3/contenttype/forms"/>
  </ds:schemaRefs>
</ds:datastoreItem>
</file>

<file path=customXml/itemProps3.xml><?xml version="1.0" encoding="utf-8"?>
<ds:datastoreItem xmlns:ds="http://schemas.openxmlformats.org/officeDocument/2006/customXml" ds:itemID="{CCE0DCDF-B60D-4D5A-800E-6611E8B84EDC}">
  <ds:schemaRefs>
    <ds:schemaRef ds:uri="http://purl.org/dc/dcmitype/"/>
    <ds:schemaRef ds:uri="http://purl.org/dc/terms/"/>
    <ds:schemaRef ds:uri="567e359b-6d16-46d1-9cd0-7fc698a74ca9"/>
    <ds:schemaRef ds:uri="http://www.w3.org/XML/1998/namespace"/>
    <ds:schemaRef ds:uri="4d3b1595-9b96-46af-9399-c0ff91dd2e7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purl.org/dc/elements/1.1/"/>
  </ds:schemaRefs>
</ds:datastoreItem>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VestreViken-EdukasjonBipolar</Template>
  <TotalTime>19629</TotalTime>
  <Words>1130</Words>
  <Application>Microsoft Office PowerPoint</Application>
  <PresentationFormat>Widescreen</PresentationFormat>
  <Paragraphs>141</Paragraphs>
  <Slides>11</Slides>
  <Notes>11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11</vt:i4>
      </vt:variant>
    </vt:vector>
  </HeadingPairs>
  <TitlesOfParts>
    <vt:vector size="15" baseType="lpstr">
      <vt:lpstr>Arial</vt:lpstr>
      <vt:lpstr>Calibri</vt:lpstr>
      <vt:lpstr>Calibri Light</vt:lpstr>
      <vt:lpstr>VestreViken-EdukasjonBipolar</vt:lpstr>
      <vt:lpstr>PowerPoint-presentasjon</vt:lpstr>
      <vt:lpstr>PowerPoint-presentasjon</vt:lpstr>
      <vt:lpstr>Helsedirektoratets definisjon av selvhjelp   </vt:lpstr>
      <vt:lpstr>Hva er en selvhjelpsgruppe?</vt:lpstr>
      <vt:lpstr>Erfaringer tilsier at:</vt:lpstr>
      <vt:lpstr>I din selvhjelpsgruppe:</vt:lpstr>
      <vt:lpstr>Organisering av en selvhjelpsgruppe</vt:lpstr>
      <vt:lpstr>Agenda og struktur for første samtale  i selvhjelpsgruppa </vt:lpstr>
      <vt:lpstr>Agenda for videre samtaler</vt:lpstr>
      <vt:lpstr>Samtalekompasset</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 Vegard Skjelstad</dc:creator>
  <cp:lastModifiedBy>Nina Kristin Løvdok</cp:lastModifiedBy>
  <cp:revision>542</cp:revision>
  <dcterms:created xsi:type="dcterms:W3CDTF">2022-04-25T12:49:33Z</dcterms:created>
  <dcterms:modified xsi:type="dcterms:W3CDTF">2025-01-29T13:25:39Z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y fmtid="{D5CDD505-2E9C-101B-9397-08002B2CF9AE}" pid="3" name="MediaServiceImageTags">
    <vt:lpwstr/>
  </property>
</Properties>
</file>