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2"/>
  </p:notesMasterIdLst>
  <p:sldIdLst>
    <p:sldId id="256" r:id="rId5"/>
    <p:sldId id="257" r:id="rId6"/>
    <p:sldId id="308" r:id="rId7"/>
    <p:sldId id="258" r:id="rId8"/>
    <p:sldId id="259" r:id="rId9"/>
    <p:sldId id="260" r:id="rId10"/>
    <p:sldId id="261" r:id="rId11"/>
    <p:sldId id="306" r:id="rId12"/>
    <p:sldId id="391" r:id="rId13"/>
    <p:sldId id="278" r:id="rId14"/>
    <p:sldId id="280" r:id="rId15"/>
    <p:sldId id="267" r:id="rId16"/>
    <p:sldId id="268" r:id="rId17"/>
    <p:sldId id="302" r:id="rId18"/>
    <p:sldId id="301" r:id="rId19"/>
    <p:sldId id="299" r:id="rId20"/>
    <p:sldId id="390"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ku8RWQTaPJ19nRgAHjzzA==" hashData="owPWt//CPawDWK0tJF33l4P4+BQ0Jv7Vt2CmAzb9j5YmT5veah7Zh/Euf1278L9hDWfWXzlEb0sUXcXzlg2sm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392784-840A-8D94-8B9B-6985CBFECFC1}" name="Tuva Løyning" initials="TL" userId="S::tuva.loyning@melkeveien.no::64ca48dc-dc23-44ec-87d9-87e8ebd68b4d" providerId="AD"/>
  <p188:author id="{74541E91-5951-02E9-6713-2F3E6E43DBD8}" name="Vilde Maria Åsholt" initials="VMÅ" userId="S::viaash@vestreviken.no::2e645e10-fa58-4c6a-8fdd-9eb43362fdd7" providerId="AD"/>
  <p188:author id="{F7FB4EB3-0712-7600-CAAF-35244FAF4994}" name="Irene Norheim" initials="IN" userId="S::sbnoir@vestreviken.no::0f26c499-42bd-47cb-9ea4-f53d43ea25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13" clrIdx="0">
    <p:extLst>
      <p:ext uri="{19B8F6BF-5375-455C-9EA6-DF929625EA0E}">
        <p15:presenceInfo xmlns:p15="http://schemas.microsoft.com/office/powerpoint/2012/main" userId="S-1-5-21-1370250876-1709593646-2220234579-362784" providerId="AD"/>
      </p:ext>
    </p:extLst>
  </p:cmAuthor>
  <p:cmAuthor id="2" name="Dag Vegard Skjelstad" initials="DVS" lastIdx="9" clrIdx="1">
    <p:extLst>
      <p:ext uri="{19B8F6BF-5375-455C-9EA6-DF929625EA0E}">
        <p15:presenceInfo xmlns:p15="http://schemas.microsoft.com/office/powerpoint/2012/main" userId="S-1-5-21-1370250876-1709593646-2220234579-8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71918" autoAdjust="0"/>
  </p:normalViewPr>
  <p:slideViewPr>
    <p:cSldViewPr snapToGrid="0">
      <p:cViewPr varScale="1">
        <p:scale>
          <a:sx n="111" d="100"/>
          <a:sy n="111" d="100"/>
        </p:scale>
        <p:origin x="2214" y="96"/>
      </p:cViewPr>
      <p:guideLst/>
    </p:cSldViewPr>
  </p:slideViewPr>
  <p:notesTextViewPr>
    <p:cViewPr>
      <p:scale>
        <a:sx n="100" d="100"/>
        <a:sy n="100" d="100"/>
      </p:scale>
      <p:origin x="0" y="0"/>
    </p:cViewPr>
  </p:notesTextViewPr>
  <p:notesViewPr>
    <p:cSldViewPr snapToGrid="0">
      <p:cViewPr varScale="1">
        <p:scale>
          <a:sx n="100" d="100"/>
          <a:sy n="100" d="100"/>
        </p:scale>
        <p:origin x="276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10D84CF4-4A69-456E-B0E9-E4BBA790845C}"/>
    <pc:docChg chg="undo custSel modSld">
      <pc:chgData name="Nina Kristin Løvdok" userId="62ae59db-cace-40e6-9d63-3512713a97cb" providerId="ADAL" clId="{10D84CF4-4A69-456E-B0E9-E4BBA790845C}" dt="2025-01-03T14:10:12.797" v="20" actId="20577"/>
      <pc:docMkLst>
        <pc:docMk/>
      </pc:docMkLst>
      <pc:sldChg chg="modNotesTx">
        <pc:chgData name="Nina Kristin Løvdok" userId="62ae59db-cace-40e6-9d63-3512713a97cb" providerId="ADAL" clId="{10D84CF4-4A69-456E-B0E9-E4BBA790845C}" dt="2025-01-03T14:06:46.194" v="0" actId="6549"/>
        <pc:sldMkLst>
          <pc:docMk/>
          <pc:sldMk cId="5838079" sldId="256"/>
        </pc:sldMkLst>
      </pc:sldChg>
      <pc:sldChg chg="modNotesTx">
        <pc:chgData name="Nina Kristin Løvdok" userId="62ae59db-cace-40e6-9d63-3512713a97cb" providerId="ADAL" clId="{10D84CF4-4A69-456E-B0E9-E4BBA790845C}" dt="2025-01-03T14:07:08.949" v="6" actId="20577"/>
        <pc:sldMkLst>
          <pc:docMk/>
          <pc:sldMk cId="3818522696" sldId="259"/>
        </pc:sldMkLst>
      </pc:sldChg>
      <pc:sldChg chg="modNotesTx">
        <pc:chgData name="Nina Kristin Løvdok" userId="62ae59db-cace-40e6-9d63-3512713a97cb" providerId="ADAL" clId="{10D84CF4-4A69-456E-B0E9-E4BBA790845C}" dt="2025-01-03T14:08:49.690" v="11" actId="20577"/>
        <pc:sldMkLst>
          <pc:docMk/>
          <pc:sldMk cId="3847498821" sldId="261"/>
        </pc:sldMkLst>
      </pc:sldChg>
      <pc:sldChg chg="modNotesTx">
        <pc:chgData name="Nina Kristin Løvdok" userId="62ae59db-cace-40e6-9d63-3512713a97cb" providerId="ADAL" clId="{10D84CF4-4A69-456E-B0E9-E4BBA790845C}" dt="2025-01-03T14:09:12.805" v="13" actId="20577"/>
        <pc:sldMkLst>
          <pc:docMk/>
          <pc:sldMk cId="2062758686" sldId="267"/>
        </pc:sldMkLst>
      </pc:sldChg>
      <pc:sldChg chg="modNotesTx">
        <pc:chgData name="Nina Kristin Løvdok" userId="62ae59db-cace-40e6-9d63-3512713a97cb" providerId="ADAL" clId="{10D84CF4-4A69-456E-B0E9-E4BBA790845C}" dt="2025-01-03T14:09:14.879" v="14" actId="20577"/>
        <pc:sldMkLst>
          <pc:docMk/>
          <pc:sldMk cId="1814800544" sldId="268"/>
        </pc:sldMkLst>
      </pc:sldChg>
      <pc:sldChg chg="modNotesTx">
        <pc:chgData name="Nina Kristin Løvdok" userId="62ae59db-cace-40e6-9d63-3512713a97cb" providerId="ADAL" clId="{10D84CF4-4A69-456E-B0E9-E4BBA790845C}" dt="2025-01-03T14:09:07.926" v="12" actId="6549"/>
        <pc:sldMkLst>
          <pc:docMk/>
          <pc:sldMk cId="2899532414" sldId="280"/>
        </pc:sldMkLst>
      </pc:sldChg>
      <pc:sldChg chg="modNotesTx">
        <pc:chgData name="Nina Kristin Løvdok" userId="62ae59db-cace-40e6-9d63-3512713a97cb" providerId="ADAL" clId="{10D84CF4-4A69-456E-B0E9-E4BBA790845C}" dt="2025-01-03T14:10:12.797" v="20" actId="20577"/>
        <pc:sldMkLst>
          <pc:docMk/>
          <pc:sldMk cId="2395598736" sldId="299"/>
        </pc:sldMkLst>
      </pc:sldChg>
      <pc:sldChg chg="modNotesTx">
        <pc:chgData name="Nina Kristin Løvdok" userId="62ae59db-cace-40e6-9d63-3512713a97cb" providerId="ADAL" clId="{10D84CF4-4A69-456E-B0E9-E4BBA790845C}" dt="2025-01-03T14:09:30.055" v="15" actId="20577"/>
        <pc:sldMkLst>
          <pc:docMk/>
          <pc:sldMk cId="1864093031" sldId="301"/>
        </pc:sldMkLst>
      </pc:sldChg>
      <pc:sldChg chg="modNotesTx">
        <pc:chgData name="Nina Kristin Løvdok" userId="62ae59db-cace-40e6-9d63-3512713a97cb" providerId="ADAL" clId="{10D84CF4-4A69-456E-B0E9-E4BBA790845C}" dt="2025-01-03T14:09:43.135" v="18" actId="20577"/>
        <pc:sldMkLst>
          <pc:docMk/>
          <pc:sldMk cId="3757612590" sldId="304"/>
        </pc:sldMkLst>
      </pc:sldChg>
    </pc:docChg>
  </pc:docChgLst>
  <pc:docChgLst>
    <pc:chgData name="Nina Kristin Løvdok" userId="62ae59db-cace-40e6-9d63-3512713a97cb" providerId="ADAL" clId="{DBD86444-85A9-4981-99AF-0C6F4876B8E1}"/>
    <pc:docChg chg="delSld">
      <pc:chgData name="Nina Kristin Løvdok" userId="62ae59db-cace-40e6-9d63-3512713a97cb" providerId="ADAL" clId="{DBD86444-85A9-4981-99AF-0C6F4876B8E1}" dt="2025-01-29T13:20:45.608" v="0" actId="47"/>
      <pc:docMkLst>
        <pc:docMk/>
      </pc:docMkLst>
      <pc:sldChg chg="del">
        <pc:chgData name="Nina Kristin Løvdok" userId="62ae59db-cace-40e6-9d63-3512713a97cb" providerId="ADAL" clId="{DBD86444-85A9-4981-99AF-0C6F4876B8E1}" dt="2025-01-29T13:20:45.608" v="0" actId="47"/>
        <pc:sldMkLst>
          <pc:docMk/>
          <pc:sldMk cId="1443334050" sldId="307"/>
        </pc:sldMkLst>
      </pc:sldChg>
    </pc:docChg>
  </pc:docChgLst>
  <pc:docChgLst>
    <pc:chgData name="Irene Norheim" userId="0f26c499-42bd-47cb-9ea4-f53d43ea257b" providerId="ADAL" clId="{EBCD49DD-BBA4-4D6D-9CAA-E434DB91709E}"/>
    <pc:docChg chg="delSld">
      <pc:chgData name="Irene Norheim" userId="0f26c499-42bd-47cb-9ea4-f53d43ea257b" providerId="ADAL" clId="{EBCD49DD-BBA4-4D6D-9CAA-E434DB91709E}" dt="2025-01-06T13:45:31.319" v="1" actId="2696"/>
      <pc:docMkLst>
        <pc:docMk/>
      </pc:docMkLst>
      <pc:sldChg chg="del">
        <pc:chgData name="Irene Norheim" userId="0f26c499-42bd-47cb-9ea4-f53d43ea257b" providerId="ADAL" clId="{EBCD49DD-BBA4-4D6D-9CAA-E434DB91709E}" dt="2025-01-06T13:45:13.764" v="0" actId="47"/>
        <pc:sldMkLst>
          <pc:docMk/>
          <pc:sldMk cId="3987749220" sldId="300"/>
        </pc:sldMkLst>
      </pc:sldChg>
      <pc:sldChg chg="del">
        <pc:chgData name="Irene Norheim" userId="0f26c499-42bd-47cb-9ea4-f53d43ea257b" providerId="ADAL" clId="{EBCD49DD-BBA4-4D6D-9CAA-E434DB91709E}" dt="2025-01-06T13:45:31.319" v="1" actId="2696"/>
        <pc:sldMkLst>
          <pc:docMk/>
          <pc:sldMk cId="3757612590" sldId="3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7C096-A158-4D4D-8B6B-A8F10EBE81D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nb-NO"/>
        </a:p>
      </dgm:t>
    </dgm:pt>
    <dgm:pt modelId="{0DF9FC0F-27A5-40CE-8B43-4A4F783F67F4}" type="pres">
      <dgm:prSet presAssocID="{A707C096-A158-4D4D-8B6B-A8F10EBE81DF}" presName="Name0" presStyleCnt="0">
        <dgm:presLayoutVars>
          <dgm:chMax val="1"/>
          <dgm:dir/>
          <dgm:animLvl val="ctr"/>
          <dgm:resizeHandles val="exact"/>
        </dgm:presLayoutVars>
      </dgm:prSet>
      <dgm:spPr/>
    </dgm:pt>
  </dgm:ptLst>
  <dgm:cxnLst>
    <dgm:cxn modelId="{5F424141-E977-4D0F-AC1D-2E4E2DDE3BE4}" type="presOf" srcId="{A707C096-A158-4D4D-8B6B-A8F10EBE81DF}" destId="{0DF9FC0F-27A5-40CE-8B43-4A4F783F67F4}" srcOrd="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0C596-A0A2-4B9B-B891-CA9F19E80C9C}" type="datetimeFigureOut">
              <a:rPr lang="nb-NO" smtClean="0"/>
              <a:t>30.01.2025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A8A83-A96A-4D44-A9A2-CEB6FF77AC26}" type="slidenum">
              <a:rPr lang="nb-NO" smtClean="0"/>
              <a:t>‹#›</a:t>
            </a:fld>
            <a:endParaRPr lang="nb-NO"/>
          </a:p>
        </p:txBody>
      </p:sp>
    </p:spTree>
    <p:extLst>
      <p:ext uri="{BB962C8B-B14F-4D97-AF65-F5344CB8AC3E}">
        <p14:creationId xmlns:p14="http://schemas.microsoft.com/office/powerpoint/2010/main" val="49962908"/>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1</a:t>
            </a:fld>
            <a:endParaRPr lang="nb-NO"/>
          </a:p>
        </p:txBody>
      </p:sp>
    </p:spTree>
    <p:extLst>
      <p:ext uri="{BB962C8B-B14F-4D97-AF65-F5344CB8AC3E}">
        <p14:creationId xmlns:p14="http://schemas.microsoft.com/office/powerpoint/2010/main" val="155600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EAD71-5DA5-499A-A684-D853DE28A0C4}" type="slidenum">
              <a:rPr lang="nb-NO" altLang="nb-NO"/>
              <a:pPr/>
              <a:t>10</a:t>
            </a:fld>
            <a:endParaRPr lang="nb-NO" altLang="nb-NO"/>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nb-NO" altLang="nb-NO" sz="1100" b="1" dirty="0"/>
              <a:t>Tekst:</a:t>
            </a:r>
          </a:p>
          <a:p>
            <a:pPr marL="171450" indent="-171450">
              <a:buFontTx/>
              <a:buChar char="-"/>
            </a:pPr>
            <a:r>
              <a:rPr lang="nb-NO" altLang="nb-NO" sz="1100" dirty="0"/>
              <a:t>I de første kolonnene fører du opp hvilke medisiner du tar. Stemningsdagbok er en fin påminnelse om å ta medisiner hver dag.</a:t>
            </a:r>
          </a:p>
          <a:p>
            <a:pPr marL="171450" indent="-171450">
              <a:buFontTx/>
              <a:buChar char="-"/>
            </a:pPr>
            <a:r>
              <a:rPr lang="nb-NO" altLang="nb-NO" sz="1100" dirty="0"/>
              <a:t>Hvis man skifter medikament eller endrer dose, er stemningsdagboken også et fint sted å registrere effekten og bivirkninger.</a:t>
            </a:r>
          </a:p>
        </p:txBody>
      </p:sp>
    </p:spTree>
    <p:extLst>
      <p:ext uri="{BB962C8B-B14F-4D97-AF65-F5344CB8AC3E}">
        <p14:creationId xmlns:p14="http://schemas.microsoft.com/office/powerpoint/2010/main" val="360544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i="0" dirty="0">
                <a:latin typeface="+mn-lt"/>
              </a:rPr>
              <a:t>Dette kolonnene viser faktorer som kan påvirke stabilitet.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0" i="1"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0" dirty="0">
                <a:latin typeface="+mn-lt"/>
              </a:rPr>
              <a:t>Hvordan føre inn </a:t>
            </a:r>
            <a:r>
              <a:rPr lang="nb-NO" altLang="nb-NO" sz="1100" b="1" dirty="0">
                <a:latin typeface="+mn-lt"/>
              </a:rPr>
              <a:t>rusmiddelbruk kommer vi tilbake til på </a:t>
            </a:r>
            <a:r>
              <a:rPr lang="nb-NO" altLang="nb-NO" sz="1100" b="1" dirty="0" err="1">
                <a:latin typeface="+mn-lt"/>
              </a:rPr>
              <a:t>kursgang</a:t>
            </a:r>
            <a:r>
              <a:rPr lang="nb-NO" altLang="nb-NO" sz="1100" b="1" dirty="0">
                <a:latin typeface="+mn-lt"/>
              </a:rPr>
              <a:t> 8</a:t>
            </a:r>
            <a:r>
              <a:rPr lang="nb-NO" altLang="nb-NO" sz="1100" b="0" dirty="0">
                <a:latin typeface="+mn-l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1" u="none" dirty="0">
                <a:latin typeface="+mn-lt"/>
              </a:rPr>
              <a:t>Daglige notater</a:t>
            </a:r>
            <a:r>
              <a:rPr lang="nb-NO" altLang="nb-NO" sz="1100" b="0" dirty="0">
                <a:latin typeface="+mn-lt"/>
              </a:rPr>
              <a:t>: </a:t>
            </a:r>
            <a:r>
              <a:rPr lang="nb-NO" altLang="nb-NO" sz="1100" b="0" u="sng" dirty="0">
                <a:latin typeface="+mn-lt"/>
              </a:rPr>
              <a:t>Ikke</a:t>
            </a:r>
            <a:r>
              <a:rPr lang="nb-NO" altLang="nb-NO" sz="1100" b="0" dirty="0">
                <a:latin typeface="+mn-lt"/>
              </a:rPr>
              <a:t> før opp </a:t>
            </a:r>
            <a:r>
              <a:rPr lang="nb-NO" altLang="nb-NO" sz="1100" b="0" i="1" dirty="0">
                <a:latin typeface="+mn-lt"/>
              </a:rPr>
              <a:t>alt </a:t>
            </a:r>
            <a:r>
              <a:rPr lang="nb-NO" altLang="nb-NO" sz="1100" dirty="0">
                <a:latin typeface="+mn-lt"/>
              </a:rPr>
              <a:t>som skjer hver dag eller helt dagligdagse gjøremål. Daglige notater handler om alt som skjer av uventede, ubehagelige/hyggelige eller stressende ting – hendelser som kanskje er med på å forstyrre søvn, gjør at du må forandre på planer osv.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ea typeface="Cambria" panose="02040503050406030204" pitchFamily="18" charset="0"/>
              </a:rPr>
              <a:t>Eksempler: ferie, krangel/brudd med kjæreste, hatt besøk, ny jobb, ny kjæreste, vært på fest, fysisk sykdom.</a:t>
            </a:r>
            <a:endParaRPr lang="nb-NO" altLang="nb-NO" sz="1100" dirty="0">
              <a:latin typeface="+mn-lt"/>
            </a:endParaRPr>
          </a:p>
        </p:txBody>
      </p:sp>
      <p:sp>
        <p:nvSpPr>
          <p:cNvPr id="4" name="Plassholder for lysbildenummer 3"/>
          <p:cNvSpPr>
            <a:spLocks noGrp="1"/>
          </p:cNvSpPr>
          <p:nvPr>
            <p:ph type="sldNum" sz="quarter" idx="10"/>
          </p:nvPr>
        </p:nvSpPr>
        <p:spPr/>
        <p:txBody>
          <a:bodyPr/>
          <a:lstStyle/>
          <a:p>
            <a:fld id="{2DCA8A83-A96A-4D44-A9A2-CEB6FF77AC26}" type="slidenum">
              <a:rPr lang="nb-NO" smtClean="0"/>
              <a:t>11</a:t>
            </a:fld>
            <a:endParaRPr lang="nb-NO"/>
          </a:p>
        </p:txBody>
      </p:sp>
    </p:spTree>
    <p:extLst>
      <p:ext uri="{BB962C8B-B14F-4D97-AF65-F5344CB8AC3E}">
        <p14:creationId xmlns:p14="http://schemas.microsoft.com/office/powerpoint/2010/main" val="1024103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i="1"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12</a:t>
            </a:fld>
            <a:endParaRPr lang="nb-NO"/>
          </a:p>
        </p:txBody>
      </p:sp>
    </p:spTree>
    <p:extLst>
      <p:ext uri="{BB962C8B-B14F-4D97-AF65-F5344CB8AC3E}">
        <p14:creationId xmlns:p14="http://schemas.microsoft.com/office/powerpoint/2010/main" val="3838191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i="1"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13</a:t>
            </a:fld>
            <a:endParaRPr lang="nb-NO"/>
          </a:p>
        </p:txBody>
      </p:sp>
    </p:spTree>
    <p:extLst>
      <p:ext uri="{BB962C8B-B14F-4D97-AF65-F5344CB8AC3E}">
        <p14:creationId xmlns:p14="http://schemas.microsoft.com/office/powerpoint/2010/main" val="2543449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baseline="0" dirty="0"/>
              <a:t>Tekst:</a:t>
            </a:r>
          </a:p>
          <a:p>
            <a:r>
              <a:rPr lang="nb-NO" sz="1100" baseline="0" dirty="0"/>
              <a:t>Skjemaet er kun egnet for å registrere sammenhenger </a:t>
            </a:r>
            <a:r>
              <a:rPr lang="nb-NO" sz="1100" baseline="0" dirty="0" err="1"/>
              <a:t>ifht</a:t>
            </a:r>
            <a:r>
              <a:rPr lang="nb-NO" sz="1100" baseline="0" dirty="0"/>
              <a:t>. episodiske tilbakefall, ikke mildere ustabilitet som variasjoner i dagsform.</a:t>
            </a:r>
          </a:p>
          <a:p>
            <a:endParaRPr lang="nb-NO" sz="1100" u="sng" baseline="0" dirty="0"/>
          </a:p>
          <a:p>
            <a:r>
              <a:rPr lang="nb-NO" sz="1100" u="sng" baseline="0" dirty="0"/>
              <a:t>Tips:</a:t>
            </a:r>
            <a:r>
              <a:rPr lang="nb-NO" sz="1100" baseline="0" dirty="0"/>
              <a:t> Personer med bipolar II lidelse bør begrense seg til å bruke det første og halvparten av det andre feltet i forhøyet-kolonnen, dvs. opp til midten av kolonnen moderat. De med bipolar I lidelse bruker alle feltene i forhøyet-kolonnen ved full mani.</a:t>
            </a:r>
          </a:p>
          <a:p>
            <a:endParaRPr lang="nb-NO" sz="1100" baseline="0" dirty="0"/>
          </a:p>
          <a:p>
            <a:r>
              <a:rPr lang="nb-NO" sz="1100" baseline="0" dirty="0"/>
              <a:t>Det vil være individuelt hvor sterke depresjoner som oppleves (mild, moderat, alvorlig). Noen opplever f.eks. aldri alvorlige depresjoner.</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14</a:t>
            </a:fld>
            <a:endParaRPr lang="nb-NO"/>
          </a:p>
        </p:txBody>
      </p:sp>
    </p:spTree>
    <p:extLst>
      <p:ext uri="{BB962C8B-B14F-4D97-AF65-F5344CB8AC3E}">
        <p14:creationId xmlns:p14="http://schemas.microsoft.com/office/powerpoint/2010/main" val="1089523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r>
              <a:rPr lang="nb-NO" sz="1100" dirty="0"/>
              <a:t>Dette er et </a:t>
            </a:r>
            <a:r>
              <a:rPr lang="nb-NO" sz="1100" b="1" dirty="0"/>
              <a:t>eksempel på en utfylt stemningsdagbok </a:t>
            </a:r>
            <a:r>
              <a:rPr lang="nb-NO" sz="1100" dirty="0"/>
              <a:t>der det skjer mye i løpet av en måned. </a:t>
            </a:r>
          </a:p>
          <a:p>
            <a:pPr marL="628650" lvl="1" indent="-171450">
              <a:buFont typeface="Arial" panose="020B0604020202020204" pitchFamily="34" charset="0"/>
              <a:buChar char="•"/>
            </a:pPr>
            <a:r>
              <a:rPr lang="nb-NO" sz="1100" dirty="0"/>
              <a:t>Eksempelet er ment som en illustrasjon</a:t>
            </a:r>
            <a:r>
              <a:rPr lang="nb-NO" sz="1100" baseline="0" dirty="0"/>
              <a:t> og inneholder både dager med normalt stemningsleie og affektive tilstander av ulik alvorlighetsgrad fra begge poler og begge poler samtidig (blandet tilstand: datoene 14.-17.). </a:t>
            </a:r>
          </a:p>
          <a:p>
            <a:pPr marL="628650" lvl="1" indent="-171450">
              <a:buFont typeface="Arial" panose="020B0604020202020204" pitchFamily="34" charset="0"/>
              <a:buChar char="•"/>
            </a:pPr>
            <a:r>
              <a:rPr lang="nb-NO" sz="1100" baseline="0" dirty="0"/>
              <a:t>Det er også krysset av for noen dager med psykosesymptomer både ved mani og alvorlig depresjon. De store variasjonene i løpet av en måned gir en rik grafisk framstilling, men er ikke nødvendigvis realistisk. Både manier og depresjoner vil ofte vare lenger enn slik de framstilles her.</a:t>
            </a:r>
          </a:p>
          <a:p>
            <a:pPr marL="171450" indent="-171450">
              <a:buFont typeface="Arial" panose="020B0604020202020204" pitchFamily="34" charset="0"/>
              <a:buChar char="•"/>
            </a:pPr>
            <a:endParaRPr lang="nb-NO" sz="1100" b="0" baseline="0" dirty="0"/>
          </a:p>
          <a:p>
            <a:r>
              <a:rPr lang="nb-NO" sz="1100" b="0" baseline="0" dirty="0"/>
              <a:t>Stemningsdagbok er noe man først og fremst fyller ut </a:t>
            </a:r>
            <a:r>
              <a:rPr lang="nb-NO" sz="1100" b="1" baseline="0" dirty="0"/>
              <a:t>daglig i vedlikeholdsfasen</a:t>
            </a:r>
            <a:r>
              <a:rPr lang="nb-NO" sz="1100" baseline="0" dirty="0"/>
              <a:t> for senere å kunne oppdage mulige risikofaktorer/triggere for tilbakefall (og ev. hva som kan ha beskyttet mot tilbakefall, noen ganger også til tross for tilstedeværelse av risikofaktorer). </a:t>
            </a:r>
          </a:p>
          <a:p>
            <a:pPr marL="628650" lvl="1" indent="-171450">
              <a:buFont typeface="Arial" panose="020B0604020202020204" pitchFamily="34" charset="0"/>
              <a:buChar char="•"/>
            </a:pPr>
            <a:r>
              <a:rPr lang="nb-NO" sz="1100" baseline="0" dirty="0"/>
              <a:t>Jo mer oppstemt eller nedstemt man er, desto mindre realistisk er det å klare å fylle ut stemningsdagboken. </a:t>
            </a:r>
          </a:p>
          <a:p>
            <a:pPr marL="628650" lvl="1" indent="-171450">
              <a:buFont typeface="Arial" panose="020B0604020202020204" pitchFamily="34" charset="0"/>
              <a:buChar char="•"/>
            </a:pPr>
            <a:r>
              <a:rPr lang="nb-NO" sz="1100" baseline="0" dirty="0"/>
              <a:t>Ambisjonen bør heller være å </a:t>
            </a:r>
            <a:r>
              <a:rPr lang="nb-NO" sz="1100" b="1" baseline="0" dirty="0" err="1"/>
              <a:t>etterregistrere</a:t>
            </a:r>
            <a:r>
              <a:rPr lang="nb-NO" sz="1100" baseline="0" dirty="0"/>
              <a:t> etter beste evne når man har blitt mer stabil igjen. Da vil man få en mer fullstendig dokumentasjon av stemningsleiet over tid. Man vil da også kunne se at varigheten og alvorligheten av affektive episoder kan variere med hvor raskt man kommer i behandling, hvordan hjelp man får, hvilke tilleggsmedikamenter som brukes m.m.</a:t>
            </a:r>
          </a:p>
          <a:p>
            <a:pPr marL="628650" lvl="1" indent="-171450">
              <a:buFont typeface="Arial" panose="020B0604020202020204" pitchFamily="34" charset="0"/>
              <a:buChar char="•"/>
            </a:pPr>
            <a:r>
              <a:rPr lang="nb-NO" sz="1100" u="sng" baseline="0" dirty="0"/>
              <a:t>Tips:</a:t>
            </a:r>
            <a:r>
              <a:rPr lang="nb-NO" sz="1100" baseline="0" dirty="0"/>
              <a:t> Når man har fylt ut stemningsdagbok i noen måneder, kan man legge arkene under hverandre på gulvet for å få oversikt over variasjonene i stemningsleiet.</a:t>
            </a:r>
          </a:p>
          <a:p>
            <a:pPr marL="0" indent="0">
              <a:buFontTx/>
              <a:buNone/>
            </a:pPr>
            <a:endParaRPr lang="nb-NO" sz="1100" baseline="0"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15</a:t>
            </a:fld>
            <a:endParaRPr lang="nb-NO"/>
          </a:p>
        </p:txBody>
      </p:sp>
    </p:spTree>
    <p:extLst>
      <p:ext uri="{BB962C8B-B14F-4D97-AF65-F5344CB8AC3E}">
        <p14:creationId xmlns:p14="http://schemas.microsoft.com/office/powerpoint/2010/main" val="204598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b="1" i="0" baseline="0" dirty="0"/>
              <a:t>Tekst: </a:t>
            </a:r>
          </a:p>
          <a:p>
            <a:pPr marL="0" indent="0">
              <a:buFontTx/>
              <a:buNone/>
            </a:pPr>
            <a:r>
              <a:rPr lang="nb-NO" b="0" i="0" baseline="0" dirty="0"/>
              <a:t>Egenaktivitet til neste gang er:</a:t>
            </a:r>
          </a:p>
          <a:p>
            <a:pPr marL="0" indent="0">
              <a:buFontTx/>
              <a:buNone/>
            </a:pPr>
            <a:endParaRPr lang="nb-NO" b="0" i="0" baseline="0" dirty="0"/>
          </a:p>
          <a:p>
            <a:pPr marL="0" indent="0">
              <a:buFontTx/>
              <a:buNone/>
            </a:pPr>
            <a:r>
              <a:rPr lang="nb-NO" b="0" i="0" baseline="0" dirty="0"/>
              <a:t>1. Fortsett å fylle inn stemningsleiet i stemningsdagboken daglig. </a:t>
            </a:r>
          </a:p>
          <a:p>
            <a:pPr marL="0" indent="0">
              <a:buFontTx/>
              <a:buNone/>
            </a:pPr>
            <a:endParaRPr lang="nb-NO" i="1" baseline="0" dirty="0"/>
          </a:p>
          <a:p>
            <a:pPr marL="0" indent="0">
              <a:buFontTx/>
              <a:buNone/>
            </a:pPr>
            <a:r>
              <a:rPr lang="nb-NO" i="0" baseline="0" dirty="0"/>
              <a:t>2. Fyll ut </a:t>
            </a:r>
            <a:r>
              <a:rPr lang="nb-NO" i="1" baseline="0" dirty="0"/>
              <a:t>s</a:t>
            </a:r>
            <a:r>
              <a:rPr lang="nb-NO" altLang="nb-NO" baseline="0" dirty="0"/>
              <a:t>kjema med symptomer på hypomani og mani. Vi ber dere krysse av for hvilke av disse dere tror at dere har opplevd i fortiden. Symptomene må være klart sterkere enn det dere opplever i en normaltilstand. Hensikten er at dere skal bli mer bevisste på hvilke symptomer dere har opplevd. Det er også en forberedelse til neste gang som skal handle om hypomani og mani.</a:t>
            </a:r>
          </a:p>
          <a:p>
            <a:pPr marL="0" indent="0">
              <a:buFontTx/>
              <a:buNone/>
            </a:pPr>
            <a:endParaRPr lang="nb-NO" sz="1200" i="1" dirty="0"/>
          </a:p>
          <a:p>
            <a:pPr marL="0" indent="0">
              <a:buFontTx/>
              <a:buNone/>
            </a:pPr>
            <a:r>
              <a:rPr lang="nb-NO" sz="1200" b="1" i="0" dirty="0"/>
              <a:t>Evalueringsskjemaet:</a:t>
            </a:r>
            <a:r>
              <a:rPr lang="nb-NO" sz="1200" i="0" dirty="0"/>
              <a:t> Minn deltagerne om å evaluere dagens kurs.</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16</a:t>
            </a:fld>
            <a:endParaRPr lang="nb-NO"/>
          </a:p>
        </p:txBody>
      </p:sp>
    </p:spTree>
    <p:extLst>
      <p:ext uri="{BB962C8B-B14F-4D97-AF65-F5344CB8AC3E}">
        <p14:creationId xmlns:p14="http://schemas.microsoft.com/office/powerpoint/2010/main" val="233092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solidFill>
                <a:schemeClr val="tx1">
                  <a:lumMod val="60000"/>
                  <a:lumOff val="40000"/>
                </a:schemeClr>
              </a:solidFill>
            </a:endParaRPr>
          </a:p>
        </p:txBody>
      </p:sp>
      <p:sp>
        <p:nvSpPr>
          <p:cNvPr id="4" name="Plassholder for lysbildenummer 3"/>
          <p:cNvSpPr>
            <a:spLocks noGrp="1"/>
          </p:cNvSpPr>
          <p:nvPr>
            <p:ph type="sldNum" sz="quarter" idx="5"/>
          </p:nvPr>
        </p:nvSpPr>
        <p:spPr/>
        <p:txBody>
          <a:bodyPr/>
          <a:lstStyle/>
          <a:p>
            <a:fld id="{2DCA8A83-A96A-4D44-A9A2-CEB6FF77AC26}" type="slidenum">
              <a:rPr lang="nb-NO" smtClean="0"/>
              <a:t>17</a:t>
            </a:fld>
            <a:endParaRPr lang="nb-NO"/>
          </a:p>
        </p:txBody>
      </p:sp>
    </p:spTree>
    <p:extLst>
      <p:ext uri="{BB962C8B-B14F-4D97-AF65-F5344CB8AC3E}">
        <p14:creationId xmlns:p14="http://schemas.microsoft.com/office/powerpoint/2010/main" val="425713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Hvordan gikk det å fylle ut </a:t>
            </a:r>
            <a:r>
              <a:rPr lang="nb-NO" sz="1100" dirty="0" err="1"/>
              <a:t>Brief</a:t>
            </a:r>
            <a:r>
              <a:rPr lang="nb-NO" sz="1100" dirty="0"/>
              <a:t>-IPQ?</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2</a:t>
            </a:fld>
            <a:endParaRPr lang="nb-NO"/>
          </a:p>
        </p:txBody>
      </p:sp>
    </p:spTree>
    <p:extLst>
      <p:ext uri="{BB962C8B-B14F-4D97-AF65-F5344CB8AC3E}">
        <p14:creationId xmlns:p14="http://schemas.microsoft.com/office/powerpoint/2010/main" val="194833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 </a:t>
            </a:r>
          </a:p>
          <a:p>
            <a:pPr marL="171450" indent="-171450">
              <a:buFont typeface="Arial" panose="020B0604020202020204" pitchFamily="34" charset="0"/>
              <a:buChar char="•"/>
            </a:pPr>
            <a:r>
              <a:rPr lang="nb-NO" sz="1100" b="0" baseline="0" dirty="0"/>
              <a:t>Vi skal snakke om risikofaktorer og beskyttende faktorer for tilbakefall og ustabilitet i vedlikeholdsfasen. </a:t>
            </a:r>
          </a:p>
          <a:p>
            <a:pPr marL="171450" indent="-171450">
              <a:buFont typeface="Arial" panose="020B0604020202020204" pitchFamily="34" charset="0"/>
              <a:buChar char="•"/>
            </a:pPr>
            <a:r>
              <a:rPr lang="nb-NO" sz="1100" b="0" baseline="0" dirty="0"/>
              <a:t>Dere vil bli introdusert for stemningsdagboken og vi skal øve på å fylle den ut utover i kurset. </a:t>
            </a:r>
          </a:p>
          <a:p>
            <a:pPr marL="171450" indent="-171450">
              <a:buFont typeface="Arial" panose="020B0604020202020204" pitchFamily="34" charset="0"/>
              <a:buChar char="•"/>
            </a:pPr>
            <a:r>
              <a:rPr lang="nb-NO" sz="1100" b="0" baseline="0" dirty="0"/>
              <a:t>Å begynne å fylle ut stemningsdagboken er også en del av egenaktiviteten til neste gang.</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3</a:t>
            </a:fld>
            <a:endParaRPr lang="nb-NO"/>
          </a:p>
        </p:txBody>
      </p:sp>
    </p:spTree>
    <p:extLst>
      <p:ext uri="{BB962C8B-B14F-4D97-AF65-F5344CB8AC3E}">
        <p14:creationId xmlns:p14="http://schemas.microsoft.com/office/powerpoint/2010/main" val="419447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Vedlikeholdsfasen = den mest stabile fasen</a:t>
            </a:r>
          </a:p>
          <a:p>
            <a:pPr marL="628650" lvl="1" indent="-171450">
              <a:buFont typeface="Arial" panose="020B0604020202020204" pitchFamily="34" charset="0"/>
              <a:buChar char="•"/>
            </a:pPr>
            <a:r>
              <a:rPr lang="nb-NO" sz="1100" dirty="0">
                <a:latin typeface="+mn-lt"/>
                <a:ea typeface="Cambria" panose="02040503050406030204" pitchFamily="18" charset="0"/>
              </a:rPr>
              <a:t> Symptomfri eller med enkelte/milde affektive symptomer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err="1">
                <a:latin typeface="+mn-lt"/>
                <a:ea typeface="Cambria" panose="02040503050406030204" pitchFamily="18" charset="0"/>
              </a:rPr>
              <a:t>Kursgangene</a:t>
            </a:r>
            <a:r>
              <a:rPr lang="nb-NO" sz="1100" dirty="0">
                <a:latin typeface="+mn-lt"/>
                <a:ea typeface="Cambria" panose="02040503050406030204" pitchFamily="18" charset="0"/>
              </a:rPr>
              <a:t> f.o.m. 6 t.o.m. 9 handler om forebygging i vedlikeholdsfasen. Da skal vi gå grundig inn i hvilke faktorer som øker risikoen for ustabilitet og tilbakefall og hvordan risikoen kan reduseres.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I dag </a:t>
            </a:r>
            <a:r>
              <a:rPr lang="nb-NO" sz="1100" baseline="0" dirty="0">
                <a:latin typeface="+mn-lt"/>
                <a:ea typeface="Cambria" panose="02040503050406030204" pitchFamily="18" charset="0"/>
              </a:rPr>
              <a:t>begrenser vi oss til å gi dere et overblikk over hvilke </a:t>
            </a:r>
            <a:r>
              <a:rPr lang="nb-NO" sz="1100" dirty="0">
                <a:latin typeface="+mn-lt"/>
                <a:ea typeface="Cambria" panose="02040503050406030204" pitchFamily="18" charset="0"/>
              </a:rPr>
              <a:t>faktorer som øker og reduserer risikoen for ustabilitet og tilbakefall.</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4</a:t>
            </a:fld>
            <a:endParaRPr lang="nb-NO"/>
          </a:p>
        </p:txBody>
      </p:sp>
    </p:spTree>
    <p:extLst>
      <p:ext uri="{BB962C8B-B14F-4D97-AF65-F5344CB8AC3E}">
        <p14:creationId xmlns:p14="http://schemas.microsoft.com/office/powerpoint/2010/main" val="2662673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Tx/>
              <a:buChar char="-"/>
            </a:pPr>
            <a:r>
              <a:rPr lang="nb-NO" sz="1100" dirty="0"/>
              <a:t>Alt som kan medføre ustabilitet og tilbakefall anses som risikofaktorer. Risiko betyr at det er forhøyet sannsynlighet for at noe uønsket skal inntreffe, ikke at det er helt sikkert at det vil skje.</a:t>
            </a:r>
          </a:p>
          <a:p>
            <a:pPr marL="628650" lvl="1" indent="-171450">
              <a:buFontTx/>
              <a:buChar char="-"/>
            </a:pPr>
            <a:r>
              <a:rPr lang="nb-NO" sz="1100" dirty="0"/>
              <a:t>Risikoen kan være lav, middels eller høy. Det er mest meningsfullt å identifisere risikofaktorer med middels til høy sannsynlighet for tilbakefall. Å redusere risikofaktorer virker beskyttende mot tilbakefall.</a:t>
            </a:r>
          </a:p>
          <a:p>
            <a:pPr marL="171450" lvl="0" indent="-171450">
              <a:buFontTx/>
              <a:buChar char="-"/>
            </a:pPr>
            <a:r>
              <a:rPr lang="nb-NO" sz="1100" dirty="0"/>
              <a:t>Bildet viser de viktigste risikofaktorene for ustabilitet og tilbakefall i vedlikeholdsfasen. </a:t>
            </a:r>
            <a:r>
              <a:rPr lang="nb-NO" sz="1100" b="0" baseline="0" dirty="0"/>
              <a:t>Som nevnt skal vi snakke mye mer om disse utover i kurset. </a:t>
            </a:r>
          </a:p>
          <a:p>
            <a:pPr marL="628650" lvl="1" indent="-171450">
              <a:buFontTx/>
              <a:buChar char="-"/>
            </a:pPr>
            <a:r>
              <a:rPr lang="nb-NO" sz="1100" b="0" u="none" baseline="0" dirty="0"/>
              <a:t>Når det gjelder </a:t>
            </a:r>
            <a:r>
              <a:rPr lang="nb-NO" sz="1100" b="1" u="none" baseline="0" dirty="0"/>
              <a:t>stress</a:t>
            </a:r>
            <a:r>
              <a:rPr lang="nb-NO" sz="1100" b="0" u="none" baseline="0" dirty="0"/>
              <a:t>,</a:t>
            </a:r>
            <a:r>
              <a:rPr lang="nb-NO" sz="1100" baseline="0" dirty="0"/>
              <a:t> er det et stort tema som inkluderer mye. Vi skal derfor bruke to </a:t>
            </a:r>
            <a:r>
              <a:rPr lang="nb-NO" sz="1100" baseline="0" dirty="0" err="1"/>
              <a:t>kursganger</a:t>
            </a:r>
            <a:r>
              <a:rPr lang="nb-NO" sz="1100" baseline="0" dirty="0"/>
              <a:t> på temaet stress og mestring. Da kommer vi også til å ha ekstra fokus på angst og rusmiddelbruk.</a:t>
            </a:r>
          </a:p>
          <a:p>
            <a:pPr marL="628650" lvl="1" indent="-171450">
              <a:buFontTx/>
              <a:buChar char="-"/>
            </a:pPr>
            <a:r>
              <a:rPr lang="nb-NO" sz="1100" u="none" baseline="0" dirty="0"/>
              <a:t>Når det gjelder </a:t>
            </a:r>
            <a:r>
              <a:rPr lang="nb-NO" sz="1100" b="1" u="none" baseline="0" dirty="0"/>
              <a:t>årstid</a:t>
            </a:r>
            <a:r>
              <a:rPr lang="nb-NO" sz="1100" u="none" baseline="0" dirty="0"/>
              <a:t>, kommer vi ikke til å ta opp dette som et eget tema senere.</a:t>
            </a:r>
            <a:r>
              <a:rPr lang="nb-NO" sz="1100" baseline="0" dirty="0"/>
              <a:t> Det er derfor viktig å si at dette er en risikofaktor for de som har et tydelig sesongmønster for tilbakefall. Det kan f.eks. være at man opplever depresjon nesten hver høst eller hypomani/mani nesten hver vår. Hvis man vet omtrent når på året tilbakefall typisk skjer, kan man innrette livet slik at man f.eks. ikke påtar seg mange gjøremål og forpliktelser i denne tidsperioden. Man kan også gjøre avtaler med familie, arbeidsgiver og andre i forkant om å få avlastning m.m.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Noen ganger er</a:t>
            </a:r>
            <a:r>
              <a:rPr lang="nb-NO" sz="1100" baseline="0" dirty="0"/>
              <a:t> </a:t>
            </a:r>
            <a:r>
              <a:rPr lang="nb-NO" sz="1100" b="1" baseline="0" dirty="0"/>
              <a:t>én risikofaktor</a:t>
            </a:r>
            <a:r>
              <a:rPr lang="nb-NO" sz="1100" baseline="0" dirty="0"/>
              <a:t> nok til å skape ustabilitet. Andre ganger må det være </a:t>
            </a:r>
            <a:r>
              <a:rPr lang="nb-NO" sz="1100" b="1" baseline="0" dirty="0"/>
              <a:t>to eller flere</a:t>
            </a:r>
            <a:r>
              <a:rPr lang="nb-NO" sz="1100" baseline="0" dirty="0"/>
              <a:t> til stede </a:t>
            </a:r>
            <a:r>
              <a:rPr lang="nb-NO" sz="1100" b="1" baseline="0" dirty="0"/>
              <a:t>samtidig</a:t>
            </a:r>
            <a:r>
              <a:rPr lang="nb-NO" sz="1100" baseline="0" dirty="0"/>
              <a:t>. </a:t>
            </a:r>
            <a:r>
              <a:rPr lang="nb-NO" sz="1100" b="0" baseline="0" dirty="0"/>
              <a:t>Faktorenes </a:t>
            </a:r>
            <a:r>
              <a:rPr lang="nb-NO" sz="1100" b="1" baseline="0" dirty="0"/>
              <a:t>selvforsterkende</a:t>
            </a:r>
            <a:r>
              <a:rPr lang="nb-NO" sz="1100" b="0" baseline="0" dirty="0"/>
              <a:t> negative effekt ved tilbakefall</a:t>
            </a:r>
            <a:r>
              <a:rPr lang="nb-NO" sz="1100" baseline="0" dirty="0"/>
              <a:t>: Når man opplever ustabilitet og tilbakefall vil dette ofte kunne ha en ugunstig effekt på de samme faktorene (bortsett fra årstid), altså føre til mer stress, søvnforstyrrelser, mer rusmiddelbruk og at man ikke tar medisiner regelmessig – noe som igjen kan forverre tilstanden.</a:t>
            </a:r>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5</a:t>
            </a:fld>
            <a:endParaRPr lang="nb-NO"/>
          </a:p>
        </p:txBody>
      </p:sp>
    </p:spTree>
    <p:extLst>
      <p:ext uri="{BB962C8B-B14F-4D97-AF65-F5344CB8AC3E}">
        <p14:creationId xmlns:p14="http://schemas.microsoft.com/office/powerpoint/2010/main" val="46619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baseline="0" dirty="0"/>
              <a:t>Tekst: </a:t>
            </a:r>
          </a:p>
          <a:p>
            <a:pPr marL="171450" indent="-171450">
              <a:buFont typeface="Arial" panose="020B0604020202020204" pitchFamily="34" charset="0"/>
              <a:buChar char="•"/>
            </a:pPr>
            <a:r>
              <a:rPr lang="nb-NO" sz="1100" b="1" u="none" baseline="0" dirty="0"/>
              <a:t>Regelmessig og sunn livsførsel</a:t>
            </a:r>
            <a:r>
              <a:rPr lang="nb-NO" sz="1100" b="0" u="none" baseline="0" dirty="0"/>
              <a:t> </a:t>
            </a:r>
            <a:r>
              <a:rPr lang="nb-NO" sz="1100" baseline="0" dirty="0"/>
              <a:t>er det viktigste </a:t>
            </a:r>
            <a:r>
              <a:rPr lang="nb-NO" sz="1100" i="1" baseline="0" dirty="0"/>
              <a:t>livsstilstiltaket</a:t>
            </a:r>
            <a:r>
              <a:rPr lang="nb-NO" sz="1100" baseline="0" dirty="0"/>
              <a:t> for å optimalisere stabilitet. </a:t>
            </a:r>
            <a:endParaRPr lang="nb-NO" sz="1100" b="0" u="none" baseline="0" dirty="0"/>
          </a:p>
          <a:p>
            <a:pPr marL="171450" indent="-171450">
              <a:buFont typeface="Arial" panose="020B0604020202020204" pitchFamily="34" charset="0"/>
              <a:buChar char="•"/>
            </a:pPr>
            <a:r>
              <a:rPr lang="nb-NO" sz="1100" b="1" u="none" dirty="0"/>
              <a:t>Virksom</a:t>
            </a:r>
            <a:r>
              <a:rPr lang="nb-NO" sz="1100" b="1" u="none" baseline="0" dirty="0"/>
              <a:t> m</a:t>
            </a:r>
            <a:r>
              <a:rPr lang="nb-NO" sz="1100" b="1" u="none" dirty="0"/>
              <a:t>e</a:t>
            </a:r>
            <a:r>
              <a:rPr lang="nb-NO" sz="1100" b="1" u="none" baseline="0" dirty="0"/>
              <a:t>dikamentell vedlikeholdsbehandling</a:t>
            </a:r>
            <a:r>
              <a:rPr lang="nb-NO" sz="1100" b="0" u="none" baseline="0" dirty="0"/>
              <a:t> </a:t>
            </a:r>
            <a:r>
              <a:rPr lang="nb-NO" sz="1100" baseline="0" dirty="0"/>
              <a:t>er for mange en avgjørende faktor for å opprettholde stabilitet og forebygge tilbakefall. Hvor virksom den medikamentelle behandlingen er, varierer fra person til person. Vi vet at det er mange ting som påvirker effekten, inkludert hvor regelmessig og sunn livsførsel man har og rusmiddelbruk.</a:t>
            </a:r>
          </a:p>
          <a:p>
            <a:pPr marL="171450" indent="-171450">
              <a:buFont typeface="Arial" panose="020B0604020202020204" pitchFamily="34" charset="0"/>
              <a:buChar char="•"/>
            </a:pPr>
            <a:r>
              <a:rPr lang="nb-NO" sz="1100" b="1" u="none" dirty="0"/>
              <a:t>God allmenntilstand</a:t>
            </a:r>
            <a:r>
              <a:rPr lang="nb-NO" sz="1100" b="0" u="none" dirty="0"/>
              <a:t> h</a:t>
            </a:r>
            <a:r>
              <a:rPr lang="nb-NO" sz="1100" dirty="0"/>
              <a:t>andler også om fysisk (somatisk) helse, ikke kun psykisk helse. </a:t>
            </a:r>
          </a:p>
          <a:p>
            <a:pPr marL="628650" lvl="1" indent="-171450">
              <a:buFont typeface="Calibri Light" panose="020F0302020204030204" pitchFamily="34" charset="0"/>
              <a:buChar char="−"/>
            </a:pPr>
            <a:r>
              <a:rPr lang="nb-NO" sz="1100" dirty="0"/>
              <a:t>Svekket fysisk allmenntilstand pga. fysiske sykdommer og generell dårlig fysisk helse (f.eks. pga. lite</a:t>
            </a:r>
            <a:r>
              <a:rPr lang="nb-NO" sz="1100" baseline="0" dirty="0"/>
              <a:t> fysisk aktivitet/trening, dårlig kosthold, røyking, rusmiddelbruk osv.) </a:t>
            </a:r>
            <a:r>
              <a:rPr lang="nb-NO" sz="1100" dirty="0"/>
              <a:t>er en risikofaktor for ustabilitet. </a:t>
            </a:r>
          </a:p>
          <a:p>
            <a:pPr marL="628650" lvl="1" indent="-171450">
              <a:buFont typeface="Calibri Light" panose="020F0302020204030204" pitchFamily="34" charset="0"/>
              <a:buChar char="−"/>
            </a:pPr>
            <a:r>
              <a:rPr lang="nb-NO" sz="1100" dirty="0"/>
              <a:t>Sykdommer</a:t>
            </a:r>
            <a:r>
              <a:rPr lang="nb-NO" sz="1100" baseline="0" dirty="0"/>
              <a:t> inkluderer også vanlige tilstander som influensa,</a:t>
            </a:r>
            <a:r>
              <a:rPr lang="nb-NO" sz="1100" dirty="0"/>
              <a:t> infeksjoner o.l. </a:t>
            </a:r>
            <a:r>
              <a:rPr lang="nb-NO" sz="1100" b="0" dirty="0"/>
              <a:t>(omtales i </a:t>
            </a:r>
            <a:r>
              <a:rPr lang="nb-NO" sz="1100" b="0" dirty="0" err="1"/>
              <a:t>kursgangen</a:t>
            </a:r>
            <a:r>
              <a:rPr lang="nb-NO" sz="1100" b="0" dirty="0"/>
              <a:t> om stress).</a:t>
            </a:r>
            <a:r>
              <a:rPr lang="nb-NO" sz="1100" b="1" dirty="0"/>
              <a:t> </a:t>
            </a:r>
          </a:p>
          <a:p>
            <a:pPr marL="628650" lvl="1" indent="-171450">
              <a:buFont typeface="Calibri Light" panose="020F0302020204030204" pitchFamily="34" charset="0"/>
              <a:buChar char="−"/>
            </a:pPr>
            <a:r>
              <a:rPr lang="nb-NO" sz="1100" dirty="0"/>
              <a:t>God behandling for somatiske sykdommer og en sunn livsstil med trening og et godt kosthold m.m., vil styrke allmenntilstanden.</a:t>
            </a:r>
          </a:p>
          <a:p>
            <a:pPr marL="171450" lvl="0" indent="-171450">
              <a:buFont typeface="Arial" panose="020B0604020202020204" pitchFamily="34" charset="0"/>
              <a:buChar char="•"/>
            </a:pPr>
            <a:r>
              <a:rPr lang="nb-NO" sz="1100" b="1" u="none" dirty="0"/>
              <a:t>Helsefremmende faktorer</a:t>
            </a:r>
            <a:r>
              <a:rPr lang="nb-NO" sz="1100" b="0" u="none" dirty="0"/>
              <a:t>: </a:t>
            </a:r>
            <a:r>
              <a:rPr lang="nb-NO" sz="1100" dirty="0"/>
              <a:t>Å optimalisere stabilitet over tid handler ikke kun om å redusere risikofaktorer (fjerne «minusene»), men også om å ha god psykisk helse i vedlikeholdsfasen.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Det inkluderer å ha et liv med tilstrekkelig glede, trivsel og velvære;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Positive følelser</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engasjement</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opplevelse av mening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gode relasjoner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prestasjoner i form av at man utvikler seg, mestrer og oppnår ting.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Dette bidrar til </a:t>
            </a:r>
            <a:r>
              <a:rPr lang="nb-NO" sz="1100" baseline="0" dirty="0"/>
              <a:t>robusthet og bedrer </a:t>
            </a:r>
            <a:r>
              <a:rPr lang="nb-NO" sz="1100" dirty="0"/>
              <a:t>allmenntilstanden. Å bruke medisiner og leve</a:t>
            </a:r>
            <a:r>
              <a:rPr lang="nb-NO" sz="1100" baseline="0" dirty="0"/>
              <a:t> regelmessig og sunt gir trolig ikke like god beskyttelse mot depresjon hvis livet vanligvis føles tomt. </a:t>
            </a:r>
            <a:r>
              <a:rPr lang="nb-NO" sz="1100" dirty="0"/>
              <a:t>Uten tilstrekkelig «plusser» i livet er man mer sårbar for depresjon, slik også mennesker uten bipolar lidelse er. Selv om bipolare depresjoner antas å ha en ekstra «biologisk» komponent, samspiller denne med psykososiale faktorer ved bipolar lidelse.</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6</a:t>
            </a:fld>
            <a:endParaRPr lang="nb-NO"/>
          </a:p>
        </p:txBody>
      </p:sp>
    </p:spTree>
    <p:extLst>
      <p:ext uri="{BB962C8B-B14F-4D97-AF65-F5344CB8AC3E}">
        <p14:creationId xmlns:p14="http://schemas.microsoft.com/office/powerpoint/2010/main" val="323542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latin typeface="+mn-lt"/>
              </a:rPr>
              <a:t>Tekst:</a:t>
            </a:r>
            <a:endParaRPr lang="nb-NO" sz="1100" baseline="0" dirty="0">
              <a:latin typeface="+mn-lt"/>
            </a:endParaRPr>
          </a:p>
          <a:p>
            <a:pPr marL="0" indent="0">
              <a:buNone/>
            </a:pPr>
            <a:r>
              <a:rPr lang="nb-NO" sz="1100" dirty="0">
                <a:latin typeface="+mn-lt"/>
                <a:ea typeface="Cambria" panose="02040503050406030204" pitchFamily="18" charset="0"/>
                <a:cs typeface="Calibri" panose="020F0502020204030204" pitchFamily="34" charset="0"/>
              </a:rPr>
              <a:t>De med </a:t>
            </a:r>
            <a:r>
              <a:rPr lang="nb-NO" sz="1100" b="1" dirty="0">
                <a:latin typeface="+mn-lt"/>
                <a:ea typeface="Cambria" panose="02040503050406030204" pitchFamily="18" charset="0"/>
                <a:cs typeface="Calibri" panose="020F0502020204030204" pitchFamily="34" charset="0"/>
              </a:rPr>
              <a:t>mest</a:t>
            </a:r>
            <a:r>
              <a:rPr lang="nb-NO" sz="1100" dirty="0">
                <a:latin typeface="+mn-lt"/>
                <a:ea typeface="Cambria" panose="02040503050406030204" pitchFamily="18" charset="0"/>
                <a:cs typeface="Calibri" panose="020F0502020204030204" pitchFamily="34" charset="0"/>
              </a:rPr>
              <a:t> nytte av forebyggende tiltak i vedlikeholdsfasen har:</a:t>
            </a:r>
          </a:p>
          <a:p>
            <a:pPr marL="171450" lvl="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Hyppige affektive episoder og/eller affektive symptomer i vedlikeholdsfasen, pluss</a:t>
            </a:r>
          </a:p>
          <a:p>
            <a:pPr marL="171450" lvl="0" indent="-171450">
              <a:buFont typeface="Arial" panose="020B0604020202020204" pitchFamily="34" charset="0"/>
              <a:buChar char="•"/>
            </a:pPr>
            <a:r>
              <a:rPr lang="nb-NO" altLang="nb-NO" sz="1100" dirty="0">
                <a:ea typeface="Cambria" panose="02040503050406030204" pitchFamily="18" charset="0"/>
                <a:cs typeface="Calibri" panose="020F0502020204030204" pitchFamily="34" charset="0"/>
              </a:rPr>
              <a:t>U</a:t>
            </a:r>
            <a:r>
              <a:rPr lang="nb-NO" altLang="nb-NO" sz="1100" dirty="0">
                <a:latin typeface="+mn-lt"/>
                <a:ea typeface="Cambria" panose="02040503050406030204" pitchFamily="18" charset="0"/>
                <a:cs typeface="Calibri" panose="020F0502020204030204" pitchFamily="34" charset="0"/>
              </a:rPr>
              <a:t>regelmessig livsførsel og/eller en eller flere risikofaktorer som fører til ustabilitet</a:t>
            </a:r>
          </a:p>
          <a:p>
            <a:pPr marL="0" lvl="0" indent="0">
              <a:buFont typeface="Arial" panose="020B0604020202020204" pitchFamily="34" charset="0"/>
              <a:buNone/>
            </a:pPr>
            <a:endParaRPr lang="nb-NO" altLang="nb-NO" sz="1100" dirty="0">
              <a:latin typeface="+mn-lt"/>
              <a:ea typeface="Cambria" panose="02040503050406030204" pitchFamily="18" charset="0"/>
              <a:cs typeface="Calibri" panose="020F0502020204030204" pitchFamily="34" charset="0"/>
            </a:endParaRPr>
          </a:p>
          <a:p>
            <a:pPr marL="0" indent="0">
              <a:buNone/>
            </a:pPr>
            <a:r>
              <a:rPr lang="nb-NO" sz="1100" dirty="0">
                <a:latin typeface="+mn-lt"/>
                <a:ea typeface="Cambria" panose="02040503050406030204" pitchFamily="18" charset="0"/>
                <a:cs typeface="Calibri" panose="020F0502020204030204" pitchFamily="34" charset="0"/>
              </a:rPr>
              <a:t>De med </a:t>
            </a:r>
            <a:r>
              <a:rPr lang="nb-NO" sz="1100" b="1" dirty="0">
                <a:latin typeface="+mn-lt"/>
                <a:ea typeface="Cambria" panose="02040503050406030204" pitchFamily="18" charset="0"/>
                <a:cs typeface="Calibri" panose="020F0502020204030204" pitchFamily="34" charset="0"/>
              </a:rPr>
              <a:t>minst</a:t>
            </a:r>
            <a:r>
              <a:rPr lang="nb-NO" sz="1100" dirty="0">
                <a:latin typeface="+mn-lt"/>
                <a:ea typeface="Cambria" panose="02040503050406030204" pitchFamily="18" charset="0"/>
                <a:cs typeface="Calibri" panose="020F0502020204030204" pitchFamily="34" charset="0"/>
              </a:rPr>
              <a:t> nytte av forebyggende tiltak i vedlikeholdsfasen har:</a:t>
            </a:r>
          </a:p>
          <a:p>
            <a:pPr marL="171450" lvl="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Lang varighet mellom affektive episoder og normal fungering i vedlikeholdsfasen</a:t>
            </a:r>
            <a:endParaRPr lang="nb-NO" sz="1100" dirty="0">
              <a:latin typeface="+mn-lt"/>
            </a:endParaRPr>
          </a:p>
          <a:p>
            <a:pPr marR="0" lvl="2" algn="l" defTabSz="914400" rtl="0" eaLnBrk="1" fontAlgn="auto" latinLnBrk="0" hangingPunct="1">
              <a:lnSpc>
                <a:spcPct val="100000"/>
              </a:lnSpc>
              <a:spcBef>
                <a:spcPts val="0"/>
              </a:spcBef>
              <a:spcAft>
                <a:spcPts val="0"/>
              </a:spcAft>
              <a:buClrTx/>
              <a:buSzTx/>
              <a:tabLst/>
              <a:defRPr/>
            </a:pPr>
            <a:r>
              <a:rPr lang="nb-NO" sz="1100" dirty="0">
                <a:latin typeface="+mn-lt"/>
              </a:rPr>
              <a:t>Lange perioder med normalfungering kan tilsi at personen </a:t>
            </a:r>
          </a:p>
          <a:p>
            <a:pPr lvl="1">
              <a:defRPr/>
            </a:pPr>
            <a:r>
              <a:rPr lang="nb-NO" sz="1100" dirty="0">
                <a:latin typeface="+mn-lt"/>
              </a:rPr>
              <a:t>	1) har</a:t>
            </a:r>
            <a:r>
              <a:rPr lang="nb-NO" sz="1100" baseline="0" dirty="0">
                <a:latin typeface="+mn-lt"/>
              </a:rPr>
              <a:t> en sykdomsutforming som er mindre reaktiv overfor risikofaktorer, 	og/eller </a:t>
            </a:r>
          </a:p>
          <a:p>
            <a:pPr lvl="1">
              <a:defRPr/>
            </a:pPr>
            <a:r>
              <a:rPr lang="nb-NO" sz="1100" baseline="0" dirty="0">
                <a:latin typeface="+mn-lt"/>
              </a:rPr>
              <a:t>	2) allerede har en stabilitetsfremmende livsførsel, og/eller </a:t>
            </a:r>
          </a:p>
          <a:p>
            <a:pPr lvl="1">
              <a:defRPr/>
            </a:pPr>
            <a:r>
              <a:rPr lang="nb-NO" sz="1100" b="0" i="0" baseline="0" dirty="0">
                <a:latin typeface="+mn-lt"/>
              </a:rPr>
              <a:t>	3) er godt beskyttet mot ustabilitet og tilbakefall av medikamenter.</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7</a:t>
            </a:fld>
            <a:endParaRPr lang="nb-NO"/>
          </a:p>
        </p:txBody>
      </p:sp>
    </p:spTree>
    <p:extLst>
      <p:ext uri="{BB962C8B-B14F-4D97-AF65-F5344CB8AC3E}">
        <p14:creationId xmlns:p14="http://schemas.microsoft.com/office/powerpoint/2010/main" val="42440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latin typeface="+mn-lt"/>
              </a:rPr>
              <a:t>Tekst:</a:t>
            </a:r>
          </a:p>
          <a:p>
            <a:pPr marL="171450" indent="-171450">
              <a:buFont typeface="Arial" panose="020B0604020202020204" pitchFamily="34" charset="0"/>
              <a:buChar char="•"/>
            </a:pPr>
            <a:r>
              <a:rPr lang="nb-NO" sz="1100" dirty="0">
                <a:latin typeface="+mn-lt"/>
                <a:ea typeface="Cambria" panose="02040503050406030204" pitchFamily="18" charset="0"/>
              </a:rPr>
              <a:t>Stemningsdagboken er et </a:t>
            </a:r>
            <a:r>
              <a:rPr lang="nb-NO" sz="1100" b="1" dirty="0">
                <a:latin typeface="+mn-lt"/>
                <a:ea typeface="Cambria" panose="02040503050406030204" pitchFamily="18" charset="0"/>
              </a:rPr>
              <a:t>verktøy</a:t>
            </a:r>
            <a:r>
              <a:rPr lang="nb-NO" sz="1100" dirty="0">
                <a:latin typeface="+mn-lt"/>
                <a:ea typeface="Cambria" panose="02040503050406030204" pitchFamily="18" charset="0"/>
              </a:rPr>
              <a:t> for å oppnå bedre forståelse av hva som kan være risikofaktorer og beskyttende faktorer for tilbakefall </a:t>
            </a:r>
            <a:endParaRPr lang="nb-NO" altLang="nb-NO" sz="1100" i="1" dirty="0">
              <a:latin typeface="+mn-lt"/>
              <a:ea typeface="Cambria" panose="02040503050406030204" pitchFamily="18"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rPr>
              <a:t>Den gir en </a:t>
            </a:r>
            <a:r>
              <a:rPr lang="nb-NO" altLang="nb-NO" sz="1100" b="1" dirty="0">
                <a:latin typeface="+mn-lt"/>
                <a:ea typeface="Cambria" panose="02040503050406030204" pitchFamily="18" charset="0"/>
              </a:rPr>
              <a:t>grafisk fremstilling</a:t>
            </a:r>
            <a:r>
              <a:rPr lang="nb-NO" altLang="nb-NO" sz="1100" dirty="0">
                <a:latin typeface="+mn-lt"/>
                <a:ea typeface="Cambria" panose="02040503050406030204" pitchFamily="18" charset="0"/>
              </a:rPr>
              <a:t> av sykdomsforløpet hver måned</a:t>
            </a:r>
          </a:p>
          <a:p>
            <a:pPr marL="628650" lvl="1" indent="-171450">
              <a:buFont typeface="Calibri Light" panose="020F0302020204030204" pitchFamily="34" charset="0"/>
              <a:buChar char="−"/>
            </a:pPr>
            <a:r>
              <a:rPr lang="nb-NO" sz="1100" baseline="0" dirty="0">
                <a:latin typeface="+mn-lt"/>
              </a:rPr>
              <a:t>Den viktigste hensikten er å få bedre innsikt over hva som kan trigge og beskytte mot nye episoder. Man må forske på seg selv og sammenhenger over lang tid for å oppdage mønstre.</a:t>
            </a:r>
            <a:endParaRPr lang="nb-NO" sz="1100" dirty="0">
              <a:latin typeface="+mn-lt"/>
            </a:endParaRPr>
          </a:p>
          <a:p>
            <a:pPr marL="171450" indent="-171450">
              <a:buFont typeface="Arial" panose="020B0604020202020204" pitchFamily="34" charset="0"/>
              <a:buChar char="•"/>
            </a:pPr>
            <a:r>
              <a:rPr lang="nb-NO" altLang="nb-NO" sz="1100" b="1" dirty="0">
                <a:latin typeface="+mn-lt"/>
                <a:ea typeface="Cambria" panose="02040503050406030204" pitchFamily="18" charset="0"/>
              </a:rPr>
              <a:t>Fylles inn daglig: </a:t>
            </a:r>
            <a:r>
              <a:rPr lang="nb-NO" altLang="nb-NO" sz="1100" dirty="0">
                <a:latin typeface="+mn-lt"/>
                <a:ea typeface="Cambria" panose="02040503050406030204" pitchFamily="18" charset="0"/>
              </a:rPr>
              <a:t>stemningsleiet,</a:t>
            </a:r>
            <a:r>
              <a:rPr lang="nb-NO" altLang="nb-NO" sz="1100" baseline="0" dirty="0">
                <a:latin typeface="+mn-lt"/>
                <a:ea typeface="Cambria" panose="02040503050406030204" pitchFamily="18" charset="0"/>
              </a:rPr>
              <a:t> medisininntak</a:t>
            </a:r>
            <a:r>
              <a:rPr lang="nb-NO" altLang="nb-NO" sz="1100" dirty="0">
                <a:latin typeface="+mn-lt"/>
                <a:ea typeface="Cambria" panose="02040503050406030204" pitchFamily="18" charset="0"/>
              </a:rPr>
              <a:t>,</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rusmiddelbruk,</a:t>
            </a:r>
            <a:r>
              <a:rPr lang="nb-NO" altLang="nb-NO" sz="1100" baseline="0" dirty="0">
                <a:latin typeface="+mn-lt"/>
                <a:ea typeface="Cambria" panose="02040503050406030204" pitchFamily="18" charset="0"/>
              </a:rPr>
              <a:t> fysisk aktivitet, </a:t>
            </a:r>
            <a:r>
              <a:rPr lang="nb-NO" altLang="nb-NO" sz="1100" dirty="0">
                <a:latin typeface="+mn-lt"/>
                <a:ea typeface="Cambria" panose="02040503050406030204" pitchFamily="18" charset="0"/>
              </a:rPr>
              <a:t>samtalebehandling,</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om det har skjedd noe spesielt m.m.,</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irritabilitet, angst,</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antall timer søvn,</a:t>
            </a:r>
            <a:r>
              <a:rPr lang="nb-NO" altLang="nb-NO" sz="1100" baseline="0" dirty="0">
                <a:latin typeface="+mn-lt"/>
                <a:ea typeface="Cambria" panose="02040503050406030204" pitchFamily="18" charset="0"/>
              </a:rPr>
              <a:t> </a:t>
            </a:r>
            <a:r>
              <a:rPr lang="nb-NO" altLang="nb-NO" sz="1100" dirty="0" err="1">
                <a:latin typeface="+mn-lt"/>
                <a:ea typeface="Cambria" panose="02040503050406030204" pitchFamily="18" charset="0"/>
              </a:rPr>
              <a:t>psykoseaktige</a:t>
            </a:r>
            <a:r>
              <a:rPr lang="nb-NO" altLang="nb-NO" sz="1100" dirty="0">
                <a:latin typeface="+mn-lt"/>
                <a:ea typeface="Cambria" panose="02040503050406030204" pitchFamily="18" charset="0"/>
              </a:rPr>
              <a:t> symptomer,</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for kvinner: dager med menstruasjon.</a:t>
            </a:r>
            <a:endParaRPr 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baseline="0" dirty="0">
              <a:latin typeface="+mn-lt"/>
            </a:endParaRPr>
          </a:p>
          <a:p>
            <a:pPr marR="0" lvl="0" algn="l" defTabSz="914400" rtl="0" eaLnBrk="1" fontAlgn="auto" latinLnBrk="0" hangingPunct="1">
              <a:lnSpc>
                <a:spcPct val="100000"/>
              </a:lnSpc>
              <a:spcBef>
                <a:spcPts val="0"/>
              </a:spcBef>
              <a:spcAft>
                <a:spcPts val="0"/>
              </a:spcAft>
              <a:buClrTx/>
              <a:buSzTx/>
              <a:tabLst/>
              <a:defRPr/>
            </a:pPr>
            <a:r>
              <a:rPr lang="nb-NO" sz="1100" baseline="0" dirty="0">
                <a:latin typeface="+mn-lt"/>
              </a:rPr>
              <a:t>Det er vanskelig å fylle ut stemningsdagboken når man er i sykdomsepisoder og helt umulig i manisk tilstand. Da kan man fylle inn i etterkant av sykdomsepisoden (så godt det lar seg gjøre).</a:t>
            </a:r>
            <a:endParaRPr lang="nb-NO" sz="1100" dirty="0">
              <a:latin typeface="+mn-lt"/>
            </a:endParaRPr>
          </a:p>
          <a:p>
            <a:r>
              <a:rPr lang="nb-NO" sz="1100" dirty="0">
                <a:latin typeface="+mn-lt"/>
              </a:rPr>
              <a:t>Det finnes også kommersielle apper, men disse har vi ikke lov</a:t>
            </a:r>
            <a:r>
              <a:rPr lang="nb-NO" sz="1100" baseline="0" dirty="0">
                <a:latin typeface="+mn-lt"/>
              </a:rPr>
              <a:t> til å anbefale pga. usikker datasikkerhet.</a:t>
            </a:r>
          </a:p>
          <a:p>
            <a:endParaRPr lang="nb-NO" sz="1100" baseline="0" dirty="0">
              <a:latin typeface="+mn-lt"/>
            </a:endParaRPr>
          </a:p>
          <a:p>
            <a:r>
              <a:rPr lang="nb-NO" sz="1100" u="sng" baseline="0" dirty="0">
                <a:latin typeface="+mn-lt"/>
              </a:rPr>
              <a:t>Ressurs for videre lesing</a:t>
            </a:r>
            <a:r>
              <a:rPr lang="nb-NO" sz="1100" baseline="0" dirty="0">
                <a:latin typeface="+mn-lt"/>
              </a:rPr>
              <a:t>: </a:t>
            </a:r>
          </a:p>
          <a:p>
            <a:r>
              <a:rPr lang="nb-NO" sz="1100" baseline="0" dirty="0">
                <a:latin typeface="+mn-lt"/>
              </a:rPr>
              <a:t>- Skjelstad (2021), s. 253-59. </a:t>
            </a:r>
            <a:endParaRPr lang="nb-NO" sz="1100" dirty="0">
              <a:latin typeface="+mn-lt"/>
            </a:endParaRPr>
          </a:p>
          <a:p>
            <a:endParaRPr lang="nb-NO" sz="1100" dirty="0">
              <a:latin typeface="+mn-lt"/>
            </a:endParaRPr>
          </a:p>
        </p:txBody>
      </p:sp>
      <p:sp>
        <p:nvSpPr>
          <p:cNvPr id="4" name="Plassholder for lysbildenummer 3"/>
          <p:cNvSpPr>
            <a:spLocks noGrp="1"/>
          </p:cNvSpPr>
          <p:nvPr>
            <p:ph type="sldNum" sz="quarter" idx="10"/>
          </p:nvPr>
        </p:nvSpPr>
        <p:spPr/>
        <p:txBody>
          <a:bodyPr/>
          <a:lstStyle/>
          <a:p>
            <a:fld id="{2DCA8A83-A96A-4D44-A9A2-CEB6FF77AC26}" type="slidenum">
              <a:rPr lang="nb-NO" smtClean="0"/>
              <a:t>8</a:t>
            </a:fld>
            <a:endParaRPr lang="nb-NO"/>
          </a:p>
        </p:txBody>
      </p:sp>
    </p:spTree>
    <p:extLst>
      <p:ext uri="{BB962C8B-B14F-4D97-AF65-F5344CB8AC3E}">
        <p14:creationId xmlns:p14="http://schemas.microsoft.com/office/powerpoint/2010/main" val="404121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pPr marL="171450" indent="-171450">
              <a:buFontTx/>
              <a:buChar char="-"/>
            </a:pPr>
            <a:r>
              <a:rPr lang="nb-NO" sz="1100" dirty="0"/>
              <a:t>Slik</a:t>
            </a:r>
            <a:r>
              <a:rPr lang="nb-NO" sz="1100" baseline="0" dirty="0"/>
              <a:t> ser papirversjonen vi bruker på kurset ut: Ett skjema per måned.</a:t>
            </a:r>
          </a:p>
          <a:p>
            <a:pPr marL="171450" indent="-171450">
              <a:buFontTx/>
              <a:buChar char="-"/>
            </a:pPr>
            <a:r>
              <a:rPr lang="nb-NO" sz="1100" baseline="0" dirty="0"/>
              <a:t>Det blir mindre overveldende etter hvert som man blir kjent med det.</a:t>
            </a:r>
          </a:p>
          <a:p>
            <a:pPr marL="171450" indent="-171450">
              <a:buFontTx/>
              <a:buChar char="-"/>
            </a:pPr>
            <a:r>
              <a:rPr lang="nb-NO" sz="1100" baseline="0" dirty="0"/>
              <a:t>Vi skal nå gjennomgå de ulike feltene i skjemaet. De neste </a:t>
            </a:r>
            <a:r>
              <a:rPr lang="nb-NO" sz="1100" baseline="0" dirty="0" err="1"/>
              <a:t>kursgangene</a:t>
            </a:r>
            <a:r>
              <a:rPr lang="nb-NO" sz="1100" baseline="0" dirty="0"/>
              <a:t> fokuserer vi på noen av feltene om gangen i tråd med hva som er temaene på </a:t>
            </a:r>
            <a:r>
              <a:rPr lang="nb-NO" sz="1100" baseline="0" dirty="0" err="1"/>
              <a:t>kursgangene</a:t>
            </a:r>
            <a:r>
              <a:rPr lang="nb-NO" sz="1100" baseline="0" dirty="0"/>
              <a:t>. </a:t>
            </a:r>
          </a:p>
          <a:p>
            <a:endParaRPr lang="nb-NO" sz="1200" i="1" baseline="0"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9</a:t>
            </a:fld>
            <a:endParaRPr lang="nb-NO"/>
          </a:p>
        </p:txBody>
      </p:sp>
    </p:spTree>
    <p:extLst>
      <p:ext uri="{BB962C8B-B14F-4D97-AF65-F5344CB8AC3E}">
        <p14:creationId xmlns:p14="http://schemas.microsoft.com/office/powerpoint/2010/main" val="76778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30.01.2025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120345600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30.01.2025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400840519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30.01.2025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29513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30.01.2025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76886794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30.01.2025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41476490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43977D48-EE51-F9E7-377A-FF3BED60D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708917" y="549275"/>
            <a:ext cx="10787757" cy="784830"/>
          </a:xfrm>
        </p:spPr>
        <p:txBody>
          <a:bodyPr anchor="t">
            <a:normAutofit fontScale="90000"/>
          </a:bodyPr>
          <a:lstStyle/>
          <a:p>
            <a:r>
              <a:rPr lang="nb-NO" sz="5000" dirty="0">
                <a:latin typeface="+mj-lt"/>
              </a:rPr>
              <a:t>Innledning om forebygging i </a:t>
            </a:r>
            <a:br>
              <a:rPr lang="nb-NO" sz="5000" dirty="0">
                <a:latin typeface="+mj-lt"/>
              </a:rPr>
            </a:br>
            <a:r>
              <a:rPr lang="nb-NO" sz="5000" dirty="0">
                <a:latin typeface="+mj-lt"/>
              </a:rPr>
              <a:t>vedlikeholdsfasen og stemningsdagbok</a:t>
            </a:r>
          </a:p>
        </p:txBody>
      </p:sp>
      <p:sp>
        <p:nvSpPr>
          <p:cNvPr id="3" name="Ellipse 2">
            <a:extLst>
              <a:ext uri="{FF2B5EF4-FFF2-40B4-BE49-F238E27FC236}">
                <a16:creationId xmlns:a16="http://schemas.microsoft.com/office/drawing/2014/main" id="{3662A2D4-20D8-F14B-381F-2264ED81DAD2}"/>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2</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chor="t"/>
          <a:lstStyle/>
          <a:p>
            <a:r>
              <a:rPr lang="nb-NO" altLang="nb-NO" dirty="0"/>
              <a:t>1. Medikamenter</a:t>
            </a:r>
          </a:p>
        </p:txBody>
      </p:sp>
      <p:sp>
        <p:nvSpPr>
          <p:cNvPr id="114691" name="Rectangle 3"/>
          <p:cNvSpPr>
            <a:spLocks noGrp="1" noChangeArrowheads="1"/>
          </p:cNvSpPr>
          <p:nvPr>
            <p:ph idx="1"/>
          </p:nvPr>
        </p:nvSpPr>
        <p:spPr>
          <a:xfrm>
            <a:off x="695325" y="1508494"/>
            <a:ext cx="5062008" cy="4264473"/>
          </a:xfrm>
        </p:spPr>
        <p:txBody>
          <a:bodyPr>
            <a:noAutofit/>
          </a:bodyPr>
          <a:lstStyle/>
          <a:p>
            <a:pPr>
              <a:lnSpc>
                <a:spcPct val="80000"/>
              </a:lnSpc>
            </a:pPr>
            <a:r>
              <a:rPr lang="nb-NO" altLang="nb-NO" dirty="0">
                <a:ea typeface="Cambria" panose="02040503050406030204" pitchFamily="18" charset="0"/>
                <a:cs typeface="Calibri" panose="020F0502020204030204" pitchFamily="34" charset="0"/>
              </a:rPr>
              <a:t>Før opp navn på </a:t>
            </a:r>
            <a:r>
              <a:rPr lang="nb-NO" altLang="nb-NO" b="1" dirty="0">
                <a:ea typeface="Cambria" panose="02040503050406030204" pitchFamily="18" charset="0"/>
                <a:cs typeface="Calibri" panose="020F0502020204030204" pitchFamily="34" charset="0"/>
              </a:rPr>
              <a:t>medikament</a:t>
            </a:r>
            <a:br>
              <a:rPr lang="nb-NO" altLang="nb-NO" dirty="0">
                <a:ea typeface="Cambria" panose="02040503050406030204" pitchFamily="18" charset="0"/>
                <a:cs typeface="Calibri" panose="020F0502020204030204" pitchFamily="34" charset="0"/>
              </a:rPr>
            </a:br>
            <a:endParaRPr lang="nb-NO" altLang="nb-NO" dirty="0">
              <a:ea typeface="Cambria" panose="02040503050406030204" pitchFamily="18" charset="0"/>
              <a:cs typeface="Calibri" panose="020F0502020204030204" pitchFamily="34" charset="0"/>
            </a:endParaRPr>
          </a:p>
          <a:p>
            <a:pPr>
              <a:lnSpc>
                <a:spcPct val="80000"/>
              </a:lnSpc>
            </a:pPr>
            <a:r>
              <a:rPr lang="nb-NO" altLang="nb-NO" dirty="0">
                <a:ea typeface="Cambria" panose="02040503050406030204" pitchFamily="18" charset="0"/>
                <a:cs typeface="Calibri" panose="020F0502020204030204" pitchFamily="34" charset="0"/>
              </a:rPr>
              <a:t>Antall milligram og tabletter hver dag, f.eks. 5 mg x 1 eller x 2</a:t>
            </a:r>
            <a:br>
              <a:rPr lang="nb-NO" altLang="nb-NO" dirty="0">
                <a:ea typeface="Cambria" panose="02040503050406030204" pitchFamily="18" charset="0"/>
                <a:cs typeface="Calibri" panose="020F0502020204030204" pitchFamily="34" charset="0"/>
              </a:rPr>
            </a:br>
            <a:endParaRPr lang="nb-NO" altLang="nb-NO" dirty="0">
              <a:ea typeface="Cambria" panose="02040503050406030204" pitchFamily="18" charset="0"/>
              <a:cs typeface="Calibri" panose="020F0502020204030204" pitchFamily="34" charset="0"/>
            </a:endParaRPr>
          </a:p>
          <a:p>
            <a:pPr>
              <a:lnSpc>
                <a:spcPct val="80000"/>
              </a:lnSpc>
            </a:pPr>
            <a:r>
              <a:rPr lang="nb-NO" altLang="nb-NO" dirty="0">
                <a:ea typeface="Cambria" panose="02040503050406030204" pitchFamily="18" charset="0"/>
                <a:cs typeface="Calibri" panose="020F0502020204030204" pitchFamily="34" charset="0"/>
              </a:rPr>
              <a:t>Skriv opp hvor mange tabletter du faktisk tar hver dag, ev. sett x hvis du bare skal ta én tablett daglig</a:t>
            </a:r>
            <a:br>
              <a:rPr lang="nb-NO" altLang="nb-NO" dirty="0">
                <a:ea typeface="Cambria" panose="02040503050406030204" pitchFamily="18" charset="0"/>
                <a:cs typeface="Calibri" panose="020F0502020204030204" pitchFamily="34" charset="0"/>
              </a:rPr>
            </a:br>
            <a:endParaRPr lang="nb-NO" altLang="nb-NO" dirty="0">
              <a:ea typeface="Cambria" panose="02040503050406030204" pitchFamily="18" charset="0"/>
              <a:cs typeface="Calibri" panose="020F0502020204030204" pitchFamily="34" charset="0"/>
            </a:endParaRPr>
          </a:p>
        </p:txBody>
      </p:sp>
      <p:pic>
        <p:nvPicPr>
          <p:cNvPr id="3" name="Bilde 2" descr="Et bilde som inneholder tekst, line, skjermbilde, Parallell&#10;&#10;Automatisk generert beskrivelse">
            <a:extLst>
              <a:ext uri="{FF2B5EF4-FFF2-40B4-BE49-F238E27FC236}">
                <a16:creationId xmlns:a16="http://schemas.microsoft.com/office/drawing/2014/main" id="{25DA2D15-7AA2-C247-6CC3-6783D62E952B}"/>
              </a:ext>
            </a:extLst>
          </p:cNvPr>
          <p:cNvPicPr>
            <a:picLocks noChangeAspect="1"/>
          </p:cNvPicPr>
          <p:nvPr/>
        </p:nvPicPr>
        <p:blipFill rotWithShape="1">
          <a:blip r:embed="rId3">
            <a:extLst>
              <a:ext uri="{28A0092B-C50C-407E-A947-70E740481C1C}">
                <a14:useLocalDpi xmlns:a14="http://schemas.microsoft.com/office/drawing/2010/main" val="0"/>
              </a:ext>
            </a:extLst>
          </a:blip>
          <a:srcRect t="243" b="199"/>
          <a:stretch/>
        </p:blipFill>
        <p:spPr>
          <a:xfrm>
            <a:off x="8263922" y="537845"/>
            <a:ext cx="3238468" cy="5724526"/>
          </a:xfrm>
          <a:prstGeom prst="rect">
            <a:avLst/>
          </a:prstGeom>
        </p:spPr>
      </p:pic>
      <p:cxnSp>
        <p:nvCxnSpPr>
          <p:cNvPr id="16" name="Buet linje 15">
            <a:extLst>
              <a:ext uri="{FF2B5EF4-FFF2-40B4-BE49-F238E27FC236}">
                <a16:creationId xmlns:a16="http://schemas.microsoft.com/office/drawing/2014/main" id="{C840CE91-633C-59DE-A7D0-6B775F0CDD87}"/>
              </a:ext>
            </a:extLst>
          </p:cNvPr>
          <p:cNvCxnSpPr/>
          <p:nvPr/>
        </p:nvCxnSpPr>
        <p:spPr>
          <a:xfrm>
            <a:off x="3909060" y="480060"/>
            <a:ext cx="2354580" cy="280035"/>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Bue 45">
            <a:extLst>
              <a:ext uri="{FF2B5EF4-FFF2-40B4-BE49-F238E27FC236}">
                <a16:creationId xmlns:a16="http://schemas.microsoft.com/office/drawing/2014/main" id="{AF55FA07-ABE8-B9F3-A4C2-58CB7D73D8A1}"/>
              </a:ext>
            </a:extLst>
          </p:cNvPr>
          <p:cNvSpPr/>
          <p:nvPr/>
        </p:nvSpPr>
        <p:spPr>
          <a:xfrm rot="19825955">
            <a:off x="5439506" y="3758477"/>
            <a:ext cx="2361988" cy="2054725"/>
          </a:xfrm>
          <a:custGeom>
            <a:avLst/>
            <a:gdLst>
              <a:gd name="connsiteX0" fmla="*/ 1345127 w 2690255"/>
              <a:gd name="connsiteY0" fmla="*/ 0 h 3812095"/>
              <a:gd name="connsiteX1" fmla="*/ 2690255 w 2690255"/>
              <a:gd name="connsiteY1" fmla="*/ 1906048 h 3812095"/>
              <a:gd name="connsiteX2" fmla="*/ 1345128 w 2690255"/>
              <a:gd name="connsiteY2" fmla="*/ 1906048 h 3812095"/>
              <a:gd name="connsiteX3" fmla="*/ 1345127 w 2690255"/>
              <a:gd name="connsiteY3" fmla="*/ 0 h 3812095"/>
              <a:gd name="connsiteX0" fmla="*/ 1345127 w 2690255"/>
              <a:gd name="connsiteY0" fmla="*/ 0 h 3812095"/>
              <a:gd name="connsiteX1" fmla="*/ 2690255 w 2690255"/>
              <a:gd name="connsiteY1" fmla="*/ 1906048 h 3812095"/>
              <a:gd name="connsiteX0" fmla="*/ 0 w 1345128"/>
              <a:gd name="connsiteY0" fmla="*/ 0 h 1906048"/>
              <a:gd name="connsiteX1" fmla="*/ 1345128 w 1345128"/>
              <a:gd name="connsiteY1" fmla="*/ 1906048 h 1906048"/>
              <a:gd name="connsiteX2" fmla="*/ 1 w 1345128"/>
              <a:gd name="connsiteY2" fmla="*/ 1906048 h 1906048"/>
              <a:gd name="connsiteX3" fmla="*/ 0 w 1345128"/>
              <a:gd name="connsiteY3" fmla="*/ 0 h 1906048"/>
              <a:gd name="connsiteX0" fmla="*/ 0 w 1345128"/>
              <a:gd name="connsiteY0" fmla="*/ 0 h 1906048"/>
              <a:gd name="connsiteX1" fmla="*/ 1345128 w 1345128"/>
              <a:gd name="connsiteY1" fmla="*/ 1906048 h 1906048"/>
              <a:gd name="connsiteX0" fmla="*/ 0 w 1350024"/>
              <a:gd name="connsiteY0" fmla="*/ 0 h 1906048"/>
              <a:gd name="connsiteX1" fmla="*/ 1345128 w 1350024"/>
              <a:gd name="connsiteY1" fmla="*/ 1906048 h 1906048"/>
              <a:gd name="connsiteX2" fmla="*/ 1 w 1350024"/>
              <a:gd name="connsiteY2" fmla="*/ 1906048 h 1906048"/>
              <a:gd name="connsiteX3" fmla="*/ 0 w 1350024"/>
              <a:gd name="connsiteY3" fmla="*/ 0 h 1906048"/>
              <a:gd name="connsiteX0" fmla="*/ 0 w 1350024"/>
              <a:gd name="connsiteY0" fmla="*/ 0 h 1906048"/>
              <a:gd name="connsiteX1" fmla="*/ 1345128 w 1350024"/>
              <a:gd name="connsiteY1" fmla="*/ 1906048 h 1906048"/>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263280 h 2169328"/>
              <a:gd name="connsiteX1" fmla="*/ 1345128 w 1350024"/>
              <a:gd name="connsiteY1" fmla="*/ 2169328 h 2169328"/>
              <a:gd name="connsiteX2" fmla="*/ 1 w 1350024"/>
              <a:gd name="connsiteY2" fmla="*/ 2169328 h 2169328"/>
              <a:gd name="connsiteX3" fmla="*/ 0 w 1350024"/>
              <a:gd name="connsiteY3" fmla="*/ 263280 h 2169328"/>
              <a:gd name="connsiteX0" fmla="*/ 351871 w 1350024"/>
              <a:gd name="connsiteY0" fmla="*/ 1 h 2169328"/>
              <a:gd name="connsiteX1" fmla="*/ 1345128 w 1350024"/>
              <a:gd name="connsiteY1" fmla="*/ 2169328 h 2169328"/>
              <a:gd name="connsiteX0" fmla="*/ 0 w 1350024"/>
              <a:gd name="connsiteY0" fmla="*/ 263279 h 2169327"/>
              <a:gd name="connsiteX1" fmla="*/ 1345128 w 1350024"/>
              <a:gd name="connsiteY1" fmla="*/ 2169327 h 2169327"/>
              <a:gd name="connsiteX2" fmla="*/ 1 w 1350024"/>
              <a:gd name="connsiteY2" fmla="*/ 2169327 h 2169327"/>
              <a:gd name="connsiteX3" fmla="*/ 0 w 1350024"/>
              <a:gd name="connsiteY3" fmla="*/ 263279 h 2169327"/>
              <a:gd name="connsiteX0" fmla="*/ 351871 w 1350024"/>
              <a:gd name="connsiteY0" fmla="*/ 0 h 2169327"/>
              <a:gd name="connsiteX1" fmla="*/ 1345128 w 1350024"/>
              <a:gd name="connsiteY1" fmla="*/ 2169327 h 2169327"/>
            </a:gdLst>
            <a:ahLst/>
            <a:cxnLst>
              <a:cxn ang="0">
                <a:pos x="connsiteX0" y="connsiteY0"/>
              </a:cxn>
              <a:cxn ang="0">
                <a:pos x="connsiteX1" y="connsiteY1"/>
              </a:cxn>
            </a:cxnLst>
            <a:rect l="l" t="t" r="r" b="b"/>
            <a:pathLst>
              <a:path w="1350024" h="2169327" stroke="0" extrusionOk="0">
                <a:moveTo>
                  <a:pt x="0" y="263279"/>
                </a:moveTo>
                <a:cubicBezTo>
                  <a:pt x="583670" y="515244"/>
                  <a:pt x="1421694" y="1473022"/>
                  <a:pt x="1345128" y="2169327"/>
                </a:cubicBezTo>
                <a:lnTo>
                  <a:pt x="1" y="2169327"/>
                </a:lnTo>
                <a:cubicBezTo>
                  <a:pt x="1" y="1533978"/>
                  <a:pt x="0" y="898628"/>
                  <a:pt x="0" y="263279"/>
                </a:cubicBezTo>
                <a:close/>
              </a:path>
              <a:path w="1350024" h="2169327" fill="none">
                <a:moveTo>
                  <a:pt x="351871" y="0"/>
                </a:moveTo>
                <a:cubicBezTo>
                  <a:pt x="813006" y="415259"/>
                  <a:pt x="1345128" y="1116646"/>
                  <a:pt x="1345128" y="2169327"/>
                </a:cubicBezTo>
              </a:path>
            </a:pathLst>
          </a:custGeom>
          <a:ln>
            <a:headEnd type="none"/>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cxnSp>
        <p:nvCxnSpPr>
          <p:cNvPr id="50" name="Rett pil 49">
            <a:extLst>
              <a:ext uri="{FF2B5EF4-FFF2-40B4-BE49-F238E27FC236}">
                <a16:creationId xmlns:a16="http://schemas.microsoft.com/office/drawing/2014/main" id="{B136390B-363F-99C0-E736-677053D0722E}"/>
              </a:ext>
            </a:extLst>
          </p:cNvPr>
          <p:cNvCxnSpPr>
            <a:cxnSpLocks/>
          </p:cNvCxnSpPr>
          <p:nvPr/>
        </p:nvCxnSpPr>
        <p:spPr>
          <a:xfrm>
            <a:off x="5201587" y="3001218"/>
            <a:ext cx="29530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 name="Rett pil 1">
            <a:extLst>
              <a:ext uri="{FF2B5EF4-FFF2-40B4-BE49-F238E27FC236}">
                <a16:creationId xmlns:a16="http://schemas.microsoft.com/office/drawing/2014/main" id="{336F4A79-2E47-967B-D0D7-CAA548A92DCA}"/>
              </a:ext>
            </a:extLst>
          </p:cNvPr>
          <p:cNvCxnSpPr>
            <a:cxnSpLocks/>
          </p:cNvCxnSpPr>
          <p:nvPr/>
        </p:nvCxnSpPr>
        <p:spPr>
          <a:xfrm>
            <a:off x="5471410" y="2230608"/>
            <a:ext cx="322945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4828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500"/>
                                        <p:tgtEl>
                                          <p:spTgt spid="1146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691">
                                            <p:txEl>
                                              <p:pRg st="1" end="1"/>
                                            </p:txEl>
                                          </p:spTgt>
                                        </p:tgtEl>
                                        <p:attrNameLst>
                                          <p:attrName>style.visibility</p:attrName>
                                        </p:attrNameLst>
                                      </p:cBhvr>
                                      <p:to>
                                        <p:strVal val="visible"/>
                                      </p:to>
                                    </p:set>
                                    <p:animEffect transition="in" filter="fade">
                                      <p:cBhvr>
                                        <p:cTn id="10" dur="500"/>
                                        <p:tgtEl>
                                          <p:spTgt spid="1146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4691">
                                            <p:txEl>
                                              <p:pRg st="2" end="2"/>
                                            </p:txEl>
                                          </p:spTgt>
                                        </p:tgtEl>
                                        <p:attrNameLst>
                                          <p:attrName>style.visibility</p:attrName>
                                        </p:attrNameLst>
                                      </p:cBhvr>
                                      <p:to>
                                        <p:strVal val="visible"/>
                                      </p:to>
                                    </p:set>
                                    <p:animEffect transition="in" filter="fade">
                                      <p:cBhvr>
                                        <p:cTn id="13" dur="500"/>
                                        <p:tgtEl>
                                          <p:spTgt spid="11469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uiExpand="1" build="allAtOnce"/>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7">
            <a:extLst>
              <a:ext uri="{FF2B5EF4-FFF2-40B4-BE49-F238E27FC236}">
                <a16:creationId xmlns:a16="http://schemas.microsoft.com/office/drawing/2014/main" id="{9A3621ED-3522-2F8E-8AA5-926624A8848D}"/>
              </a:ext>
            </a:extLst>
          </p:cNvPr>
          <p:cNvSpPr>
            <a:spLocks noGrp="1"/>
          </p:cNvSpPr>
          <p:nvPr>
            <p:ph idx="1"/>
          </p:nvPr>
        </p:nvSpPr>
        <p:spPr>
          <a:xfrm>
            <a:off x="695325" y="2194697"/>
            <a:ext cx="4999563" cy="4114028"/>
          </a:xfrm>
        </p:spPr>
        <p:txBody>
          <a:bodyPr>
            <a:normAutofit fontScale="85000" lnSpcReduction="20000"/>
          </a:bodyPr>
          <a:lstStyle/>
          <a:p>
            <a:r>
              <a:rPr lang="nb-NO" b="1" dirty="0"/>
              <a:t>Fysisk aktivitet </a:t>
            </a:r>
            <a:r>
              <a:rPr lang="nb-NO" dirty="0"/>
              <a:t>– sett kryss </a:t>
            </a:r>
            <a:br>
              <a:rPr lang="nb-NO" dirty="0"/>
            </a:br>
            <a:r>
              <a:rPr lang="nb-NO" dirty="0"/>
              <a:t>de dagene du har vært fysisk aktiv</a:t>
            </a:r>
          </a:p>
          <a:p>
            <a:r>
              <a:rPr lang="nb-NO" b="1" dirty="0"/>
              <a:t>Samtalebehandling</a:t>
            </a:r>
            <a:r>
              <a:rPr lang="nb-NO" dirty="0"/>
              <a:t> – sett kryss </a:t>
            </a:r>
            <a:br>
              <a:rPr lang="nb-NO" dirty="0"/>
            </a:br>
            <a:r>
              <a:rPr lang="nb-NO" dirty="0"/>
              <a:t>de dagene du har hatt samtale</a:t>
            </a:r>
          </a:p>
          <a:p>
            <a:r>
              <a:rPr lang="nb-NO" dirty="0"/>
              <a:t>Omfang av </a:t>
            </a:r>
            <a:r>
              <a:rPr lang="nb-NO" b="1" dirty="0"/>
              <a:t>rusmiddelbruk</a:t>
            </a:r>
            <a:endParaRPr lang="nb-NO" dirty="0"/>
          </a:p>
          <a:p>
            <a:r>
              <a:rPr lang="nb-NO" b="1" dirty="0"/>
              <a:t>Timer søvn sist natt: </a:t>
            </a:r>
            <a:r>
              <a:rPr lang="nb-NO" dirty="0"/>
              <a:t>Før opp </a:t>
            </a:r>
            <a:br>
              <a:rPr lang="nb-NO" dirty="0"/>
            </a:br>
            <a:r>
              <a:rPr lang="nb-NO" dirty="0"/>
              <a:t>antall timer søvn siste natt</a:t>
            </a:r>
          </a:p>
          <a:p>
            <a:r>
              <a:rPr lang="nb-NO" b="1" dirty="0"/>
              <a:t>Daglige notater: </a:t>
            </a:r>
            <a:r>
              <a:rPr lang="nb-NO" dirty="0"/>
              <a:t>Før opp stressende eller spesielle hendelser som bryter med daglige rutiner, forstyrrer søvn eller svekker allmenntilstanden</a:t>
            </a:r>
          </a:p>
        </p:txBody>
      </p:sp>
      <p:pic>
        <p:nvPicPr>
          <p:cNvPr id="18" name="Bilde 17" descr="Et bilde som inneholder tekst, skjermbilde, Parallell, nummer&#10;&#10;Automatisk generert beskrivelse">
            <a:extLst>
              <a:ext uri="{FF2B5EF4-FFF2-40B4-BE49-F238E27FC236}">
                <a16:creationId xmlns:a16="http://schemas.microsoft.com/office/drawing/2014/main" id="{726D7434-AD8E-731E-1877-904796533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194697"/>
            <a:ext cx="5400675" cy="4104513"/>
          </a:xfrm>
          <a:prstGeom prst="rect">
            <a:avLst/>
          </a:prstGeom>
        </p:spPr>
      </p:pic>
      <p:cxnSp>
        <p:nvCxnSpPr>
          <p:cNvPr id="14" name="Rett pil 13">
            <a:extLst>
              <a:ext uri="{FF2B5EF4-FFF2-40B4-BE49-F238E27FC236}">
                <a16:creationId xmlns:a16="http://schemas.microsoft.com/office/drawing/2014/main" id="{6F916EE0-1DD3-3426-33EA-42F469336E9A}"/>
              </a:ext>
            </a:extLst>
          </p:cNvPr>
          <p:cNvCxnSpPr>
            <a:cxnSpLocks/>
          </p:cNvCxnSpPr>
          <p:nvPr/>
        </p:nvCxnSpPr>
        <p:spPr>
          <a:xfrm>
            <a:off x="4389620" y="4806468"/>
            <a:ext cx="304132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Rett pil 20">
            <a:extLst>
              <a:ext uri="{FF2B5EF4-FFF2-40B4-BE49-F238E27FC236}">
                <a16:creationId xmlns:a16="http://schemas.microsoft.com/office/drawing/2014/main" id="{E5F48006-1055-E080-C6F0-D18225CD1D55}"/>
              </a:ext>
            </a:extLst>
          </p:cNvPr>
          <p:cNvCxnSpPr>
            <a:cxnSpLocks/>
          </p:cNvCxnSpPr>
          <p:nvPr/>
        </p:nvCxnSpPr>
        <p:spPr>
          <a:xfrm>
            <a:off x="4948880" y="6168849"/>
            <a:ext cx="335760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 name="Rett pil 4">
            <a:extLst>
              <a:ext uri="{FF2B5EF4-FFF2-40B4-BE49-F238E27FC236}">
                <a16:creationId xmlns:a16="http://schemas.microsoft.com/office/drawing/2014/main" id="{6EDDEDFC-B1C3-9BA9-6497-48EC3AC5CD1B}"/>
              </a:ext>
            </a:extLst>
          </p:cNvPr>
          <p:cNvCxnSpPr>
            <a:cxnSpLocks/>
          </p:cNvCxnSpPr>
          <p:nvPr/>
        </p:nvCxnSpPr>
        <p:spPr>
          <a:xfrm>
            <a:off x="4389620" y="4034731"/>
            <a:ext cx="262463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ittel 6">
            <a:extLst>
              <a:ext uri="{FF2B5EF4-FFF2-40B4-BE49-F238E27FC236}">
                <a16:creationId xmlns:a16="http://schemas.microsoft.com/office/drawing/2014/main" id="{8242C841-EEC5-DACD-7852-E686ADFF5C50}"/>
              </a:ext>
            </a:extLst>
          </p:cNvPr>
          <p:cNvSpPr>
            <a:spLocks noGrp="1"/>
          </p:cNvSpPr>
          <p:nvPr>
            <p:ph type="title"/>
          </p:nvPr>
        </p:nvSpPr>
        <p:spPr>
          <a:xfrm>
            <a:off x="695325" y="549276"/>
            <a:ext cx="10801350" cy="2529923"/>
          </a:xfrm>
        </p:spPr>
        <p:txBody>
          <a:bodyPr/>
          <a:lstStyle/>
          <a:p>
            <a:r>
              <a:rPr lang="nb-NO" dirty="0"/>
              <a:t>2. Fysisk aktivitet, samtalebehandling, søvn, rusmiddelbruk og daglige notater</a:t>
            </a:r>
            <a:br>
              <a:rPr lang="nb-NO" dirty="0"/>
            </a:br>
            <a:br>
              <a:rPr lang="nb-NO" dirty="0"/>
            </a:br>
            <a:endParaRPr lang="nb-NO" dirty="0"/>
          </a:p>
        </p:txBody>
      </p:sp>
      <p:sp>
        <p:nvSpPr>
          <p:cNvPr id="11" name="Bue 10">
            <a:extLst>
              <a:ext uri="{FF2B5EF4-FFF2-40B4-BE49-F238E27FC236}">
                <a16:creationId xmlns:a16="http://schemas.microsoft.com/office/drawing/2014/main" id="{148CAB0E-5941-34E9-909D-63D8B3FBBC6E}"/>
              </a:ext>
            </a:extLst>
          </p:cNvPr>
          <p:cNvSpPr/>
          <p:nvPr/>
        </p:nvSpPr>
        <p:spPr>
          <a:xfrm>
            <a:off x="5017625" y="3417425"/>
            <a:ext cx="1684117" cy="536776"/>
          </a:xfrm>
          <a:custGeom>
            <a:avLst/>
            <a:gdLst>
              <a:gd name="connsiteX0" fmla="*/ 1568369 w 3136739"/>
              <a:gd name="connsiteY0" fmla="*/ 0 h 888357"/>
              <a:gd name="connsiteX1" fmla="*/ 3136739 w 3136739"/>
              <a:gd name="connsiteY1" fmla="*/ 444179 h 888357"/>
              <a:gd name="connsiteX2" fmla="*/ 1568370 w 3136739"/>
              <a:gd name="connsiteY2" fmla="*/ 444179 h 888357"/>
              <a:gd name="connsiteX3" fmla="*/ 1568369 w 3136739"/>
              <a:gd name="connsiteY3" fmla="*/ 0 h 888357"/>
              <a:gd name="connsiteX0" fmla="*/ 1568369 w 3136739"/>
              <a:gd name="connsiteY0" fmla="*/ 0 h 888357"/>
              <a:gd name="connsiteX1" fmla="*/ 3136739 w 3136739"/>
              <a:gd name="connsiteY1" fmla="*/ 444179 h 888357"/>
              <a:gd name="connsiteX0" fmla="*/ 0 w 1568370"/>
              <a:gd name="connsiteY0" fmla="*/ 0 h 536776"/>
              <a:gd name="connsiteX1" fmla="*/ 1568370 w 1568370"/>
              <a:gd name="connsiteY1" fmla="*/ 444179 h 536776"/>
              <a:gd name="connsiteX2" fmla="*/ 1 w 1568370"/>
              <a:gd name="connsiteY2" fmla="*/ 444179 h 536776"/>
              <a:gd name="connsiteX3" fmla="*/ 0 w 1568370"/>
              <a:gd name="connsiteY3" fmla="*/ 0 h 536776"/>
              <a:gd name="connsiteX0" fmla="*/ 0 w 1568370"/>
              <a:gd name="connsiteY0" fmla="*/ 0 h 536776"/>
              <a:gd name="connsiteX1" fmla="*/ 1568370 w 1568370"/>
              <a:gd name="connsiteY1" fmla="*/ 444179 h 536776"/>
              <a:gd name="connsiteX0" fmla="*/ 0 w 1568370"/>
              <a:gd name="connsiteY0" fmla="*/ 0 h 536776"/>
              <a:gd name="connsiteX1" fmla="*/ 1568370 w 1568370"/>
              <a:gd name="connsiteY1" fmla="*/ 444179 h 536776"/>
              <a:gd name="connsiteX2" fmla="*/ 1 w 1568370"/>
              <a:gd name="connsiteY2" fmla="*/ 444179 h 536776"/>
              <a:gd name="connsiteX3" fmla="*/ 0 w 1568370"/>
              <a:gd name="connsiteY3" fmla="*/ 0 h 536776"/>
              <a:gd name="connsiteX0" fmla="*/ 0 w 1568370"/>
              <a:gd name="connsiteY0" fmla="*/ 0 h 536776"/>
              <a:gd name="connsiteX1" fmla="*/ 1568370 w 1568370"/>
              <a:gd name="connsiteY1" fmla="*/ 444179 h 536776"/>
              <a:gd name="connsiteX0" fmla="*/ 0 w 2911033"/>
              <a:gd name="connsiteY0" fmla="*/ 0 h 548351"/>
              <a:gd name="connsiteX1" fmla="*/ 1568370 w 2911033"/>
              <a:gd name="connsiteY1" fmla="*/ 444179 h 548351"/>
              <a:gd name="connsiteX2" fmla="*/ 1 w 2911033"/>
              <a:gd name="connsiteY2" fmla="*/ 444179 h 548351"/>
              <a:gd name="connsiteX3" fmla="*/ 0 w 2911033"/>
              <a:gd name="connsiteY3" fmla="*/ 0 h 548351"/>
              <a:gd name="connsiteX0" fmla="*/ 0 w 2911033"/>
              <a:gd name="connsiteY0" fmla="*/ 0 h 548351"/>
              <a:gd name="connsiteX1" fmla="*/ 2911033 w 2911033"/>
              <a:gd name="connsiteY1" fmla="*/ 548351 h 548351"/>
              <a:gd name="connsiteX0" fmla="*/ 0 w 2911033"/>
              <a:gd name="connsiteY0" fmla="*/ 99 h 548450"/>
              <a:gd name="connsiteX1" fmla="*/ 1568370 w 2911033"/>
              <a:gd name="connsiteY1" fmla="*/ 444278 h 548450"/>
              <a:gd name="connsiteX2" fmla="*/ 1 w 2911033"/>
              <a:gd name="connsiteY2" fmla="*/ 444278 h 548450"/>
              <a:gd name="connsiteX3" fmla="*/ 0 w 2911033"/>
              <a:gd name="connsiteY3" fmla="*/ 99 h 548450"/>
              <a:gd name="connsiteX0" fmla="*/ 0 w 2911033"/>
              <a:gd name="connsiteY0" fmla="*/ 99 h 548450"/>
              <a:gd name="connsiteX1" fmla="*/ 2911033 w 2911033"/>
              <a:gd name="connsiteY1" fmla="*/ 548450 h 548450"/>
              <a:gd name="connsiteX0" fmla="*/ 0 w 1684117"/>
              <a:gd name="connsiteY0" fmla="*/ 11685 h 548461"/>
              <a:gd name="connsiteX1" fmla="*/ 1568370 w 1684117"/>
              <a:gd name="connsiteY1" fmla="*/ 455864 h 548461"/>
              <a:gd name="connsiteX2" fmla="*/ 1 w 1684117"/>
              <a:gd name="connsiteY2" fmla="*/ 455864 h 548461"/>
              <a:gd name="connsiteX3" fmla="*/ 0 w 1684117"/>
              <a:gd name="connsiteY3" fmla="*/ 11685 h 548461"/>
              <a:gd name="connsiteX0" fmla="*/ 0 w 1684117"/>
              <a:gd name="connsiteY0" fmla="*/ 11685 h 548461"/>
              <a:gd name="connsiteX1" fmla="*/ 1684117 w 1684117"/>
              <a:gd name="connsiteY1" fmla="*/ 455864 h 548461"/>
              <a:gd name="connsiteX0" fmla="*/ 0 w 1684117"/>
              <a:gd name="connsiteY0" fmla="*/ 0 h 536776"/>
              <a:gd name="connsiteX1" fmla="*/ 1568370 w 1684117"/>
              <a:gd name="connsiteY1" fmla="*/ 444179 h 536776"/>
              <a:gd name="connsiteX2" fmla="*/ 1 w 1684117"/>
              <a:gd name="connsiteY2" fmla="*/ 444179 h 536776"/>
              <a:gd name="connsiteX3" fmla="*/ 0 w 1684117"/>
              <a:gd name="connsiteY3" fmla="*/ 0 h 536776"/>
              <a:gd name="connsiteX0" fmla="*/ 0 w 1684117"/>
              <a:gd name="connsiteY0" fmla="*/ 0 h 536776"/>
              <a:gd name="connsiteX1" fmla="*/ 1684117 w 1684117"/>
              <a:gd name="connsiteY1" fmla="*/ 444179 h 536776"/>
            </a:gdLst>
            <a:ahLst/>
            <a:cxnLst>
              <a:cxn ang="0">
                <a:pos x="connsiteX0" y="connsiteY0"/>
              </a:cxn>
              <a:cxn ang="0">
                <a:pos x="connsiteX1" y="connsiteY1"/>
              </a:cxn>
            </a:cxnLst>
            <a:rect l="l" t="t" r="r" b="b"/>
            <a:pathLst>
              <a:path w="1684117" h="536776" stroke="0" extrusionOk="0">
                <a:moveTo>
                  <a:pt x="0" y="0"/>
                </a:moveTo>
                <a:cubicBezTo>
                  <a:pt x="866187" y="0"/>
                  <a:pt x="1035935" y="48395"/>
                  <a:pt x="1568370" y="444179"/>
                </a:cubicBezTo>
                <a:cubicBezTo>
                  <a:pt x="1230775" y="652523"/>
                  <a:pt x="522791" y="444179"/>
                  <a:pt x="1" y="444179"/>
                </a:cubicBezTo>
                <a:cubicBezTo>
                  <a:pt x="1" y="296119"/>
                  <a:pt x="0" y="148060"/>
                  <a:pt x="0" y="0"/>
                </a:cubicBezTo>
                <a:close/>
              </a:path>
              <a:path w="1684117" h="536776" fill="none">
                <a:moveTo>
                  <a:pt x="0" y="0"/>
                </a:moveTo>
                <a:cubicBezTo>
                  <a:pt x="866187" y="0"/>
                  <a:pt x="989636" y="36821"/>
                  <a:pt x="1684117" y="444179"/>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
        <p:nvSpPr>
          <p:cNvPr id="12" name="Bue 10">
            <a:extLst>
              <a:ext uri="{FF2B5EF4-FFF2-40B4-BE49-F238E27FC236}">
                <a16:creationId xmlns:a16="http://schemas.microsoft.com/office/drawing/2014/main" id="{5303FA2B-28ED-0AA3-3CE7-DAE5069992F5}"/>
              </a:ext>
            </a:extLst>
          </p:cNvPr>
          <p:cNvSpPr/>
          <p:nvPr/>
        </p:nvSpPr>
        <p:spPr>
          <a:xfrm>
            <a:off x="4444677" y="2699794"/>
            <a:ext cx="1863524" cy="1242831"/>
          </a:xfrm>
          <a:custGeom>
            <a:avLst/>
            <a:gdLst>
              <a:gd name="connsiteX0" fmla="*/ 1568369 w 3136739"/>
              <a:gd name="connsiteY0" fmla="*/ 0 h 888357"/>
              <a:gd name="connsiteX1" fmla="*/ 3136739 w 3136739"/>
              <a:gd name="connsiteY1" fmla="*/ 444179 h 888357"/>
              <a:gd name="connsiteX2" fmla="*/ 1568370 w 3136739"/>
              <a:gd name="connsiteY2" fmla="*/ 444179 h 888357"/>
              <a:gd name="connsiteX3" fmla="*/ 1568369 w 3136739"/>
              <a:gd name="connsiteY3" fmla="*/ 0 h 888357"/>
              <a:gd name="connsiteX0" fmla="*/ 1568369 w 3136739"/>
              <a:gd name="connsiteY0" fmla="*/ 0 h 888357"/>
              <a:gd name="connsiteX1" fmla="*/ 3136739 w 3136739"/>
              <a:gd name="connsiteY1" fmla="*/ 444179 h 888357"/>
              <a:gd name="connsiteX0" fmla="*/ 0 w 1568370"/>
              <a:gd name="connsiteY0" fmla="*/ 0 h 536776"/>
              <a:gd name="connsiteX1" fmla="*/ 1568370 w 1568370"/>
              <a:gd name="connsiteY1" fmla="*/ 444179 h 536776"/>
              <a:gd name="connsiteX2" fmla="*/ 1 w 1568370"/>
              <a:gd name="connsiteY2" fmla="*/ 444179 h 536776"/>
              <a:gd name="connsiteX3" fmla="*/ 0 w 1568370"/>
              <a:gd name="connsiteY3" fmla="*/ 0 h 536776"/>
              <a:gd name="connsiteX0" fmla="*/ 0 w 1568370"/>
              <a:gd name="connsiteY0" fmla="*/ 0 h 536776"/>
              <a:gd name="connsiteX1" fmla="*/ 1568370 w 1568370"/>
              <a:gd name="connsiteY1" fmla="*/ 444179 h 536776"/>
              <a:gd name="connsiteX0" fmla="*/ 0 w 1568370"/>
              <a:gd name="connsiteY0" fmla="*/ 0 h 536776"/>
              <a:gd name="connsiteX1" fmla="*/ 1568370 w 1568370"/>
              <a:gd name="connsiteY1" fmla="*/ 444179 h 536776"/>
              <a:gd name="connsiteX2" fmla="*/ 1 w 1568370"/>
              <a:gd name="connsiteY2" fmla="*/ 444179 h 536776"/>
              <a:gd name="connsiteX3" fmla="*/ 0 w 1568370"/>
              <a:gd name="connsiteY3" fmla="*/ 0 h 536776"/>
              <a:gd name="connsiteX0" fmla="*/ 0 w 1568370"/>
              <a:gd name="connsiteY0" fmla="*/ 0 h 536776"/>
              <a:gd name="connsiteX1" fmla="*/ 1568370 w 1568370"/>
              <a:gd name="connsiteY1" fmla="*/ 444179 h 536776"/>
              <a:gd name="connsiteX0" fmla="*/ 0 w 2911033"/>
              <a:gd name="connsiteY0" fmla="*/ 0 h 548351"/>
              <a:gd name="connsiteX1" fmla="*/ 1568370 w 2911033"/>
              <a:gd name="connsiteY1" fmla="*/ 444179 h 548351"/>
              <a:gd name="connsiteX2" fmla="*/ 1 w 2911033"/>
              <a:gd name="connsiteY2" fmla="*/ 444179 h 548351"/>
              <a:gd name="connsiteX3" fmla="*/ 0 w 2911033"/>
              <a:gd name="connsiteY3" fmla="*/ 0 h 548351"/>
              <a:gd name="connsiteX0" fmla="*/ 0 w 2911033"/>
              <a:gd name="connsiteY0" fmla="*/ 0 h 548351"/>
              <a:gd name="connsiteX1" fmla="*/ 2911033 w 2911033"/>
              <a:gd name="connsiteY1" fmla="*/ 548351 h 548351"/>
              <a:gd name="connsiteX0" fmla="*/ 0 w 2911033"/>
              <a:gd name="connsiteY0" fmla="*/ 99 h 548450"/>
              <a:gd name="connsiteX1" fmla="*/ 1568370 w 2911033"/>
              <a:gd name="connsiteY1" fmla="*/ 444278 h 548450"/>
              <a:gd name="connsiteX2" fmla="*/ 1 w 2911033"/>
              <a:gd name="connsiteY2" fmla="*/ 444278 h 548450"/>
              <a:gd name="connsiteX3" fmla="*/ 0 w 2911033"/>
              <a:gd name="connsiteY3" fmla="*/ 99 h 548450"/>
              <a:gd name="connsiteX0" fmla="*/ 0 w 2911033"/>
              <a:gd name="connsiteY0" fmla="*/ 99 h 548450"/>
              <a:gd name="connsiteX1" fmla="*/ 2911033 w 2911033"/>
              <a:gd name="connsiteY1" fmla="*/ 548450 h 548450"/>
              <a:gd name="connsiteX0" fmla="*/ 0 w 1684117"/>
              <a:gd name="connsiteY0" fmla="*/ 11685 h 548461"/>
              <a:gd name="connsiteX1" fmla="*/ 1568370 w 1684117"/>
              <a:gd name="connsiteY1" fmla="*/ 455864 h 548461"/>
              <a:gd name="connsiteX2" fmla="*/ 1 w 1684117"/>
              <a:gd name="connsiteY2" fmla="*/ 455864 h 548461"/>
              <a:gd name="connsiteX3" fmla="*/ 0 w 1684117"/>
              <a:gd name="connsiteY3" fmla="*/ 11685 h 548461"/>
              <a:gd name="connsiteX0" fmla="*/ 0 w 1684117"/>
              <a:gd name="connsiteY0" fmla="*/ 11685 h 548461"/>
              <a:gd name="connsiteX1" fmla="*/ 1684117 w 1684117"/>
              <a:gd name="connsiteY1" fmla="*/ 455864 h 548461"/>
              <a:gd name="connsiteX0" fmla="*/ 0 w 1684117"/>
              <a:gd name="connsiteY0" fmla="*/ 0 h 536776"/>
              <a:gd name="connsiteX1" fmla="*/ 1568370 w 1684117"/>
              <a:gd name="connsiteY1" fmla="*/ 444179 h 536776"/>
              <a:gd name="connsiteX2" fmla="*/ 1 w 1684117"/>
              <a:gd name="connsiteY2" fmla="*/ 444179 h 536776"/>
              <a:gd name="connsiteX3" fmla="*/ 0 w 1684117"/>
              <a:gd name="connsiteY3" fmla="*/ 0 h 536776"/>
              <a:gd name="connsiteX0" fmla="*/ 0 w 1684117"/>
              <a:gd name="connsiteY0" fmla="*/ 0 h 536776"/>
              <a:gd name="connsiteX1" fmla="*/ 1684117 w 1684117"/>
              <a:gd name="connsiteY1" fmla="*/ 444179 h 536776"/>
              <a:gd name="connsiteX0" fmla="*/ 57873 w 1741990"/>
              <a:gd name="connsiteY0" fmla="*/ 706055 h 1242831"/>
              <a:gd name="connsiteX1" fmla="*/ 1626243 w 1741990"/>
              <a:gd name="connsiteY1" fmla="*/ 1150234 h 1242831"/>
              <a:gd name="connsiteX2" fmla="*/ 57874 w 1741990"/>
              <a:gd name="connsiteY2" fmla="*/ 1150234 h 1242831"/>
              <a:gd name="connsiteX3" fmla="*/ 57873 w 1741990"/>
              <a:gd name="connsiteY3" fmla="*/ 706055 h 1242831"/>
              <a:gd name="connsiteX0" fmla="*/ 0 w 1741990"/>
              <a:gd name="connsiteY0" fmla="*/ 0 h 1242831"/>
              <a:gd name="connsiteX1" fmla="*/ 1741990 w 1741990"/>
              <a:gd name="connsiteY1" fmla="*/ 1150234 h 1242831"/>
              <a:gd name="connsiteX0" fmla="*/ 57873 w 1741990"/>
              <a:gd name="connsiteY0" fmla="*/ 706055 h 1242831"/>
              <a:gd name="connsiteX1" fmla="*/ 1626243 w 1741990"/>
              <a:gd name="connsiteY1" fmla="*/ 1150234 h 1242831"/>
              <a:gd name="connsiteX2" fmla="*/ 57874 w 1741990"/>
              <a:gd name="connsiteY2" fmla="*/ 1150234 h 1242831"/>
              <a:gd name="connsiteX3" fmla="*/ 57873 w 1741990"/>
              <a:gd name="connsiteY3" fmla="*/ 706055 h 1242831"/>
              <a:gd name="connsiteX0" fmla="*/ 0 w 1741990"/>
              <a:gd name="connsiteY0" fmla="*/ 0 h 1242831"/>
              <a:gd name="connsiteX1" fmla="*/ 1741990 w 1741990"/>
              <a:gd name="connsiteY1" fmla="*/ 1150234 h 1242831"/>
            </a:gdLst>
            <a:ahLst/>
            <a:cxnLst>
              <a:cxn ang="0">
                <a:pos x="connsiteX0" y="connsiteY0"/>
              </a:cxn>
              <a:cxn ang="0">
                <a:pos x="connsiteX1" y="connsiteY1"/>
              </a:cxn>
            </a:cxnLst>
            <a:rect l="l" t="t" r="r" b="b"/>
            <a:pathLst>
              <a:path w="1741990" h="1242831" stroke="0" extrusionOk="0">
                <a:moveTo>
                  <a:pt x="57873" y="706055"/>
                </a:moveTo>
                <a:cubicBezTo>
                  <a:pt x="924060" y="706055"/>
                  <a:pt x="1093808" y="754450"/>
                  <a:pt x="1626243" y="1150234"/>
                </a:cubicBezTo>
                <a:cubicBezTo>
                  <a:pt x="1288648" y="1358578"/>
                  <a:pt x="580664" y="1150234"/>
                  <a:pt x="57874" y="1150234"/>
                </a:cubicBezTo>
                <a:cubicBezTo>
                  <a:pt x="57874" y="1002174"/>
                  <a:pt x="57873" y="854115"/>
                  <a:pt x="57873" y="706055"/>
                </a:cubicBezTo>
                <a:close/>
              </a:path>
              <a:path w="1741990" h="1242831" fill="none">
                <a:moveTo>
                  <a:pt x="0" y="0"/>
                </a:moveTo>
                <a:cubicBezTo>
                  <a:pt x="866187" y="0"/>
                  <a:pt x="1209554" y="326187"/>
                  <a:pt x="1741990" y="1150234"/>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289953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500"/>
                                        <p:tgtEl>
                                          <p:spTgt spid="8">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chor="t">
            <a:normAutofit/>
          </a:bodyPr>
          <a:lstStyle/>
          <a:p>
            <a:r>
              <a:rPr lang="nb-NO" altLang="nb-NO" dirty="0"/>
              <a:t>3. Irritabilitet og angst</a:t>
            </a:r>
          </a:p>
        </p:txBody>
      </p:sp>
      <p:sp>
        <p:nvSpPr>
          <p:cNvPr id="116739" name="Rectangle 3"/>
          <p:cNvSpPr>
            <a:spLocks noGrp="1" noChangeArrowheads="1"/>
          </p:cNvSpPr>
          <p:nvPr>
            <p:ph idx="1"/>
          </p:nvPr>
        </p:nvSpPr>
        <p:spPr>
          <a:xfrm>
            <a:off x="695324" y="1714755"/>
            <a:ext cx="5400675" cy="4112381"/>
          </a:xfrm>
        </p:spPr>
        <p:txBody>
          <a:bodyPr/>
          <a:lstStyle/>
          <a:p>
            <a:r>
              <a:rPr lang="nb-NO" altLang="nb-NO" dirty="0">
                <a:latin typeface="+mj-lt"/>
                <a:ea typeface="Cambria" panose="02040503050406030204" pitchFamily="18" charset="0"/>
                <a:cs typeface="Calibri" panose="020F0502020204030204" pitchFamily="34" charset="0"/>
              </a:rPr>
              <a:t>Noter høyeste grad av </a:t>
            </a:r>
            <a:r>
              <a:rPr lang="nb-NO" altLang="nb-NO" b="1" dirty="0">
                <a:latin typeface="+mj-lt"/>
                <a:ea typeface="Cambria" panose="02040503050406030204" pitchFamily="18" charset="0"/>
                <a:cs typeface="Calibri" panose="020F0502020204030204" pitchFamily="34" charset="0"/>
              </a:rPr>
              <a:t>irritabilitet</a:t>
            </a:r>
            <a:r>
              <a:rPr lang="nb-NO" altLang="nb-NO" dirty="0">
                <a:latin typeface="+mj-lt"/>
                <a:ea typeface="Cambria" panose="02040503050406030204" pitchFamily="18" charset="0"/>
                <a:cs typeface="Calibri" panose="020F0502020204030204" pitchFamily="34" charset="0"/>
              </a:rPr>
              <a:t> og </a:t>
            </a:r>
            <a:r>
              <a:rPr lang="nb-NO" altLang="nb-NO" b="1" dirty="0">
                <a:latin typeface="+mj-lt"/>
                <a:ea typeface="Cambria" panose="02040503050406030204" pitchFamily="18" charset="0"/>
                <a:cs typeface="Calibri" panose="020F0502020204030204" pitchFamily="34" charset="0"/>
              </a:rPr>
              <a:t>angst</a:t>
            </a:r>
            <a:r>
              <a:rPr lang="nb-NO" altLang="nb-NO" dirty="0">
                <a:latin typeface="+mj-lt"/>
                <a:ea typeface="Cambria" panose="02040503050406030204" pitchFamily="18" charset="0"/>
                <a:cs typeface="Calibri" panose="020F0502020204030204" pitchFamily="34" charset="0"/>
              </a:rPr>
              <a:t> i løpet av dagen på en skala fra 0 – 3</a:t>
            </a:r>
          </a:p>
          <a:p>
            <a:pPr marL="0" indent="0">
              <a:buNone/>
            </a:pPr>
            <a:endParaRPr lang="nb-NO" altLang="nb-NO" dirty="0">
              <a:latin typeface="+mj-lt"/>
              <a:ea typeface="Cambria" panose="02040503050406030204" pitchFamily="18" charset="0"/>
              <a:cs typeface="Calibri" panose="020F0502020204030204" pitchFamily="34" charset="0"/>
            </a:endParaRPr>
          </a:p>
        </p:txBody>
      </p:sp>
      <p:pic>
        <p:nvPicPr>
          <p:cNvPr id="3" name="Bilde 2" descr="Et bilde som inneholder tekst, skjermbilde, line, Parallell&#10;&#10;Automatisk generert beskrivelse">
            <a:extLst>
              <a:ext uri="{FF2B5EF4-FFF2-40B4-BE49-F238E27FC236}">
                <a16:creationId xmlns:a16="http://schemas.microsoft.com/office/drawing/2014/main" id="{9C5711FC-6712-5AE7-3154-5C42582CE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3528" y="549275"/>
            <a:ext cx="1403147" cy="5741611"/>
          </a:xfrm>
          <a:prstGeom prst="rect">
            <a:avLst/>
          </a:prstGeom>
        </p:spPr>
      </p:pic>
      <p:cxnSp>
        <p:nvCxnSpPr>
          <p:cNvPr id="4" name="Rett pil 3">
            <a:extLst>
              <a:ext uri="{FF2B5EF4-FFF2-40B4-BE49-F238E27FC236}">
                <a16:creationId xmlns:a16="http://schemas.microsoft.com/office/drawing/2014/main" id="{A99C3ACC-BD22-4C22-62D4-1FB659CCC9C3}"/>
              </a:ext>
            </a:extLst>
          </p:cNvPr>
          <p:cNvCxnSpPr>
            <a:cxnSpLocks/>
          </p:cNvCxnSpPr>
          <p:nvPr/>
        </p:nvCxnSpPr>
        <p:spPr>
          <a:xfrm>
            <a:off x="5953125" y="4209811"/>
            <a:ext cx="447205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Bue 45">
            <a:extLst>
              <a:ext uri="{FF2B5EF4-FFF2-40B4-BE49-F238E27FC236}">
                <a16:creationId xmlns:a16="http://schemas.microsoft.com/office/drawing/2014/main" id="{A45124C3-38B3-E007-D14B-FDEC49615E56}"/>
              </a:ext>
            </a:extLst>
          </p:cNvPr>
          <p:cNvSpPr/>
          <p:nvPr/>
        </p:nvSpPr>
        <p:spPr>
          <a:xfrm rot="21358896">
            <a:off x="4985967" y="4319706"/>
            <a:ext cx="6045433" cy="2279673"/>
          </a:xfrm>
          <a:custGeom>
            <a:avLst/>
            <a:gdLst>
              <a:gd name="connsiteX0" fmla="*/ 1345127 w 2690255"/>
              <a:gd name="connsiteY0" fmla="*/ 0 h 3812095"/>
              <a:gd name="connsiteX1" fmla="*/ 2690255 w 2690255"/>
              <a:gd name="connsiteY1" fmla="*/ 1906048 h 3812095"/>
              <a:gd name="connsiteX2" fmla="*/ 1345128 w 2690255"/>
              <a:gd name="connsiteY2" fmla="*/ 1906048 h 3812095"/>
              <a:gd name="connsiteX3" fmla="*/ 1345127 w 2690255"/>
              <a:gd name="connsiteY3" fmla="*/ 0 h 3812095"/>
              <a:gd name="connsiteX0" fmla="*/ 1345127 w 2690255"/>
              <a:gd name="connsiteY0" fmla="*/ 0 h 3812095"/>
              <a:gd name="connsiteX1" fmla="*/ 2690255 w 2690255"/>
              <a:gd name="connsiteY1" fmla="*/ 1906048 h 3812095"/>
              <a:gd name="connsiteX0" fmla="*/ 0 w 1345128"/>
              <a:gd name="connsiteY0" fmla="*/ 0 h 1906048"/>
              <a:gd name="connsiteX1" fmla="*/ 1345128 w 1345128"/>
              <a:gd name="connsiteY1" fmla="*/ 1906048 h 1906048"/>
              <a:gd name="connsiteX2" fmla="*/ 1 w 1345128"/>
              <a:gd name="connsiteY2" fmla="*/ 1906048 h 1906048"/>
              <a:gd name="connsiteX3" fmla="*/ 0 w 1345128"/>
              <a:gd name="connsiteY3" fmla="*/ 0 h 1906048"/>
              <a:gd name="connsiteX0" fmla="*/ 0 w 1345128"/>
              <a:gd name="connsiteY0" fmla="*/ 0 h 1906048"/>
              <a:gd name="connsiteX1" fmla="*/ 1345128 w 1345128"/>
              <a:gd name="connsiteY1" fmla="*/ 1906048 h 1906048"/>
              <a:gd name="connsiteX0" fmla="*/ 0 w 1350024"/>
              <a:gd name="connsiteY0" fmla="*/ 0 h 1906048"/>
              <a:gd name="connsiteX1" fmla="*/ 1345128 w 1350024"/>
              <a:gd name="connsiteY1" fmla="*/ 1906048 h 1906048"/>
              <a:gd name="connsiteX2" fmla="*/ 1 w 1350024"/>
              <a:gd name="connsiteY2" fmla="*/ 1906048 h 1906048"/>
              <a:gd name="connsiteX3" fmla="*/ 0 w 1350024"/>
              <a:gd name="connsiteY3" fmla="*/ 0 h 1906048"/>
              <a:gd name="connsiteX0" fmla="*/ 0 w 1350024"/>
              <a:gd name="connsiteY0" fmla="*/ 0 h 1906048"/>
              <a:gd name="connsiteX1" fmla="*/ 1345128 w 1350024"/>
              <a:gd name="connsiteY1" fmla="*/ 1906048 h 1906048"/>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263280 h 2169328"/>
              <a:gd name="connsiteX1" fmla="*/ 1345128 w 1350024"/>
              <a:gd name="connsiteY1" fmla="*/ 2169328 h 2169328"/>
              <a:gd name="connsiteX2" fmla="*/ 1 w 1350024"/>
              <a:gd name="connsiteY2" fmla="*/ 2169328 h 2169328"/>
              <a:gd name="connsiteX3" fmla="*/ 0 w 1350024"/>
              <a:gd name="connsiteY3" fmla="*/ 263280 h 2169328"/>
              <a:gd name="connsiteX0" fmla="*/ 351871 w 1350024"/>
              <a:gd name="connsiteY0" fmla="*/ 1 h 2169328"/>
              <a:gd name="connsiteX1" fmla="*/ 1345128 w 1350024"/>
              <a:gd name="connsiteY1" fmla="*/ 2169328 h 2169328"/>
              <a:gd name="connsiteX0" fmla="*/ 0 w 1350024"/>
              <a:gd name="connsiteY0" fmla="*/ 263279 h 2169327"/>
              <a:gd name="connsiteX1" fmla="*/ 1345128 w 1350024"/>
              <a:gd name="connsiteY1" fmla="*/ 2169327 h 2169327"/>
              <a:gd name="connsiteX2" fmla="*/ 1 w 1350024"/>
              <a:gd name="connsiteY2" fmla="*/ 2169327 h 2169327"/>
              <a:gd name="connsiteX3" fmla="*/ 0 w 1350024"/>
              <a:gd name="connsiteY3" fmla="*/ 263279 h 2169327"/>
              <a:gd name="connsiteX0" fmla="*/ 351871 w 1350024"/>
              <a:gd name="connsiteY0" fmla="*/ 0 h 2169327"/>
              <a:gd name="connsiteX1" fmla="*/ 1345128 w 1350024"/>
              <a:gd name="connsiteY1" fmla="*/ 2169327 h 2169327"/>
              <a:gd name="connsiteX0" fmla="*/ 0 w 1603374"/>
              <a:gd name="connsiteY0" fmla="*/ 263279 h 2169327"/>
              <a:gd name="connsiteX1" fmla="*/ 1345128 w 1603374"/>
              <a:gd name="connsiteY1" fmla="*/ 2169327 h 2169327"/>
              <a:gd name="connsiteX2" fmla="*/ 1 w 1603374"/>
              <a:gd name="connsiteY2" fmla="*/ 2169327 h 2169327"/>
              <a:gd name="connsiteX3" fmla="*/ 0 w 1603374"/>
              <a:gd name="connsiteY3" fmla="*/ 263279 h 2169327"/>
              <a:gd name="connsiteX0" fmla="*/ 351871 w 1603374"/>
              <a:gd name="connsiteY0" fmla="*/ 0 h 2169327"/>
              <a:gd name="connsiteX1" fmla="*/ 1603374 w 1603374"/>
              <a:gd name="connsiteY1" fmla="*/ 1754746 h 2169327"/>
              <a:gd name="connsiteX0" fmla="*/ 0 w 1603374"/>
              <a:gd name="connsiteY0" fmla="*/ 263279 h 2169327"/>
              <a:gd name="connsiteX1" fmla="*/ 1345128 w 1603374"/>
              <a:gd name="connsiteY1" fmla="*/ 2169327 h 2169327"/>
              <a:gd name="connsiteX2" fmla="*/ 1 w 1603374"/>
              <a:gd name="connsiteY2" fmla="*/ 2169327 h 2169327"/>
              <a:gd name="connsiteX3" fmla="*/ 0 w 1603374"/>
              <a:gd name="connsiteY3" fmla="*/ 263279 h 2169327"/>
              <a:gd name="connsiteX0" fmla="*/ 351871 w 1603374"/>
              <a:gd name="connsiteY0" fmla="*/ 0 h 2169327"/>
              <a:gd name="connsiteX1" fmla="*/ 1603374 w 1603374"/>
              <a:gd name="connsiteY1" fmla="*/ 1754746 h 2169327"/>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36542 w 1603374"/>
              <a:gd name="connsiteY0" fmla="*/ 13388 h 1906048"/>
              <a:gd name="connsiteX1" fmla="*/ 1603374 w 1603374"/>
              <a:gd name="connsiteY1" fmla="*/ 1491467 h 1906048"/>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36542 w 1603374"/>
              <a:gd name="connsiteY0" fmla="*/ 13388 h 1906048"/>
              <a:gd name="connsiteX1" fmla="*/ 1603374 w 1603374"/>
              <a:gd name="connsiteY1" fmla="*/ 1491467 h 1906048"/>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85356 w 1603374"/>
              <a:gd name="connsiteY0" fmla="*/ 48983 h 1906048"/>
              <a:gd name="connsiteX1" fmla="*/ 1603374 w 1603374"/>
              <a:gd name="connsiteY1" fmla="*/ 1491467 h 1906048"/>
            </a:gdLst>
            <a:ahLst/>
            <a:cxnLst>
              <a:cxn ang="0">
                <a:pos x="connsiteX0" y="connsiteY0"/>
              </a:cxn>
              <a:cxn ang="0">
                <a:pos x="connsiteX1" y="connsiteY1"/>
              </a:cxn>
            </a:cxnLst>
            <a:rect l="l" t="t" r="r" b="b"/>
            <a:pathLst>
              <a:path w="1603374" h="1906048" stroke="0" extrusionOk="0">
                <a:moveTo>
                  <a:pt x="0" y="0"/>
                </a:moveTo>
                <a:cubicBezTo>
                  <a:pt x="583670" y="251965"/>
                  <a:pt x="1421694" y="1209743"/>
                  <a:pt x="1345128" y="1906048"/>
                </a:cubicBezTo>
                <a:lnTo>
                  <a:pt x="1" y="1906048"/>
                </a:lnTo>
                <a:cubicBezTo>
                  <a:pt x="1" y="1270699"/>
                  <a:pt x="0" y="635349"/>
                  <a:pt x="0" y="0"/>
                </a:cubicBezTo>
                <a:close/>
              </a:path>
              <a:path w="1603374" h="1906048" fill="none">
                <a:moveTo>
                  <a:pt x="185356" y="48983"/>
                </a:moveTo>
                <a:cubicBezTo>
                  <a:pt x="959878" y="251161"/>
                  <a:pt x="1137275" y="456577"/>
                  <a:pt x="1603374" y="1491467"/>
                </a:cubicBezTo>
              </a:path>
            </a:pathLst>
          </a:custGeom>
          <a:ln>
            <a:headEnd type="none"/>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206275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6739">
                                            <p:txEl>
                                              <p:pRg st="0" end="0"/>
                                            </p:txEl>
                                          </p:spTgt>
                                        </p:tgtEl>
                                        <p:attrNameLst>
                                          <p:attrName>style.visibility</p:attrName>
                                        </p:attrNameLst>
                                      </p:cBhvr>
                                      <p:to>
                                        <p:strVal val="visible"/>
                                      </p:to>
                                    </p:set>
                                    <p:animEffect transition="in" filter="fade">
                                      <p:cBhvr>
                                        <p:cTn id="13" dur="500"/>
                                        <p:tgtEl>
                                          <p:spTgt spid="116739">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chor="t"/>
          <a:lstStyle/>
          <a:p>
            <a:r>
              <a:rPr lang="nb-NO" altLang="nb-NO" dirty="0"/>
              <a:t>4. Stemning/humør</a:t>
            </a:r>
          </a:p>
        </p:txBody>
      </p:sp>
      <p:sp>
        <p:nvSpPr>
          <p:cNvPr id="117763" name="Rectangle 3"/>
          <p:cNvSpPr>
            <a:spLocks noGrp="1" noChangeArrowheads="1"/>
          </p:cNvSpPr>
          <p:nvPr>
            <p:ph idx="1"/>
          </p:nvPr>
        </p:nvSpPr>
        <p:spPr>
          <a:xfrm>
            <a:off x="695326" y="1624433"/>
            <a:ext cx="4171142" cy="3553581"/>
          </a:xfrm>
        </p:spPr>
        <p:txBody>
          <a:bodyPr>
            <a:normAutofit/>
          </a:bodyPr>
          <a:lstStyle/>
          <a:p>
            <a:r>
              <a:rPr lang="nb-NO" altLang="nb-NO" dirty="0">
                <a:latin typeface="+mj-lt"/>
                <a:ea typeface="Cambria" panose="02040503050406030204" pitchFamily="18" charset="0"/>
                <a:cs typeface="Calibri" panose="020F0502020204030204" pitchFamily="34" charset="0"/>
              </a:rPr>
              <a:t>Tallene i denne kolonnen markerer dato i måneden</a:t>
            </a:r>
            <a:br>
              <a:rPr lang="nb-NO" altLang="nb-NO" dirty="0">
                <a:latin typeface="+mj-lt"/>
                <a:ea typeface="Cambria" panose="02040503050406030204" pitchFamily="18" charset="0"/>
                <a:cs typeface="Calibri" panose="020F0502020204030204" pitchFamily="34" charset="0"/>
              </a:rPr>
            </a:br>
            <a:endParaRPr lang="nb-NO" altLang="nb-NO" dirty="0">
              <a:latin typeface="+mj-lt"/>
              <a:ea typeface="Cambria" panose="02040503050406030204" pitchFamily="18" charset="0"/>
              <a:cs typeface="Calibri" panose="020F0502020204030204" pitchFamily="34" charset="0"/>
            </a:endParaRPr>
          </a:p>
          <a:p>
            <a:r>
              <a:rPr lang="nb-NO" altLang="nb-NO" dirty="0">
                <a:latin typeface="+mj-lt"/>
                <a:ea typeface="Cambria" panose="02040503050406030204" pitchFamily="18" charset="0"/>
                <a:cs typeface="Calibri" panose="020F0502020204030204" pitchFamily="34" charset="0"/>
              </a:rPr>
              <a:t>Kvinner setter ring rundt datoer for menstruasjon</a:t>
            </a:r>
          </a:p>
        </p:txBody>
      </p:sp>
      <p:pic>
        <p:nvPicPr>
          <p:cNvPr id="3" name="Bilde 2" descr="Et bilde som inneholder tekst, skjermbilde, Parallell, nummer&#10;&#10;Automatisk generert beskrivelse">
            <a:extLst>
              <a:ext uri="{FF2B5EF4-FFF2-40B4-BE49-F238E27FC236}">
                <a16:creationId xmlns:a16="http://schemas.microsoft.com/office/drawing/2014/main" id="{7BBE3D90-47A6-242C-6880-33C1BED1C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4101" y="528649"/>
            <a:ext cx="4512574" cy="5745151"/>
          </a:xfrm>
          <a:prstGeom prst="rect">
            <a:avLst/>
          </a:prstGeom>
        </p:spPr>
      </p:pic>
      <p:cxnSp>
        <p:nvCxnSpPr>
          <p:cNvPr id="4" name="Rett pil 3">
            <a:extLst>
              <a:ext uri="{FF2B5EF4-FFF2-40B4-BE49-F238E27FC236}">
                <a16:creationId xmlns:a16="http://schemas.microsoft.com/office/drawing/2014/main" id="{7F779E9D-9610-24AF-0655-C85C81A61353}"/>
              </a:ext>
            </a:extLst>
          </p:cNvPr>
          <p:cNvCxnSpPr>
            <a:cxnSpLocks/>
          </p:cNvCxnSpPr>
          <p:nvPr/>
        </p:nvCxnSpPr>
        <p:spPr>
          <a:xfrm>
            <a:off x="4721902" y="4403644"/>
            <a:ext cx="41677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Bue 45">
            <a:extLst>
              <a:ext uri="{FF2B5EF4-FFF2-40B4-BE49-F238E27FC236}">
                <a16:creationId xmlns:a16="http://schemas.microsoft.com/office/drawing/2014/main" id="{6F9993BF-E215-D4DB-36BD-CD411FF126BF}"/>
              </a:ext>
            </a:extLst>
          </p:cNvPr>
          <p:cNvSpPr/>
          <p:nvPr/>
        </p:nvSpPr>
        <p:spPr>
          <a:xfrm rot="21188939">
            <a:off x="4452035" y="2829072"/>
            <a:ext cx="4426040" cy="1711399"/>
          </a:xfrm>
          <a:custGeom>
            <a:avLst/>
            <a:gdLst>
              <a:gd name="connsiteX0" fmla="*/ 1345127 w 2690255"/>
              <a:gd name="connsiteY0" fmla="*/ 0 h 3812095"/>
              <a:gd name="connsiteX1" fmla="*/ 2690255 w 2690255"/>
              <a:gd name="connsiteY1" fmla="*/ 1906048 h 3812095"/>
              <a:gd name="connsiteX2" fmla="*/ 1345128 w 2690255"/>
              <a:gd name="connsiteY2" fmla="*/ 1906048 h 3812095"/>
              <a:gd name="connsiteX3" fmla="*/ 1345127 w 2690255"/>
              <a:gd name="connsiteY3" fmla="*/ 0 h 3812095"/>
              <a:gd name="connsiteX0" fmla="*/ 1345127 w 2690255"/>
              <a:gd name="connsiteY0" fmla="*/ 0 h 3812095"/>
              <a:gd name="connsiteX1" fmla="*/ 2690255 w 2690255"/>
              <a:gd name="connsiteY1" fmla="*/ 1906048 h 3812095"/>
              <a:gd name="connsiteX0" fmla="*/ 0 w 1345128"/>
              <a:gd name="connsiteY0" fmla="*/ 0 h 1906048"/>
              <a:gd name="connsiteX1" fmla="*/ 1345128 w 1345128"/>
              <a:gd name="connsiteY1" fmla="*/ 1906048 h 1906048"/>
              <a:gd name="connsiteX2" fmla="*/ 1 w 1345128"/>
              <a:gd name="connsiteY2" fmla="*/ 1906048 h 1906048"/>
              <a:gd name="connsiteX3" fmla="*/ 0 w 1345128"/>
              <a:gd name="connsiteY3" fmla="*/ 0 h 1906048"/>
              <a:gd name="connsiteX0" fmla="*/ 0 w 1345128"/>
              <a:gd name="connsiteY0" fmla="*/ 0 h 1906048"/>
              <a:gd name="connsiteX1" fmla="*/ 1345128 w 1345128"/>
              <a:gd name="connsiteY1" fmla="*/ 1906048 h 1906048"/>
              <a:gd name="connsiteX0" fmla="*/ 0 w 1350024"/>
              <a:gd name="connsiteY0" fmla="*/ 0 h 1906048"/>
              <a:gd name="connsiteX1" fmla="*/ 1345128 w 1350024"/>
              <a:gd name="connsiteY1" fmla="*/ 1906048 h 1906048"/>
              <a:gd name="connsiteX2" fmla="*/ 1 w 1350024"/>
              <a:gd name="connsiteY2" fmla="*/ 1906048 h 1906048"/>
              <a:gd name="connsiteX3" fmla="*/ 0 w 1350024"/>
              <a:gd name="connsiteY3" fmla="*/ 0 h 1906048"/>
              <a:gd name="connsiteX0" fmla="*/ 0 w 1350024"/>
              <a:gd name="connsiteY0" fmla="*/ 0 h 1906048"/>
              <a:gd name="connsiteX1" fmla="*/ 1345128 w 1350024"/>
              <a:gd name="connsiteY1" fmla="*/ 1906048 h 1906048"/>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263280 h 2169328"/>
              <a:gd name="connsiteX1" fmla="*/ 1345128 w 1350024"/>
              <a:gd name="connsiteY1" fmla="*/ 2169328 h 2169328"/>
              <a:gd name="connsiteX2" fmla="*/ 1 w 1350024"/>
              <a:gd name="connsiteY2" fmla="*/ 2169328 h 2169328"/>
              <a:gd name="connsiteX3" fmla="*/ 0 w 1350024"/>
              <a:gd name="connsiteY3" fmla="*/ 263280 h 2169328"/>
              <a:gd name="connsiteX0" fmla="*/ 351871 w 1350024"/>
              <a:gd name="connsiteY0" fmla="*/ 1 h 2169328"/>
              <a:gd name="connsiteX1" fmla="*/ 1345128 w 1350024"/>
              <a:gd name="connsiteY1" fmla="*/ 2169328 h 2169328"/>
              <a:gd name="connsiteX0" fmla="*/ 0 w 1350024"/>
              <a:gd name="connsiteY0" fmla="*/ 263279 h 2169327"/>
              <a:gd name="connsiteX1" fmla="*/ 1345128 w 1350024"/>
              <a:gd name="connsiteY1" fmla="*/ 2169327 h 2169327"/>
              <a:gd name="connsiteX2" fmla="*/ 1 w 1350024"/>
              <a:gd name="connsiteY2" fmla="*/ 2169327 h 2169327"/>
              <a:gd name="connsiteX3" fmla="*/ 0 w 1350024"/>
              <a:gd name="connsiteY3" fmla="*/ 263279 h 2169327"/>
              <a:gd name="connsiteX0" fmla="*/ 351871 w 1350024"/>
              <a:gd name="connsiteY0" fmla="*/ 0 h 2169327"/>
              <a:gd name="connsiteX1" fmla="*/ 1345128 w 1350024"/>
              <a:gd name="connsiteY1" fmla="*/ 2169327 h 2169327"/>
              <a:gd name="connsiteX0" fmla="*/ 0 w 1603374"/>
              <a:gd name="connsiteY0" fmla="*/ 263279 h 2169327"/>
              <a:gd name="connsiteX1" fmla="*/ 1345128 w 1603374"/>
              <a:gd name="connsiteY1" fmla="*/ 2169327 h 2169327"/>
              <a:gd name="connsiteX2" fmla="*/ 1 w 1603374"/>
              <a:gd name="connsiteY2" fmla="*/ 2169327 h 2169327"/>
              <a:gd name="connsiteX3" fmla="*/ 0 w 1603374"/>
              <a:gd name="connsiteY3" fmla="*/ 263279 h 2169327"/>
              <a:gd name="connsiteX0" fmla="*/ 351871 w 1603374"/>
              <a:gd name="connsiteY0" fmla="*/ 0 h 2169327"/>
              <a:gd name="connsiteX1" fmla="*/ 1603374 w 1603374"/>
              <a:gd name="connsiteY1" fmla="*/ 1754746 h 2169327"/>
              <a:gd name="connsiteX0" fmla="*/ 0 w 1603374"/>
              <a:gd name="connsiteY0" fmla="*/ 263279 h 2169327"/>
              <a:gd name="connsiteX1" fmla="*/ 1345128 w 1603374"/>
              <a:gd name="connsiteY1" fmla="*/ 2169327 h 2169327"/>
              <a:gd name="connsiteX2" fmla="*/ 1 w 1603374"/>
              <a:gd name="connsiteY2" fmla="*/ 2169327 h 2169327"/>
              <a:gd name="connsiteX3" fmla="*/ 0 w 1603374"/>
              <a:gd name="connsiteY3" fmla="*/ 263279 h 2169327"/>
              <a:gd name="connsiteX0" fmla="*/ 351871 w 1603374"/>
              <a:gd name="connsiteY0" fmla="*/ 0 h 2169327"/>
              <a:gd name="connsiteX1" fmla="*/ 1603374 w 1603374"/>
              <a:gd name="connsiteY1" fmla="*/ 1754746 h 2169327"/>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36542 w 1603374"/>
              <a:gd name="connsiteY0" fmla="*/ 13388 h 1906048"/>
              <a:gd name="connsiteX1" fmla="*/ 1603374 w 1603374"/>
              <a:gd name="connsiteY1" fmla="*/ 1491467 h 1906048"/>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36542 w 1603374"/>
              <a:gd name="connsiteY0" fmla="*/ 13388 h 1906048"/>
              <a:gd name="connsiteX1" fmla="*/ 1603374 w 1603374"/>
              <a:gd name="connsiteY1" fmla="*/ 1491467 h 1906048"/>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85356 w 1603374"/>
              <a:gd name="connsiteY0" fmla="*/ 48983 h 1906048"/>
              <a:gd name="connsiteX1" fmla="*/ 1603374 w 1603374"/>
              <a:gd name="connsiteY1" fmla="*/ 1491467 h 1906048"/>
            </a:gdLst>
            <a:ahLst/>
            <a:cxnLst>
              <a:cxn ang="0">
                <a:pos x="connsiteX0" y="connsiteY0"/>
              </a:cxn>
              <a:cxn ang="0">
                <a:pos x="connsiteX1" y="connsiteY1"/>
              </a:cxn>
            </a:cxnLst>
            <a:rect l="l" t="t" r="r" b="b"/>
            <a:pathLst>
              <a:path w="1603374" h="1906048" stroke="0" extrusionOk="0">
                <a:moveTo>
                  <a:pt x="0" y="0"/>
                </a:moveTo>
                <a:cubicBezTo>
                  <a:pt x="583670" y="251965"/>
                  <a:pt x="1421694" y="1209743"/>
                  <a:pt x="1345128" y="1906048"/>
                </a:cubicBezTo>
                <a:lnTo>
                  <a:pt x="1" y="1906048"/>
                </a:lnTo>
                <a:cubicBezTo>
                  <a:pt x="1" y="1270699"/>
                  <a:pt x="0" y="635349"/>
                  <a:pt x="0" y="0"/>
                </a:cubicBezTo>
                <a:close/>
              </a:path>
              <a:path w="1603374" h="1906048" fill="none">
                <a:moveTo>
                  <a:pt x="185356" y="48983"/>
                </a:moveTo>
                <a:cubicBezTo>
                  <a:pt x="959878" y="251161"/>
                  <a:pt x="1137275" y="456577"/>
                  <a:pt x="1603374" y="1491467"/>
                </a:cubicBezTo>
              </a:path>
            </a:pathLst>
          </a:custGeom>
          <a:ln>
            <a:headEnd type="none"/>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181480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500"/>
                                        <p:tgtEl>
                                          <p:spTgt spid="1177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7763">
                                            <p:txEl>
                                              <p:pRg st="1" end="1"/>
                                            </p:txEl>
                                          </p:spTgt>
                                        </p:tgtEl>
                                        <p:attrNameLst>
                                          <p:attrName>style.visibility</p:attrName>
                                        </p:attrNameLst>
                                      </p:cBhvr>
                                      <p:to>
                                        <p:strVal val="visible"/>
                                      </p:to>
                                    </p:set>
                                    <p:animEffect transition="in" filter="fade">
                                      <p:cBhvr>
                                        <p:cTn id="10" dur="500"/>
                                        <p:tgtEl>
                                          <p:spTgt spid="11776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uiExpand="1" build="allAtOnce"/>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chor="t">
            <a:normAutofit/>
          </a:bodyPr>
          <a:lstStyle/>
          <a:p>
            <a:r>
              <a:rPr lang="nb-NO" altLang="nb-NO" dirty="0">
                <a:solidFill>
                  <a:schemeClr val="tx1"/>
                </a:solidFill>
              </a:rPr>
              <a:t>5. Angi stemningsleie for dagen</a:t>
            </a:r>
          </a:p>
        </p:txBody>
      </p:sp>
      <p:sp>
        <p:nvSpPr>
          <p:cNvPr id="118787" name="Rectangle 3"/>
          <p:cNvSpPr>
            <a:spLocks noGrp="1" noChangeArrowheads="1"/>
          </p:cNvSpPr>
          <p:nvPr>
            <p:ph idx="1"/>
          </p:nvPr>
        </p:nvSpPr>
        <p:spPr>
          <a:xfrm>
            <a:off x="695325" y="1458686"/>
            <a:ext cx="4892675" cy="4850039"/>
          </a:xfrm>
        </p:spPr>
        <p:txBody>
          <a:bodyPr anchor="b">
            <a:noAutofit/>
          </a:bodyPr>
          <a:lstStyle/>
          <a:p>
            <a:pPr>
              <a:lnSpc>
                <a:spcPct val="90000"/>
              </a:lnSpc>
            </a:pPr>
            <a:r>
              <a:rPr lang="nb-NO" altLang="nb-NO" dirty="0">
                <a:latin typeface="+mj-lt"/>
                <a:ea typeface="Cambria" panose="02040503050406030204" pitchFamily="18" charset="0"/>
                <a:cs typeface="Calibri" panose="020F0502020204030204" pitchFamily="34" charset="0"/>
              </a:rPr>
              <a:t>Skraver</a:t>
            </a:r>
          </a:p>
          <a:p>
            <a:pPr>
              <a:lnSpc>
                <a:spcPct val="90000"/>
              </a:lnSpc>
            </a:pPr>
            <a:endParaRPr lang="nb-NO" altLang="nb-NO" dirty="0">
              <a:latin typeface="+mj-lt"/>
              <a:ea typeface="Cambria" panose="02040503050406030204" pitchFamily="18" charset="0"/>
              <a:cs typeface="Calibri" panose="020F0502020204030204" pitchFamily="34" charset="0"/>
            </a:endParaRPr>
          </a:p>
          <a:p>
            <a:pPr>
              <a:lnSpc>
                <a:spcPct val="90000"/>
              </a:lnSpc>
            </a:pPr>
            <a:r>
              <a:rPr lang="nb-NO" altLang="nb-NO" dirty="0">
                <a:latin typeface="+mj-lt"/>
                <a:ea typeface="Cambria" panose="02040503050406030204" pitchFamily="18" charset="0"/>
                <a:cs typeface="Calibri" panose="020F0502020204030204" pitchFamily="34" charset="0"/>
              </a:rPr>
              <a:t>Deprimert? </a:t>
            </a:r>
          </a:p>
          <a:p>
            <a:pPr>
              <a:lnSpc>
                <a:spcPct val="90000"/>
              </a:lnSpc>
            </a:pPr>
            <a:r>
              <a:rPr lang="nb-NO" altLang="nb-NO" dirty="0">
                <a:latin typeface="+mj-lt"/>
                <a:ea typeface="Cambria" panose="02040503050406030204" pitchFamily="18" charset="0"/>
                <a:cs typeface="Calibri" panose="020F0502020204030204" pitchFamily="34" charset="0"/>
              </a:rPr>
              <a:t>Normalt? </a:t>
            </a:r>
          </a:p>
          <a:p>
            <a:pPr>
              <a:lnSpc>
                <a:spcPct val="90000"/>
              </a:lnSpc>
            </a:pPr>
            <a:r>
              <a:rPr lang="nb-NO" altLang="nb-NO" dirty="0">
                <a:latin typeface="+mj-lt"/>
                <a:ea typeface="Cambria" panose="02040503050406030204" pitchFamily="18" charset="0"/>
                <a:cs typeface="Calibri" panose="020F0502020204030204" pitchFamily="34" charset="0"/>
              </a:rPr>
              <a:t>Forhøyet? </a:t>
            </a:r>
          </a:p>
          <a:p>
            <a:pPr>
              <a:lnSpc>
                <a:spcPct val="90000"/>
              </a:lnSpc>
            </a:pPr>
            <a:endParaRPr lang="nb-NO" altLang="nb-NO" dirty="0">
              <a:latin typeface="+mj-lt"/>
              <a:ea typeface="Cambria" panose="02040503050406030204" pitchFamily="18" charset="0"/>
              <a:cs typeface="Calibri" panose="020F0502020204030204" pitchFamily="34" charset="0"/>
            </a:endParaRPr>
          </a:p>
          <a:p>
            <a:pPr>
              <a:lnSpc>
                <a:spcPct val="90000"/>
              </a:lnSpc>
            </a:pPr>
            <a:r>
              <a:rPr lang="nb-NO" altLang="nb-NO" dirty="0">
                <a:latin typeface="+mj-lt"/>
                <a:ea typeface="Cambria" panose="02040503050406030204" pitchFamily="18" charset="0"/>
                <a:cs typeface="Calibri" panose="020F0502020204030204" pitchFamily="34" charset="0"/>
              </a:rPr>
              <a:t>Både oppstemt og deprimert på samme dag – skraver på begge sider</a:t>
            </a:r>
          </a:p>
        </p:txBody>
      </p:sp>
      <p:pic>
        <p:nvPicPr>
          <p:cNvPr id="4" name="Bilde 3" descr="Et bilde som inneholder tekst, skjermbilde, Parallell, nummer&#10;&#10;Automatisk generert beskrivelse">
            <a:extLst>
              <a:ext uri="{FF2B5EF4-FFF2-40B4-BE49-F238E27FC236}">
                <a16:creationId xmlns:a16="http://schemas.microsoft.com/office/drawing/2014/main" id="{C1D09BEF-C164-3EF0-D56D-CD6A7DB70C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727"/>
          <a:stretch/>
        </p:blipFill>
        <p:spPr>
          <a:xfrm>
            <a:off x="6222999" y="1248733"/>
            <a:ext cx="5273675" cy="5053931"/>
          </a:xfrm>
          <a:prstGeom prst="rect">
            <a:avLst/>
          </a:prstGeom>
        </p:spPr>
      </p:pic>
    </p:spTree>
    <p:extLst>
      <p:ext uri="{BB962C8B-B14F-4D97-AF65-F5344CB8AC3E}">
        <p14:creationId xmlns:p14="http://schemas.microsoft.com/office/powerpoint/2010/main" val="371491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500"/>
                                        <p:tgtEl>
                                          <p:spTgt spid="1187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787">
                                            <p:txEl>
                                              <p:pRg st="2" end="2"/>
                                            </p:txEl>
                                          </p:spTgt>
                                        </p:tgtEl>
                                        <p:attrNameLst>
                                          <p:attrName>style.visibility</p:attrName>
                                        </p:attrNameLst>
                                      </p:cBhvr>
                                      <p:to>
                                        <p:strVal val="visible"/>
                                      </p:to>
                                    </p:set>
                                    <p:animEffect transition="in" filter="fade">
                                      <p:cBhvr>
                                        <p:cTn id="10" dur="500"/>
                                        <p:tgtEl>
                                          <p:spTgt spid="11878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8787">
                                            <p:txEl>
                                              <p:pRg st="3" end="3"/>
                                            </p:txEl>
                                          </p:spTgt>
                                        </p:tgtEl>
                                        <p:attrNameLst>
                                          <p:attrName>style.visibility</p:attrName>
                                        </p:attrNameLst>
                                      </p:cBhvr>
                                      <p:to>
                                        <p:strVal val="visible"/>
                                      </p:to>
                                    </p:set>
                                    <p:animEffect transition="in" filter="fade">
                                      <p:cBhvr>
                                        <p:cTn id="13" dur="500"/>
                                        <p:tgtEl>
                                          <p:spTgt spid="11878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8787">
                                            <p:txEl>
                                              <p:pRg st="4" end="4"/>
                                            </p:txEl>
                                          </p:spTgt>
                                        </p:tgtEl>
                                        <p:attrNameLst>
                                          <p:attrName>style.visibility</p:attrName>
                                        </p:attrNameLst>
                                      </p:cBhvr>
                                      <p:to>
                                        <p:strVal val="visible"/>
                                      </p:to>
                                    </p:set>
                                    <p:animEffect transition="in" filter="fade">
                                      <p:cBhvr>
                                        <p:cTn id="16" dur="500"/>
                                        <p:tgtEl>
                                          <p:spTgt spid="11878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8787">
                                            <p:txEl>
                                              <p:pRg st="6" end="6"/>
                                            </p:txEl>
                                          </p:spTgt>
                                        </p:tgtEl>
                                        <p:attrNameLst>
                                          <p:attrName>style.visibility</p:attrName>
                                        </p:attrNameLst>
                                      </p:cBhvr>
                                      <p:to>
                                        <p:strVal val="visible"/>
                                      </p:to>
                                    </p:set>
                                    <p:animEffect transition="in" filter="fade">
                                      <p:cBhvr>
                                        <p:cTn id="19" dur="500"/>
                                        <p:tgtEl>
                                          <p:spTgt spid="118787">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464F5F2B-9F10-E60C-7A66-5F4771321F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7491" y="659567"/>
            <a:ext cx="7981194" cy="5649157"/>
          </a:xfrm>
          <a:prstGeom prst="rect">
            <a:avLst/>
          </a:prstGeom>
        </p:spPr>
      </p:pic>
      <p:pic>
        <p:nvPicPr>
          <p:cNvPr id="2" name="Bilde 1" descr="Et bilde som inneholder skjermbilde, mønster, sort og hvit&#10;&#10;Automatisk generert beskrivelse">
            <a:extLst>
              <a:ext uri="{FF2B5EF4-FFF2-40B4-BE49-F238E27FC236}">
                <a16:creationId xmlns:a16="http://schemas.microsoft.com/office/drawing/2014/main" id="{325B8276-7943-09D4-CC18-4BCEDE4BE6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6621" y="3940512"/>
            <a:ext cx="2368213" cy="2368213"/>
          </a:xfrm>
          <a:prstGeom prst="rect">
            <a:avLst/>
          </a:prstGeom>
        </p:spPr>
      </p:pic>
    </p:spTree>
    <p:extLst>
      <p:ext uri="{BB962C8B-B14F-4D97-AF65-F5344CB8AC3E}">
        <p14:creationId xmlns:p14="http://schemas.microsoft.com/office/powerpoint/2010/main" val="186409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159399E8-BED3-F60F-A8CB-D5815F52461E}"/>
              </a:ext>
            </a:extLst>
          </p:cNvPr>
          <p:cNvSpPr/>
          <p:nvPr/>
        </p:nvSpPr>
        <p:spPr>
          <a:xfrm>
            <a:off x="619277" y="424400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11C555FE-6380-0970-EF30-0C55BE7D2D64}"/>
              </a:ext>
            </a:extLst>
          </p:cNvPr>
          <p:cNvSpPr/>
          <p:nvPr/>
        </p:nvSpPr>
        <p:spPr>
          <a:xfrm>
            <a:off x="619277" y="5348515"/>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6"/>
          <p:cNvSpPr>
            <a:spLocks noGrp="1"/>
          </p:cNvSpPr>
          <p:nvPr>
            <p:ph type="title"/>
          </p:nvPr>
        </p:nvSpPr>
        <p:spPr/>
        <p:txBody>
          <a:bodyPr anchor="t"/>
          <a:lstStyle/>
          <a:p>
            <a:r>
              <a:rPr lang="nb-NO" dirty="0">
                <a:latin typeface="+mj-lt"/>
              </a:rPr>
              <a:t>Egenaktivitet til neste gang</a:t>
            </a:r>
          </a:p>
        </p:txBody>
      </p:sp>
      <p:sp>
        <p:nvSpPr>
          <p:cNvPr id="8" name="Plassholder for innhold 7">
            <a:extLst>
              <a:ext uri="{FF2B5EF4-FFF2-40B4-BE49-F238E27FC236}">
                <a16:creationId xmlns:a16="http://schemas.microsoft.com/office/drawing/2014/main" id="{D72DB682-1F4A-81F1-1F22-FB9CB334C8C6}"/>
              </a:ext>
            </a:extLst>
          </p:cNvPr>
          <p:cNvSpPr>
            <a:spLocks noGrp="1"/>
          </p:cNvSpPr>
          <p:nvPr>
            <p:ph idx="1"/>
          </p:nvPr>
        </p:nvSpPr>
        <p:spPr/>
        <p:txBody>
          <a:bodyPr/>
          <a:lstStyle/>
          <a:p>
            <a:pPr marL="514350" indent="-514350">
              <a:buFont typeface="+mj-lt"/>
              <a:buAutoNum type="arabicPeriod"/>
            </a:pPr>
            <a:endParaRPr lang="nb-NO" dirty="0">
              <a:latin typeface="+mn-lt"/>
            </a:endParaRPr>
          </a:p>
          <a:p>
            <a:pPr marL="514350" indent="-514350">
              <a:buFont typeface="+mj-lt"/>
              <a:buAutoNum type="arabicPeriod"/>
            </a:pPr>
            <a:endParaRPr lang="nb-NO" dirty="0">
              <a:latin typeface="+mn-lt"/>
            </a:endParaRPr>
          </a:p>
          <a:p>
            <a:pPr marL="514350" indent="-514350">
              <a:buFont typeface="+mj-lt"/>
              <a:buAutoNum type="arabicPeriod"/>
            </a:pPr>
            <a:r>
              <a:rPr lang="nb-NO" dirty="0">
                <a:latin typeface="+mn-lt"/>
              </a:rPr>
              <a:t>Fortsette å fylle ut stemningsleiet i stemningsdagboken hver kveld</a:t>
            </a:r>
          </a:p>
          <a:p>
            <a:pPr marL="514350" indent="-514350">
              <a:buFont typeface="+mj-lt"/>
              <a:buAutoNum type="arabicPeriod"/>
            </a:pPr>
            <a:endParaRPr lang="nb-NO" dirty="0">
              <a:latin typeface="+mn-lt"/>
            </a:endParaRPr>
          </a:p>
          <a:p>
            <a:pPr marL="514350" indent="-514350">
              <a:buFont typeface="+mj-lt"/>
              <a:buAutoNum type="arabicPeriod"/>
            </a:pPr>
            <a:r>
              <a:rPr lang="nb-NO" dirty="0">
                <a:latin typeface="+mn-lt"/>
              </a:rPr>
              <a:t>Kryss av for symptomer du har opplevd i hypomani / mani i skjemaet «Symptomer på hypomani og mani»</a:t>
            </a:r>
          </a:p>
        </p:txBody>
      </p:sp>
      <p:pic>
        <p:nvPicPr>
          <p:cNvPr id="2" name="Bilde 1" descr="Et bilde som inneholder clip art, tegning, illustrasjon, strektegning&#10;&#10;Automatisk generert beskrivelse">
            <a:extLst>
              <a:ext uri="{FF2B5EF4-FFF2-40B4-BE49-F238E27FC236}">
                <a16:creationId xmlns:a16="http://schemas.microsoft.com/office/drawing/2014/main" id="{A73E48CF-6C42-AA6A-64AC-EA2453F4F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239559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3611ADE4-53C8-F2B5-EB76-8F8968AE722B}"/>
              </a:ext>
            </a:extLst>
          </p:cNvPr>
          <p:cNvSpPr>
            <a:spLocks noGrp="1"/>
          </p:cNvSpPr>
          <p:nvPr>
            <p:ph idx="1"/>
          </p:nvPr>
        </p:nvSpPr>
        <p:spPr>
          <a:xfrm>
            <a:off x="695325" y="549276"/>
            <a:ext cx="10801350" cy="3413124"/>
          </a:xfrm>
        </p:spPr>
        <p:txBody>
          <a:bodyPr>
            <a:normAutofit/>
          </a:bodyPr>
          <a:lstStyle/>
          <a:p>
            <a:r>
              <a:rPr lang="nb-NO" dirty="0"/>
              <a:t>Presentasjonen er utformet av Vestre Viken, i samarbeid </a:t>
            </a:r>
            <a:br>
              <a:rPr lang="nb-NO" dirty="0"/>
            </a:br>
            <a:r>
              <a:rPr lang="nb-NO" dirty="0"/>
              <a:t>med erfaringsspesialister og Bipolarforeningen. </a:t>
            </a:r>
            <a:br>
              <a:rPr lang="nb-NO" dirty="0"/>
            </a:br>
            <a:br>
              <a:rPr lang="nb-NO" dirty="0"/>
            </a:br>
            <a:r>
              <a:rPr lang="nb-NO" dirty="0"/>
              <a:t>Prosjektet er støttet av Rådet for psykisk helse </a:t>
            </a:r>
            <a:br>
              <a:rPr lang="nb-NO" dirty="0"/>
            </a:br>
            <a:r>
              <a:rPr lang="nb-NO" dirty="0"/>
              <a:t>gjennom Stiftelsen Dam</a:t>
            </a:r>
          </a:p>
          <a:p>
            <a:endParaRPr lang="nb-NO" dirty="0"/>
          </a:p>
          <a:p>
            <a:endParaRPr lang="nb-NO" dirty="0"/>
          </a:p>
          <a:p>
            <a:endParaRPr lang="nb-NO" dirty="0"/>
          </a:p>
          <a:p>
            <a:endParaRPr lang="nb-NO" dirty="0"/>
          </a:p>
          <a:p>
            <a:endParaRPr lang="nb-NO" dirty="0"/>
          </a:p>
          <a:p>
            <a:endParaRPr lang="nb-NO" dirty="0"/>
          </a:p>
        </p:txBody>
      </p:sp>
      <p:pic>
        <p:nvPicPr>
          <p:cNvPr id="7" name="LOGO png Rådet for psykisk helse.png" descr="LOGO png Rådet for psykisk helse.png">
            <a:extLst>
              <a:ext uri="{FF2B5EF4-FFF2-40B4-BE49-F238E27FC236}">
                <a16:creationId xmlns:a16="http://schemas.microsoft.com/office/drawing/2014/main" id="{56B2DDBF-AD24-B7B1-2286-C07F848C7F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8" name="Bilde" descr="Bilde">
            <a:extLst>
              <a:ext uri="{FF2B5EF4-FFF2-40B4-BE49-F238E27FC236}">
                <a16:creationId xmlns:a16="http://schemas.microsoft.com/office/drawing/2014/main" id="{BA8CB7D4-9A35-C470-FF99-54EC7ACE2F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E0EC7A93-23C3-FBE0-21E9-2569CCB1A2C3}"/>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F8037D9F-E51B-7FC3-F341-DF326647D2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4E148C0D-F3BD-CCE1-203E-4D294BFC790B}"/>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37589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Egenaktivitet til i dag</a:t>
            </a:r>
          </a:p>
        </p:txBody>
      </p:sp>
      <p:sp>
        <p:nvSpPr>
          <p:cNvPr id="3" name="Plassholder for innhold 2"/>
          <p:cNvSpPr>
            <a:spLocks noGrp="1"/>
          </p:cNvSpPr>
          <p:nvPr>
            <p:ph idx="1"/>
          </p:nvPr>
        </p:nvSpPr>
        <p:spPr/>
        <p:txBody>
          <a:bodyPr anchor="b">
            <a:normAutofit/>
          </a:bodyPr>
          <a:lstStyle/>
          <a:p>
            <a:pPr>
              <a:lnSpc>
                <a:spcPct val="100000"/>
              </a:lnSpc>
            </a:pPr>
            <a:r>
              <a:rPr lang="nb-NO" dirty="0"/>
              <a:t>Utfylling av skjemaet </a:t>
            </a:r>
            <a:r>
              <a:rPr lang="nb-NO" dirty="0" err="1"/>
              <a:t>Brief</a:t>
            </a:r>
            <a:r>
              <a:rPr lang="nb-NO" dirty="0"/>
              <a:t>-IPQ</a:t>
            </a:r>
          </a:p>
        </p:txBody>
      </p:sp>
      <p:pic>
        <p:nvPicPr>
          <p:cNvPr id="4" name="Bilde 3" descr="Et bilde som inneholder clip art, tegning, illustrasjon, strektegning&#10;&#10;Automatisk generert beskrivelse">
            <a:extLst>
              <a:ext uri="{FF2B5EF4-FFF2-40B4-BE49-F238E27FC236}">
                <a16:creationId xmlns:a16="http://schemas.microsoft.com/office/drawing/2014/main" id="{551D13AD-1FB1-351F-7E12-327092AEC4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32488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Dagens tema</a:t>
            </a:r>
          </a:p>
        </p:txBody>
      </p:sp>
      <p:sp>
        <p:nvSpPr>
          <p:cNvPr id="3" name="Plassholder for innhold 2"/>
          <p:cNvSpPr>
            <a:spLocks noGrp="1"/>
          </p:cNvSpPr>
          <p:nvPr>
            <p:ph idx="1"/>
          </p:nvPr>
        </p:nvSpPr>
        <p:spPr/>
        <p:txBody>
          <a:bodyPr anchor="b">
            <a:normAutofit/>
          </a:bodyPr>
          <a:lstStyle/>
          <a:p>
            <a:pPr marL="0" indent="0">
              <a:lnSpc>
                <a:spcPct val="100000"/>
              </a:lnSpc>
              <a:buNone/>
            </a:pPr>
            <a:endParaRPr lang="nb-NO" dirty="0"/>
          </a:p>
          <a:p>
            <a:pPr>
              <a:lnSpc>
                <a:spcPct val="100000"/>
              </a:lnSpc>
            </a:pPr>
            <a:r>
              <a:rPr lang="nb-NO" dirty="0"/>
              <a:t>Vedlikeholdsfasen: risikofaktorer og beskyttende faktorer</a:t>
            </a:r>
          </a:p>
          <a:p>
            <a:pPr>
              <a:lnSpc>
                <a:spcPct val="100000"/>
              </a:lnSpc>
            </a:pPr>
            <a:endParaRPr lang="nb-NO" sz="2800" dirty="0"/>
          </a:p>
          <a:p>
            <a:pPr>
              <a:lnSpc>
                <a:spcPct val="100000"/>
              </a:lnSpc>
            </a:pPr>
            <a:r>
              <a:rPr lang="nb-NO" dirty="0"/>
              <a:t>Gjennomgang av stemningsdagbok</a:t>
            </a:r>
          </a:p>
          <a:p>
            <a:pPr>
              <a:lnSpc>
                <a:spcPct val="100000"/>
              </a:lnSpc>
            </a:pPr>
            <a:endParaRPr lang="nb-NO" sz="2800" dirty="0"/>
          </a:p>
          <a:p>
            <a:pPr>
              <a:lnSpc>
                <a:spcPct val="100000"/>
              </a:lnSpc>
            </a:pPr>
            <a:r>
              <a:rPr lang="nb-NO" dirty="0"/>
              <a:t>Egenaktivitet til neste gang</a:t>
            </a:r>
          </a:p>
        </p:txBody>
      </p:sp>
    </p:spTree>
    <p:extLst>
      <p:ext uri="{BB962C8B-B14F-4D97-AF65-F5344CB8AC3E}">
        <p14:creationId xmlns:p14="http://schemas.microsoft.com/office/powerpoint/2010/main" val="348671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solidFill>
                  <a:schemeClr val="tx1"/>
                </a:solidFill>
              </a:rPr>
              <a:t>Innledning om forebygging i vedlikeholdsfasen</a:t>
            </a:r>
          </a:p>
        </p:txBody>
      </p:sp>
      <p:sp>
        <p:nvSpPr>
          <p:cNvPr id="3" name="Plassholder for innhold 2"/>
          <p:cNvSpPr>
            <a:spLocks noGrp="1"/>
          </p:cNvSpPr>
          <p:nvPr>
            <p:ph idx="1"/>
          </p:nvPr>
        </p:nvSpPr>
        <p:spPr/>
        <p:txBody>
          <a:bodyPr anchor="b">
            <a:normAutofit/>
          </a:bodyPr>
          <a:lstStyle/>
          <a:p>
            <a:pPr>
              <a:lnSpc>
                <a:spcPct val="100000"/>
              </a:lnSpc>
            </a:pPr>
            <a:r>
              <a:rPr lang="nb-NO" dirty="0">
                <a:ea typeface="Cambria" panose="02040503050406030204" pitchFamily="18" charset="0"/>
              </a:rPr>
              <a:t>Vedlikeholdsfasen = den mest stabile fasen </a:t>
            </a:r>
          </a:p>
          <a:p>
            <a:pPr lvl="1">
              <a:lnSpc>
                <a:spcPct val="100000"/>
              </a:lnSpc>
            </a:pPr>
            <a:r>
              <a:rPr lang="nb-NO" dirty="0">
                <a:ea typeface="Cambria" panose="02040503050406030204" pitchFamily="18" charset="0"/>
              </a:rPr>
              <a:t>Symptomfri eller milde affektive symptomer</a:t>
            </a:r>
          </a:p>
          <a:p>
            <a:pPr lvl="1">
              <a:lnSpc>
                <a:spcPct val="100000"/>
              </a:lnSpc>
            </a:pPr>
            <a:endParaRPr lang="nb-NO" dirty="0">
              <a:ea typeface="Cambria" panose="02040503050406030204" pitchFamily="18" charset="0"/>
            </a:endParaRPr>
          </a:p>
          <a:p>
            <a:pPr>
              <a:lnSpc>
                <a:spcPct val="100000"/>
              </a:lnSpc>
            </a:pPr>
            <a:r>
              <a:rPr lang="nb-NO" dirty="0" err="1">
                <a:ea typeface="Cambria" panose="02040503050406030204" pitchFamily="18" charset="0"/>
              </a:rPr>
              <a:t>Kursgangene</a:t>
            </a:r>
            <a:r>
              <a:rPr lang="nb-NO" dirty="0">
                <a:ea typeface="Cambria" panose="02040503050406030204" pitchFamily="18" charset="0"/>
              </a:rPr>
              <a:t> 6, 7, 8 og 9</a:t>
            </a:r>
          </a:p>
          <a:p>
            <a:pPr>
              <a:lnSpc>
                <a:spcPct val="100000"/>
              </a:lnSpc>
            </a:pPr>
            <a:endParaRPr lang="nb-NO" dirty="0">
              <a:ea typeface="Cambria" panose="02040503050406030204" pitchFamily="18" charset="0"/>
            </a:endParaRPr>
          </a:p>
          <a:p>
            <a:pPr>
              <a:lnSpc>
                <a:spcPct val="100000"/>
              </a:lnSpc>
            </a:pPr>
            <a:r>
              <a:rPr lang="nb-NO" dirty="0">
                <a:ea typeface="Cambria" panose="02040503050406030204" pitchFamily="18" charset="0"/>
              </a:rPr>
              <a:t>Faktorer som øker risikoen for tilbakefall og hvordan </a:t>
            </a:r>
            <a:br>
              <a:rPr lang="nb-NO" dirty="0">
                <a:ea typeface="Cambria" panose="02040503050406030204" pitchFamily="18" charset="0"/>
              </a:rPr>
            </a:br>
            <a:r>
              <a:rPr lang="nb-NO" dirty="0">
                <a:ea typeface="Cambria" panose="02040503050406030204" pitchFamily="18" charset="0"/>
              </a:rPr>
              <a:t>risikoen kan reduseres</a:t>
            </a:r>
          </a:p>
        </p:txBody>
      </p:sp>
    </p:spTree>
    <p:extLst>
      <p:ext uri="{BB962C8B-B14F-4D97-AF65-F5344CB8AC3E}">
        <p14:creationId xmlns:p14="http://schemas.microsoft.com/office/powerpoint/2010/main" val="258256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dirty="0"/>
              <a:t>Risikofaktorer for ustabilitet og tilbakefall</a:t>
            </a:r>
            <a:br>
              <a:rPr lang="nb-NO" dirty="0"/>
            </a:br>
            <a:endParaRPr lang="nb-NO" dirty="0"/>
          </a:p>
        </p:txBody>
      </p:sp>
      <p:pic>
        <p:nvPicPr>
          <p:cNvPr id="4" name="Bilde 3">
            <a:extLst>
              <a:ext uri="{FF2B5EF4-FFF2-40B4-BE49-F238E27FC236}">
                <a16:creationId xmlns:a16="http://schemas.microsoft.com/office/drawing/2014/main" id="{F5F027E1-FF32-F8E1-9B72-12461C45A9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37712" y="2019906"/>
            <a:ext cx="7772399" cy="4497195"/>
          </a:xfrm>
          <a:prstGeom prst="rect">
            <a:avLst/>
          </a:prstGeom>
        </p:spPr>
      </p:pic>
      <p:pic>
        <p:nvPicPr>
          <p:cNvPr id="8" name="Bilde 7" descr="Et bilde som inneholder skjermbilde, tegnefilm, Grafikk, kunst&#10;&#10;Automatisk generert beskrivelse">
            <a:extLst>
              <a:ext uri="{FF2B5EF4-FFF2-40B4-BE49-F238E27FC236}">
                <a16:creationId xmlns:a16="http://schemas.microsoft.com/office/drawing/2014/main" id="{A71B467C-D950-3C52-6996-5B1F906D84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158" b="7153"/>
          <a:stretch/>
        </p:blipFill>
        <p:spPr>
          <a:xfrm>
            <a:off x="-1" y="615996"/>
            <a:ext cx="6836899" cy="6242004"/>
          </a:xfrm>
          <a:prstGeom prst="rect">
            <a:avLst/>
          </a:prstGeom>
        </p:spPr>
      </p:pic>
    </p:spTree>
    <p:extLst>
      <p:ext uri="{BB962C8B-B14F-4D97-AF65-F5344CB8AC3E}">
        <p14:creationId xmlns:p14="http://schemas.microsoft.com/office/powerpoint/2010/main" val="381852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43D3DEA-C1AD-0592-481F-A974AEA46C49}"/>
              </a:ext>
            </a:extLst>
          </p:cNvPr>
          <p:cNvPicPr>
            <a:picLocks noChangeAspect="1"/>
          </p:cNvPicPr>
          <p:nvPr/>
        </p:nvPicPr>
        <p:blipFill>
          <a:blip r:embed="rId3">
            <a:extLst>
              <a:ext uri="{28A0092B-C50C-407E-A947-70E740481C1C}">
                <a14:useLocalDpi xmlns:a14="http://schemas.microsoft.com/office/drawing/2010/main" val="0"/>
              </a:ext>
            </a:extLst>
          </a:blip>
          <a:srcRect l="38085" t="8359" r="4186"/>
          <a:stretch/>
        </p:blipFill>
        <p:spPr>
          <a:xfrm>
            <a:off x="4940299" y="429439"/>
            <a:ext cx="6761507" cy="6210300"/>
          </a:xfrm>
          <a:prstGeom prst="rect">
            <a:avLst/>
          </a:prstGeom>
        </p:spPr>
      </p:pic>
      <p:sp>
        <p:nvSpPr>
          <p:cNvPr id="2" name="Tittel 1"/>
          <p:cNvSpPr>
            <a:spLocks noGrp="1"/>
          </p:cNvSpPr>
          <p:nvPr>
            <p:ph type="title"/>
          </p:nvPr>
        </p:nvSpPr>
        <p:spPr/>
        <p:txBody>
          <a:bodyPr anchor="t">
            <a:noAutofit/>
          </a:bodyPr>
          <a:lstStyle/>
          <a:p>
            <a:r>
              <a:rPr lang="nb-NO" dirty="0"/>
              <a:t>Beskyttende faktorer </a:t>
            </a:r>
            <a:br>
              <a:rPr lang="nb-NO" dirty="0"/>
            </a:br>
            <a:r>
              <a:rPr lang="nb-NO" dirty="0"/>
              <a:t>i vedlikeholdsfasen</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99309018"/>
              </p:ext>
            </p:extLst>
          </p:nvPr>
        </p:nvGraphicFramePr>
        <p:xfrm>
          <a:off x="695325" y="1458913"/>
          <a:ext cx="10801350" cy="4849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kstSylinder 7"/>
          <p:cNvSpPr txBox="1"/>
          <p:nvPr/>
        </p:nvSpPr>
        <p:spPr>
          <a:xfrm>
            <a:off x="730949" y="3534589"/>
            <a:ext cx="5365051" cy="2739211"/>
          </a:xfrm>
          <a:prstGeom prst="rect">
            <a:avLst/>
          </a:prstGeom>
          <a:noFill/>
        </p:spPr>
        <p:txBody>
          <a:bodyPr wrap="square" rtlCol="0" anchor="b">
            <a:spAutoFit/>
          </a:bodyPr>
          <a:lstStyle/>
          <a:p>
            <a:r>
              <a:rPr lang="nb-NO" sz="2800" b="1" dirty="0">
                <a:latin typeface="+mj-lt"/>
                <a:ea typeface="Cambria" panose="02040503050406030204" pitchFamily="18" charset="0"/>
                <a:cs typeface="Calibri Light" panose="020F0302020204030204" pitchFamily="34" charset="0"/>
              </a:rPr>
              <a:t>Helsefremmende faktorer</a:t>
            </a:r>
          </a:p>
          <a:p>
            <a:r>
              <a:rPr lang="nb-NO" sz="2400" dirty="0">
                <a:latin typeface="Calibri Light" panose="020F0302020204030204" pitchFamily="34" charset="0"/>
                <a:ea typeface="Cambria" panose="02040503050406030204" pitchFamily="18" charset="0"/>
                <a:cs typeface="Calibri Light" panose="020F0302020204030204" pitchFamily="34" charset="0"/>
              </a:rPr>
              <a:t>Å ha et best mulig liv med:</a:t>
            </a:r>
          </a:p>
          <a:p>
            <a:pPr marL="285750" indent="-285750">
              <a:buFontTx/>
              <a:buChar char="-"/>
            </a:pPr>
            <a:r>
              <a:rPr lang="nb-NO" sz="2400" dirty="0">
                <a:latin typeface="Calibri Light" panose="020F0302020204030204" pitchFamily="34" charset="0"/>
                <a:ea typeface="Cambria" panose="02040503050406030204" pitchFamily="18" charset="0"/>
                <a:cs typeface="Calibri Light" panose="020F0302020204030204" pitchFamily="34" charset="0"/>
              </a:rPr>
              <a:t>Positive følelser</a:t>
            </a:r>
          </a:p>
          <a:p>
            <a:pPr marL="285750" indent="-285750">
              <a:buFontTx/>
              <a:buChar char="-"/>
            </a:pPr>
            <a:r>
              <a:rPr lang="nb-NO" sz="2400" dirty="0">
                <a:latin typeface="Calibri Light" panose="020F0302020204030204" pitchFamily="34" charset="0"/>
                <a:ea typeface="Cambria" panose="02040503050406030204" pitchFamily="18" charset="0"/>
                <a:cs typeface="Calibri Light" panose="020F0302020204030204" pitchFamily="34" charset="0"/>
              </a:rPr>
              <a:t>Engasjement</a:t>
            </a:r>
          </a:p>
          <a:p>
            <a:pPr marL="285750" indent="-285750">
              <a:buFontTx/>
              <a:buChar char="-"/>
            </a:pPr>
            <a:r>
              <a:rPr lang="nb-NO" sz="2400" dirty="0">
                <a:latin typeface="Calibri Light" panose="020F0302020204030204" pitchFamily="34" charset="0"/>
                <a:ea typeface="Cambria" panose="02040503050406030204" pitchFamily="18" charset="0"/>
                <a:cs typeface="Calibri Light" panose="020F0302020204030204" pitchFamily="34" charset="0"/>
              </a:rPr>
              <a:t>Mening</a:t>
            </a:r>
          </a:p>
          <a:p>
            <a:pPr marL="285750" indent="-285750">
              <a:buFontTx/>
              <a:buChar char="-"/>
            </a:pPr>
            <a:r>
              <a:rPr lang="nb-NO" sz="2400" dirty="0">
                <a:latin typeface="Calibri Light" panose="020F0302020204030204" pitchFamily="34" charset="0"/>
                <a:ea typeface="Cambria" panose="02040503050406030204" pitchFamily="18" charset="0"/>
                <a:cs typeface="Calibri Light" panose="020F0302020204030204" pitchFamily="34" charset="0"/>
              </a:rPr>
              <a:t>Gode relasjoner</a:t>
            </a:r>
          </a:p>
          <a:p>
            <a:pPr marL="285750" indent="-285750">
              <a:buFontTx/>
              <a:buChar char="-"/>
            </a:pPr>
            <a:r>
              <a:rPr lang="nb-NO" sz="2400" dirty="0">
                <a:latin typeface="Calibri Light" panose="020F0302020204030204" pitchFamily="34" charset="0"/>
                <a:ea typeface="Cambria" panose="02040503050406030204" pitchFamily="18" charset="0"/>
                <a:cs typeface="Calibri Light" panose="020F0302020204030204" pitchFamily="34" charset="0"/>
              </a:rPr>
              <a:t>Prestasjoner</a:t>
            </a:r>
          </a:p>
        </p:txBody>
      </p:sp>
    </p:spTree>
    <p:extLst>
      <p:ext uri="{BB962C8B-B14F-4D97-AF65-F5344CB8AC3E}">
        <p14:creationId xmlns:p14="http://schemas.microsoft.com/office/powerpoint/2010/main" val="429226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dirty="0">
                <a:latin typeface="+mj-lt"/>
              </a:rPr>
              <a:t>Forskjeller i nytte av stabiliserende</a:t>
            </a:r>
            <a:br>
              <a:rPr lang="nb-NO" dirty="0">
                <a:latin typeface="+mj-lt"/>
              </a:rPr>
            </a:br>
            <a:r>
              <a:rPr lang="nb-NO" dirty="0">
                <a:latin typeface="+mj-lt"/>
              </a:rPr>
              <a:t>og forebyggende tiltak</a:t>
            </a:r>
          </a:p>
        </p:txBody>
      </p:sp>
      <p:sp>
        <p:nvSpPr>
          <p:cNvPr id="3" name="Plassholder for innhold 2"/>
          <p:cNvSpPr>
            <a:spLocks noGrp="1"/>
          </p:cNvSpPr>
          <p:nvPr>
            <p:ph idx="1"/>
          </p:nvPr>
        </p:nvSpPr>
        <p:spPr/>
        <p:txBody>
          <a:bodyPr anchor="b">
            <a:normAutofit/>
          </a:bodyPr>
          <a:lstStyle/>
          <a:p>
            <a:pPr marL="0" indent="0">
              <a:lnSpc>
                <a:spcPct val="100000"/>
              </a:lnSpc>
              <a:buNone/>
            </a:pPr>
            <a:r>
              <a:rPr lang="nb-NO" dirty="0">
                <a:latin typeface="+mn-lt"/>
                <a:ea typeface="Cambria" panose="02040503050406030204" pitchFamily="18" charset="0"/>
              </a:rPr>
              <a:t>De med </a:t>
            </a:r>
            <a:r>
              <a:rPr lang="nb-NO" b="1" dirty="0">
                <a:latin typeface="+mn-lt"/>
                <a:ea typeface="Cambria" panose="02040503050406030204" pitchFamily="18" charset="0"/>
              </a:rPr>
              <a:t>mest</a:t>
            </a:r>
            <a:r>
              <a:rPr lang="nb-NO" dirty="0">
                <a:latin typeface="+mn-lt"/>
                <a:ea typeface="Cambria" panose="02040503050406030204" pitchFamily="18" charset="0"/>
              </a:rPr>
              <a:t> nytte av forebyggende tiltak i vedlikeholdsfasen har:</a:t>
            </a:r>
          </a:p>
          <a:p>
            <a:pPr marL="682625" lvl="1" indent="-230188">
              <a:lnSpc>
                <a:spcPct val="100000"/>
              </a:lnSpc>
            </a:pPr>
            <a:r>
              <a:rPr lang="nb-NO" altLang="nb-NO" dirty="0">
                <a:latin typeface="+mn-lt"/>
                <a:ea typeface="Cambria" panose="02040503050406030204" pitchFamily="18" charset="0"/>
              </a:rPr>
              <a:t>Hyppige affektive episoder og/eller affektive symptomer i vedlikeholdsfasen +</a:t>
            </a:r>
          </a:p>
          <a:p>
            <a:pPr lvl="1">
              <a:lnSpc>
                <a:spcPct val="100000"/>
              </a:lnSpc>
            </a:pPr>
            <a:r>
              <a:rPr lang="nb-NO" altLang="nb-NO" dirty="0">
                <a:latin typeface="+mn-lt"/>
                <a:ea typeface="Cambria" panose="02040503050406030204" pitchFamily="18" charset="0"/>
              </a:rPr>
              <a:t>Uregelmessig livsførsel og/eller en eller flere risikofaktorer</a:t>
            </a:r>
          </a:p>
          <a:p>
            <a:pPr marL="457200" lvl="1" indent="0">
              <a:lnSpc>
                <a:spcPct val="100000"/>
              </a:lnSpc>
              <a:buNone/>
            </a:pPr>
            <a:endParaRPr lang="nb-NO" altLang="nb-NO" dirty="0">
              <a:latin typeface="+mn-lt"/>
              <a:ea typeface="Cambria" panose="02040503050406030204" pitchFamily="18" charset="0"/>
            </a:endParaRPr>
          </a:p>
          <a:p>
            <a:pPr marL="0" indent="0">
              <a:lnSpc>
                <a:spcPct val="100000"/>
              </a:lnSpc>
              <a:buNone/>
            </a:pPr>
            <a:r>
              <a:rPr lang="nb-NO" dirty="0">
                <a:latin typeface="+mn-lt"/>
                <a:ea typeface="Cambria" panose="02040503050406030204" pitchFamily="18" charset="0"/>
              </a:rPr>
              <a:t>De med </a:t>
            </a:r>
            <a:r>
              <a:rPr lang="nb-NO" b="1" dirty="0">
                <a:latin typeface="+mn-lt"/>
                <a:ea typeface="Cambria" panose="02040503050406030204" pitchFamily="18" charset="0"/>
              </a:rPr>
              <a:t>minst</a:t>
            </a:r>
            <a:r>
              <a:rPr lang="nb-NO" dirty="0">
                <a:latin typeface="+mn-lt"/>
                <a:ea typeface="Cambria" panose="02040503050406030204" pitchFamily="18" charset="0"/>
              </a:rPr>
              <a:t> nytte av forebyggende tiltak har:</a:t>
            </a:r>
          </a:p>
          <a:p>
            <a:pPr lvl="1">
              <a:lnSpc>
                <a:spcPct val="100000"/>
              </a:lnSpc>
            </a:pPr>
            <a:r>
              <a:rPr lang="nb-NO" altLang="nb-NO" dirty="0">
                <a:latin typeface="+mn-lt"/>
                <a:ea typeface="Cambria" panose="02040503050406030204" pitchFamily="18" charset="0"/>
              </a:rPr>
              <a:t>Lang varighet mellom affektive episoder og normal fungering i vedlikeholdsfasen</a:t>
            </a:r>
          </a:p>
        </p:txBody>
      </p:sp>
    </p:spTree>
    <p:extLst>
      <p:ext uri="{BB962C8B-B14F-4D97-AF65-F5344CB8AC3E}">
        <p14:creationId xmlns:p14="http://schemas.microsoft.com/office/powerpoint/2010/main" val="384749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t>Hva er stemningsdagbok?</a:t>
            </a:r>
            <a:endParaRPr lang="nb-NO" dirty="0"/>
          </a:p>
        </p:txBody>
      </p:sp>
      <p:sp>
        <p:nvSpPr>
          <p:cNvPr id="3" name="Plassholder for innhold 2"/>
          <p:cNvSpPr>
            <a:spLocks noGrp="1"/>
          </p:cNvSpPr>
          <p:nvPr>
            <p:ph idx="1"/>
          </p:nvPr>
        </p:nvSpPr>
        <p:spPr>
          <a:xfrm>
            <a:off x="695325" y="1879600"/>
            <a:ext cx="5400675" cy="4429125"/>
          </a:xfrm>
        </p:spPr>
        <p:txBody>
          <a:bodyPr anchor="t">
            <a:normAutofit/>
          </a:bodyPr>
          <a:lstStyle/>
          <a:p>
            <a:pPr>
              <a:lnSpc>
                <a:spcPct val="100000"/>
              </a:lnSpc>
            </a:pPr>
            <a:r>
              <a:rPr lang="nb-NO" dirty="0">
                <a:latin typeface="+mj-lt"/>
                <a:ea typeface="Cambria" panose="02040503050406030204" pitchFamily="18" charset="0"/>
              </a:rPr>
              <a:t>Et </a:t>
            </a:r>
            <a:r>
              <a:rPr lang="nb-NO" b="1" dirty="0">
                <a:latin typeface="+mj-lt"/>
                <a:ea typeface="Cambria" panose="02040503050406030204" pitchFamily="18" charset="0"/>
              </a:rPr>
              <a:t>verktøy</a:t>
            </a:r>
            <a:r>
              <a:rPr lang="nb-NO" dirty="0">
                <a:latin typeface="+mj-lt"/>
                <a:ea typeface="Cambria" panose="02040503050406030204" pitchFamily="18" charset="0"/>
              </a:rPr>
              <a:t> for å oppnå bedre forståelse av hva som kan være risikofaktorer og beskyttende faktorer</a:t>
            </a:r>
            <a:endParaRPr lang="nb-NO" altLang="nb-NO" dirty="0">
              <a:latin typeface="+mj-lt"/>
              <a:ea typeface="Cambria" panose="02040503050406030204" pitchFamily="18" charset="0"/>
              <a:cs typeface="Calibri" panose="020F0502020204030204" pitchFamily="34" charset="0"/>
            </a:endParaRPr>
          </a:p>
          <a:p>
            <a:pPr>
              <a:lnSpc>
                <a:spcPct val="100000"/>
              </a:lnSpc>
            </a:pPr>
            <a:r>
              <a:rPr lang="nb-NO" altLang="nb-NO" dirty="0">
                <a:latin typeface="+mj-lt"/>
                <a:ea typeface="Cambria" panose="02040503050406030204" pitchFamily="18" charset="0"/>
                <a:cs typeface="Calibri" panose="020F0502020204030204" pitchFamily="34" charset="0"/>
              </a:rPr>
              <a:t>Gir en </a:t>
            </a:r>
            <a:r>
              <a:rPr lang="nb-NO" altLang="nb-NO" b="1" dirty="0">
                <a:latin typeface="+mj-lt"/>
                <a:ea typeface="Cambria" panose="02040503050406030204" pitchFamily="18" charset="0"/>
                <a:cs typeface="Calibri" panose="020F0502020204030204" pitchFamily="34" charset="0"/>
              </a:rPr>
              <a:t>grafisk fremstilling </a:t>
            </a:r>
            <a:r>
              <a:rPr lang="nb-NO" altLang="nb-NO" dirty="0">
                <a:latin typeface="+mj-lt"/>
                <a:ea typeface="Cambria" panose="02040503050406030204" pitchFamily="18" charset="0"/>
                <a:cs typeface="Calibri" panose="020F0502020204030204" pitchFamily="34" charset="0"/>
              </a:rPr>
              <a:t>av sykdomsforløpet hver måned</a:t>
            </a:r>
          </a:p>
        </p:txBody>
      </p:sp>
      <p:sp>
        <p:nvSpPr>
          <p:cNvPr id="4" name="Plassholder for innhold 3"/>
          <p:cNvSpPr>
            <a:spLocks noGrp="1"/>
          </p:cNvSpPr>
          <p:nvPr>
            <p:ph sz="half" idx="4294967295"/>
          </p:nvPr>
        </p:nvSpPr>
        <p:spPr>
          <a:xfrm>
            <a:off x="6226175" y="1235075"/>
            <a:ext cx="5965825" cy="5040313"/>
          </a:xfrm>
        </p:spPr>
        <p:txBody>
          <a:bodyPr anchor="b">
            <a:normAutofit/>
          </a:bodyPr>
          <a:lstStyle/>
          <a:p>
            <a:r>
              <a:rPr lang="nb-NO" altLang="nb-NO" b="1" dirty="0">
                <a:latin typeface="+mj-lt"/>
                <a:ea typeface="Cambria" panose="02040503050406030204" pitchFamily="18" charset="0"/>
                <a:cs typeface="Calibri" panose="020F0502020204030204" pitchFamily="34" charset="0"/>
              </a:rPr>
              <a:t>Fylles inn daglig: </a:t>
            </a:r>
          </a:p>
          <a:p>
            <a:pPr lvl="1"/>
            <a:r>
              <a:rPr lang="nb-NO" altLang="nb-NO" dirty="0">
                <a:latin typeface="+mj-lt"/>
                <a:ea typeface="Cambria" panose="02040503050406030204" pitchFamily="18" charset="0"/>
              </a:rPr>
              <a:t>stemningsleie</a:t>
            </a:r>
          </a:p>
          <a:p>
            <a:pPr lvl="1"/>
            <a:r>
              <a:rPr lang="nb-NO" altLang="nb-NO" dirty="0">
                <a:latin typeface="+mj-lt"/>
                <a:ea typeface="Cambria" panose="02040503050406030204" pitchFamily="18" charset="0"/>
              </a:rPr>
              <a:t>medisininntak</a:t>
            </a:r>
          </a:p>
          <a:p>
            <a:pPr lvl="1"/>
            <a:r>
              <a:rPr lang="nb-NO" altLang="nb-NO" dirty="0">
                <a:latin typeface="+mj-lt"/>
                <a:ea typeface="Cambria" panose="02040503050406030204" pitchFamily="18" charset="0"/>
              </a:rPr>
              <a:t>rusmiddelbruk</a:t>
            </a:r>
          </a:p>
          <a:p>
            <a:pPr lvl="1"/>
            <a:r>
              <a:rPr lang="nb-NO" altLang="nb-NO" dirty="0">
                <a:latin typeface="+mj-lt"/>
                <a:ea typeface="Cambria" panose="02040503050406030204" pitchFamily="18" charset="0"/>
              </a:rPr>
              <a:t>fysisk aktivitet og samtalebehandling</a:t>
            </a:r>
          </a:p>
          <a:p>
            <a:pPr lvl="1"/>
            <a:r>
              <a:rPr lang="nb-NO" altLang="nb-NO" dirty="0">
                <a:latin typeface="+mj-lt"/>
                <a:ea typeface="Cambria" panose="02040503050406030204" pitchFamily="18" charset="0"/>
              </a:rPr>
              <a:t>om det har skjedd noe spesielt m.m.</a:t>
            </a:r>
          </a:p>
          <a:p>
            <a:pPr lvl="1"/>
            <a:r>
              <a:rPr lang="nb-NO" altLang="nb-NO" dirty="0">
                <a:latin typeface="+mj-lt"/>
                <a:ea typeface="Cambria" panose="02040503050406030204" pitchFamily="18" charset="0"/>
              </a:rPr>
              <a:t>irritabilitet, angst</a:t>
            </a:r>
          </a:p>
          <a:p>
            <a:pPr lvl="1"/>
            <a:r>
              <a:rPr lang="nb-NO" altLang="nb-NO" dirty="0">
                <a:latin typeface="+mj-lt"/>
                <a:ea typeface="Cambria" panose="02040503050406030204" pitchFamily="18" charset="0"/>
              </a:rPr>
              <a:t>antall timer søvn</a:t>
            </a:r>
          </a:p>
          <a:p>
            <a:pPr lvl="1"/>
            <a:r>
              <a:rPr lang="nb-NO" altLang="nb-NO" dirty="0" err="1">
                <a:latin typeface="+mj-lt"/>
                <a:ea typeface="Cambria" panose="02040503050406030204" pitchFamily="18" charset="0"/>
              </a:rPr>
              <a:t>psykoseaktige</a:t>
            </a:r>
            <a:r>
              <a:rPr lang="nb-NO" altLang="nb-NO" dirty="0">
                <a:latin typeface="+mj-lt"/>
                <a:ea typeface="Cambria" panose="02040503050406030204" pitchFamily="18" charset="0"/>
              </a:rPr>
              <a:t> symptomer</a:t>
            </a:r>
          </a:p>
          <a:p>
            <a:pPr lvl="1"/>
            <a:r>
              <a:rPr lang="nb-NO" altLang="nb-NO" dirty="0">
                <a:latin typeface="+mj-lt"/>
                <a:ea typeface="Cambria" panose="02040503050406030204" pitchFamily="18" charset="0"/>
              </a:rPr>
              <a:t>for kvinner: dager med menstruasjon</a:t>
            </a:r>
            <a:endParaRPr lang="nb-NO" dirty="0">
              <a:latin typeface="+mj-lt"/>
            </a:endParaRPr>
          </a:p>
        </p:txBody>
      </p:sp>
    </p:spTree>
    <p:extLst>
      <p:ext uri="{BB962C8B-B14F-4D97-AF65-F5344CB8AC3E}">
        <p14:creationId xmlns:p14="http://schemas.microsoft.com/office/powerpoint/2010/main" val="18657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Parallell, nummer&#10;&#10;Automatisk generert beskrivelse">
            <a:extLst>
              <a:ext uri="{FF2B5EF4-FFF2-40B4-BE49-F238E27FC236}">
                <a16:creationId xmlns:a16="http://schemas.microsoft.com/office/drawing/2014/main" id="{2F673CF8-045C-5F67-EFE3-FF9BA4DBE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60" y="659567"/>
            <a:ext cx="7986857" cy="5649158"/>
          </a:xfrm>
          <a:prstGeom prst="rect">
            <a:avLst/>
          </a:prstGeom>
        </p:spPr>
      </p:pic>
      <p:pic>
        <p:nvPicPr>
          <p:cNvPr id="3" name="Bilde 2">
            <a:extLst>
              <a:ext uri="{FF2B5EF4-FFF2-40B4-BE49-F238E27FC236}">
                <a16:creationId xmlns:a16="http://schemas.microsoft.com/office/drawing/2014/main" id="{22A66ECE-04B9-D349-99C8-BBCA7E2E208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14883" y="3826933"/>
            <a:ext cx="2481792" cy="2481792"/>
          </a:xfrm>
          <a:prstGeom prst="rect">
            <a:avLst/>
          </a:prstGeom>
        </p:spPr>
      </p:pic>
    </p:spTree>
    <p:extLst>
      <p:ext uri="{BB962C8B-B14F-4D97-AF65-F5344CB8AC3E}">
        <p14:creationId xmlns:p14="http://schemas.microsoft.com/office/powerpoint/2010/main" val="1279038551"/>
      </p:ext>
    </p:extLst>
  </p:cSld>
  <p:clrMapOvr>
    <a:masterClrMapping/>
  </p:clrMapOvr>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012AE3-1042-4BB3-A8D5-3291645D9269}">
  <ds:schemaRefs>
    <ds:schemaRef ds:uri="http://schemas.microsoft.com/sharepoint/v3/contenttype/forms"/>
  </ds:schemaRefs>
</ds:datastoreItem>
</file>

<file path=customXml/itemProps2.xml><?xml version="1.0" encoding="utf-8"?>
<ds:datastoreItem xmlns:ds="http://schemas.openxmlformats.org/officeDocument/2006/customXml" ds:itemID="{F5CCD339-8C7F-4C9F-A894-36E77BE8BFFB}">
  <ds:schemaRefs>
    <ds:schemaRef ds:uri="http://purl.org/dc/elements/1.1/"/>
    <ds:schemaRef ds:uri="567e359b-6d16-46d1-9cd0-7fc698a74ca9"/>
    <ds:schemaRef ds:uri="4d3b1595-9b96-46af-9399-c0ff91dd2e7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59E5EF88-9F7B-4E5C-98AA-DA045D38A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5829</TotalTime>
  <Words>2258</Words>
  <Application>Microsoft Office PowerPoint</Application>
  <PresentationFormat>Widescreen</PresentationFormat>
  <Paragraphs>190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Bipolarkurs tema 2024</vt:lpstr>
      <vt:lpstr>Innledning om forebygging i  vedlikeholdsfasen og stemningsdagbok</vt:lpstr>
      <vt:lpstr>Egenaktivitet til i dag</vt:lpstr>
      <vt:lpstr>Dagens tema</vt:lpstr>
      <vt:lpstr>Innledning om forebygging i vedlikeholdsfasen</vt:lpstr>
      <vt:lpstr>Risikofaktorer for ustabilitet og tilbakefall </vt:lpstr>
      <vt:lpstr>Beskyttende faktorer  i vedlikeholdsfasen</vt:lpstr>
      <vt:lpstr>Forskjeller i nytte av stabiliserende og forebyggende tiltak</vt:lpstr>
      <vt:lpstr>Hva er stemningsdagbok?</vt:lpstr>
      <vt:lpstr>PowerPoint Presentation</vt:lpstr>
      <vt:lpstr>1. Medikamenter</vt:lpstr>
      <vt:lpstr>2. Fysisk aktivitet, samtalebehandling, søvn, rusmiddelbruk og daglige notater  </vt:lpstr>
      <vt:lpstr>3. Irritabilitet og angst</vt:lpstr>
      <vt:lpstr>4. Stemning/humør</vt:lpstr>
      <vt:lpstr>5. Angi stemningsleie for dagen</vt:lpstr>
      <vt:lpstr>PowerPoint Presentation</vt:lpstr>
      <vt:lpstr>Egenaktivitet til neste gang</vt:lpstr>
      <vt:lpstr>PowerPoint Presentation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Nina Kristin Løvdok</cp:lastModifiedBy>
  <cp:revision>253</cp:revision>
  <dcterms:created xsi:type="dcterms:W3CDTF">2022-04-25T12:49:33Z</dcterms:created>
  <dcterms:modified xsi:type="dcterms:W3CDTF">2025-01-30T12:55:19Z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