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4"/>
    <p:sldMasterId id="2147483750" r:id="rId5"/>
    <p:sldMasterId id="2147483736" r:id="rId6"/>
    <p:sldMasterId id="2147483798" r:id="rId7"/>
    <p:sldMasterId id="2147483812" r:id="rId8"/>
  </p:sldMasterIdLst>
  <p:notesMasterIdLst>
    <p:notesMasterId r:id="rId25"/>
  </p:notesMasterIdLst>
  <p:sldIdLst>
    <p:sldId id="359" r:id="rId9"/>
    <p:sldId id="284" r:id="rId10"/>
    <p:sldId id="294" r:id="rId11"/>
    <p:sldId id="260" r:id="rId12"/>
    <p:sldId id="297" r:id="rId13"/>
    <p:sldId id="360" r:id="rId14"/>
    <p:sldId id="354" r:id="rId15"/>
    <p:sldId id="349" r:id="rId16"/>
    <p:sldId id="330" r:id="rId17"/>
    <p:sldId id="362" r:id="rId18"/>
    <p:sldId id="499" r:id="rId19"/>
    <p:sldId id="278" r:id="rId20"/>
    <p:sldId id="500" r:id="rId21"/>
    <p:sldId id="351" r:id="rId22"/>
    <p:sldId id="501" r:id="rId23"/>
    <p:sldId id="350" r:id="rId2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1D1D0F-B2E9-93D9-8AFC-67C784DA485D}" name="Trude Ottem" initials="TO" userId="S::ottt@siv.no::7106dc2e-0c04-409c-aba6-abcc2f9ed57d" providerId="AD"/>
  <p188:author id="{764F3D3D-B542-8E9D-03C9-B93A914B1AF9}" name="Marius Huse" initials="MH" userId="S::husmar@sykehuset-innlandet.no::8844f086-6405-48a6-ac37-45442e3dbcea" providerId="AD"/>
  <p188:author id="{25C3799A-41D4-76B0-9BC2-4490CCB0BB2A}" name="Eva Marie Iversen" initials="EI" userId="S::mivers@vestreviken.no::6d7f4cb6-c675-4e2b-8556-45d5fa37916e" providerId="AD"/>
  <p188:author id="{6A67D4E8-FD04-48F1-A0A2-56B4778079CE}" name="Hilde Nybakk Nymoen" initials="HN" userId="S::hinymo@vestreviken.no::5ea676b8-6fb6-42ce-920f-2965229a9f7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BE7D"/>
    <a:srgbClr val="E9E2C5"/>
    <a:srgbClr val="A7C1B9"/>
    <a:srgbClr val="769B98"/>
    <a:srgbClr val="7BA296"/>
    <a:srgbClr val="A4C1D4"/>
    <a:srgbClr val="7CA5C1"/>
    <a:srgbClr val="8AADAB"/>
    <a:srgbClr val="F8CEB2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3ADDEC-92F0-4459-93F8-335FD599C63C}" v="218" dt="2026-01-06T14:45:40.979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iddels stil 2 – uthev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ddels stil 2 – uthev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2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110AD6-0CB3-4E13-99AC-B1A51394FC7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001366F-C11D-4C70-B21B-A430C77BED9F}">
      <dgm:prSet/>
      <dgm:spPr>
        <a:solidFill>
          <a:srgbClr val="D1867C"/>
        </a:solidFill>
      </dgm:spPr>
      <dgm:t>
        <a:bodyPr/>
        <a:lstStyle/>
        <a:p>
          <a:r>
            <a:rPr lang="nb-NO" dirty="0"/>
            <a:t>Denne presentasjonen kan vises for deltagere i simulering</a:t>
          </a:r>
          <a:endParaRPr lang="en-US" dirty="0"/>
        </a:p>
      </dgm:t>
    </dgm:pt>
    <dgm:pt modelId="{BF7F1A69-723D-4860-870A-44AB7C71B6A9}" type="parTrans" cxnId="{9589984B-6275-4826-93D6-AC93B7AB1492}">
      <dgm:prSet/>
      <dgm:spPr/>
      <dgm:t>
        <a:bodyPr/>
        <a:lstStyle/>
        <a:p>
          <a:endParaRPr lang="en-US"/>
        </a:p>
      </dgm:t>
    </dgm:pt>
    <dgm:pt modelId="{817160B9-A470-4B59-AD42-72194E37B647}" type="sibTrans" cxnId="{9589984B-6275-4826-93D6-AC93B7AB1492}">
      <dgm:prSet/>
      <dgm:spPr/>
      <dgm:t>
        <a:bodyPr/>
        <a:lstStyle/>
        <a:p>
          <a:endParaRPr lang="en-US"/>
        </a:p>
      </dgm:t>
    </dgm:pt>
    <dgm:pt modelId="{9BAF3284-2184-4A2E-8113-7C66511BB74C}">
      <dgm:prSet/>
      <dgm:spPr>
        <a:solidFill>
          <a:srgbClr val="D8B86F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b-NO" sz="1800">
              <a:solidFill>
                <a:schemeClr val="bg1"/>
              </a:solidFill>
            </a:rPr>
            <a:t>Sett deg inn i hjelpearket med refleksjonsspørsmål  til den filmen du har valgt</a:t>
          </a:r>
          <a:endParaRPr lang="en-US" sz="1800">
            <a:solidFill>
              <a:schemeClr val="bg1"/>
            </a:solidFill>
          </a:endParaRPr>
        </a:p>
        <a:p>
          <a:pPr lvl="0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/>
        </a:p>
      </dgm:t>
    </dgm:pt>
    <dgm:pt modelId="{7551ED5C-5ED2-4E98-BE92-24C91EC9EC7A}" type="parTrans" cxnId="{B326B47A-1B06-4ACB-BBF5-5C1E5DE3D90A}">
      <dgm:prSet/>
      <dgm:spPr/>
      <dgm:t>
        <a:bodyPr/>
        <a:lstStyle/>
        <a:p>
          <a:endParaRPr lang="en-US"/>
        </a:p>
      </dgm:t>
    </dgm:pt>
    <dgm:pt modelId="{9AA67D5A-775B-41BB-B947-4AF57C4AF426}" type="sibTrans" cxnId="{B326B47A-1B06-4ACB-BBF5-5C1E5DE3D90A}">
      <dgm:prSet/>
      <dgm:spPr/>
      <dgm:t>
        <a:bodyPr/>
        <a:lstStyle/>
        <a:p>
          <a:endParaRPr lang="en-US"/>
        </a:p>
      </dgm:t>
    </dgm:pt>
    <dgm:pt modelId="{E24B0707-6C7A-4C84-85B4-C8ED1B3597DD}">
      <dgm:prSet/>
      <dgm:spPr>
        <a:solidFill>
          <a:srgbClr val="8AADAB"/>
        </a:solidFill>
      </dgm:spPr>
      <dgm:t>
        <a:bodyPr/>
        <a:lstStyle/>
        <a:p>
          <a:r>
            <a:rPr lang="nb-NO"/>
            <a:t>Antall deltagere:</a:t>
          </a:r>
        </a:p>
        <a:p>
          <a:r>
            <a:rPr lang="nb-NO"/>
            <a:t>8-10 personer</a:t>
          </a:r>
        </a:p>
        <a:p>
          <a:r>
            <a:rPr lang="nb-NO"/>
            <a:t>Tid for gjennomføring:</a:t>
          </a:r>
        </a:p>
        <a:p>
          <a:r>
            <a:rPr lang="nb-NO"/>
            <a:t>60 min</a:t>
          </a:r>
          <a:endParaRPr lang="en-US"/>
        </a:p>
      </dgm:t>
    </dgm:pt>
    <dgm:pt modelId="{4A4E68BE-0E83-4435-9865-CBF2C3B8059A}" type="parTrans" cxnId="{14FD1662-8725-44E2-87B8-E89CD1E8A197}">
      <dgm:prSet/>
      <dgm:spPr/>
      <dgm:t>
        <a:bodyPr/>
        <a:lstStyle/>
        <a:p>
          <a:endParaRPr lang="en-US"/>
        </a:p>
      </dgm:t>
    </dgm:pt>
    <dgm:pt modelId="{9B24D013-4D86-4002-B003-201A6620E11D}" type="sibTrans" cxnId="{14FD1662-8725-44E2-87B8-E89CD1E8A197}">
      <dgm:prSet/>
      <dgm:spPr/>
      <dgm:t>
        <a:bodyPr/>
        <a:lstStyle/>
        <a:p>
          <a:endParaRPr lang="en-US"/>
        </a:p>
      </dgm:t>
    </dgm:pt>
    <dgm:pt modelId="{0EBDEF2A-0DEB-4185-B573-6CF51E8B8C04}">
      <dgm:prSet/>
      <dgm:spPr>
        <a:solidFill>
          <a:srgbClr val="87818B"/>
        </a:solidFill>
      </dgm:spPr>
      <dgm:t>
        <a:bodyPr/>
        <a:lstStyle/>
        <a:p>
          <a:r>
            <a:rPr lang="nb-NO">
              <a:solidFill>
                <a:schemeClr val="bg1"/>
              </a:solidFill>
            </a:rPr>
            <a:t>Det finnes fire VR-filmer. Velg en film til per VR-simulering</a:t>
          </a:r>
          <a:endParaRPr lang="en-US">
            <a:solidFill>
              <a:schemeClr val="bg1"/>
            </a:solidFill>
          </a:endParaRPr>
        </a:p>
      </dgm:t>
    </dgm:pt>
    <dgm:pt modelId="{E73800DA-8C6B-454D-A834-363F8BBE04E3}" type="parTrans" cxnId="{A79FF665-56AC-4DA1-83BA-70E062C6E2DB}">
      <dgm:prSet/>
      <dgm:spPr/>
      <dgm:t>
        <a:bodyPr/>
        <a:lstStyle/>
        <a:p>
          <a:endParaRPr lang="en-US"/>
        </a:p>
      </dgm:t>
    </dgm:pt>
    <dgm:pt modelId="{170BA824-59A1-4816-A3FA-EF51C5CAB062}" type="sibTrans" cxnId="{A79FF665-56AC-4DA1-83BA-70E062C6E2DB}">
      <dgm:prSet/>
      <dgm:spPr/>
      <dgm:t>
        <a:bodyPr/>
        <a:lstStyle/>
        <a:p>
          <a:endParaRPr lang="en-US"/>
        </a:p>
      </dgm:t>
    </dgm:pt>
    <dgm:pt modelId="{A1879072-D44F-474A-92EF-2DAC8960F571}">
      <dgm:prSet/>
      <dgm:spPr>
        <a:solidFill>
          <a:srgbClr val="607FAE"/>
        </a:solidFill>
      </dgm:spPr>
      <dgm:t>
        <a:bodyPr/>
        <a:lstStyle/>
        <a:p>
          <a:r>
            <a:rPr lang="nb-NO"/>
            <a:t>Det er en fordel at deltagerne har gjennomført:</a:t>
          </a:r>
          <a:endParaRPr lang="en-US"/>
        </a:p>
        <a:p>
          <a:r>
            <a:rPr lang="nb-NO"/>
            <a:t>E-læringsprogrammet</a:t>
          </a:r>
        </a:p>
        <a:p>
          <a:r>
            <a:rPr lang="nb-NO"/>
            <a:t>Deltatt på felles undervisning</a:t>
          </a:r>
          <a:endParaRPr lang="en-US"/>
        </a:p>
      </dgm:t>
    </dgm:pt>
    <dgm:pt modelId="{895E4ED2-093E-4F33-A4FF-5DBE5F26CD05}" type="parTrans" cxnId="{66558114-5484-421B-8998-6414E6C8A050}">
      <dgm:prSet/>
      <dgm:spPr/>
      <dgm:t>
        <a:bodyPr/>
        <a:lstStyle/>
        <a:p>
          <a:endParaRPr lang="en-US"/>
        </a:p>
      </dgm:t>
    </dgm:pt>
    <dgm:pt modelId="{3561128B-FE74-4236-8D56-74976A3636A4}" type="sibTrans" cxnId="{66558114-5484-421B-8998-6414E6C8A050}">
      <dgm:prSet/>
      <dgm:spPr/>
      <dgm:t>
        <a:bodyPr/>
        <a:lstStyle/>
        <a:p>
          <a:endParaRPr lang="en-US"/>
        </a:p>
      </dgm:t>
    </dgm:pt>
    <dgm:pt modelId="{91235EF0-7AE5-4893-A64F-3AA4C0843180}" type="pres">
      <dgm:prSet presAssocID="{31110AD6-0CB3-4E13-99AC-B1A51394FC74}" presName="diagram" presStyleCnt="0">
        <dgm:presLayoutVars>
          <dgm:dir/>
          <dgm:resizeHandles val="exact"/>
        </dgm:presLayoutVars>
      </dgm:prSet>
      <dgm:spPr/>
    </dgm:pt>
    <dgm:pt modelId="{92A51DB7-335F-48AC-95D2-9EFD5B6F2880}" type="pres">
      <dgm:prSet presAssocID="{6001366F-C11D-4C70-B21B-A430C77BED9F}" presName="node" presStyleLbl="node1" presStyleIdx="0" presStyleCnt="5">
        <dgm:presLayoutVars>
          <dgm:bulletEnabled val="1"/>
        </dgm:presLayoutVars>
      </dgm:prSet>
      <dgm:spPr/>
    </dgm:pt>
    <dgm:pt modelId="{6AA5F70B-8A8D-4404-A9B1-BA630E9D54EC}" type="pres">
      <dgm:prSet presAssocID="{817160B9-A470-4B59-AD42-72194E37B647}" presName="sibTrans" presStyleCnt="0"/>
      <dgm:spPr/>
    </dgm:pt>
    <dgm:pt modelId="{5373E5A2-A889-4663-A15D-11CA6A8D50F0}" type="pres">
      <dgm:prSet presAssocID="{9BAF3284-2184-4A2E-8113-7C66511BB74C}" presName="node" presStyleLbl="node1" presStyleIdx="1" presStyleCnt="5">
        <dgm:presLayoutVars>
          <dgm:bulletEnabled val="1"/>
        </dgm:presLayoutVars>
      </dgm:prSet>
      <dgm:spPr/>
    </dgm:pt>
    <dgm:pt modelId="{620B3B3D-708D-47A0-9625-065B5AEE59FF}" type="pres">
      <dgm:prSet presAssocID="{9AA67D5A-775B-41BB-B947-4AF57C4AF426}" presName="sibTrans" presStyleCnt="0"/>
      <dgm:spPr/>
    </dgm:pt>
    <dgm:pt modelId="{709C8795-C4E5-4D6C-B6DA-5D2E3DBDCBC6}" type="pres">
      <dgm:prSet presAssocID="{E24B0707-6C7A-4C84-85B4-C8ED1B3597DD}" presName="node" presStyleLbl="node1" presStyleIdx="2" presStyleCnt="5">
        <dgm:presLayoutVars>
          <dgm:bulletEnabled val="1"/>
        </dgm:presLayoutVars>
      </dgm:prSet>
      <dgm:spPr/>
    </dgm:pt>
    <dgm:pt modelId="{6CCF6934-7F76-4C33-84AB-C2BEE6B05BD6}" type="pres">
      <dgm:prSet presAssocID="{9B24D013-4D86-4002-B003-201A6620E11D}" presName="sibTrans" presStyleCnt="0"/>
      <dgm:spPr/>
    </dgm:pt>
    <dgm:pt modelId="{8429BCC8-E886-4EFB-9B38-87F81113143F}" type="pres">
      <dgm:prSet presAssocID="{0EBDEF2A-0DEB-4185-B573-6CF51E8B8C04}" presName="node" presStyleLbl="node1" presStyleIdx="3" presStyleCnt="5">
        <dgm:presLayoutVars>
          <dgm:bulletEnabled val="1"/>
        </dgm:presLayoutVars>
      </dgm:prSet>
      <dgm:spPr/>
    </dgm:pt>
    <dgm:pt modelId="{FDDA6E33-84C1-41A9-9EAF-56F93A7C92EA}" type="pres">
      <dgm:prSet presAssocID="{170BA824-59A1-4816-A3FA-EF51C5CAB062}" presName="sibTrans" presStyleCnt="0"/>
      <dgm:spPr/>
    </dgm:pt>
    <dgm:pt modelId="{D453BEDD-4A4D-4BA8-9214-C48C31EF3735}" type="pres">
      <dgm:prSet presAssocID="{A1879072-D44F-474A-92EF-2DAC8960F571}" presName="node" presStyleLbl="node1" presStyleIdx="4" presStyleCnt="5">
        <dgm:presLayoutVars>
          <dgm:bulletEnabled val="1"/>
        </dgm:presLayoutVars>
      </dgm:prSet>
      <dgm:spPr/>
    </dgm:pt>
  </dgm:ptLst>
  <dgm:cxnLst>
    <dgm:cxn modelId="{B56AD000-E2DA-4C9F-BB93-8D5DE16FF83B}" type="presOf" srcId="{9BAF3284-2184-4A2E-8113-7C66511BB74C}" destId="{5373E5A2-A889-4663-A15D-11CA6A8D50F0}" srcOrd="0" destOrd="0" presId="urn:microsoft.com/office/officeart/2005/8/layout/default"/>
    <dgm:cxn modelId="{66558114-5484-421B-8998-6414E6C8A050}" srcId="{31110AD6-0CB3-4E13-99AC-B1A51394FC74}" destId="{A1879072-D44F-474A-92EF-2DAC8960F571}" srcOrd="4" destOrd="0" parTransId="{895E4ED2-093E-4F33-A4FF-5DBE5F26CD05}" sibTransId="{3561128B-FE74-4236-8D56-74976A3636A4}"/>
    <dgm:cxn modelId="{14FD1662-8725-44E2-87B8-E89CD1E8A197}" srcId="{31110AD6-0CB3-4E13-99AC-B1A51394FC74}" destId="{E24B0707-6C7A-4C84-85B4-C8ED1B3597DD}" srcOrd="2" destOrd="0" parTransId="{4A4E68BE-0E83-4435-9865-CBF2C3B8059A}" sibTransId="{9B24D013-4D86-4002-B003-201A6620E11D}"/>
    <dgm:cxn modelId="{A79FF665-56AC-4DA1-83BA-70E062C6E2DB}" srcId="{31110AD6-0CB3-4E13-99AC-B1A51394FC74}" destId="{0EBDEF2A-0DEB-4185-B573-6CF51E8B8C04}" srcOrd="3" destOrd="0" parTransId="{E73800DA-8C6B-454D-A834-363F8BBE04E3}" sibTransId="{170BA824-59A1-4816-A3FA-EF51C5CAB062}"/>
    <dgm:cxn modelId="{9589984B-6275-4826-93D6-AC93B7AB1492}" srcId="{31110AD6-0CB3-4E13-99AC-B1A51394FC74}" destId="{6001366F-C11D-4C70-B21B-A430C77BED9F}" srcOrd="0" destOrd="0" parTransId="{BF7F1A69-723D-4860-870A-44AB7C71B6A9}" sibTransId="{817160B9-A470-4B59-AD42-72194E37B647}"/>
    <dgm:cxn modelId="{A8DB4D59-CA9E-4F98-A830-C2721F25E7B3}" type="presOf" srcId="{E24B0707-6C7A-4C84-85B4-C8ED1B3597DD}" destId="{709C8795-C4E5-4D6C-B6DA-5D2E3DBDCBC6}" srcOrd="0" destOrd="0" presId="urn:microsoft.com/office/officeart/2005/8/layout/default"/>
    <dgm:cxn modelId="{B326B47A-1B06-4ACB-BBF5-5C1E5DE3D90A}" srcId="{31110AD6-0CB3-4E13-99AC-B1A51394FC74}" destId="{9BAF3284-2184-4A2E-8113-7C66511BB74C}" srcOrd="1" destOrd="0" parTransId="{7551ED5C-5ED2-4E98-BE92-24C91EC9EC7A}" sibTransId="{9AA67D5A-775B-41BB-B947-4AF57C4AF426}"/>
    <dgm:cxn modelId="{EB895C7F-B8AC-4067-A4D6-9A751007F9D7}" type="presOf" srcId="{A1879072-D44F-474A-92EF-2DAC8960F571}" destId="{D453BEDD-4A4D-4BA8-9214-C48C31EF3735}" srcOrd="0" destOrd="0" presId="urn:microsoft.com/office/officeart/2005/8/layout/default"/>
    <dgm:cxn modelId="{9296BD91-3C6B-418E-AB1C-CA25FA523869}" type="presOf" srcId="{31110AD6-0CB3-4E13-99AC-B1A51394FC74}" destId="{91235EF0-7AE5-4893-A64F-3AA4C0843180}" srcOrd="0" destOrd="0" presId="urn:microsoft.com/office/officeart/2005/8/layout/default"/>
    <dgm:cxn modelId="{6668AAE8-9973-41D9-8387-23966C138910}" type="presOf" srcId="{0EBDEF2A-0DEB-4185-B573-6CF51E8B8C04}" destId="{8429BCC8-E886-4EFB-9B38-87F81113143F}" srcOrd="0" destOrd="0" presId="urn:microsoft.com/office/officeart/2005/8/layout/default"/>
    <dgm:cxn modelId="{F973F1F9-13BD-4CAC-98AC-98495B58591A}" type="presOf" srcId="{6001366F-C11D-4C70-B21B-A430C77BED9F}" destId="{92A51DB7-335F-48AC-95D2-9EFD5B6F2880}" srcOrd="0" destOrd="0" presId="urn:microsoft.com/office/officeart/2005/8/layout/default"/>
    <dgm:cxn modelId="{9632BDE1-4473-46FB-AC2E-6ABDCF1314C7}" type="presParOf" srcId="{91235EF0-7AE5-4893-A64F-3AA4C0843180}" destId="{92A51DB7-335F-48AC-95D2-9EFD5B6F2880}" srcOrd="0" destOrd="0" presId="urn:microsoft.com/office/officeart/2005/8/layout/default"/>
    <dgm:cxn modelId="{B5C5E46A-40DC-4277-982F-2377FAAE294B}" type="presParOf" srcId="{91235EF0-7AE5-4893-A64F-3AA4C0843180}" destId="{6AA5F70B-8A8D-4404-A9B1-BA630E9D54EC}" srcOrd="1" destOrd="0" presId="urn:microsoft.com/office/officeart/2005/8/layout/default"/>
    <dgm:cxn modelId="{06F76BBF-EB4E-45DD-90B0-680FCD109980}" type="presParOf" srcId="{91235EF0-7AE5-4893-A64F-3AA4C0843180}" destId="{5373E5A2-A889-4663-A15D-11CA6A8D50F0}" srcOrd="2" destOrd="0" presId="urn:microsoft.com/office/officeart/2005/8/layout/default"/>
    <dgm:cxn modelId="{ACBC23E2-C825-4545-B621-C4DBB84DE1F4}" type="presParOf" srcId="{91235EF0-7AE5-4893-A64F-3AA4C0843180}" destId="{620B3B3D-708D-47A0-9625-065B5AEE59FF}" srcOrd="3" destOrd="0" presId="urn:microsoft.com/office/officeart/2005/8/layout/default"/>
    <dgm:cxn modelId="{ADC5FEB7-85AC-4D2B-882A-A442E31B8C37}" type="presParOf" srcId="{91235EF0-7AE5-4893-A64F-3AA4C0843180}" destId="{709C8795-C4E5-4D6C-B6DA-5D2E3DBDCBC6}" srcOrd="4" destOrd="0" presId="urn:microsoft.com/office/officeart/2005/8/layout/default"/>
    <dgm:cxn modelId="{30976C02-924E-4C18-8805-FE53AB52CC99}" type="presParOf" srcId="{91235EF0-7AE5-4893-A64F-3AA4C0843180}" destId="{6CCF6934-7F76-4C33-84AB-C2BEE6B05BD6}" srcOrd="5" destOrd="0" presId="urn:microsoft.com/office/officeart/2005/8/layout/default"/>
    <dgm:cxn modelId="{96C797BF-E50A-49A3-A244-BDE48392782A}" type="presParOf" srcId="{91235EF0-7AE5-4893-A64F-3AA4C0843180}" destId="{8429BCC8-E886-4EFB-9B38-87F81113143F}" srcOrd="6" destOrd="0" presId="urn:microsoft.com/office/officeart/2005/8/layout/default"/>
    <dgm:cxn modelId="{4B619478-214A-4E81-BD05-76BDC5F01994}" type="presParOf" srcId="{91235EF0-7AE5-4893-A64F-3AA4C0843180}" destId="{FDDA6E33-84C1-41A9-9EAF-56F93A7C92EA}" srcOrd="7" destOrd="0" presId="urn:microsoft.com/office/officeart/2005/8/layout/default"/>
    <dgm:cxn modelId="{5B519D34-0227-415F-8953-AA1AC7E0074F}" type="presParOf" srcId="{91235EF0-7AE5-4893-A64F-3AA4C0843180}" destId="{D453BEDD-4A4D-4BA8-9214-C48C31EF3735}" srcOrd="8" destOrd="0" presId="urn:microsoft.com/office/officeart/2005/8/layout/default"/>
  </dgm:cxnLst>
  <dgm:bg>
    <a:solidFill>
      <a:srgbClr val="F2F6F4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CE1762-5DAC-42E8-86D7-0E70F45FBDEE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6C6B36-1A62-43BA-A9C5-4E664C9A2C3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endParaRPr lang="en-US" b="0"/>
        </a:p>
      </dgm:t>
    </dgm:pt>
    <dgm:pt modelId="{77983B41-2990-47BC-85EE-B8E1AD1464E0}" type="parTrans" cxnId="{69652D24-4ED8-41C7-8914-96EB3627285F}">
      <dgm:prSet/>
      <dgm:spPr/>
      <dgm:t>
        <a:bodyPr/>
        <a:lstStyle/>
        <a:p>
          <a:endParaRPr lang="en-US"/>
        </a:p>
      </dgm:t>
    </dgm:pt>
    <dgm:pt modelId="{747706AF-54C4-47C4-AE06-F6DFB4407649}" type="sibTrans" cxnId="{69652D24-4ED8-41C7-8914-96EB3627285F}">
      <dgm:prSet/>
      <dgm:spPr/>
      <dgm:t>
        <a:bodyPr/>
        <a:lstStyle/>
        <a:p>
          <a:endParaRPr lang="en-US"/>
        </a:p>
      </dgm:t>
    </dgm:pt>
    <dgm:pt modelId="{6DA60F6C-23AC-4C9E-B66D-855179A81788}">
      <dgm:prSet/>
      <dgm:spPr/>
      <dgm:t>
        <a:bodyPr/>
        <a:lstStyle/>
        <a:p>
          <a:pPr rtl="0">
            <a:lnSpc>
              <a:spcPct val="100000"/>
            </a:lnSpc>
            <a:defRPr cap="all"/>
          </a:pPr>
          <a:endParaRPr lang="en-US"/>
        </a:p>
      </dgm:t>
    </dgm:pt>
    <dgm:pt modelId="{700EC013-9E68-4B7A-BE51-6A72049F7664}" type="parTrans" cxnId="{71B15840-8186-4FC0-8EB9-9F04C143FD86}">
      <dgm:prSet/>
      <dgm:spPr/>
      <dgm:t>
        <a:bodyPr/>
        <a:lstStyle/>
        <a:p>
          <a:endParaRPr lang="en-US"/>
        </a:p>
      </dgm:t>
    </dgm:pt>
    <dgm:pt modelId="{C515BE8C-19C1-4DC0-A205-27C10D09C390}" type="sibTrans" cxnId="{71B15840-8186-4FC0-8EB9-9F04C143FD86}">
      <dgm:prSet/>
      <dgm:spPr/>
      <dgm:t>
        <a:bodyPr/>
        <a:lstStyle/>
        <a:p>
          <a:endParaRPr lang="en-US"/>
        </a:p>
      </dgm:t>
    </dgm:pt>
    <dgm:pt modelId="{41478B67-F8D9-46A1-A755-6B88F2C9C59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endParaRPr lang="nb-NO">
            <a:solidFill>
              <a:srgbClr val="000000"/>
            </a:solidFill>
            <a:latin typeface="Calibri"/>
            <a:cs typeface="Calibri"/>
          </a:endParaRPr>
        </a:p>
      </dgm:t>
    </dgm:pt>
    <dgm:pt modelId="{C99A69AF-89A8-4313-865F-5C1E841A0209}" type="parTrans" cxnId="{52DD3C07-D723-452C-B4D4-0E761C7FDF7F}">
      <dgm:prSet/>
      <dgm:spPr/>
      <dgm:t>
        <a:bodyPr/>
        <a:lstStyle/>
        <a:p>
          <a:endParaRPr lang="en-US"/>
        </a:p>
      </dgm:t>
    </dgm:pt>
    <dgm:pt modelId="{018071B2-CE41-48FC-999E-DE51A8E64769}" type="sibTrans" cxnId="{52DD3C07-D723-452C-B4D4-0E761C7FDF7F}">
      <dgm:prSet/>
      <dgm:spPr/>
      <dgm:t>
        <a:bodyPr/>
        <a:lstStyle/>
        <a:p>
          <a:endParaRPr lang="en-US"/>
        </a:p>
      </dgm:t>
    </dgm:pt>
    <dgm:pt modelId="{664D056C-FB0B-41D0-B1C0-CD36B657D1AF}" type="pres">
      <dgm:prSet presAssocID="{17CE1762-5DAC-42E8-86D7-0E70F45FBDEE}" presName="root" presStyleCnt="0">
        <dgm:presLayoutVars>
          <dgm:dir/>
          <dgm:resizeHandles val="exact"/>
        </dgm:presLayoutVars>
      </dgm:prSet>
      <dgm:spPr/>
    </dgm:pt>
    <dgm:pt modelId="{B3D5776F-E508-41FE-BB9B-363C28DAC21A}" type="pres">
      <dgm:prSet presAssocID="{486C6B36-1A62-43BA-A9C5-4E664C9A2C30}" presName="compNode" presStyleCnt="0"/>
      <dgm:spPr/>
    </dgm:pt>
    <dgm:pt modelId="{7A836C65-6D30-46FD-898D-9197D5E9AE2B}" type="pres">
      <dgm:prSet presAssocID="{486C6B36-1A62-43BA-A9C5-4E664C9A2C30}" presName="iconBgRect" presStyleLbl="bgShp" presStyleIdx="0" presStyleCnt="3"/>
      <dgm:spPr>
        <a:solidFill>
          <a:srgbClr val="F4B183"/>
        </a:solidFill>
      </dgm:spPr>
    </dgm:pt>
    <dgm:pt modelId="{ADDF540D-D7C6-4660-8C7B-A4B5EE60C077}" type="pres">
      <dgm:prSet presAssocID="{486C6B36-1A62-43BA-A9C5-4E664C9A2C30}" presName="iconRect" presStyleLbl="node1" presStyleIdx="0" presStyleCnt="3"/>
      <dgm:spPr>
        <a:blipFill>
          <a:blip xmlns:r="http://schemas.openxmlformats.org/officeDocument/2006/relationships" r:embed="rId1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Briller"/>
        </a:ext>
      </dgm:extLst>
    </dgm:pt>
    <dgm:pt modelId="{71CD2984-2393-4DCB-9DB7-0781561BA9B9}" type="pres">
      <dgm:prSet presAssocID="{486C6B36-1A62-43BA-A9C5-4E664C9A2C30}" presName="spaceRect" presStyleCnt="0"/>
      <dgm:spPr/>
    </dgm:pt>
    <dgm:pt modelId="{144EC58A-88AA-4758-9552-EEF5D44A7BD2}" type="pres">
      <dgm:prSet presAssocID="{486C6B36-1A62-43BA-A9C5-4E664C9A2C30}" presName="textRect" presStyleLbl="revTx" presStyleIdx="0" presStyleCnt="3" custLinFactY="17140" custLinFactNeighborX="64" custLinFactNeighborY="100000">
        <dgm:presLayoutVars>
          <dgm:chMax val="1"/>
          <dgm:chPref val="1"/>
        </dgm:presLayoutVars>
      </dgm:prSet>
      <dgm:spPr/>
    </dgm:pt>
    <dgm:pt modelId="{83E49BCA-75B5-4EA5-90BE-D1BC93906267}" type="pres">
      <dgm:prSet presAssocID="{747706AF-54C4-47C4-AE06-F6DFB4407649}" presName="sibTrans" presStyleCnt="0"/>
      <dgm:spPr/>
    </dgm:pt>
    <dgm:pt modelId="{9245F9C2-3F35-4D1E-8988-2D5C7C4D8B5A}" type="pres">
      <dgm:prSet presAssocID="{6DA60F6C-23AC-4C9E-B66D-855179A81788}" presName="compNode" presStyleCnt="0"/>
      <dgm:spPr/>
    </dgm:pt>
    <dgm:pt modelId="{A930265B-AE3B-4D64-91CF-AA32362267AF}" type="pres">
      <dgm:prSet presAssocID="{6DA60F6C-23AC-4C9E-B66D-855179A81788}" presName="iconBgRect" presStyleLbl="bgShp" presStyleIdx="1" presStyleCnt="3"/>
      <dgm:spPr>
        <a:solidFill>
          <a:srgbClr val="7BA296"/>
        </a:solidFill>
      </dgm:spPr>
    </dgm:pt>
    <dgm:pt modelId="{58147EE3-7D82-4151-9179-B10B54092DA1}" type="pres">
      <dgm:prSet presAssocID="{6DA60F6C-23AC-4C9E-B66D-855179A81788}" presName="iconRect" presStyleLbl="node1" presStyleIdx="1" presStyleCnt="3"/>
      <dgm:spPr>
        <a:blipFill dpi="0" rotWithShape="1">
          <a:blip xmlns:r="http://schemas.openxmlformats.org/officeDocument/2006/relationships" r:embed="rId3">
            <a:alphaModFix amt="99000"/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e"/>
        </a:ext>
      </dgm:extLst>
    </dgm:pt>
    <dgm:pt modelId="{DA8E4598-E96A-4373-97EC-38562D6016F9}" type="pres">
      <dgm:prSet presAssocID="{6DA60F6C-23AC-4C9E-B66D-855179A81788}" presName="spaceRect" presStyleCnt="0"/>
      <dgm:spPr/>
    </dgm:pt>
    <dgm:pt modelId="{0ADCC591-FD99-4198-81B7-DA600D3B7592}" type="pres">
      <dgm:prSet presAssocID="{6DA60F6C-23AC-4C9E-B66D-855179A81788}" presName="textRect" presStyleLbl="revTx" presStyleIdx="1" presStyleCnt="3" custLinFactY="38939" custLinFactNeighborX="1497" custLinFactNeighborY="100000">
        <dgm:presLayoutVars>
          <dgm:chMax val="1"/>
          <dgm:chPref val="1"/>
        </dgm:presLayoutVars>
      </dgm:prSet>
      <dgm:spPr/>
    </dgm:pt>
    <dgm:pt modelId="{3D651DDE-A6D8-4CD8-9865-68B2F9084AFC}" type="pres">
      <dgm:prSet presAssocID="{C515BE8C-19C1-4DC0-A205-27C10D09C390}" presName="sibTrans" presStyleCnt="0"/>
      <dgm:spPr/>
    </dgm:pt>
    <dgm:pt modelId="{DD5C5954-26E1-496A-A2D2-C812A8ADBDCB}" type="pres">
      <dgm:prSet presAssocID="{41478B67-F8D9-46A1-A755-6B88F2C9C59D}" presName="compNode" presStyleCnt="0"/>
      <dgm:spPr/>
    </dgm:pt>
    <dgm:pt modelId="{2EC7BA38-D809-40FF-9545-86BE2E7C0876}" type="pres">
      <dgm:prSet presAssocID="{41478B67-F8D9-46A1-A755-6B88F2C9C59D}" presName="iconBgRect" presStyleLbl="bgShp" presStyleIdx="2" presStyleCnt="3"/>
      <dgm:spPr>
        <a:solidFill>
          <a:srgbClr val="CDBE7D"/>
        </a:solidFill>
      </dgm:spPr>
    </dgm:pt>
    <dgm:pt modelId="{9CFB6450-005E-40A2-A636-FB1A0C728A98}" type="pres">
      <dgm:prSet presAssocID="{41478B67-F8D9-46A1-A755-6B88F2C9C59D}" presName="iconRect" presStyleLbl="node1" presStyleIdx="2" presStyleCnt="3"/>
      <dgm:spPr>
        <a:blipFill>
          <a:blip xmlns:r="http://schemas.openxmlformats.org/officeDocument/2006/relationships"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521B829D-B2F0-4531-BAAD-9220EF9B272B}" type="pres">
      <dgm:prSet presAssocID="{41478B67-F8D9-46A1-A755-6B88F2C9C59D}" presName="spaceRect" presStyleCnt="0"/>
      <dgm:spPr/>
    </dgm:pt>
    <dgm:pt modelId="{E8AAD928-1AA0-4083-8DF7-EBE88DDE39F9}" type="pres">
      <dgm:prSet presAssocID="{41478B67-F8D9-46A1-A755-6B88F2C9C59D}" presName="textRect" presStyleLbl="revTx" presStyleIdx="2" presStyleCnt="3" custLinFactY="43268" custLinFactNeighborX="749" custLinFactNeighborY="100000">
        <dgm:presLayoutVars>
          <dgm:chMax val="1"/>
          <dgm:chPref val="1"/>
        </dgm:presLayoutVars>
      </dgm:prSet>
      <dgm:spPr/>
    </dgm:pt>
  </dgm:ptLst>
  <dgm:cxnLst>
    <dgm:cxn modelId="{52DD3C07-D723-452C-B4D4-0E761C7FDF7F}" srcId="{17CE1762-5DAC-42E8-86D7-0E70F45FBDEE}" destId="{41478B67-F8D9-46A1-A755-6B88F2C9C59D}" srcOrd="2" destOrd="0" parTransId="{C99A69AF-89A8-4313-865F-5C1E841A0209}" sibTransId="{018071B2-CE41-48FC-999E-DE51A8E64769}"/>
    <dgm:cxn modelId="{69652D24-4ED8-41C7-8914-96EB3627285F}" srcId="{17CE1762-5DAC-42E8-86D7-0E70F45FBDEE}" destId="{486C6B36-1A62-43BA-A9C5-4E664C9A2C30}" srcOrd="0" destOrd="0" parTransId="{77983B41-2990-47BC-85EE-B8E1AD1464E0}" sibTransId="{747706AF-54C4-47C4-AE06-F6DFB4407649}"/>
    <dgm:cxn modelId="{71B15840-8186-4FC0-8EB9-9F04C143FD86}" srcId="{17CE1762-5DAC-42E8-86D7-0E70F45FBDEE}" destId="{6DA60F6C-23AC-4C9E-B66D-855179A81788}" srcOrd="1" destOrd="0" parTransId="{700EC013-9E68-4B7A-BE51-6A72049F7664}" sibTransId="{C515BE8C-19C1-4DC0-A205-27C10D09C390}"/>
    <dgm:cxn modelId="{2B136361-984B-47C9-838F-28F7A09F6238}" type="presOf" srcId="{486C6B36-1A62-43BA-A9C5-4E664C9A2C30}" destId="{144EC58A-88AA-4758-9552-EEF5D44A7BD2}" srcOrd="0" destOrd="0" presId="urn:microsoft.com/office/officeart/2018/5/layout/IconCircleLabelList"/>
    <dgm:cxn modelId="{BCD97679-06F4-4556-8C41-9ADE8144A5C5}" type="presOf" srcId="{6DA60F6C-23AC-4C9E-B66D-855179A81788}" destId="{0ADCC591-FD99-4198-81B7-DA600D3B7592}" srcOrd="0" destOrd="0" presId="urn:microsoft.com/office/officeart/2018/5/layout/IconCircleLabelList"/>
    <dgm:cxn modelId="{DA87ED9E-0079-4585-AB1F-699FC4C31511}" type="presOf" srcId="{17CE1762-5DAC-42E8-86D7-0E70F45FBDEE}" destId="{664D056C-FB0B-41D0-B1C0-CD36B657D1AF}" srcOrd="0" destOrd="0" presId="urn:microsoft.com/office/officeart/2018/5/layout/IconCircleLabelList"/>
    <dgm:cxn modelId="{B4EEB29F-B73B-4ABB-86B5-8B596FAAEBAE}" type="presOf" srcId="{41478B67-F8D9-46A1-A755-6B88F2C9C59D}" destId="{E8AAD928-1AA0-4083-8DF7-EBE88DDE39F9}" srcOrd="0" destOrd="0" presId="urn:microsoft.com/office/officeart/2018/5/layout/IconCircleLabelList"/>
    <dgm:cxn modelId="{A32AA1D8-D6AF-4968-833E-65CBBF6F1CCA}" type="presParOf" srcId="{664D056C-FB0B-41D0-B1C0-CD36B657D1AF}" destId="{B3D5776F-E508-41FE-BB9B-363C28DAC21A}" srcOrd="0" destOrd="0" presId="urn:microsoft.com/office/officeart/2018/5/layout/IconCircleLabelList"/>
    <dgm:cxn modelId="{5C99263C-06DE-4B6C-AA71-86033B958760}" type="presParOf" srcId="{B3D5776F-E508-41FE-BB9B-363C28DAC21A}" destId="{7A836C65-6D30-46FD-898D-9197D5E9AE2B}" srcOrd="0" destOrd="0" presId="urn:microsoft.com/office/officeart/2018/5/layout/IconCircleLabelList"/>
    <dgm:cxn modelId="{8109E27F-5E5C-489C-9BC1-8A707A1B7F6C}" type="presParOf" srcId="{B3D5776F-E508-41FE-BB9B-363C28DAC21A}" destId="{ADDF540D-D7C6-4660-8C7B-A4B5EE60C077}" srcOrd="1" destOrd="0" presId="urn:microsoft.com/office/officeart/2018/5/layout/IconCircleLabelList"/>
    <dgm:cxn modelId="{5AE95D65-FABD-4FF6-B3D1-7E461945EFF6}" type="presParOf" srcId="{B3D5776F-E508-41FE-BB9B-363C28DAC21A}" destId="{71CD2984-2393-4DCB-9DB7-0781561BA9B9}" srcOrd="2" destOrd="0" presId="urn:microsoft.com/office/officeart/2018/5/layout/IconCircleLabelList"/>
    <dgm:cxn modelId="{8E52220E-1FF3-41B1-A4CE-2B32B5672F83}" type="presParOf" srcId="{B3D5776F-E508-41FE-BB9B-363C28DAC21A}" destId="{144EC58A-88AA-4758-9552-EEF5D44A7BD2}" srcOrd="3" destOrd="0" presId="urn:microsoft.com/office/officeart/2018/5/layout/IconCircleLabelList"/>
    <dgm:cxn modelId="{A5178827-3519-4D21-AE4B-2ED21A116D45}" type="presParOf" srcId="{664D056C-FB0B-41D0-B1C0-CD36B657D1AF}" destId="{83E49BCA-75B5-4EA5-90BE-D1BC93906267}" srcOrd="1" destOrd="0" presId="urn:microsoft.com/office/officeart/2018/5/layout/IconCircleLabelList"/>
    <dgm:cxn modelId="{928EE096-D3E2-4E0A-B1DE-680B4E951D96}" type="presParOf" srcId="{664D056C-FB0B-41D0-B1C0-CD36B657D1AF}" destId="{9245F9C2-3F35-4D1E-8988-2D5C7C4D8B5A}" srcOrd="2" destOrd="0" presId="urn:microsoft.com/office/officeart/2018/5/layout/IconCircleLabelList"/>
    <dgm:cxn modelId="{BFB696F5-C705-4230-B777-D695541BE1DF}" type="presParOf" srcId="{9245F9C2-3F35-4D1E-8988-2D5C7C4D8B5A}" destId="{A930265B-AE3B-4D64-91CF-AA32362267AF}" srcOrd="0" destOrd="0" presId="urn:microsoft.com/office/officeart/2018/5/layout/IconCircleLabelList"/>
    <dgm:cxn modelId="{A90224A3-7C00-465A-A824-33EA88DFD11A}" type="presParOf" srcId="{9245F9C2-3F35-4D1E-8988-2D5C7C4D8B5A}" destId="{58147EE3-7D82-4151-9179-B10B54092DA1}" srcOrd="1" destOrd="0" presId="urn:microsoft.com/office/officeart/2018/5/layout/IconCircleLabelList"/>
    <dgm:cxn modelId="{33CFB092-F106-494D-ADBD-99938B6465BF}" type="presParOf" srcId="{9245F9C2-3F35-4D1E-8988-2D5C7C4D8B5A}" destId="{DA8E4598-E96A-4373-97EC-38562D6016F9}" srcOrd="2" destOrd="0" presId="urn:microsoft.com/office/officeart/2018/5/layout/IconCircleLabelList"/>
    <dgm:cxn modelId="{CB08EE56-EA47-4C2A-A8CF-986763EFE656}" type="presParOf" srcId="{9245F9C2-3F35-4D1E-8988-2D5C7C4D8B5A}" destId="{0ADCC591-FD99-4198-81B7-DA600D3B7592}" srcOrd="3" destOrd="0" presId="urn:microsoft.com/office/officeart/2018/5/layout/IconCircleLabelList"/>
    <dgm:cxn modelId="{C77799C5-6FF4-4AF6-96CA-EFC64618C881}" type="presParOf" srcId="{664D056C-FB0B-41D0-B1C0-CD36B657D1AF}" destId="{3D651DDE-A6D8-4CD8-9865-68B2F9084AFC}" srcOrd="3" destOrd="0" presId="urn:microsoft.com/office/officeart/2018/5/layout/IconCircleLabelList"/>
    <dgm:cxn modelId="{D6CD0FCF-037B-493F-ADB2-7647F7C74966}" type="presParOf" srcId="{664D056C-FB0B-41D0-B1C0-CD36B657D1AF}" destId="{DD5C5954-26E1-496A-A2D2-C812A8ADBDCB}" srcOrd="4" destOrd="0" presId="urn:microsoft.com/office/officeart/2018/5/layout/IconCircleLabelList"/>
    <dgm:cxn modelId="{661F15B0-E05A-43DA-A75B-B8BEB6A4F489}" type="presParOf" srcId="{DD5C5954-26E1-496A-A2D2-C812A8ADBDCB}" destId="{2EC7BA38-D809-40FF-9545-86BE2E7C0876}" srcOrd="0" destOrd="0" presId="urn:microsoft.com/office/officeart/2018/5/layout/IconCircleLabelList"/>
    <dgm:cxn modelId="{870E2166-74B1-44FB-A693-18E77D16EE47}" type="presParOf" srcId="{DD5C5954-26E1-496A-A2D2-C812A8ADBDCB}" destId="{9CFB6450-005E-40A2-A636-FB1A0C728A98}" srcOrd="1" destOrd="0" presId="urn:microsoft.com/office/officeart/2018/5/layout/IconCircleLabelList"/>
    <dgm:cxn modelId="{5DD6A2B1-2230-4579-82B8-A5FFF4258A96}" type="presParOf" srcId="{DD5C5954-26E1-496A-A2D2-C812A8ADBDCB}" destId="{521B829D-B2F0-4531-BAAD-9220EF9B272B}" srcOrd="2" destOrd="0" presId="urn:microsoft.com/office/officeart/2018/5/layout/IconCircleLabelList"/>
    <dgm:cxn modelId="{7A9BE744-CB3B-47FE-BC8D-961D7DCDE2CA}" type="presParOf" srcId="{DD5C5954-26E1-496A-A2D2-C812A8ADBDCB}" destId="{E8AAD928-1AA0-4083-8DF7-EBE88DDE39F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1AB92F-992D-4B54-9E9A-ADB9C410BA63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302C232-17FF-4DD3-8D82-2DD6E663082B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7BA296"/>
        </a:solidFill>
      </dgm:spPr>
      <dgm:t>
        <a:bodyPr/>
        <a:lstStyle/>
        <a:p>
          <a:endParaRPr lang="en-US" sz="3200">
            <a:latin typeface="+mj-lt"/>
          </a:endParaRPr>
        </a:p>
      </dgm:t>
    </dgm:pt>
    <dgm:pt modelId="{1BEB3CD6-144E-4B09-B3D4-3AE38C03F950}" type="parTrans" cxnId="{5F0E5819-61C2-484E-B622-ACF40F69F148}">
      <dgm:prSet/>
      <dgm:spPr/>
      <dgm:t>
        <a:bodyPr/>
        <a:lstStyle/>
        <a:p>
          <a:endParaRPr lang="en-US"/>
        </a:p>
      </dgm:t>
    </dgm:pt>
    <dgm:pt modelId="{70C288AD-2DF4-4B62-B1BA-38D215665274}" type="sibTrans" cxnId="{5F0E5819-61C2-484E-B622-ACF40F69F148}">
      <dgm:prSet/>
      <dgm:spPr/>
      <dgm:t>
        <a:bodyPr/>
        <a:lstStyle/>
        <a:p>
          <a:endParaRPr lang="en-US"/>
        </a:p>
      </dgm:t>
    </dgm:pt>
    <dgm:pt modelId="{BBF2BF67-E2C7-454C-8745-80A69F2734B4}">
      <dgm:prSet custT="1"/>
      <dgm:spPr>
        <a:solidFill>
          <a:srgbClr val="A7C1B9"/>
        </a:solidFill>
      </dgm:spPr>
      <dgm:t>
        <a:bodyPr/>
        <a:lstStyle/>
        <a:p>
          <a:r>
            <a:rPr lang="nb-NO" sz="3200"/>
            <a:t>Få en forståelse av hvordan man kan snakke med pårørende om temaer de er opptatt av og samtidig ivareta taushetsplikten</a:t>
          </a:r>
          <a:endParaRPr lang="en-US" sz="3200">
            <a:latin typeface="+mj-lt"/>
          </a:endParaRPr>
        </a:p>
      </dgm:t>
    </dgm:pt>
    <dgm:pt modelId="{26C3E83D-C7BE-40B5-BF30-F94AF65BABB4}" type="parTrans" cxnId="{8E420665-EAA1-4EE4-AE3D-36BF128CA370}">
      <dgm:prSet/>
      <dgm:spPr/>
      <dgm:t>
        <a:bodyPr/>
        <a:lstStyle/>
        <a:p>
          <a:endParaRPr lang="nb-NO"/>
        </a:p>
      </dgm:t>
    </dgm:pt>
    <dgm:pt modelId="{6C984E67-B311-449F-8497-1215B2A78ACA}" type="sibTrans" cxnId="{8E420665-EAA1-4EE4-AE3D-36BF128CA370}">
      <dgm:prSet/>
      <dgm:spPr/>
      <dgm:t>
        <a:bodyPr/>
        <a:lstStyle/>
        <a:p>
          <a:endParaRPr lang="nb-NO"/>
        </a:p>
      </dgm:t>
    </dgm:pt>
    <dgm:pt modelId="{F284717B-BDAB-4215-9578-7A08F25A479C}" type="pres">
      <dgm:prSet presAssocID="{FA1AB92F-992D-4B54-9E9A-ADB9C410BA63}" presName="vert0" presStyleCnt="0">
        <dgm:presLayoutVars>
          <dgm:dir/>
          <dgm:animOne val="branch"/>
          <dgm:animLvl val="lvl"/>
        </dgm:presLayoutVars>
      </dgm:prSet>
      <dgm:spPr/>
    </dgm:pt>
    <dgm:pt modelId="{4165B96D-8095-4ED8-B5B8-896F5F79434C}" type="pres">
      <dgm:prSet presAssocID="{C302C232-17FF-4DD3-8D82-2DD6E663082B}" presName="thickLine" presStyleLbl="alignNode1" presStyleIdx="0" presStyleCnt="2"/>
      <dgm:spPr/>
    </dgm:pt>
    <dgm:pt modelId="{B129AF91-5FC3-44F4-9BFD-D974703F53EF}" type="pres">
      <dgm:prSet presAssocID="{C302C232-17FF-4DD3-8D82-2DD6E663082B}" presName="horz1" presStyleCnt="0"/>
      <dgm:spPr/>
    </dgm:pt>
    <dgm:pt modelId="{0E7CDA70-64FF-408C-ACE7-D325615692E6}" type="pres">
      <dgm:prSet presAssocID="{C302C232-17FF-4DD3-8D82-2DD6E663082B}" presName="tx1" presStyleLbl="revTx" presStyleIdx="0" presStyleCnt="2" custScaleY="107351" custLinFactNeighborX="151" custLinFactNeighborY="-6224"/>
      <dgm:spPr/>
    </dgm:pt>
    <dgm:pt modelId="{71D3BA90-D3E3-4785-9CFB-1EE05DDEE9A5}" type="pres">
      <dgm:prSet presAssocID="{C302C232-17FF-4DD3-8D82-2DD6E663082B}" presName="vert1" presStyleCnt="0"/>
      <dgm:spPr/>
    </dgm:pt>
    <dgm:pt modelId="{12920ACA-3D60-403B-BF45-D97E4E8E1063}" type="pres">
      <dgm:prSet presAssocID="{BBF2BF67-E2C7-454C-8745-80A69F2734B4}" presName="thickLine" presStyleLbl="alignNode1" presStyleIdx="1" presStyleCnt="2"/>
      <dgm:spPr/>
    </dgm:pt>
    <dgm:pt modelId="{7172F7B5-2574-42D9-8E5C-7874ED80D1A7}" type="pres">
      <dgm:prSet presAssocID="{BBF2BF67-E2C7-454C-8745-80A69F2734B4}" presName="horz1" presStyleCnt="0"/>
      <dgm:spPr/>
    </dgm:pt>
    <dgm:pt modelId="{62CC89FC-35DB-4493-B75D-78A4FFD02D9D}" type="pres">
      <dgm:prSet presAssocID="{BBF2BF67-E2C7-454C-8745-80A69F2734B4}" presName="tx1" presStyleLbl="revTx" presStyleIdx="1" presStyleCnt="2" custScaleY="104493"/>
      <dgm:spPr/>
    </dgm:pt>
    <dgm:pt modelId="{90792571-6DB4-4961-80DB-FDFCB6CBE089}" type="pres">
      <dgm:prSet presAssocID="{BBF2BF67-E2C7-454C-8745-80A69F2734B4}" presName="vert1" presStyleCnt="0"/>
      <dgm:spPr/>
    </dgm:pt>
  </dgm:ptLst>
  <dgm:cxnLst>
    <dgm:cxn modelId="{5F0E5819-61C2-484E-B622-ACF40F69F148}" srcId="{FA1AB92F-992D-4B54-9E9A-ADB9C410BA63}" destId="{C302C232-17FF-4DD3-8D82-2DD6E663082B}" srcOrd="0" destOrd="0" parTransId="{1BEB3CD6-144E-4B09-B3D4-3AE38C03F950}" sibTransId="{70C288AD-2DF4-4B62-B1BA-38D215665274}"/>
    <dgm:cxn modelId="{8E420665-EAA1-4EE4-AE3D-36BF128CA370}" srcId="{FA1AB92F-992D-4B54-9E9A-ADB9C410BA63}" destId="{BBF2BF67-E2C7-454C-8745-80A69F2734B4}" srcOrd="1" destOrd="0" parTransId="{26C3E83D-C7BE-40B5-BF30-F94AF65BABB4}" sibTransId="{6C984E67-B311-449F-8497-1215B2A78ACA}"/>
    <dgm:cxn modelId="{ECCEDC9A-9FA8-4B5C-BF65-A3E88BE08EBC}" type="presOf" srcId="{BBF2BF67-E2C7-454C-8745-80A69F2734B4}" destId="{62CC89FC-35DB-4493-B75D-78A4FFD02D9D}" srcOrd="0" destOrd="0" presId="urn:microsoft.com/office/officeart/2008/layout/LinedList"/>
    <dgm:cxn modelId="{E58800E6-DDEB-43B3-8E97-9127B20CAA4F}" type="presOf" srcId="{FA1AB92F-992D-4B54-9E9A-ADB9C410BA63}" destId="{F284717B-BDAB-4215-9578-7A08F25A479C}" srcOrd="0" destOrd="0" presId="urn:microsoft.com/office/officeart/2008/layout/LinedList"/>
    <dgm:cxn modelId="{64E88EFD-BFE6-4856-BF2E-B8E0BD2DA062}" type="presOf" srcId="{C302C232-17FF-4DD3-8D82-2DD6E663082B}" destId="{0E7CDA70-64FF-408C-ACE7-D325615692E6}" srcOrd="0" destOrd="0" presId="urn:microsoft.com/office/officeart/2008/layout/LinedList"/>
    <dgm:cxn modelId="{2D5C25BC-AB1C-43BB-83CC-7227026D4D27}" type="presParOf" srcId="{F284717B-BDAB-4215-9578-7A08F25A479C}" destId="{4165B96D-8095-4ED8-B5B8-896F5F79434C}" srcOrd="0" destOrd="0" presId="urn:microsoft.com/office/officeart/2008/layout/LinedList"/>
    <dgm:cxn modelId="{912A79EB-EA33-4B34-B40C-27D454CFDB46}" type="presParOf" srcId="{F284717B-BDAB-4215-9578-7A08F25A479C}" destId="{B129AF91-5FC3-44F4-9BFD-D974703F53EF}" srcOrd="1" destOrd="0" presId="urn:microsoft.com/office/officeart/2008/layout/LinedList"/>
    <dgm:cxn modelId="{0B3E088F-E700-4BCD-B7CB-56AD3939E25C}" type="presParOf" srcId="{B129AF91-5FC3-44F4-9BFD-D974703F53EF}" destId="{0E7CDA70-64FF-408C-ACE7-D325615692E6}" srcOrd="0" destOrd="0" presId="urn:microsoft.com/office/officeart/2008/layout/LinedList"/>
    <dgm:cxn modelId="{615B474C-C8A1-40EF-80D2-7916E6B80DB1}" type="presParOf" srcId="{B129AF91-5FC3-44F4-9BFD-D974703F53EF}" destId="{71D3BA90-D3E3-4785-9CFB-1EE05DDEE9A5}" srcOrd="1" destOrd="0" presId="urn:microsoft.com/office/officeart/2008/layout/LinedList"/>
    <dgm:cxn modelId="{29A6BA6D-6205-403B-9F2F-EEF9D6E5C32C}" type="presParOf" srcId="{F284717B-BDAB-4215-9578-7A08F25A479C}" destId="{12920ACA-3D60-403B-BF45-D97E4E8E1063}" srcOrd="2" destOrd="0" presId="urn:microsoft.com/office/officeart/2008/layout/LinedList"/>
    <dgm:cxn modelId="{310839DA-4001-4A01-A126-F9D8AC75B6AD}" type="presParOf" srcId="{F284717B-BDAB-4215-9578-7A08F25A479C}" destId="{7172F7B5-2574-42D9-8E5C-7874ED80D1A7}" srcOrd="3" destOrd="0" presId="urn:microsoft.com/office/officeart/2008/layout/LinedList"/>
    <dgm:cxn modelId="{9D26B94E-35A7-4556-9A85-AC5D21B96ACD}" type="presParOf" srcId="{7172F7B5-2574-42D9-8E5C-7874ED80D1A7}" destId="{62CC89FC-35DB-4493-B75D-78A4FFD02D9D}" srcOrd="0" destOrd="0" presId="urn:microsoft.com/office/officeart/2008/layout/LinedList"/>
    <dgm:cxn modelId="{A1465D96-CBAA-419C-8B30-9792012552E8}" type="presParOf" srcId="{7172F7B5-2574-42D9-8E5C-7874ED80D1A7}" destId="{90792571-6DB4-4961-80DB-FDFCB6CBE08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1AB92F-992D-4B54-9E9A-ADB9C410BA63}" type="doc">
      <dgm:prSet loTypeId="urn:microsoft.com/office/officeart/2008/layout/LinedList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C302C232-17FF-4DD3-8D82-2DD6E663082B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F4B183"/>
        </a:solidFill>
      </dgm:spPr>
      <dgm:t>
        <a:bodyPr/>
        <a:lstStyle/>
        <a:p>
          <a:r>
            <a:rPr lang="nb-NO" sz="3200">
              <a:latin typeface="+mj-lt"/>
            </a:rPr>
            <a:t>Få en forståelse av hvordan erfaringskunnskap kan brukes i møte med pasienter og pårørende</a:t>
          </a:r>
          <a:endParaRPr lang="en-US" sz="3200">
            <a:latin typeface="+mj-lt"/>
          </a:endParaRPr>
        </a:p>
      </dgm:t>
    </dgm:pt>
    <dgm:pt modelId="{1BEB3CD6-144E-4B09-B3D4-3AE38C03F950}" type="parTrans" cxnId="{5F0E5819-61C2-484E-B622-ACF40F69F148}">
      <dgm:prSet/>
      <dgm:spPr/>
      <dgm:t>
        <a:bodyPr/>
        <a:lstStyle/>
        <a:p>
          <a:endParaRPr lang="en-US"/>
        </a:p>
      </dgm:t>
    </dgm:pt>
    <dgm:pt modelId="{70C288AD-2DF4-4B62-B1BA-38D215665274}" type="sibTrans" cxnId="{5F0E5819-61C2-484E-B622-ACF40F69F148}">
      <dgm:prSet/>
      <dgm:spPr/>
      <dgm:t>
        <a:bodyPr/>
        <a:lstStyle/>
        <a:p>
          <a:endParaRPr lang="en-US"/>
        </a:p>
      </dgm:t>
    </dgm:pt>
    <dgm:pt modelId="{BBF2BF67-E2C7-454C-8745-80A69F2734B4}">
      <dgm:prSet custT="1"/>
      <dgm:spPr>
        <a:solidFill>
          <a:srgbClr val="F8CEB2"/>
        </a:solidFill>
      </dgm:spPr>
      <dgm:t>
        <a:bodyPr/>
        <a:lstStyle/>
        <a:p>
          <a:r>
            <a:rPr lang="nb-NO" sz="3200" b="0" i="0">
              <a:latin typeface="+mj-lt"/>
            </a:rPr>
            <a:t>Få en forståelse for hvordan man kan forklare hensikten med å kartlegge varselssymptomer og å utarbeide en mestringsplan, samt gi enkel informasjon om PEF eller annen  pasient-, familiebehandling. </a:t>
          </a:r>
          <a:endParaRPr lang="en-US" sz="3200" b="0">
            <a:latin typeface="+mj-lt"/>
          </a:endParaRPr>
        </a:p>
      </dgm:t>
    </dgm:pt>
    <dgm:pt modelId="{26C3E83D-C7BE-40B5-BF30-F94AF65BABB4}" type="parTrans" cxnId="{8E420665-EAA1-4EE4-AE3D-36BF128CA370}">
      <dgm:prSet/>
      <dgm:spPr/>
      <dgm:t>
        <a:bodyPr/>
        <a:lstStyle/>
        <a:p>
          <a:endParaRPr lang="nb-NO"/>
        </a:p>
      </dgm:t>
    </dgm:pt>
    <dgm:pt modelId="{6C984E67-B311-449F-8497-1215B2A78ACA}" type="sibTrans" cxnId="{8E420665-EAA1-4EE4-AE3D-36BF128CA370}">
      <dgm:prSet/>
      <dgm:spPr/>
      <dgm:t>
        <a:bodyPr/>
        <a:lstStyle/>
        <a:p>
          <a:endParaRPr lang="nb-NO"/>
        </a:p>
      </dgm:t>
    </dgm:pt>
    <dgm:pt modelId="{F284717B-BDAB-4215-9578-7A08F25A479C}" type="pres">
      <dgm:prSet presAssocID="{FA1AB92F-992D-4B54-9E9A-ADB9C410BA63}" presName="vert0" presStyleCnt="0">
        <dgm:presLayoutVars>
          <dgm:dir/>
          <dgm:animOne val="branch"/>
          <dgm:animLvl val="lvl"/>
        </dgm:presLayoutVars>
      </dgm:prSet>
      <dgm:spPr/>
    </dgm:pt>
    <dgm:pt modelId="{4165B96D-8095-4ED8-B5B8-896F5F79434C}" type="pres">
      <dgm:prSet presAssocID="{C302C232-17FF-4DD3-8D82-2DD6E663082B}" presName="thickLine" presStyleLbl="alignNode1" presStyleIdx="0" presStyleCnt="2"/>
      <dgm:spPr/>
    </dgm:pt>
    <dgm:pt modelId="{B129AF91-5FC3-44F4-9BFD-D974703F53EF}" type="pres">
      <dgm:prSet presAssocID="{C302C232-17FF-4DD3-8D82-2DD6E663082B}" presName="horz1" presStyleCnt="0"/>
      <dgm:spPr/>
    </dgm:pt>
    <dgm:pt modelId="{0E7CDA70-64FF-408C-ACE7-D325615692E6}" type="pres">
      <dgm:prSet presAssocID="{C302C232-17FF-4DD3-8D82-2DD6E663082B}" presName="tx1" presStyleLbl="revTx" presStyleIdx="0" presStyleCnt="2" custLinFactNeighborX="-28722" custLinFactNeighborY="-18483"/>
      <dgm:spPr/>
    </dgm:pt>
    <dgm:pt modelId="{71D3BA90-D3E3-4785-9CFB-1EE05DDEE9A5}" type="pres">
      <dgm:prSet presAssocID="{C302C232-17FF-4DD3-8D82-2DD6E663082B}" presName="vert1" presStyleCnt="0"/>
      <dgm:spPr/>
    </dgm:pt>
    <dgm:pt modelId="{12920ACA-3D60-403B-BF45-D97E4E8E1063}" type="pres">
      <dgm:prSet presAssocID="{BBF2BF67-E2C7-454C-8745-80A69F2734B4}" presName="thickLine" presStyleLbl="alignNode1" presStyleIdx="1" presStyleCnt="2"/>
      <dgm:spPr/>
    </dgm:pt>
    <dgm:pt modelId="{7172F7B5-2574-42D9-8E5C-7874ED80D1A7}" type="pres">
      <dgm:prSet presAssocID="{BBF2BF67-E2C7-454C-8745-80A69F2734B4}" presName="horz1" presStyleCnt="0"/>
      <dgm:spPr/>
    </dgm:pt>
    <dgm:pt modelId="{62CC89FC-35DB-4493-B75D-78A4FFD02D9D}" type="pres">
      <dgm:prSet presAssocID="{BBF2BF67-E2C7-454C-8745-80A69F2734B4}" presName="tx1" presStyleLbl="revTx" presStyleIdx="1" presStyleCnt="2"/>
      <dgm:spPr/>
    </dgm:pt>
    <dgm:pt modelId="{90792571-6DB4-4961-80DB-FDFCB6CBE089}" type="pres">
      <dgm:prSet presAssocID="{BBF2BF67-E2C7-454C-8745-80A69F2734B4}" presName="vert1" presStyleCnt="0"/>
      <dgm:spPr/>
    </dgm:pt>
  </dgm:ptLst>
  <dgm:cxnLst>
    <dgm:cxn modelId="{5F0E5819-61C2-484E-B622-ACF40F69F148}" srcId="{FA1AB92F-992D-4B54-9E9A-ADB9C410BA63}" destId="{C302C232-17FF-4DD3-8D82-2DD6E663082B}" srcOrd="0" destOrd="0" parTransId="{1BEB3CD6-144E-4B09-B3D4-3AE38C03F950}" sibTransId="{70C288AD-2DF4-4B62-B1BA-38D215665274}"/>
    <dgm:cxn modelId="{8E420665-EAA1-4EE4-AE3D-36BF128CA370}" srcId="{FA1AB92F-992D-4B54-9E9A-ADB9C410BA63}" destId="{BBF2BF67-E2C7-454C-8745-80A69F2734B4}" srcOrd="1" destOrd="0" parTransId="{26C3E83D-C7BE-40B5-BF30-F94AF65BABB4}" sibTransId="{6C984E67-B311-449F-8497-1215B2A78ACA}"/>
    <dgm:cxn modelId="{ECCEDC9A-9FA8-4B5C-BF65-A3E88BE08EBC}" type="presOf" srcId="{BBF2BF67-E2C7-454C-8745-80A69F2734B4}" destId="{62CC89FC-35DB-4493-B75D-78A4FFD02D9D}" srcOrd="0" destOrd="0" presId="urn:microsoft.com/office/officeart/2008/layout/LinedList"/>
    <dgm:cxn modelId="{E58800E6-DDEB-43B3-8E97-9127B20CAA4F}" type="presOf" srcId="{FA1AB92F-992D-4B54-9E9A-ADB9C410BA63}" destId="{F284717B-BDAB-4215-9578-7A08F25A479C}" srcOrd="0" destOrd="0" presId="urn:microsoft.com/office/officeart/2008/layout/LinedList"/>
    <dgm:cxn modelId="{64E88EFD-BFE6-4856-BF2E-B8E0BD2DA062}" type="presOf" srcId="{C302C232-17FF-4DD3-8D82-2DD6E663082B}" destId="{0E7CDA70-64FF-408C-ACE7-D325615692E6}" srcOrd="0" destOrd="0" presId="urn:microsoft.com/office/officeart/2008/layout/LinedList"/>
    <dgm:cxn modelId="{2D5C25BC-AB1C-43BB-83CC-7227026D4D27}" type="presParOf" srcId="{F284717B-BDAB-4215-9578-7A08F25A479C}" destId="{4165B96D-8095-4ED8-B5B8-896F5F79434C}" srcOrd="0" destOrd="0" presId="urn:microsoft.com/office/officeart/2008/layout/LinedList"/>
    <dgm:cxn modelId="{912A79EB-EA33-4B34-B40C-27D454CFDB46}" type="presParOf" srcId="{F284717B-BDAB-4215-9578-7A08F25A479C}" destId="{B129AF91-5FC3-44F4-9BFD-D974703F53EF}" srcOrd="1" destOrd="0" presId="urn:microsoft.com/office/officeart/2008/layout/LinedList"/>
    <dgm:cxn modelId="{0B3E088F-E700-4BCD-B7CB-56AD3939E25C}" type="presParOf" srcId="{B129AF91-5FC3-44F4-9BFD-D974703F53EF}" destId="{0E7CDA70-64FF-408C-ACE7-D325615692E6}" srcOrd="0" destOrd="0" presId="urn:microsoft.com/office/officeart/2008/layout/LinedList"/>
    <dgm:cxn modelId="{615B474C-C8A1-40EF-80D2-7916E6B80DB1}" type="presParOf" srcId="{B129AF91-5FC3-44F4-9BFD-D974703F53EF}" destId="{71D3BA90-D3E3-4785-9CFB-1EE05DDEE9A5}" srcOrd="1" destOrd="0" presId="urn:microsoft.com/office/officeart/2008/layout/LinedList"/>
    <dgm:cxn modelId="{29A6BA6D-6205-403B-9F2F-EEF9D6E5C32C}" type="presParOf" srcId="{F284717B-BDAB-4215-9578-7A08F25A479C}" destId="{12920ACA-3D60-403B-BF45-D97E4E8E1063}" srcOrd="2" destOrd="0" presId="urn:microsoft.com/office/officeart/2008/layout/LinedList"/>
    <dgm:cxn modelId="{310839DA-4001-4A01-A126-F9D8AC75B6AD}" type="presParOf" srcId="{F284717B-BDAB-4215-9578-7A08F25A479C}" destId="{7172F7B5-2574-42D9-8E5C-7874ED80D1A7}" srcOrd="3" destOrd="0" presId="urn:microsoft.com/office/officeart/2008/layout/LinedList"/>
    <dgm:cxn modelId="{9D26B94E-35A7-4556-9A85-AC5D21B96ACD}" type="presParOf" srcId="{7172F7B5-2574-42D9-8E5C-7874ED80D1A7}" destId="{62CC89FC-35DB-4493-B75D-78A4FFD02D9D}" srcOrd="0" destOrd="0" presId="urn:microsoft.com/office/officeart/2008/layout/LinedList"/>
    <dgm:cxn modelId="{A1465D96-CBAA-419C-8B30-9792012552E8}" type="presParOf" srcId="{7172F7B5-2574-42D9-8E5C-7874ED80D1A7}" destId="{90792571-6DB4-4961-80DB-FDFCB6CBE08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A1AB92F-992D-4B54-9E9A-ADB9C410BA63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302C232-17FF-4DD3-8D82-2DD6E663082B}">
      <dgm:prSet phldr="0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7CA5C1"/>
        </a:solidFill>
        <a:ln>
          <a:solidFill>
            <a:schemeClr val="bg1"/>
          </a:solidFill>
        </a:ln>
      </dgm:spPr>
      <dgm:t>
        <a:bodyPr/>
        <a:lstStyle/>
        <a:p>
          <a:pPr rtl="0"/>
          <a:r>
            <a:rPr lang="nb-NO" sz="3200" b="0">
              <a:latin typeface="Calibri Light" panose="020F0302020204030204"/>
            </a:rPr>
            <a:t>Få </a:t>
          </a:r>
          <a:r>
            <a:rPr lang="nb-NO" sz="3200" b="0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forståelse for hvordan kartleggingssamtale om unge voksne som pårørende gjennomføres</a:t>
          </a:r>
          <a:r>
            <a:rPr lang="nb-NO" sz="3200" b="0">
              <a:latin typeface="+mj-lt"/>
            </a:rPr>
            <a:t> </a:t>
          </a:r>
        </a:p>
      </dgm:t>
    </dgm:pt>
    <dgm:pt modelId="{1BEB3CD6-144E-4B09-B3D4-3AE38C03F950}" type="parTrans" cxnId="{5F0E5819-61C2-484E-B622-ACF40F69F148}">
      <dgm:prSet/>
      <dgm:spPr/>
      <dgm:t>
        <a:bodyPr/>
        <a:lstStyle/>
        <a:p>
          <a:endParaRPr lang="en-US"/>
        </a:p>
      </dgm:t>
    </dgm:pt>
    <dgm:pt modelId="{70C288AD-2DF4-4B62-B1BA-38D215665274}" type="sibTrans" cxnId="{5F0E5819-61C2-484E-B622-ACF40F69F148}">
      <dgm:prSet/>
      <dgm:spPr/>
      <dgm:t>
        <a:bodyPr/>
        <a:lstStyle/>
        <a:p>
          <a:endParaRPr lang="en-US"/>
        </a:p>
      </dgm:t>
    </dgm:pt>
    <dgm:pt modelId="{621B6CCF-8AF9-4D0C-8750-A843A58C80EF}">
      <dgm:prSet phldr="0" custT="1"/>
      <dgm:spPr>
        <a:solidFill>
          <a:srgbClr val="A4C1D4"/>
        </a:solidFill>
      </dgm:spPr>
      <dgm:t>
        <a:bodyPr/>
        <a:lstStyle/>
        <a:p>
          <a:pPr rtl="0"/>
          <a:r>
            <a:rPr lang="nb-NO" sz="3200">
              <a:latin typeface="Calibri Light" panose="020F0302020204030204"/>
            </a:rPr>
            <a:t>Bli kjent med hvordan behandler kan tilrettelegge for at foreldre får satt ord på sine opplevelser om unge voksne som pårørende. Legg merke til kommunikasjonsteknikker</a:t>
          </a:r>
        </a:p>
      </dgm:t>
    </dgm:pt>
    <dgm:pt modelId="{007B6D2D-B070-457E-A456-C6F0B4CB197F}" type="parTrans" cxnId="{1CE5706E-C5BC-400B-8C5A-3FE451771F44}">
      <dgm:prSet/>
      <dgm:spPr/>
      <dgm:t>
        <a:bodyPr/>
        <a:lstStyle/>
        <a:p>
          <a:endParaRPr lang="nb-NO"/>
        </a:p>
      </dgm:t>
    </dgm:pt>
    <dgm:pt modelId="{4851C7DD-2DBA-448A-A689-06B3E955264A}" type="sibTrans" cxnId="{1CE5706E-C5BC-400B-8C5A-3FE451771F44}">
      <dgm:prSet/>
      <dgm:spPr/>
      <dgm:t>
        <a:bodyPr/>
        <a:lstStyle/>
        <a:p>
          <a:endParaRPr lang="nb-NO"/>
        </a:p>
      </dgm:t>
    </dgm:pt>
    <dgm:pt modelId="{6A4AF094-EF0C-41E7-B95D-ADDDDE12F68A}">
      <dgm:prSet/>
      <dgm:spPr/>
      <dgm:t>
        <a:bodyPr/>
        <a:lstStyle/>
        <a:p>
          <a:pPr rtl="0"/>
          <a:endParaRPr lang="nb-NO">
            <a:solidFill>
              <a:schemeClr val="tx1"/>
            </a:solidFill>
            <a:effectLst/>
            <a:latin typeface="+mn-lt"/>
            <a:ea typeface="+mn-ea"/>
            <a:cs typeface="+mn-cs"/>
          </a:endParaRPr>
        </a:p>
      </dgm:t>
    </dgm:pt>
    <dgm:pt modelId="{61365926-D28D-49BE-8F84-B00C4C87D2B6}" type="parTrans" cxnId="{21B5F4C7-6C38-4065-802D-FFF345A690FB}">
      <dgm:prSet/>
      <dgm:spPr/>
      <dgm:t>
        <a:bodyPr/>
        <a:lstStyle/>
        <a:p>
          <a:endParaRPr lang="nb-NO"/>
        </a:p>
      </dgm:t>
    </dgm:pt>
    <dgm:pt modelId="{5E9500B5-FFEF-4453-BAAD-69FBA4E38E51}" type="sibTrans" cxnId="{21B5F4C7-6C38-4065-802D-FFF345A690FB}">
      <dgm:prSet/>
      <dgm:spPr/>
      <dgm:t>
        <a:bodyPr/>
        <a:lstStyle/>
        <a:p>
          <a:endParaRPr lang="nb-NO"/>
        </a:p>
      </dgm:t>
    </dgm:pt>
    <dgm:pt modelId="{F284717B-BDAB-4215-9578-7A08F25A479C}" type="pres">
      <dgm:prSet presAssocID="{FA1AB92F-992D-4B54-9E9A-ADB9C410BA63}" presName="vert0" presStyleCnt="0">
        <dgm:presLayoutVars>
          <dgm:dir/>
          <dgm:animOne val="branch"/>
          <dgm:animLvl val="lvl"/>
        </dgm:presLayoutVars>
      </dgm:prSet>
      <dgm:spPr/>
    </dgm:pt>
    <dgm:pt modelId="{4165B96D-8095-4ED8-B5B8-896F5F79434C}" type="pres">
      <dgm:prSet presAssocID="{C302C232-17FF-4DD3-8D82-2DD6E663082B}" presName="thickLine" presStyleLbl="alignNode1" presStyleIdx="0" presStyleCnt="3"/>
      <dgm:spPr/>
    </dgm:pt>
    <dgm:pt modelId="{B129AF91-5FC3-44F4-9BFD-D974703F53EF}" type="pres">
      <dgm:prSet presAssocID="{C302C232-17FF-4DD3-8D82-2DD6E663082B}" presName="horz1" presStyleCnt="0"/>
      <dgm:spPr/>
    </dgm:pt>
    <dgm:pt modelId="{0E7CDA70-64FF-408C-ACE7-D325615692E6}" type="pres">
      <dgm:prSet presAssocID="{C302C232-17FF-4DD3-8D82-2DD6E663082B}" presName="tx1" presStyleLbl="revTx" presStyleIdx="0" presStyleCnt="3"/>
      <dgm:spPr/>
    </dgm:pt>
    <dgm:pt modelId="{71D3BA90-D3E3-4785-9CFB-1EE05DDEE9A5}" type="pres">
      <dgm:prSet presAssocID="{C302C232-17FF-4DD3-8D82-2DD6E663082B}" presName="vert1" presStyleCnt="0"/>
      <dgm:spPr/>
    </dgm:pt>
    <dgm:pt modelId="{579EA959-9CD8-4654-BB16-26AD8CB57780}" type="pres">
      <dgm:prSet presAssocID="{621B6CCF-8AF9-4D0C-8750-A843A58C80EF}" presName="thickLine" presStyleLbl="alignNode1" presStyleIdx="1" presStyleCnt="3"/>
      <dgm:spPr/>
    </dgm:pt>
    <dgm:pt modelId="{3A079F41-FE14-483E-AB38-DD9965694473}" type="pres">
      <dgm:prSet presAssocID="{621B6CCF-8AF9-4D0C-8750-A843A58C80EF}" presName="horz1" presStyleCnt="0"/>
      <dgm:spPr/>
    </dgm:pt>
    <dgm:pt modelId="{820C2260-86C4-4B0F-9CD5-A1A1963733DF}" type="pres">
      <dgm:prSet presAssocID="{621B6CCF-8AF9-4D0C-8750-A843A58C80EF}" presName="tx1" presStyleLbl="revTx" presStyleIdx="1" presStyleCnt="3"/>
      <dgm:spPr/>
    </dgm:pt>
    <dgm:pt modelId="{0AD069F5-BE60-4746-B37F-970D26EA6D7F}" type="pres">
      <dgm:prSet presAssocID="{621B6CCF-8AF9-4D0C-8750-A843A58C80EF}" presName="vert1" presStyleCnt="0"/>
      <dgm:spPr/>
    </dgm:pt>
    <dgm:pt modelId="{6384313D-1B2D-411A-A26E-8FB5E2B1D21D}" type="pres">
      <dgm:prSet presAssocID="{6A4AF094-EF0C-41E7-B95D-ADDDDE12F68A}" presName="thickLine" presStyleLbl="alignNode1" presStyleIdx="2" presStyleCnt="3"/>
      <dgm:spPr/>
    </dgm:pt>
    <dgm:pt modelId="{852C079F-4A53-4C05-BA72-136ADEA8708A}" type="pres">
      <dgm:prSet presAssocID="{6A4AF094-EF0C-41E7-B95D-ADDDDE12F68A}" presName="horz1" presStyleCnt="0"/>
      <dgm:spPr/>
    </dgm:pt>
    <dgm:pt modelId="{5E7602E5-EC1C-4D14-A39F-CD904456541A}" type="pres">
      <dgm:prSet presAssocID="{6A4AF094-EF0C-41E7-B95D-ADDDDE12F68A}" presName="tx1" presStyleLbl="revTx" presStyleIdx="2" presStyleCnt="3" custScaleY="34516"/>
      <dgm:spPr/>
    </dgm:pt>
    <dgm:pt modelId="{174D7261-C368-41EB-B054-4D532A49388C}" type="pres">
      <dgm:prSet presAssocID="{6A4AF094-EF0C-41E7-B95D-ADDDDE12F68A}" presName="vert1" presStyleCnt="0"/>
      <dgm:spPr/>
    </dgm:pt>
  </dgm:ptLst>
  <dgm:cxnLst>
    <dgm:cxn modelId="{5F0E5819-61C2-484E-B622-ACF40F69F148}" srcId="{FA1AB92F-992D-4B54-9E9A-ADB9C410BA63}" destId="{C302C232-17FF-4DD3-8D82-2DD6E663082B}" srcOrd="0" destOrd="0" parTransId="{1BEB3CD6-144E-4B09-B3D4-3AE38C03F950}" sibTransId="{70C288AD-2DF4-4B62-B1BA-38D215665274}"/>
    <dgm:cxn modelId="{D75A3662-5069-4344-913A-C24D358F7E78}" type="presOf" srcId="{C302C232-17FF-4DD3-8D82-2DD6E663082B}" destId="{0E7CDA70-64FF-408C-ACE7-D325615692E6}" srcOrd="0" destOrd="0" presId="urn:microsoft.com/office/officeart/2008/layout/LinedList"/>
    <dgm:cxn modelId="{1CE5706E-C5BC-400B-8C5A-3FE451771F44}" srcId="{FA1AB92F-992D-4B54-9E9A-ADB9C410BA63}" destId="{621B6CCF-8AF9-4D0C-8750-A843A58C80EF}" srcOrd="1" destOrd="0" parTransId="{007B6D2D-B070-457E-A456-C6F0B4CB197F}" sibTransId="{4851C7DD-2DBA-448A-A689-06B3E955264A}"/>
    <dgm:cxn modelId="{A2A29BA8-729C-4834-9243-5023A8DCCF37}" type="presOf" srcId="{6A4AF094-EF0C-41E7-B95D-ADDDDE12F68A}" destId="{5E7602E5-EC1C-4D14-A39F-CD904456541A}" srcOrd="0" destOrd="0" presId="urn:microsoft.com/office/officeart/2008/layout/LinedList"/>
    <dgm:cxn modelId="{16A604B4-9A97-48CC-9B50-42CC01400F71}" type="presOf" srcId="{621B6CCF-8AF9-4D0C-8750-A843A58C80EF}" destId="{820C2260-86C4-4B0F-9CD5-A1A1963733DF}" srcOrd="0" destOrd="0" presId="urn:microsoft.com/office/officeart/2008/layout/LinedList"/>
    <dgm:cxn modelId="{21B5F4C7-6C38-4065-802D-FFF345A690FB}" srcId="{FA1AB92F-992D-4B54-9E9A-ADB9C410BA63}" destId="{6A4AF094-EF0C-41E7-B95D-ADDDDE12F68A}" srcOrd="2" destOrd="0" parTransId="{61365926-D28D-49BE-8F84-B00C4C87D2B6}" sibTransId="{5E9500B5-FFEF-4453-BAAD-69FBA4E38E51}"/>
    <dgm:cxn modelId="{E58800E6-DDEB-43B3-8E97-9127B20CAA4F}" type="presOf" srcId="{FA1AB92F-992D-4B54-9E9A-ADB9C410BA63}" destId="{F284717B-BDAB-4215-9578-7A08F25A479C}" srcOrd="0" destOrd="0" presId="urn:microsoft.com/office/officeart/2008/layout/LinedList"/>
    <dgm:cxn modelId="{F44DB64F-EB39-4A7B-9921-3A82DA45982F}" type="presParOf" srcId="{F284717B-BDAB-4215-9578-7A08F25A479C}" destId="{4165B96D-8095-4ED8-B5B8-896F5F79434C}" srcOrd="0" destOrd="0" presId="urn:microsoft.com/office/officeart/2008/layout/LinedList"/>
    <dgm:cxn modelId="{D23DF57E-7453-48AD-9812-1452D86D9067}" type="presParOf" srcId="{F284717B-BDAB-4215-9578-7A08F25A479C}" destId="{B129AF91-5FC3-44F4-9BFD-D974703F53EF}" srcOrd="1" destOrd="0" presId="urn:microsoft.com/office/officeart/2008/layout/LinedList"/>
    <dgm:cxn modelId="{C12637D3-7352-41DE-B409-60A26697930D}" type="presParOf" srcId="{B129AF91-5FC3-44F4-9BFD-D974703F53EF}" destId="{0E7CDA70-64FF-408C-ACE7-D325615692E6}" srcOrd="0" destOrd="0" presId="urn:microsoft.com/office/officeart/2008/layout/LinedList"/>
    <dgm:cxn modelId="{758BFE8A-CBB1-4F22-9CCF-355B285CCFFD}" type="presParOf" srcId="{B129AF91-5FC3-44F4-9BFD-D974703F53EF}" destId="{71D3BA90-D3E3-4785-9CFB-1EE05DDEE9A5}" srcOrd="1" destOrd="0" presId="urn:microsoft.com/office/officeart/2008/layout/LinedList"/>
    <dgm:cxn modelId="{7ED627A8-83BF-42DB-ACDF-2EB7ADC5A676}" type="presParOf" srcId="{F284717B-BDAB-4215-9578-7A08F25A479C}" destId="{579EA959-9CD8-4654-BB16-26AD8CB57780}" srcOrd="2" destOrd="0" presId="urn:microsoft.com/office/officeart/2008/layout/LinedList"/>
    <dgm:cxn modelId="{6017DFF9-F76D-4908-BA1F-576E5CA31F09}" type="presParOf" srcId="{F284717B-BDAB-4215-9578-7A08F25A479C}" destId="{3A079F41-FE14-483E-AB38-DD9965694473}" srcOrd="3" destOrd="0" presId="urn:microsoft.com/office/officeart/2008/layout/LinedList"/>
    <dgm:cxn modelId="{3D395071-6A1A-4C6D-BD1F-2B0F098EF507}" type="presParOf" srcId="{3A079F41-FE14-483E-AB38-DD9965694473}" destId="{820C2260-86C4-4B0F-9CD5-A1A1963733DF}" srcOrd="0" destOrd="0" presId="urn:microsoft.com/office/officeart/2008/layout/LinedList"/>
    <dgm:cxn modelId="{6E867176-C206-4190-AF79-C516909199A5}" type="presParOf" srcId="{3A079F41-FE14-483E-AB38-DD9965694473}" destId="{0AD069F5-BE60-4746-B37F-970D26EA6D7F}" srcOrd="1" destOrd="0" presId="urn:microsoft.com/office/officeart/2008/layout/LinedList"/>
    <dgm:cxn modelId="{445DF5E2-C634-4878-B006-8C36E1EABE3D}" type="presParOf" srcId="{F284717B-BDAB-4215-9578-7A08F25A479C}" destId="{6384313D-1B2D-411A-A26E-8FB5E2B1D21D}" srcOrd="4" destOrd="0" presId="urn:microsoft.com/office/officeart/2008/layout/LinedList"/>
    <dgm:cxn modelId="{C4AEC0D3-31B9-4002-BB4F-2AFE6CF616BF}" type="presParOf" srcId="{F284717B-BDAB-4215-9578-7A08F25A479C}" destId="{852C079F-4A53-4C05-BA72-136ADEA8708A}" srcOrd="5" destOrd="0" presId="urn:microsoft.com/office/officeart/2008/layout/LinedList"/>
    <dgm:cxn modelId="{C2A49EC5-6768-4AAF-A48F-DD3A19A3C32D}" type="presParOf" srcId="{852C079F-4A53-4C05-BA72-136ADEA8708A}" destId="{5E7602E5-EC1C-4D14-A39F-CD904456541A}" srcOrd="0" destOrd="0" presId="urn:microsoft.com/office/officeart/2008/layout/LinedList"/>
    <dgm:cxn modelId="{49FA6FCA-777D-49E2-8240-9A97DBCB99CE}" type="presParOf" srcId="{852C079F-4A53-4C05-BA72-136ADEA8708A}" destId="{174D7261-C368-41EB-B054-4D532A49388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A1AB92F-992D-4B54-9E9A-ADB9C410BA63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302C232-17FF-4DD3-8D82-2DD6E663082B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CDBE7D"/>
        </a:solidFill>
      </dgm:spPr>
      <dgm:t>
        <a:bodyPr/>
        <a:lstStyle/>
        <a:p>
          <a:r>
            <a:rPr lang="en-US" sz="3200" err="1">
              <a:solidFill>
                <a:schemeClr val="tx1"/>
              </a:solidFill>
            </a:rPr>
            <a:t>Få</a:t>
          </a:r>
          <a:r>
            <a:rPr lang="en-US" sz="3200">
              <a:solidFill>
                <a:schemeClr val="tx1"/>
              </a:solidFill>
            </a:rPr>
            <a:t> </a:t>
          </a:r>
          <a:r>
            <a:rPr lang="en-US" sz="3200" err="1">
              <a:solidFill>
                <a:schemeClr val="tx1"/>
              </a:solidFill>
            </a:rPr>
            <a:t>tak</a:t>
          </a:r>
          <a:r>
            <a:rPr lang="en-US" sz="3200">
              <a:solidFill>
                <a:schemeClr val="tx1"/>
              </a:solidFill>
            </a:rPr>
            <a:t> </a:t>
          </a:r>
          <a:r>
            <a:rPr lang="en-US" sz="3200" err="1">
              <a:solidFill>
                <a:schemeClr val="tx1"/>
              </a:solidFill>
            </a:rPr>
            <a:t>i</a:t>
          </a:r>
          <a:r>
            <a:rPr lang="en-US" sz="3200">
              <a:solidFill>
                <a:schemeClr val="tx1"/>
              </a:solidFill>
            </a:rPr>
            <a:t> </a:t>
          </a:r>
          <a:r>
            <a:rPr lang="en-US" sz="3200" err="1">
              <a:solidFill>
                <a:schemeClr val="tx1"/>
              </a:solidFill>
            </a:rPr>
            <a:t>pårørendes</a:t>
          </a:r>
          <a:r>
            <a:rPr lang="en-US" sz="3200">
              <a:solidFill>
                <a:schemeClr val="tx1"/>
              </a:solidFill>
            </a:rPr>
            <a:t> </a:t>
          </a:r>
          <a:r>
            <a:rPr lang="en-US" sz="3200" err="1">
              <a:solidFill>
                <a:schemeClr val="tx1"/>
              </a:solidFill>
            </a:rPr>
            <a:t>opplevelser</a:t>
          </a:r>
          <a:r>
            <a:rPr lang="en-US" sz="3200">
              <a:solidFill>
                <a:schemeClr val="tx1"/>
              </a:solidFill>
            </a:rPr>
            <a:t> </a:t>
          </a:r>
          <a:r>
            <a:rPr lang="en-US" sz="3200" err="1">
              <a:solidFill>
                <a:schemeClr val="tx1"/>
              </a:solidFill>
            </a:rPr>
            <a:t>og</a:t>
          </a:r>
          <a:r>
            <a:rPr lang="en-US" sz="3200">
              <a:solidFill>
                <a:schemeClr val="tx1"/>
              </a:solidFill>
            </a:rPr>
            <a:t> </a:t>
          </a:r>
          <a:r>
            <a:rPr lang="en-US" sz="3200" err="1">
              <a:solidFill>
                <a:schemeClr val="tx1"/>
              </a:solidFill>
            </a:rPr>
            <a:t>hva</a:t>
          </a:r>
          <a:r>
            <a:rPr lang="en-US" sz="3200">
              <a:solidFill>
                <a:schemeClr val="tx1"/>
              </a:solidFill>
            </a:rPr>
            <a:t> de er </a:t>
          </a:r>
          <a:r>
            <a:rPr lang="en-US" sz="3200" err="1">
              <a:solidFill>
                <a:schemeClr val="tx1"/>
              </a:solidFill>
            </a:rPr>
            <a:t>opptatt</a:t>
          </a:r>
          <a:r>
            <a:rPr lang="en-US" sz="3200">
              <a:solidFill>
                <a:schemeClr val="tx1"/>
              </a:solidFill>
            </a:rPr>
            <a:t> av </a:t>
          </a:r>
          <a:r>
            <a:rPr lang="en-US" sz="3200" err="1">
              <a:solidFill>
                <a:schemeClr val="tx1"/>
              </a:solidFill>
            </a:rPr>
            <a:t>i</a:t>
          </a:r>
          <a:r>
            <a:rPr lang="en-US" sz="3200">
              <a:solidFill>
                <a:schemeClr val="tx1"/>
              </a:solidFill>
            </a:rPr>
            <a:t> </a:t>
          </a:r>
          <a:r>
            <a:rPr lang="en-US" sz="3200" err="1">
              <a:solidFill>
                <a:schemeClr val="tx1"/>
              </a:solidFill>
            </a:rPr>
            <a:t>pårørendesamarbeidet</a:t>
          </a:r>
          <a:r>
            <a:rPr lang="en-US" sz="3200">
              <a:solidFill>
                <a:schemeClr val="tx1"/>
              </a:solidFill>
            </a:rPr>
            <a:t> </a:t>
          </a:r>
        </a:p>
      </dgm:t>
    </dgm:pt>
    <dgm:pt modelId="{1BEB3CD6-144E-4B09-B3D4-3AE38C03F950}" type="parTrans" cxnId="{5F0E5819-61C2-484E-B622-ACF40F69F148}">
      <dgm:prSet/>
      <dgm:spPr/>
      <dgm:t>
        <a:bodyPr/>
        <a:lstStyle/>
        <a:p>
          <a:endParaRPr lang="en-US"/>
        </a:p>
      </dgm:t>
    </dgm:pt>
    <dgm:pt modelId="{70C288AD-2DF4-4B62-B1BA-38D215665274}" type="sibTrans" cxnId="{5F0E5819-61C2-484E-B622-ACF40F69F148}">
      <dgm:prSet/>
      <dgm:spPr/>
      <dgm:t>
        <a:bodyPr/>
        <a:lstStyle/>
        <a:p>
          <a:endParaRPr lang="en-US"/>
        </a:p>
      </dgm:t>
    </dgm:pt>
    <dgm:pt modelId="{BBF2BF67-E2C7-454C-8745-80A69F2734B4}">
      <dgm:prSet custT="1"/>
      <dgm:spPr>
        <a:solidFill>
          <a:srgbClr val="E9E2C5"/>
        </a:solidFill>
      </dgm:spPr>
      <dgm:t>
        <a:bodyPr/>
        <a:lstStyle/>
        <a:p>
          <a:r>
            <a:rPr lang="en-US" sz="3200" err="1"/>
            <a:t>Få</a:t>
          </a:r>
          <a:r>
            <a:rPr lang="en-US" sz="3200"/>
            <a:t> </a:t>
          </a:r>
          <a:r>
            <a:rPr lang="en-US" sz="3200" err="1"/>
            <a:t>til</a:t>
          </a:r>
          <a:r>
            <a:rPr lang="en-US" sz="3200"/>
            <a:t> </a:t>
          </a:r>
          <a:r>
            <a:rPr lang="en-US" sz="3200" err="1"/>
            <a:t>en</a:t>
          </a:r>
          <a:r>
            <a:rPr lang="en-US" sz="3200"/>
            <a:t> dialog om </a:t>
          </a:r>
          <a:r>
            <a:rPr lang="en-US" sz="3200" err="1"/>
            <a:t>pårørendes</a:t>
          </a:r>
          <a:r>
            <a:rPr lang="en-US" sz="3200"/>
            <a:t> tanker </a:t>
          </a:r>
          <a:r>
            <a:rPr lang="en-US" sz="3200" err="1"/>
            <a:t>og</a:t>
          </a:r>
          <a:r>
            <a:rPr lang="en-US" sz="3200"/>
            <a:t> </a:t>
          </a:r>
          <a:r>
            <a:rPr lang="en-US" sz="3200" err="1"/>
            <a:t>opplevelser</a:t>
          </a:r>
          <a:r>
            <a:rPr lang="en-US" sz="3200"/>
            <a:t> </a:t>
          </a:r>
          <a:r>
            <a:rPr lang="en-US" sz="3200" err="1"/>
            <a:t>rundt</a:t>
          </a:r>
          <a:r>
            <a:rPr lang="en-US" sz="3200"/>
            <a:t> </a:t>
          </a:r>
          <a:r>
            <a:rPr lang="en-US" sz="3200" err="1"/>
            <a:t>årsaken</a:t>
          </a:r>
          <a:r>
            <a:rPr lang="en-US" sz="3200"/>
            <a:t> </a:t>
          </a:r>
          <a:r>
            <a:rPr lang="en-US" sz="3200" err="1"/>
            <a:t>til</a:t>
          </a:r>
          <a:r>
            <a:rPr lang="en-US" sz="3200"/>
            <a:t> at </a:t>
          </a:r>
          <a:r>
            <a:rPr lang="en-US" sz="3200" err="1"/>
            <a:t>pasienten</a:t>
          </a:r>
          <a:r>
            <a:rPr lang="en-US" sz="3200"/>
            <a:t> </a:t>
          </a:r>
          <a:r>
            <a:rPr lang="en-US" sz="3200" err="1"/>
            <a:t>ble</a:t>
          </a:r>
          <a:r>
            <a:rPr lang="en-US" sz="3200"/>
            <a:t> </a:t>
          </a:r>
          <a:r>
            <a:rPr lang="en-US" sz="3200" err="1"/>
            <a:t>syk</a:t>
          </a:r>
          <a:endParaRPr lang="en-US" sz="3200"/>
        </a:p>
      </dgm:t>
    </dgm:pt>
    <dgm:pt modelId="{26C3E83D-C7BE-40B5-BF30-F94AF65BABB4}" type="parTrans" cxnId="{8E420665-EAA1-4EE4-AE3D-36BF128CA370}">
      <dgm:prSet/>
      <dgm:spPr/>
      <dgm:t>
        <a:bodyPr/>
        <a:lstStyle/>
        <a:p>
          <a:endParaRPr lang="nb-NO"/>
        </a:p>
      </dgm:t>
    </dgm:pt>
    <dgm:pt modelId="{6C984E67-B311-449F-8497-1215B2A78ACA}" type="sibTrans" cxnId="{8E420665-EAA1-4EE4-AE3D-36BF128CA370}">
      <dgm:prSet/>
      <dgm:spPr/>
      <dgm:t>
        <a:bodyPr/>
        <a:lstStyle/>
        <a:p>
          <a:endParaRPr lang="nb-NO"/>
        </a:p>
      </dgm:t>
    </dgm:pt>
    <dgm:pt modelId="{F284717B-BDAB-4215-9578-7A08F25A479C}" type="pres">
      <dgm:prSet presAssocID="{FA1AB92F-992D-4B54-9E9A-ADB9C410BA63}" presName="vert0" presStyleCnt="0">
        <dgm:presLayoutVars>
          <dgm:dir/>
          <dgm:animOne val="branch"/>
          <dgm:animLvl val="lvl"/>
        </dgm:presLayoutVars>
      </dgm:prSet>
      <dgm:spPr/>
    </dgm:pt>
    <dgm:pt modelId="{4165B96D-8095-4ED8-B5B8-896F5F79434C}" type="pres">
      <dgm:prSet presAssocID="{C302C232-17FF-4DD3-8D82-2DD6E663082B}" presName="thickLine" presStyleLbl="alignNode1" presStyleIdx="0" presStyleCnt="2"/>
      <dgm:spPr/>
    </dgm:pt>
    <dgm:pt modelId="{B129AF91-5FC3-44F4-9BFD-D974703F53EF}" type="pres">
      <dgm:prSet presAssocID="{C302C232-17FF-4DD3-8D82-2DD6E663082B}" presName="horz1" presStyleCnt="0"/>
      <dgm:spPr/>
    </dgm:pt>
    <dgm:pt modelId="{0E7CDA70-64FF-408C-ACE7-D325615692E6}" type="pres">
      <dgm:prSet presAssocID="{C302C232-17FF-4DD3-8D82-2DD6E663082B}" presName="tx1" presStyleLbl="revTx" presStyleIdx="0" presStyleCnt="2"/>
      <dgm:spPr/>
    </dgm:pt>
    <dgm:pt modelId="{71D3BA90-D3E3-4785-9CFB-1EE05DDEE9A5}" type="pres">
      <dgm:prSet presAssocID="{C302C232-17FF-4DD3-8D82-2DD6E663082B}" presName="vert1" presStyleCnt="0"/>
      <dgm:spPr/>
    </dgm:pt>
    <dgm:pt modelId="{12920ACA-3D60-403B-BF45-D97E4E8E1063}" type="pres">
      <dgm:prSet presAssocID="{BBF2BF67-E2C7-454C-8745-80A69F2734B4}" presName="thickLine" presStyleLbl="alignNode1" presStyleIdx="1" presStyleCnt="2"/>
      <dgm:spPr/>
    </dgm:pt>
    <dgm:pt modelId="{7172F7B5-2574-42D9-8E5C-7874ED80D1A7}" type="pres">
      <dgm:prSet presAssocID="{BBF2BF67-E2C7-454C-8745-80A69F2734B4}" presName="horz1" presStyleCnt="0"/>
      <dgm:spPr/>
    </dgm:pt>
    <dgm:pt modelId="{62CC89FC-35DB-4493-B75D-78A4FFD02D9D}" type="pres">
      <dgm:prSet presAssocID="{BBF2BF67-E2C7-454C-8745-80A69F2734B4}" presName="tx1" presStyleLbl="revTx" presStyleIdx="1" presStyleCnt="2"/>
      <dgm:spPr/>
    </dgm:pt>
    <dgm:pt modelId="{90792571-6DB4-4961-80DB-FDFCB6CBE089}" type="pres">
      <dgm:prSet presAssocID="{BBF2BF67-E2C7-454C-8745-80A69F2734B4}" presName="vert1" presStyleCnt="0"/>
      <dgm:spPr/>
    </dgm:pt>
  </dgm:ptLst>
  <dgm:cxnLst>
    <dgm:cxn modelId="{5F0E5819-61C2-484E-B622-ACF40F69F148}" srcId="{FA1AB92F-992D-4B54-9E9A-ADB9C410BA63}" destId="{C302C232-17FF-4DD3-8D82-2DD6E663082B}" srcOrd="0" destOrd="0" parTransId="{1BEB3CD6-144E-4B09-B3D4-3AE38C03F950}" sibTransId="{70C288AD-2DF4-4B62-B1BA-38D215665274}"/>
    <dgm:cxn modelId="{8E420665-EAA1-4EE4-AE3D-36BF128CA370}" srcId="{FA1AB92F-992D-4B54-9E9A-ADB9C410BA63}" destId="{BBF2BF67-E2C7-454C-8745-80A69F2734B4}" srcOrd="1" destOrd="0" parTransId="{26C3E83D-C7BE-40B5-BF30-F94AF65BABB4}" sibTransId="{6C984E67-B311-449F-8497-1215B2A78ACA}"/>
    <dgm:cxn modelId="{ECCEDC9A-9FA8-4B5C-BF65-A3E88BE08EBC}" type="presOf" srcId="{BBF2BF67-E2C7-454C-8745-80A69F2734B4}" destId="{62CC89FC-35DB-4493-B75D-78A4FFD02D9D}" srcOrd="0" destOrd="0" presId="urn:microsoft.com/office/officeart/2008/layout/LinedList"/>
    <dgm:cxn modelId="{E58800E6-DDEB-43B3-8E97-9127B20CAA4F}" type="presOf" srcId="{FA1AB92F-992D-4B54-9E9A-ADB9C410BA63}" destId="{F284717B-BDAB-4215-9578-7A08F25A479C}" srcOrd="0" destOrd="0" presId="urn:microsoft.com/office/officeart/2008/layout/LinedList"/>
    <dgm:cxn modelId="{64E88EFD-BFE6-4856-BF2E-B8E0BD2DA062}" type="presOf" srcId="{C302C232-17FF-4DD3-8D82-2DD6E663082B}" destId="{0E7CDA70-64FF-408C-ACE7-D325615692E6}" srcOrd="0" destOrd="0" presId="urn:microsoft.com/office/officeart/2008/layout/LinedList"/>
    <dgm:cxn modelId="{2D5C25BC-AB1C-43BB-83CC-7227026D4D27}" type="presParOf" srcId="{F284717B-BDAB-4215-9578-7A08F25A479C}" destId="{4165B96D-8095-4ED8-B5B8-896F5F79434C}" srcOrd="0" destOrd="0" presId="urn:microsoft.com/office/officeart/2008/layout/LinedList"/>
    <dgm:cxn modelId="{912A79EB-EA33-4B34-B40C-27D454CFDB46}" type="presParOf" srcId="{F284717B-BDAB-4215-9578-7A08F25A479C}" destId="{B129AF91-5FC3-44F4-9BFD-D974703F53EF}" srcOrd="1" destOrd="0" presId="urn:microsoft.com/office/officeart/2008/layout/LinedList"/>
    <dgm:cxn modelId="{0B3E088F-E700-4BCD-B7CB-56AD3939E25C}" type="presParOf" srcId="{B129AF91-5FC3-44F4-9BFD-D974703F53EF}" destId="{0E7CDA70-64FF-408C-ACE7-D325615692E6}" srcOrd="0" destOrd="0" presId="urn:microsoft.com/office/officeart/2008/layout/LinedList"/>
    <dgm:cxn modelId="{615B474C-C8A1-40EF-80D2-7916E6B80DB1}" type="presParOf" srcId="{B129AF91-5FC3-44F4-9BFD-D974703F53EF}" destId="{71D3BA90-D3E3-4785-9CFB-1EE05DDEE9A5}" srcOrd="1" destOrd="0" presId="urn:microsoft.com/office/officeart/2008/layout/LinedList"/>
    <dgm:cxn modelId="{29A6BA6D-6205-403B-9F2F-EEF9D6E5C32C}" type="presParOf" srcId="{F284717B-BDAB-4215-9578-7A08F25A479C}" destId="{12920ACA-3D60-403B-BF45-D97E4E8E1063}" srcOrd="2" destOrd="0" presId="urn:microsoft.com/office/officeart/2008/layout/LinedList"/>
    <dgm:cxn modelId="{310839DA-4001-4A01-A126-F9D8AC75B6AD}" type="presParOf" srcId="{F284717B-BDAB-4215-9578-7A08F25A479C}" destId="{7172F7B5-2574-42D9-8E5C-7874ED80D1A7}" srcOrd="3" destOrd="0" presId="urn:microsoft.com/office/officeart/2008/layout/LinedList"/>
    <dgm:cxn modelId="{9D26B94E-35A7-4556-9A85-AC5D21B96ACD}" type="presParOf" srcId="{7172F7B5-2574-42D9-8E5C-7874ED80D1A7}" destId="{62CC89FC-35DB-4493-B75D-78A4FFD02D9D}" srcOrd="0" destOrd="0" presId="urn:microsoft.com/office/officeart/2008/layout/LinedList"/>
    <dgm:cxn modelId="{A1465D96-CBAA-419C-8B30-9792012552E8}" type="presParOf" srcId="{7172F7B5-2574-42D9-8E5C-7874ED80D1A7}" destId="{90792571-6DB4-4961-80DB-FDFCB6CBE08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51DB7-335F-48AC-95D2-9EFD5B6F2880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rgbClr val="D1867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dirty="0"/>
            <a:t>Denne presentasjonen kan vises for deltagere i simulering</a:t>
          </a:r>
          <a:endParaRPr lang="en-US" sz="2100" kern="1200" dirty="0"/>
        </a:p>
      </dsp:txBody>
      <dsp:txXfrm>
        <a:off x="0" y="39687"/>
        <a:ext cx="3286125" cy="1971675"/>
      </dsp:txXfrm>
    </dsp:sp>
    <dsp:sp modelId="{5373E5A2-A889-4663-A15D-11CA6A8D50F0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rgbClr val="D8B86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b-NO" sz="2100" kern="1200">
              <a:solidFill>
                <a:schemeClr val="bg1"/>
              </a:solidFill>
            </a:rPr>
            <a:t>Sett deg inn i hjelpearket med refleksjonsspørsmål  til den filmen du har valgt</a:t>
          </a:r>
          <a:endParaRPr lang="en-US" sz="2100" kern="1200">
            <a:solidFill>
              <a:schemeClr val="bg1"/>
            </a:solidFill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3614737" y="39687"/>
        <a:ext cx="3286125" cy="1971675"/>
      </dsp:txXfrm>
    </dsp:sp>
    <dsp:sp modelId="{709C8795-C4E5-4D6C-B6DA-5D2E3DBDCBC6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rgbClr val="8AAD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Antall deltagere: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8-10 personer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Tid for gjennomføring: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60 min</a:t>
          </a:r>
          <a:endParaRPr lang="en-US" sz="2100" kern="1200"/>
        </a:p>
      </dsp:txBody>
      <dsp:txXfrm>
        <a:off x="7229475" y="39687"/>
        <a:ext cx="3286125" cy="1971675"/>
      </dsp:txXfrm>
    </dsp:sp>
    <dsp:sp modelId="{8429BCC8-E886-4EFB-9B38-87F81113143F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solidFill>
          <a:srgbClr val="87818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>
              <a:solidFill>
                <a:schemeClr val="bg1"/>
              </a:solidFill>
            </a:rPr>
            <a:t>Det finnes fire VR-filmer. Velg en film til per VR-simulering</a:t>
          </a:r>
          <a:endParaRPr lang="en-US" sz="2100" kern="1200">
            <a:solidFill>
              <a:schemeClr val="bg1"/>
            </a:solidFill>
          </a:endParaRPr>
        </a:p>
      </dsp:txBody>
      <dsp:txXfrm>
        <a:off x="1807368" y="2339975"/>
        <a:ext cx="3286125" cy="1971675"/>
      </dsp:txXfrm>
    </dsp:sp>
    <dsp:sp modelId="{D453BEDD-4A4D-4BA8-9214-C48C31EF3735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solidFill>
          <a:srgbClr val="607FA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Det er en fordel at deltagerne har gjennomført:</a:t>
          </a:r>
          <a:endParaRPr lang="en-US" sz="2100" kern="120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E-læringsprogrammet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Deltatt på felles undervisning</a:t>
          </a:r>
          <a:endParaRPr lang="en-US" sz="2100" kern="1200"/>
        </a:p>
      </dsp:txBody>
      <dsp:txXfrm>
        <a:off x="5422106" y="2339975"/>
        <a:ext cx="3286125" cy="197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836C65-6D30-46FD-898D-9197D5E9AE2B}">
      <dsp:nvSpPr>
        <dsp:cNvPr id="0" name=""/>
        <dsp:cNvSpPr/>
      </dsp:nvSpPr>
      <dsp:spPr>
        <a:xfrm>
          <a:off x="626451" y="1000357"/>
          <a:ext cx="1887187" cy="1887187"/>
        </a:xfrm>
        <a:prstGeom prst="ellipse">
          <a:avLst/>
        </a:prstGeom>
        <a:solidFill>
          <a:srgbClr val="F4B18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F540D-D7C6-4660-8C7B-A4B5EE60C077}">
      <dsp:nvSpPr>
        <dsp:cNvPr id="0" name=""/>
        <dsp:cNvSpPr/>
      </dsp:nvSpPr>
      <dsp:spPr>
        <a:xfrm>
          <a:off x="1028638" y="1402544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4EC58A-88AA-4758-9552-EEF5D44A7BD2}">
      <dsp:nvSpPr>
        <dsp:cNvPr id="0" name=""/>
        <dsp:cNvSpPr/>
      </dsp:nvSpPr>
      <dsp:spPr>
        <a:xfrm>
          <a:off x="25150" y="4318765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en-US" sz="4000" b="0" kern="1200"/>
        </a:p>
      </dsp:txBody>
      <dsp:txXfrm>
        <a:off x="25150" y="4318765"/>
        <a:ext cx="3093750" cy="720000"/>
      </dsp:txXfrm>
    </dsp:sp>
    <dsp:sp modelId="{A930265B-AE3B-4D64-91CF-AA32362267AF}">
      <dsp:nvSpPr>
        <dsp:cNvPr id="0" name=""/>
        <dsp:cNvSpPr/>
      </dsp:nvSpPr>
      <dsp:spPr>
        <a:xfrm>
          <a:off x="4261607" y="1000357"/>
          <a:ext cx="1887187" cy="1887187"/>
        </a:xfrm>
        <a:prstGeom prst="ellipse">
          <a:avLst/>
        </a:prstGeom>
        <a:solidFill>
          <a:srgbClr val="7BA2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147EE3-7D82-4151-9179-B10B54092DA1}">
      <dsp:nvSpPr>
        <dsp:cNvPr id="0" name=""/>
        <dsp:cNvSpPr/>
      </dsp:nvSpPr>
      <dsp:spPr>
        <a:xfrm>
          <a:off x="4663795" y="1402544"/>
          <a:ext cx="1082812" cy="1082812"/>
        </a:xfrm>
        <a:prstGeom prst="rect">
          <a:avLst/>
        </a:prstGeom>
        <a:blipFill dpi="0" rotWithShape="1">
          <a:blip xmlns:r="http://schemas.openxmlformats.org/officeDocument/2006/relationships" r:embed="rId3">
            <a:alphaModFix amt="99000"/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DCC591-FD99-4198-81B7-DA600D3B7592}">
      <dsp:nvSpPr>
        <dsp:cNvPr id="0" name=""/>
        <dsp:cNvSpPr/>
      </dsp:nvSpPr>
      <dsp:spPr>
        <a:xfrm>
          <a:off x="3704639" y="4475714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en-US" sz="4000" kern="1200"/>
        </a:p>
      </dsp:txBody>
      <dsp:txXfrm>
        <a:off x="3704639" y="4475714"/>
        <a:ext cx="3093750" cy="720000"/>
      </dsp:txXfrm>
    </dsp:sp>
    <dsp:sp modelId="{2EC7BA38-D809-40FF-9545-86BE2E7C0876}">
      <dsp:nvSpPr>
        <dsp:cNvPr id="0" name=""/>
        <dsp:cNvSpPr/>
      </dsp:nvSpPr>
      <dsp:spPr>
        <a:xfrm>
          <a:off x="7896764" y="1000357"/>
          <a:ext cx="1887187" cy="1887187"/>
        </a:xfrm>
        <a:prstGeom prst="ellipse">
          <a:avLst/>
        </a:prstGeom>
        <a:solidFill>
          <a:srgbClr val="CDBE7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FB6450-005E-40A2-A636-FB1A0C728A98}">
      <dsp:nvSpPr>
        <dsp:cNvPr id="0" name=""/>
        <dsp:cNvSpPr/>
      </dsp:nvSpPr>
      <dsp:spPr>
        <a:xfrm>
          <a:off x="8298951" y="1402544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AAD928-1AA0-4083-8DF7-EBE88DDE39F9}">
      <dsp:nvSpPr>
        <dsp:cNvPr id="0" name=""/>
        <dsp:cNvSpPr/>
      </dsp:nvSpPr>
      <dsp:spPr>
        <a:xfrm>
          <a:off x="7316653" y="4475714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nb-NO" sz="4000" kern="1200">
            <a:solidFill>
              <a:srgbClr val="000000"/>
            </a:solidFill>
            <a:latin typeface="Calibri"/>
            <a:cs typeface="Calibri"/>
          </a:endParaRPr>
        </a:p>
      </dsp:txBody>
      <dsp:txXfrm>
        <a:off x="7316653" y="4475714"/>
        <a:ext cx="309375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65B96D-8095-4ED8-B5B8-896F5F79434C}">
      <dsp:nvSpPr>
        <dsp:cNvPr id="0" name=""/>
        <dsp:cNvSpPr/>
      </dsp:nvSpPr>
      <dsp:spPr>
        <a:xfrm>
          <a:off x="0" y="1633"/>
          <a:ext cx="839688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7CDA70-64FF-408C-ACE7-D325615692E6}">
      <dsp:nvSpPr>
        <dsp:cNvPr id="0" name=""/>
        <dsp:cNvSpPr/>
      </dsp:nvSpPr>
      <dsp:spPr>
        <a:xfrm>
          <a:off x="8200" y="0"/>
          <a:ext cx="8388685" cy="2134653"/>
        </a:xfrm>
        <a:prstGeom prst="rect">
          <a:avLst/>
        </a:prstGeom>
        <a:solidFill>
          <a:srgbClr val="7BA296"/>
        </a:soli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latin typeface="+mj-lt"/>
          </a:endParaRPr>
        </a:p>
      </dsp:txBody>
      <dsp:txXfrm>
        <a:off x="8200" y="0"/>
        <a:ext cx="8388685" cy="2134653"/>
      </dsp:txXfrm>
    </dsp:sp>
    <dsp:sp modelId="{12920ACA-3D60-403B-BF45-D97E4E8E1063}">
      <dsp:nvSpPr>
        <dsp:cNvPr id="0" name=""/>
        <dsp:cNvSpPr/>
      </dsp:nvSpPr>
      <dsp:spPr>
        <a:xfrm>
          <a:off x="0" y="2136286"/>
          <a:ext cx="839688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CC89FC-35DB-4493-B75D-78A4FFD02D9D}">
      <dsp:nvSpPr>
        <dsp:cNvPr id="0" name=""/>
        <dsp:cNvSpPr/>
      </dsp:nvSpPr>
      <dsp:spPr>
        <a:xfrm>
          <a:off x="0" y="2136286"/>
          <a:ext cx="8388685" cy="2077822"/>
        </a:xfrm>
        <a:prstGeom prst="rect">
          <a:avLst/>
        </a:prstGeom>
        <a:solidFill>
          <a:srgbClr val="A7C1B9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kern="1200"/>
            <a:t>Få en forståelse av hvordan man kan snakke med pårørende om temaer de er opptatt av og samtidig ivareta taushetsplikten</a:t>
          </a:r>
          <a:endParaRPr lang="en-US" sz="3200" kern="1200">
            <a:latin typeface="+mj-lt"/>
          </a:endParaRPr>
        </a:p>
      </dsp:txBody>
      <dsp:txXfrm>
        <a:off x="0" y="2136286"/>
        <a:ext cx="8388685" cy="20778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65B96D-8095-4ED8-B5B8-896F5F79434C}">
      <dsp:nvSpPr>
        <dsp:cNvPr id="0" name=""/>
        <dsp:cNvSpPr/>
      </dsp:nvSpPr>
      <dsp:spPr>
        <a:xfrm>
          <a:off x="0" y="0"/>
          <a:ext cx="8396886" cy="0"/>
        </a:xfrm>
        <a:prstGeom prst="line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7CDA70-64FF-408C-ACE7-D325615692E6}">
      <dsp:nvSpPr>
        <dsp:cNvPr id="0" name=""/>
        <dsp:cNvSpPr/>
      </dsp:nvSpPr>
      <dsp:spPr>
        <a:xfrm>
          <a:off x="0" y="0"/>
          <a:ext cx="8396886" cy="2247571"/>
        </a:xfrm>
        <a:prstGeom prst="rect">
          <a:avLst/>
        </a:prstGeom>
        <a:solidFill>
          <a:srgbClr val="F4B183"/>
        </a:soli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kern="1200">
              <a:latin typeface="+mj-lt"/>
            </a:rPr>
            <a:t>Få en forståelse av hvordan erfaringskunnskap kan brukes i møte med pasienter og pårørende</a:t>
          </a:r>
          <a:endParaRPr lang="en-US" sz="3200" kern="1200">
            <a:latin typeface="+mj-lt"/>
          </a:endParaRPr>
        </a:p>
      </dsp:txBody>
      <dsp:txXfrm>
        <a:off x="0" y="0"/>
        <a:ext cx="8396886" cy="2247571"/>
      </dsp:txXfrm>
    </dsp:sp>
    <dsp:sp modelId="{12920ACA-3D60-403B-BF45-D97E4E8E1063}">
      <dsp:nvSpPr>
        <dsp:cNvPr id="0" name=""/>
        <dsp:cNvSpPr/>
      </dsp:nvSpPr>
      <dsp:spPr>
        <a:xfrm>
          <a:off x="0" y="2247571"/>
          <a:ext cx="8396886" cy="0"/>
        </a:xfrm>
        <a:prstGeom prst="line">
          <a:avLst/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accent6">
              <a:shade val="80000"/>
              <a:hueOff val="321280"/>
              <a:satOff val="-12909"/>
              <a:lumOff val="27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CC89FC-35DB-4493-B75D-78A4FFD02D9D}">
      <dsp:nvSpPr>
        <dsp:cNvPr id="0" name=""/>
        <dsp:cNvSpPr/>
      </dsp:nvSpPr>
      <dsp:spPr>
        <a:xfrm>
          <a:off x="0" y="2247571"/>
          <a:ext cx="8396886" cy="2247571"/>
        </a:xfrm>
        <a:prstGeom prst="rect">
          <a:avLst/>
        </a:prstGeom>
        <a:solidFill>
          <a:srgbClr val="F8CEB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b="0" i="0" kern="1200">
              <a:latin typeface="+mj-lt"/>
            </a:rPr>
            <a:t>Få en forståelse for hvordan man kan forklare hensikten med å kartlegge varselssymptomer og å utarbeide en mestringsplan, samt gi enkel informasjon om PEF eller annen  pasient-, familiebehandling. </a:t>
          </a:r>
          <a:endParaRPr lang="en-US" sz="3200" b="0" kern="1200">
            <a:latin typeface="+mj-lt"/>
          </a:endParaRPr>
        </a:p>
      </dsp:txBody>
      <dsp:txXfrm>
        <a:off x="0" y="2247571"/>
        <a:ext cx="8396886" cy="22475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65B96D-8095-4ED8-B5B8-896F5F79434C}">
      <dsp:nvSpPr>
        <dsp:cNvPr id="0" name=""/>
        <dsp:cNvSpPr/>
      </dsp:nvSpPr>
      <dsp:spPr>
        <a:xfrm>
          <a:off x="0" y="741"/>
          <a:ext cx="839688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7CDA70-64FF-408C-ACE7-D325615692E6}">
      <dsp:nvSpPr>
        <dsp:cNvPr id="0" name=""/>
        <dsp:cNvSpPr/>
      </dsp:nvSpPr>
      <dsp:spPr>
        <a:xfrm>
          <a:off x="0" y="741"/>
          <a:ext cx="8396886" cy="1916142"/>
        </a:xfrm>
        <a:prstGeom prst="rect">
          <a:avLst/>
        </a:prstGeom>
        <a:solidFill>
          <a:srgbClr val="7CA5C1"/>
        </a:solidFill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b="0" kern="1200">
              <a:latin typeface="Calibri Light" panose="020F0302020204030204"/>
            </a:rPr>
            <a:t>Få </a:t>
          </a:r>
          <a:r>
            <a:rPr lang="nb-NO" sz="3200" b="0" kern="1200">
              <a:solidFill>
                <a:schemeClr val="tx1"/>
              </a:solidFill>
              <a:effectLst/>
              <a:latin typeface="+mj-lt"/>
              <a:ea typeface="+mn-ea"/>
              <a:cs typeface="+mn-cs"/>
            </a:rPr>
            <a:t>forståelse for hvordan kartleggingssamtale om unge voksne som pårørende gjennomføres</a:t>
          </a:r>
          <a:r>
            <a:rPr lang="nb-NO" sz="3200" b="0" kern="1200">
              <a:latin typeface="+mj-lt"/>
            </a:rPr>
            <a:t> </a:t>
          </a:r>
        </a:p>
      </dsp:txBody>
      <dsp:txXfrm>
        <a:off x="0" y="741"/>
        <a:ext cx="8396886" cy="1916142"/>
      </dsp:txXfrm>
    </dsp:sp>
    <dsp:sp modelId="{579EA959-9CD8-4654-BB16-26AD8CB57780}">
      <dsp:nvSpPr>
        <dsp:cNvPr id="0" name=""/>
        <dsp:cNvSpPr/>
      </dsp:nvSpPr>
      <dsp:spPr>
        <a:xfrm>
          <a:off x="0" y="1916883"/>
          <a:ext cx="839688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C2260-86C4-4B0F-9CD5-A1A1963733DF}">
      <dsp:nvSpPr>
        <dsp:cNvPr id="0" name=""/>
        <dsp:cNvSpPr/>
      </dsp:nvSpPr>
      <dsp:spPr>
        <a:xfrm>
          <a:off x="0" y="1916883"/>
          <a:ext cx="8396886" cy="1916142"/>
        </a:xfrm>
        <a:prstGeom prst="rect">
          <a:avLst/>
        </a:prstGeom>
        <a:solidFill>
          <a:srgbClr val="A4C1D4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kern="1200">
              <a:latin typeface="Calibri Light" panose="020F0302020204030204"/>
            </a:rPr>
            <a:t>Bli kjent med hvordan behandler kan tilrettelegge for at foreldre får satt ord på sine opplevelser om unge voksne som pårørende. Legg merke til kommunikasjonsteknikker</a:t>
          </a:r>
        </a:p>
      </dsp:txBody>
      <dsp:txXfrm>
        <a:off x="0" y="1916883"/>
        <a:ext cx="8396886" cy="1916142"/>
      </dsp:txXfrm>
    </dsp:sp>
    <dsp:sp modelId="{6384313D-1B2D-411A-A26E-8FB5E2B1D21D}">
      <dsp:nvSpPr>
        <dsp:cNvPr id="0" name=""/>
        <dsp:cNvSpPr/>
      </dsp:nvSpPr>
      <dsp:spPr>
        <a:xfrm>
          <a:off x="0" y="3833025"/>
          <a:ext cx="839688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7602E5-EC1C-4D14-A39F-CD904456541A}">
      <dsp:nvSpPr>
        <dsp:cNvPr id="0" name=""/>
        <dsp:cNvSpPr/>
      </dsp:nvSpPr>
      <dsp:spPr>
        <a:xfrm>
          <a:off x="0" y="3833025"/>
          <a:ext cx="8396886" cy="661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3000" kern="1200">
            <a:solidFill>
              <a:schemeClr val="tx1"/>
            </a:solidFill>
            <a:effectLst/>
            <a:latin typeface="+mn-lt"/>
            <a:ea typeface="+mn-ea"/>
            <a:cs typeface="+mn-cs"/>
          </a:endParaRPr>
        </a:p>
      </dsp:txBody>
      <dsp:txXfrm>
        <a:off x="0" y="3833025"/>
        <a:ext cx="8396886" cy="6613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65B96D-8095-4ED8-B5B8-896F5F79434C}">
      <dsp:nvSpPr>
        <dsp:cNvPr id="0" name=""/>
        <dsp:cNvSpPr/>
      </dsp:nvSpPr>
      <dsp:spPr>
        <a:xfrm>
          <a:off x="0" y="0"/>
          <a:ext cx="839688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7CDA70-64FF-408C-ACE7-D325615692E6}">
      <dsp:nvSpPr>
        <dsp:cNvPr id="0" name=""/>
        <dsp:cNvSpPr/>
      </dsp:nvSpPr>
      <dsp:spPr>
        <a:xfrm>
          <a:off x="0" y="0"/>
          <a:ext cx="8396886" cy="2247571"/>
        </a:xfrm>
        <a:prstGeom prst="rect">
          <a:avLst/>
        </a:prstGeom>
        <a:solidFill>
          <a:srgbClr val="CDBE7D"/>
        </a:soli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err="1">
              <a:solidFill>
                <a:schemeClr val="tx1"/>
              </a:solidFill>
            </a:rPr>
            <a:t>Få</a:t>
          </a:r>
          <a:r>
            <a:rPr lang="en-US" sz="3200" kern="1200">
              <a:solidFill>
                <a:schemeClr val="tx1"/>
              </a:solidFill>
            </a:rPr>
            <a:t> </a:t>
          </a:r>
          <a:r>
            <a:rPr lang="en-US" sz="3200" kern="1200" err="1">
              <a:solidFill>
                <a:schemeClr val="tx1"/>
              </a:solidFill>
            </a:rPr>
            <a:t>tak</a:t>
          </a:r>
          <a:r>
            <a:rPr lang="en-US" sz="3200" kern="1200">
              <a:solidFill>
                <a:schemeClr val="tx1"/>
              </a:solidFill>
            </a:rPr>
            <a:t> </a:t>
          </a:r>
          <a:r>
            <a:rPr lang="en-US" sz="3200" kern="1200" err="1">
              <a:solidFill>
                <a:schemeClr val="tx1"/>
              </a:solidFill>
            </a:rPr>
            <a:t>i</a:t>
          </a:r>
          <a:r>
            <a:rPr lang="en-US" sz="3200" kern="1200">
              <a:solidFill>
                <a:schemeClr val="tx1"/>
              </a:solidFill>
            </a:rPr>
            <a:t> </a:t>
          </a:r>
          <a:r>
            <a:rPr lang="en-US" sz="3200" kern="1200" err="1">
              <a:solidFill>
                <a:schemeClr val="tx1"/>
              </a:solidFill>
            </a:rPr>
            <a:t>pårørendes</a:t>
          </a:r>
          <a:r>
            <a:rPr lang="en-US" sz="3200" kern="1200">
              <a:solidFill>
                <a:schemeClr val="tx1"/>
              </a:solidFill>
            </a:rPr>
            <a:t> </a:t>
          </a:r>
          <a:r>
            <a:rPr lang="en-US" sz="3200" kern="1200" err="1">
              <a:solidFill>
                <a:schemeClr val="tx1"/>
              </a:solidFill>
            </a:rPr>
            <a:t>opplevelser</a:t>
          </a:r>
          <a:r>
            <a:rPr lang="en-US" sz="3200" kern="1200">
              <a:solidFill>
                <a:schemeClr val="tx1"/>
              </a:solidFill>
            </a:rPr>
            <a:t> </a:t>
          </a:r>
          <a:r>
            <a:rPr lang="en-US" sz="3200" kern="1200" err="1">
              <a:solidFill>
                <a:schemeClr val="tx1"/>
              </a:solidFill>
            </a:rPr>
            <a:t>og</a:t>
          </a:r>
          <a:r>
            <a:rPr lang="en-US" sz="3200" kern="1200">
              <a:solidFill>
                <a:schemeClr val="tx1"/>
              </a:solidFill>
            </a:rPr>
            <a:t> </a:t>
          </a:r>
          <a:r>
            <a:rPr lang="en-US" sz="3200" kern="1200" err="1">
              <a:solidFill>
                <a:schemeClr val="tx1"/>
              </a:solidFill>
            </a:rPr>
            <a:t>hva</a:t>
          </a:r>
          <a:r>
            <a:rPr lang="en-US" sz="3200" kern="1200">
              <a:solidFill>
                <a:schemeClr val="tx1"/>
              </a:solidFill>
            </a:rPr>
            <a:t> de er </a:t>
          </a:r>
          <a:r>
            <a:rPr lang="en-US" sz="3200" kern="1200" err="1">
              <a:solidFill>
                <a:schemeClr val="tx1"/>
              </a:solidFill>
            </a:rPr>
            <a:t>opptatt</a:t>
          </a:r>
          <a:r>
            <a:rPr lang="en-US" sz="3200" kern="1200">
              <a:solidFill>
                <a:schemeClr val="tx1"/>
              </a:solidFill>
            </a:rPr>
            <a:t> av </a:t>
          </a:r>
          <a:r>
            <a:rPr lang="en-US" sz="3200" kern="1200" err="1">
              <a:solidFill>
                <a:schemeClr val="tx1"/>
              </a:solidFill>
            </a:rPr>
            <a:t>i</a:t>
          </a:r>
          <a:r>
            <a:rPr lang="en-US" sz="3200" kern="1200">
              <a:solidFill>
                <a:schemeClr val="tx1"/>
              </a:solidFill>
            </a:rPr>
            <a:t> </a:t>
          </a:r>
          <a:r>
            <a:rPr lang="en-US" sz="3200" kern="1200" err="1">
              <a:solidFill>
                <a:schemeClr val="tx1"/>
              </a:solidFill>
            </a:rPr>
            <a:t>pårørendesamarbeidet</a:t>
          </a:r>
          <a:r>
            <a:rPr lang="en-US" sz="3200" kern="1200">
              <a:solidFill>
                <a:schemeClr val="tx1"/>
              </a:solidFill>
            </a:rPr>
            <a:t> </a:t>
          </a:r>
        </a:p>
      </dsp:txBody>
      <dsp:txXfrm>
        <a:off x="0" y="0"/>
        <a:ext cx="8396886" cy="2247571"/>
      </dsp:txXfrm>
    </dsp:sp>
    <dsp:sp modelId="{12920ACA-3D60-403B-BF45-D97E4E8E1063}">
      <dsp:nvSpPr>
        <dsp:cNvPr id="0" name=""/>
        <dsp:cNvSpPr/>
      </dsp:nvSpPr>
      <dsp:spPr>
        <a:xfrm>
          <a:off x="0" y="2247571"/>
          <a:ext cx="839688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CC89FC-35DB-4493-B75D-78A4FFD02D9D}">
      <dsp:nvSpPr>
        <dsp:cNvPr id="0" name=""/>
        <dsp:cNvSpPr/>
      </dsp:nvSpPr>
      <dsp:spPr>
        <a:xfrm>
          <a:off x="0" y="2247571"/>
          <a:ext cx="8396886" cy="2247571"/>
        </a:xfrm>
        <a:prstGeom prst="rect">
          <a:avLst/>
        </a:prstGeom>
        <a:solidFill>
          <a:srgbClr val="E9E2C5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err="1"/>
            <a:t>Få</a:t>
          </a:r>
          <a:r>
            <a:rPr lang="en-US" sz="3200" kern="1200"/>
            <a:t> </a:t>
          </a:r>
          <a:r>
            <a:rPr lang="en-US" sz="3200" kern="1200" err="1"/>
            <a:t>til</a:t>
          </a:r>
          <a:r>
            <a:rPr lang="en-US" sz="3200" kern="1200"/>
            <a:t> </a:t>
          </a:r>
          <a:r>
            <a:rPr lang="en-US" sz="3200" kern="1200" err="1"/>
            <a:t>en</a:t>
          </a:r>
          <a:r>
            <a:rPr lang="en-US" sz="3200" kern="1200"/>
            <a:t> dialog om </a:t>
          </a:r>
          <a:r>
            <a:rPr lang="en-US" sz="3200" kern="1200" err="1"/>
            <a:t>pårørendes</a:t>
          </a:r>
          <a:r>
            <a:rPr lang="en-US" sz="3200" kern="1200"/>
            <a:t> tanker </a:t>
          </a:r>
          <a:r>
            <a:rPr lang="en-US" sz="3200" kern="1200" err="1"/>
            <a:t>og</a:t>
          </a:r>
          <a:r>
            <a:rPr lang="en-US" sz="3200" kern="1200"/>
            <a:t> </a:t>
          </a:r>
          <a:r>
            <a:rPr lang="en-US" sz="3200" kern="1200" err="1"/>
            <a:t>opplevelser</a:t>
          </a:r>
          <a:r>
            <a:rPr lang="en-US" sz="3200" kern="1200"/>
            <a:t> </a:t>
          </a:r>
          <a:r>
            <a:rPr lang="en-US" sz="3200" kern="1200" err="1"/>
            <a:t>rundt</a:t>
          </a:r>
          <a:r>
            <a:rPr lang="en-US" sz="3200" kern="1200"/>
            <a:t> </a:t>
          </a:r>
          <a:r>
            <a:rPr lang="en-US" sz="3200" kern="1200" err="1"/>
            <a:t>årsaken</a:t>
          </a:r>
          <a:r>
            <a:rPr lang="en-US" sz="3200" kern="1200"/>
            <a:t> </a:t>
          </a:r>
          <a:r>
            <a:rPr lang="en-US" sz="3200" kern="1200" err="1"/>
            <a:t>til</a:t>
          </a:r>
          <a:r>
            <a:rPr lang="en-US" sz="3200" kern="1200"/>
            <a:t> at </a:t>
          </a:r>
          <a:r>
            <a:rPr lang="en-US" sz="3200" kern="1200" err="1"/>
            <a:t>pasienten</a:t>
          </a:r>
          <a:r>
            <a:rPr lang="en-US" sz="3200" kern="1200"/>
            <a:t> </a:t>
          </a:r>
          <a:r>
            <a:rPr lang="en-US" sz="3200" kern="1200" err="1"/>
            <a:t>ble</a:t>
          </a:r>
          <a:r>
            <a:rPr lang="en-US" sz="3200" kern="1200"/>
            <a:t> </a:t>
          </a:r>
          <a:r>
            <a:rPr lang="en-US" sz="3200" kern="1200" err="1"/>
            <a:t>syk</a:t>
          </a:r>
          <a:endParaRPr lang="en-US" sz="3200" kern="1200"/>
        </a:p>
      </dsp:txBody>
      <dsp:txXfrm>
        <a:off x="0" y="2247571"/>
        <a:ext cx="8396886" cy="22475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8D9CD-8798-4064-83EF-D9781579CE86}" type="datetimeFigureOut">
              <a:rPr lang="nb-NO" smtClean="0"/>
              <a:t>27.01.2026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74793-9711-4460-BCA8-84E2D9DB7DD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1642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DABBC-C724-472E-80FF-C222E8EE1D1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625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cs typeface="Calibri"/>
              </a:rPr>
              <a:t>Er dette noe dere er gjør/kjenner til selv?</a:t>
            </a: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Kunnskap som knyttes opp mot det de pårørende tar opp/sier.</a:t>
            </a: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Aktiv lytting, reformulere kritikk, generalisere, normalisere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74793-9711-4460-BCA8-84E2D9DB7DDE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5588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263CA-F90F-C1A3-5B5D-580FEE769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20B875B9-74AA-788D-C412-A16D86DB6B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86EC83EA-4FC3-22C6-EC33-BE4E43DA4A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Samtaleguiden: en guide for hvordan helsepersonell kan ha samtaler om familiesamarbeid med pasient og pårørende hver for seg, og sammen.</a:t>
            </a:r>
          </a:p>
          <a:p>
            <a:r>
              <a:rPr lang="nb-NO"/>
              <a:t>Hovedbudskapet i guiden er at samtalene skal bidra til å styrke pasientens bedringsprosess. I tillegg skal de gi støtte, anerkjennelse og informasjon til pårørende, og tilrettelegge for bedre livssituasjon for familien.</a:t>
            </a:r>
            <a:endParaRPr lang="nb-NO">
              <a:cs typeface="Calibri"/>
            </a:endParaRP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Alle skal få et minimum av pårørendesamarbeid, og noen skal ha mer (PEF). Samtaleguiden er et verktøy for dere.</a:t>
            </a: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Generell info: </a:t>
            </a:r>
          </a:p>
          <a:p>
            <a:pPr marL="171450" indent="-171450">
              <a:buFont typeface="Calibri"/>
              <a:buChar char="-"/>
            </a:pPr>
            <a:r>
              <a:rPr lang="nb-NO">
                <a:cs typeface="Calibri"/>
              </a:rPr>
              <a:t>Kontaktinfo.</a:t>
            </a:r>
          </a:p>
          <a:p>
            <a:pPr marL="171450" indent="-171450">
              <a:buFont typeface="Calibri"/>
              <a:buChar char="-"/>
            </a:pPr>
            <a:r>
              <a:rPr lang="nb-NO">
                <a:cs typeface="Calibri"/>
              </a:rPr>
              <a:t>Når diagnose er kjent; generelt om årsaker, symptomer, behandling, prognose</a:t>
            </a:r>
          </a:p>
          <a:p>
            <a:pPr marL="171450" indent="-171450">
              <a:buFont typeface="Calibri"/>
              <a:buChar char="-"/>
            </a:pPr>
            <a:r>
              <a:rPr lang="nb-NO">
                <a:cs typeface="Calibri"/>
              </a:rPr>
              <a:t>Rutiner og tilbud </a:t>
            </a:r>
          </a:p>
          <a:p>
            <a:pPr marL="171450" indent="-171450">
              <a:buFont typeface="Calibri"/>
              <a:buChar char="-"/>
            </a:pPr>
            <a:r>
              <a:rPr lang="nb-NO">
                <a:cs typeface="Calibri"/>
              </a:rPr>
              <a:t>Regelverk, rettigheter</a:t>
            </a:r>
          </a:p>
          <a:p>
            <a:pPr marL="171450" indent="-171450">
              <a:buFont typeface="Calibri"/>
              <a:buChar char="-"/>
            </a:pPr>
            <a:r>
              <a:rPr lang="nb-NO">
                <a:cs typeface="Calibri"/>
              </a:rPr>
              <a:t>Tilbud til pårørende: barn og voksne</a:t>
            </a:r>
          </a:p>
          <a:p>
            <a:pPr marL="171450" indent="-171450">
              <a:buFont typeface="Calibri"/>
              <a:buChar char="-"/>
            </a:pPr>
            <a:r>
              <a:rPr lang="nb-NO">
                <a:cs typeface="Calibri"/>
              </a:rPr>
              <a:t>Info. om bruker- og pasientorganisasjoner</a:t>
            </a:r>
          </a:p>
          <a:p>
            <a:pPr marL="171450" indent="-171450">
              <a:buFont typeface="Calibri"/>
              <a:buChar char="-"/>
            </a:pPr>
            <a:endParaRPr lang="nb-NO">
              <a:cs typeface="Calibri"/>
            </a:endParaRPr>
          </a:p>
          <a:p>
            <a:r>
              <a:rPr lang="nb-NO"/>
              <a:t>Gjennom psykoedukasjon og veiledning kan voksne pårørende oppleve en styrket rolle i pasientbehandlingen.</a:t>
            </a:r>
            <a:endParaRPr lang="nb-NO">
              <a:cs typeface="Calibri"/>
            </a:endParaRPr>
          </a:p>
          <a:p>
            <a:pPr marL="171450" indent="-171450">
              <a:buFont typeface="Calibri"/>
              <a:buChar char="-"/>
            </a:pPr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Helsetjenesten har en generell veiledningsplikt som innebærer at pårørende skal kunne få generell info. </a:t>
            </a:r>
          </a:p>
          <a:p>
            <a:r>
              <a:rPr lang="nb-NO">
                <a:cs typeface="Calibri"/>
              </a:rPr>
              <a:t>Krever ikke samtykke fra pasienten - vi bryter ikke taushetsplikten ved å gi generell info.</a:t>
            </a:r>
          </a:p>
          <a:p>
            <a:r>
              <a:rPr lang="nb-NO">
                <a:cs typeface="Calibri"/>
              </a:rPr>
              <a:t>Kjent info. er ikke taushetsbelagt.</a:t>
            </a:r>
          </a:p>
          <a:p>
            <a:endParaRPr lang="nb-NO">
              <a:cs typeface="Calibri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DA39758-4882-24FF-40E0-0167718DE9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74793-9711-4460-BCA8-84E2D9DB7DDE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0957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cs typeface="Calibri"/>
              </a:rPr>
              <a:t>Er dette noe dere er gjør/kjenner til selv?</a:t>
            </a: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Kunnskap som knyttes opp mot det de pårørende tar opp/sier.</a:t>
            </a: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Aktiv lytting, reformulere kritikk, generalisere, normalisere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74793-9711-4460-BCA8-84E2D9DB7DDE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1471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A9C4E-7244-C41C-A9A1-FE2159332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697BFCD4-A67C-374C-0331-14953CD171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E68541B3-05FE-2738-F363-B3AE90DEEA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Samtaleguiden: en guide for hvordan helsepersonell kan ha samtaler om familiesamarbeid med pasient og pårørende hver for seg, og sammen.</a:t>
            </a:r>
          </a:p>
          <a:p>
            <a:r>
              <a:rPr lang="nb-NO"/>
              <a:t>Hovedbudskapet i guiden er at samtalene skal bidra til å styrke pasientens bedringsprosess. I tillegg skal de gi støtte, anerkjennelse og informasjon til pårørende, og tilrettelegge for bedre livssituasjon for familien.</a:t>
            </a:r>
            <a:endParaRPr lang="nb-NO">
              <a:cs typeface="Calibri"/>
            </a:endParaRP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Alle skal få et minimum av pårørendesamarbeid, og noen skal ha mer (PEF). Samtaleguiden er et verktøy for dere.</a:t>
            </a: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Generell info: </a:t>
            </a:r>
          </a:p>
          <a:p>
            <a:pPr marL="171450" indent="-171450">
              <a:buFont typeface="Calibri"/>
              <a:buChar char="-"/>
            </a:pPr>
            <a:r>
              <a:rPr lang="nb-NO">
                <a:cs typeface="Calibri"/>
              </a:rPr>
              <a:t>Kontaktinfo.</a:t>
            </a:r>
          </a:p>
          <a:p>
            <a:pPr marL="171450" indent="-171450">
              <a:buFont typeface="Calibri"/>
              <a:buChar char="-"/>
            </a:pPr>
            <a:r>
              <a:rPr lang="nb-NO">
                <a:cs typeface="Calibri"/>
              </a:rPr>
              <a:t>Når diagnose er kjent; generelt om årsaker, symptomer, behandling, prognose</a:t>
            </a:r>
          </a:p>
          <a:p>
            <a:pPr marL="171450" indent="-171450">
              <a:buFont typeface="Calibri"/>
              <a:buChar char="-"/>
            </a:pPr>
            <a:r>
              <a:rPr lang="nb-NO">
                <a:cs typeface="Calibri"/>
              </a:rPr>
              <a:t>Rutiner og tilbud </a:t>
            </a:r>
          </a:p>
          <a:p>
            <a:pPr marL="171450" indent="-171450">
              <a:buFont typeface="Calibri"/>
              <a:buChar char="-"/>
            </a:pPr>
            <a:r>
              <a:rPr lang="nb-NO">
                <a:cs typeface="Calibri"/>
              </a:rPr>
              <a:t>Regelverk, rettigheter</a:t>
            </a:r>
          </a:p>
          <a:p>
            <a:pPr marL="171450" indent="-171450">
              <a:buFont typeface="Calibri"/>
              <a:buChar char="-"/>
            </a:pPr>
            <a:r>
              <a:rPr lang="nb-NO">
                <a:cs typeface="Calibri"/>
              </a:rPr>
              <a:t>Tilbud til pårørende: barn og voksne</a:t>
            </a:r>
          </a:p>
          <a:p>
            <a:pPr marL="171450" indent="-171450">
              <a:buFont typeface="Calibri"/>
              <a:buChar char="-"/>
            </a:pPr>
            <a:r>
              <a:rPr lang="nb-NO">
                <a:cs typeface="Calibri"/>
              </a:rPr>
              <a:t>Info. om bruker- og pasientorganisasjoner</a:t>
            </a:r>
          </a:p>
          <a:p>
            <a:pPr marL="171450" indent="-171450">
              <a:buFont typeface="Calibri"/>
              <a:buChar char="-"/>
            </a:pPr>
            <a:endParaRPr lang="nb-NO">
              <a:cs typeface="Calibri"/>
            </a:endParaRPr>
          </a:p>
          <a:p>
            <a:r>
              <a:rPr lang="nb-NO"/>
              <a:t>Gjennom psykoedukasjon og veiledning kan voksne pårørende oppleve en styrket rolle i pasientbehandlingen.</a:t>
            </a:r>
            <a:endParaRPr lang="nb-NO">
              <a:cs typeface="Calibri"/>
            </a:endParaRPr>
          </a:p>
          <a:p>
            <a:pPr marL="171450" indent="-171450">
              <a:buFont typeface="Calibri"/>
              <a:buChar char="-"/>
            </a:pPr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Helsetjenesten har en generell veiledningsplikt som innebærer at pårørende skal kunne få generell info. </a:t>
            </a:r>
          </a:p>
          <a:p>
            <a:r>
              <a:rPr lang="nb-NO">
                <a:cs typeface="Calibri"/>
              </a:rPr>
              <a:t>Krever ikke samtykke fra pasienten - vi bryter ikke taushetsplikten ved å gi generell info.</a:t>
            </a:r>
          </a:p>
          <a:p>
            <a:r>
              <a:rPr lang="nb-NO">
                <a:cs typeface="Calibri"/>
              </a:rPr>
              <a:t>Kjent info. er ikke taushetsbelagt.</a:t>
            </a:r>
          </a:p>
          <a:p>
            <a:endParaRPr lang="nb-NO">
              <a:cs typeface="Calibri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AE1957E-1EEE-4279-D30B-FDFF47C3B3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74793-9711-4460-BCA8-84E2D9DB7DDE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9768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cs typeface="Calibri"/>
              </a:rPr>
              <a:t>Er dette noe dere er gjør/kjenner til selv?</a:t>
            </a: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Kunnskap som knyttes opp mot det de pårørende tar opp/sier.</a:t>
            </a: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Aktiv lytting, reformulere kritikk, generalisere, normalisere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74793-9711-4460-BCA8-84E2D9DB7DDE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3345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>
                <a:solidFill>
                  <a:srgbClr val="1F497D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Det eneste jeg tenker må endres, er læringsmålene på bilde 8 og at bilde 9 kan være </a:t>
            </a:r>
            <a:r>
              <a:rPr lang="nb-NO" sz="1200" err="1">
                <a:solidFill>
                  <a:srgbClr val="1F497D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brief</a:t>
            </a:r>
            <a:r>
              <a:rPr lang="nb-NO" sz="1200">
                <a:solidFill>
                  <a:srgbClr val="1F497D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. Bilde 7 og 9 blir noe av det samme og </a:t>
            </a:r>
            <a:r>
              <a:rPr lang="nb-NO" sz="1200" err="1">
                <a:solidFill>
                  <a:srgbClr val="1F497D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viktiog</a:t>
            </a:r>
            <a:r>
              <a:rPr lang="nb-NO" sz="1200">
                <a:solidFill>
                  <a:srgbClr val="1F497D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at presentasjonen ikke blir for lang.</a:t>
            </a:r>
            <a:endParaRPr lang="nb-NO" sz="12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nb-NO"/>
          </a:p>
          <a:p>
            <a:endParaRPr lang="nb-NO"/>
          </a:p>
          <a:p>
            <a:r>
              <a:rPr lang="nb-NO"/>
              <a:t>Sammenhengen -en </a:t>
            </a:r>
            <a:r>
              <a:rPr lang="nb-NO" err="1"/>
              <a:t>infalllsport</a:t>
            </a:r>
            <a:r>
              <a:rPr lang="nb-NO"/>
              <a:t> til alle</a:t>
            </a:r>
            <a:r>
              <a:rPr lang="nb-NO" baseline="0"/>
              <a:t> pasienter og pårørende.</a:t>
            </a:r>
          </a:p>
          <a:p>
            <a:endParaRPr lang="nb-NO" baseline="0"/>
          </a:p>
          <a:p>
            <a:r>
              <a:rPr lang="nb-NO" baseline="0"/>
              <a:t>Kort presentasjon av oss tre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DABBC-C724-472E-80FF-C222E8EE1D1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549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Helsefaglig simulering</a:t>
            </a:r>
            <a:r>
              <a:rPr lang="nb-NO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nb-NO"/>
              <a:t>anerkjent,</a:t>
            </a:r>
            <a:r>
              <a:rPr lang="nb-NO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pedagogisk læringsmetode</a:t>
            </a:r>
            <a:r>
              <a:rPr lang="nb-NO" sz="12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 krever aktiv deltakelse og innlevelse fra deltakerne.</a:t>
            </a:r>
            <a:r>
              <a:rPr lang="nb-NO" sz="12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æringsmetoden</a:t>
            </a:r>
            <a:r>
              <a:rPr lang="nb-NO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gjør det mulig å trene på praksisnære situasjoner med etterfølgende </a:t>
            </a:r>
            <a:r>
              <a:rPr lang="nb-NO" sz="1200" b="0" i="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debrief</a:t>
            </a:r>
            <a:r>
              <a:rPr lang="nb-NO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refleksjon og læring - </a:t>
            </a:r>
            <a:r>
              <a:rPr lang="nb-NO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egen og andres praksis.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endParaRPr lang="nb-NO" sz="1200" b="0" i="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nb-NO" baseline="0"/>
          </a:p>
          <a:p>
            <a:pPr rtl="0" fontAlgn="base"/>
            <a:r>
              <a:rPr lang="nb-NO" baseline="0"/>
              <a:t>HLR (hjerte-/lungeredning), MAP (møte m/aggresjonsproblematikk), brann – øve på situasjoner som gjør oss i stand til å håndtere de enda bedre.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="0" i="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Simuleringen ledes av en kurset fasilitator i metoden helsefaglig simulering (SIM Oslo).</a:t>
            </a:r>
          </a:p>
          <a:p>
            <a:pPr rtl="0" fontAlgn="base"/>
            <a:endParaRPr lang="nb-NO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/>
              <a:t>Målet</a:t>
            </a:r>
            <a:r>
              <a:rPr lang="nb-NO"/>
              <a:t> med Sim er å øke kompetansen,</a:t>
            </a:r>
            <a:r>
              <a:rPr lang="nb-NO" baseline="0"/>
              <a:t> bedre kvaliteten på behandlingen og dermed pasientsikkerheten.</a:t>
            </a:r>
            <a:r>
              <a:rPr lang="nb-NO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Gjør det mulig å identifisere hva som er bra og hva som kan forbedres, samt hvordan benytte det man har lært når man kommer ut i klinikk.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nb-NO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nb-NO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baseline="0"/>
          </a:p>
          <a:p>
            <a:endParaRPr lang="nb-NO" baseline="0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3CAA4-DA0C-48F7-A9CB-5AE975FF1ED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511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nb-NO"/>
              <a:t>SIM Innlandet har utviklet VR-SIMI modellen som metode i opplæring av helsepersonell</a:t>
            </a:r>
            <a:endParaRPr lang="en-US"/>
          </a:p>
          <a:p>
            <a:endParaRPr lang="nb-NO">
              <a:cs typeface="Calibri"/>
            </a:endParaRPr>
          </a:p>
          <a:p>
            <a:endParaRPr lang="nb-NO">
              <a:cs typeface="Calibri"/>
            </a:endParaRPr>
          </a:p>
          <a:p>
            <a:endParaRPr lang="nb-NO">
              <a:cs typeface="Calibri"/>
            </a:endParaRPr>
          </a:p>
          <a:p>
            <a:endParaRPr lang="nb-NO">
              <a:cs typeface="Calibri"/>
            </a:endParaRPr>
          </a:p>
          <a:p>
            <a:endParaRPr lang="nb-NO">
              <a:cs typeface="Calibri"/>
            </a:endParaRPr>
          </a:p>
          <a:p>
            <a:endParaRPr lang="nb-NO">
              <a:cs typeface="Calibri"/>
            </a:endParaRPr>
          </a:p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274793-9711-4460-BCA8-84E2D9DB7DD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626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VR-SIMI</a:t>
            </a:r>
            <a:r>
              <a:rPr lang="nb-NO" baseline="0"/>
              <a:t> presenteres den kliniske situasjonen i VR-briller som en 360 graders fil, noe som gir illusjonen om å være i situasjonen. </a:t>
            </a:r>
            <a:r>
              <a:rPr lang="nb-NO"/>
              <a:t>Her benyttes metodikk</a:t>
            </a:r>
            <a:r>
              <a:rPr lang="nb-NO" baseline="0"/>
              <a:t> fra Helsefaglig simulering.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Trener ikke på egne ferdigheter, men læring i å reflektere sammen (refleksjon er ferdigheten det skal trenes på).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Brief: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relevant info. </a:t>
            </a:r>
            <a:r>
              <a:rPr lang="nb-NO" sz="1200" b="0" i="0" u="none" strike="noStrike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 dagens tema og knytter</a:t>
            </a:r>
            <a:r>
              <a:rPr lang="nb-NO" sz="1200" b="0" i="0" u="none" strike="noStrike" kern="1200" baseline="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inn teori</a:t>
            </a:r>
            <a:r>
              <a:rPr lang="nb-NO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går igjennom læringsmål - tunes inn på hva som skal skje, lage god</a:t>
            </a:r>
            <a:r>
              <a:rPr lang="nb-NO" sz="12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trygg ramme</a:t>
            </a:r>
            <a:r>
              <a:rPr lang="nb-NO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(dere kjenner hverandre, ikke rett el galt holdning, deltakernes refleksjoner viktig).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="0" i="0" u="none" strike="noStrike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nb-NO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Gjennomføring: </a:t>
            </a:r>
            <a:r>
              <a:rPr lang="nb-NO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viser film</a:t>
            </a:r>
            <a:r>
              <a:rPr lang="nb-NO" sz="12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</a:t>
            </a:r>
            <a:r>
              <a:rPr lang="nb-NO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gjenspeiler virkeligheten,</a:t>
            </a:r>
            <a:r>
              <a:rPr lang="nb-NO" sz="12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360 grader ser man til alle sider – tak, gulv, side til side – må bevege hodet, føles som at man virkelig er tilstede i situasjonen.</a:t>
            </a:r>
          </a:p>
          <a:p>
            <a:pPr rtl="0" fontAlgn="base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Debrief</a:t>
            </a:r>
            <a:r>
              <a:rPr lang="nb-NO" sz="1200" b="1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refleksjon:</a:t>
            </a:r>
            <a:r>
              <a:rPr lang="nb-NO" baseline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/>
              <a:t>Ikke ferdighetstrening, men trening på refleksjon, viktig at deltakerne engasjerer seg, tuner seg inn og deltar aktivt i refleksjonen.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aseline="0"/>
              <a:t>Aksept for ulike forståelsesmodeller eller perspektiver i vårt arbeid som kommer til nytte ved felles refleksjon (</a:t>
            </a:r>
            <a:r>
              <a:rPr lang="nb-NO" sz="12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har sin forforståelse, kunnskap, verdier som skal brukes)</a:t>
            </a:r>
            <a:endParaRPr lang="nb-NO" baseline="0"/>
          </a:p>
          <a:p>
            <a:pPr marL="0" indent="0">
              <a:buFont typeface="Arial" panose="020B0604020202020204" pitchFamily="34" charset="0"/>
              <a:buNone/>
            </a:pPr>
            <a:endParaRPr lang="nb-NO" sz="1200" b="0" i="0" u="none" strike="noStrike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12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Refleksjon hjelper oss til å forstå egne følelser, </a:t>
            </a:r>
            <a:r>
              <a:rPr lang="nb-NO" sz="1200"/>
              <a:t>tanker</a:t>
            </a:r>
            <a:r>
              <a:rPr lang="nb-NO" sz="1200" baseline="0"/>
              <a:t> og </a:t>
            </a:r>
            <a:r>
              <a:rPr lang="nb-NO" sz="1200"/>
              <a:t>handlinger.</a:t>
            </a:r>
            <a:r>
              <a:rPr lang="nb-NO" sz="1200" baseline="0"/>
              <a:t> F</a:t>
            </a:r>
            <a:r>
              <a:rPr lang="nb-NO" sz="1200"/>
              <a:t>agfeltet vårt er komplekst og sammensatt,</a:t>
            </a:r>
            <a:r>
              <a:rPr lang="nb-NO" sz="1200" baseline="0"/>
              <a:t> </a:t>
            </a:r>
            <a:r>
              <a:rPr lang="nb-NO" sz="1200"/>
              <a:t>derfor er refleksjon viktig!</a:t>
            </a:r>
          </a:p>
          <a:p>
            <a:endParaRPr lang="nb-NO" sz="2400" baseline="0"/>
          </a:p>
          <a:p>
            <a:r>
              <a:rPr lang="nb-NO" sz="2400"/>
              <a:t>Refleksjon hjelper oss til å: </a:t>
            </a:r>
          </a:p>
          <a:p>
            <a:pPr lvl="1"/>
            <a:r>
              <a:rPr lang="nb-NO" sz="2200"/>
              <a:t>- forstå våre egne følelser, tanker og handlinger</a:t>
            </a:r>
          </a:p>
          <a:p>
            <a:pPr lvl="1"/>
            <a:r>
              <a:rPr lang="nb-NO" sz="2200"/>
              <a:t>- hjelper med å navigere i komplekse etiske dilemmaer</a:t>
            </a:r>
          </a:p>
          <a:p>
            <a:pPr lvl="1"/>
            <a:r>
              <a:rPr lang="nb-NO" sz="2200"/>
              <a:t>- fremme bedre kommunikasjon, forståelse og samarbeid når vi reflekterer i team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4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ikke ute etter riktig eller galt svar, men refleksjon gir gode svar</a:t>
            </a:r>
            <a:endParaRPr lang="en-US" sz="2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/>
              <a:t>Anvendelse -</a:t>
            </a:r>
            <a:r>
              <a:rPr lang="nb-NO" sz="1200" baseline="0"/>
              <a:t> </a:t>
            </a:r>
            <a:r>
              <a:rPr lang="nb-NO" sz="1200"/>
              <a:t>hva de tar med seg fra simuleringen tilbake til sin praksis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  <a:p>
            <a:endParaRPr lang="nb-NO" baseline="0"/>
          </a:p>
          <a:p>
            <a:endParaRPr lang="nb-NO" baseline="0"/>
          </a:p>
          <a:p>
            <a:endParaRPr lang="nb-NO" baseline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3CAA4-DA0C-48F7-A9CB-5AE975FF1ED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937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Samtaleguiden: en guide for hvordan helsepersonell kan ha samtaler om familiesamarbeid med pasient og pårørende hver for seg, og sammen.</a:t>
            </a:r>
          </a:p>
          <a:p>
            <a:r>
              <a:rPr lang="nb-NO"/>
              <a:t>Hovedbudskapet i guiden er at samtalene skal bidra til å styrke pasientens bedringsprosess. I tillegg skal de gi støtte, anerkjennelse og informasjon til pårørende, og tilrettelegge for bedre livssituasjon for familien.</a:t>
            </a:r>
            <a:endParaRPr lang="nb-NO">
              <a:cs typeface="Calibri"/>
            </a:endParaRP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Alle skal få et minimum av pårørendesamarbeid, og noen skal ha mer (PEF). Samtaleguiden er et verktøy for dere.</a:t>
            </a: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Generell info: </a:t>
            </a:r>
          </a:p>
          <a:p>
            <a:pPr marL="171450" indent="-171450">
              <a:buFont typeface="Calibri"/>
              <a:buChar char="-"/>
            </a:pPr>
            <a:r>
              <a:rPr lang="nb-NO">
                <a:cs typeface="Calibri"/>
              </a:rPr>
              <a:t>Kontaktinfo.</a:t>
            </a:r>
          </a:p>
          <a:p>
            <a:pPr marL="171450" indent="-171450">
              <a:buFont typeface="Calibri"/>
              <a:buChar char="-"/>
            </a:pPr>
            <a:r>
              <a:rPr lang="nb-NO">
                <a:cs typeface="Calibri"/>
              </a:rPr>
              <a:t>Når diagnose er kjent; generelt om årsaker, symptomer, behandling, prognose</a:t>
            </a:r>
          </a:p>
          <a:p>
            <a:pPr marL="171450" indent="-171450">
              <a:buFont typeface="Calibri"/>
              <a:buChar char="-"/>
            </a:pPr>
            <a:r>
              <a:rPr lang="nb-NO">
                <a:cs typeface="Calibri"/>
              </a:rPr>
              <a:t>Rutiner og tilbud </a:t>
            </a:r>
          </a:p>
          <a:p>
            <a:pPr marL="171450" indent="-171450">
              <a:buFont typeface="Calibri"/>
              <a:buChar char="-"/>
            </a:pPr>
            <a:r>
              <a:rPr lang="nb-NO">
                <a:cs typeface="Calibri"/>
              </a:rPr>
              <a:t>Regelverk, rettigheter</a:t>
            </a:r>
          </a:p>
          <a:p>
            <a:pPr marL="171450" indent="-171450">
              <a:buFont typeface="Calibri"/>
              <a:buChar char="-"/>
            </a:pPr>
            <a:r>
              <a:rPr lang="nb-NO">
                <a:cs typeface="Calibri"/>
              </a:rPr>
              <a:t>Tilbud til pårørende: barn og voksne</a:t>
            </a:r>
          </a:p>
          <a:p>
            <a:pPr marL="171450" indent="-171450">
              <a:buFont typeface="Calibri"/>
              <a:buChar char="-"/>
            </a:pPr>
            <a:r>
              <a:rPr lang="nb-NO">
                <a:cs typeface="Calibri"/>
              </a:rPr>
              <a:t>Info. om bruker- og pasientorganisasjoner</a:t>
            </a:r>
          </a:p>
          <a:p>
            <a:pPr marL="171450" indent="-171450">
              <a:buFont typeface="Calibri"/>
              <a:buChar char="-"/>
            </a:pPr>
            <a:endParaRPr lang="nb-NO">
              <a:cs typeface="Calibri"/>
            </a:endParaRPr>
          </a:p>
          <a:p>
            <a:r>
              <a:rPr lang="nb-NO"/>
              <a:t>Gjennom psykoedukasjon og veiledning kan voksne pårørende oppleve en styrket rolle i pasientbehandlingen.</a:t>
            </a:r>
            <a:endParaRPr lang="nb-NO">
              <a:cs typeface="Calibri"/>
            </a:endParaRPr>
          </a:p>
          <a:p>
            <a:pPr marL="171450" indent="-171450">
              <a:buFont typeface="Calibri"/>
              <a:buChar char="-"/>
            </a:pPr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Helsetjenesten har en generell veiledningsplikt som innebærer at pårørende skal kunne få generell info. </a:t>
            </a:r>
          </a:p>
          <a:p>
            <a:r>
              <a:rPr lang="nb-NO">
                <a:cs typeface="Calibri"/>
              </a:rPr>
              <a:t>Krever ikke samtykke fra pasienten - vi bryter ikke taushetsplikten ved å gi generell info.</a:t>
            </a:r>
          </a:p>
          <a:p>
            <a:r>
              <a:rPr lang="nb-NO">
                <a:cs typeface="Calibri"/>
              </a:rPr>
              <a:t>Kjent info. er ikke taushetsbelagt.</a:t>
            </a:r>
          </a:p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74793-9711-4460-BCA8-84E2D9DB7DDE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8831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cs typeface="Calibri"/>
              </a:rPr>
              <a:t>Er dette noe dere er gjør/kjenner til selv?</a:t>
            </a: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Kunnskap som knyttes opp mot det de pårørende tar opp/sier.</a:t>
            </a: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Aktiv lytting, reformulere kritikk, generalisere, normalisere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74793-9711-4460-BCA8-84E2D9DB7DDE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0795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45471-9A28-A392-931B-9E3CC99BB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6475E84F-3126-8517-58D2-89666F14FD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99DA7269-1939-70E5-E4B7-03CF3AE1E5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>
                <a:solidFill>
                  <a:srgbClr val="1F497D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Det eneste jeg tenker må endres, er læringsmålene på bilde 8 og at bilde 9 kan være </a:t>
            </a:r>
            <a:r>
              <a:rPr lang="nb-NO" sz="1200" err="1">
                <a:solidFill>
                  <a:srgbClr val="1F497D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brief</a:t>
            </a:r>
            <a:r>
              <a:rPr lang="nb-NO" sz="1200">
                <a:solidFill>
                  <a:srgbClr val="1F497D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. Bilde 7 og 9 blir noe av det samme og </a:t>
            </a:r>
            <a:r>
              <a:rPr lang="nb-NO" sz="1200" err="1">
                <a:solidFill>
                  <a:srgbClr val="1F497D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viktiog</a:t>
            </a:r>
            <a:r>
              <a:rPr lang="nb-NO" sz="1200">
                <a:solidFill>
                  <a:srgbClr val="1F497D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at presentasjonen ikke blir for lang.</a:t>
            </a:r>
            <a:endParaRPr lang="nb-NO" sz="12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nb-NO"/>
          </a:p>
          <a:p>
            <a:endParaRPr lang="nb-NO"/>
          </a:p>
          <a:p>
            <a:r>
              <a:rPr lang="nb-NO"/>
              <a:t>Sammenhengen -en </a:t>
            </a:r>
            <a:r>
              <a:rPr lang="nb-NO" err="1"/>
              <a:t>infalllsport</a:t>
            </a:r>
            <a:r>
              <a:rPr lang="nb-NO"/>
              <a:t> til alle</a:t>
            </a:r>
            <a:r>
              <a:rPr lang="nb-NO" baseline="0"/>
              <a:t> pasienter og pårørende.</a:t>
            </a:r>
          </a:p>
          <a:p>
            <a:endParaRPr lang="nb-NO" baseline="0"/>
          </a:p>
          <a:p>
            <a:r>
              <a:rPr lang="nb-NO" baseline="0"/>
              <a:t>Kort presentasjon av oss tre</a:t>
            </a:r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0247EC6-FBA6-A886-749A-A8DBF074C2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DABBC-C724-472E-80FF-C222E8EE1D1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976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B214F-469C-7FC0-A857-73DD99972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5184893F-2880-7888-8EB6-32846765B1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5FDF46D3-2B48-9DF9-7CAC-6726B746CE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Samtaleguiden: en guide for hvordan helsepersonell kan ha samtaler om familiesamarbeid med pasient og pårørende hver for seg, og sammen.</a:t>
            </a:r>
          </a:p>
          <a:p>
            <a:r>
              <a:rPr lang="nb-NO"/>
              <a:t>Hovedbudskapet i guiden er at samtalene skal bidra til å styrke pasientens bedringsprosess. I tillegg skal de gi støtte, anerkjennelse og informasjon til pårørende, og tilrettelegge for bedre livssituasjon for familien.</a:t>
            </a:r>
            <a:endParaRPr lang="nb-NO">
              <a:cs typeface="Calibri"/>
            </a:endParaRP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Alle skal få et minimum av pårørendesamarbeid, og noen skal ha mer (PEF). Samtaleguiden er et verktøy for dere.</a:t>
            </a: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Generell info: </a:t>
            </a:r>
          </a:p>
          <a:p>
            <a:pPr marL="171450" indent="-171450">
              <a:buFont typeface="Calibri"/>
              <a:buChar char="-"/>
            </a:pPr>
            <a:r>
              <a:rPr lang="nb-NO">
                <a:cs typeface="Calibri"/>
              </a:rPr>
              <a:t>Kontaktinfo.</a:t>
            </a:r>
          </a:p>
          <a:p>
            <a:pPr marL="171450" indent="-171450">
              <a:buFont typeface="Calibri"/>
              <a:buChar char="-"/>
            </a:pPr>
            <a:r>
              <a:rPr lang="nb-NO">
                <a:cs typeface="Calibri"/>
              </a:rPr>
              <a:t>Når diagnose er kjent; generelt om årsaker, symptomer, behandling, prognose</a:t>
            </a:r>
          </a:p>
          <a:p>
            <a:pPr marL="171450" indent="-171450">
              <a:buFont typeface="Calibri"/>
              <a:buChar char="-"/>
            </a:pPr>
            <a:r>
              <a:rPr lang="nb-NO">
                <a:cs typeface="Calibri"/>
              </a:rPr>
              <a:t>Rutiner og tilbud </a:t>
            </a:r>
          </a:p>
          <a:p>
            <a:pPr marL="171450" indent="-171450">
              <a:buFont typeface="Calibri"/>
              <a:buChar char="-"/>
            </a:pPr>
            <a:r>
              <a:rPr lang="nb-NO">
                <a:cs typeface="Calibri"/>
              </a:rPr>
              <a:t>Regelverk, rettigheter</a:t>
            </a:r>
          </a:p>
          <a:p>
            <a:pPr marL="171450" indent="-171450">
              <a:buFont typeface="Calibri"/>
              <a:buChar char="-"/>
            </a:pPr>
            <a:r>
              <a:rPr lang="nb-NO">
                <a:cs typeface="Calibri"/>
              </a:rPr>
              <a:t>Tilbud til pårørende: barn og voksne</a:t>
            </a:r>
          </a:p>
          <a:p>
            <a:pPr marL="171450" indent="-171450">
              <a:buFont typeface="Calibri"/>
              <a:buChar char="-"/>
            </a:pPr>
            <a:r>
              <a:rPr lang="nb-NO">
                <a:cs typeface="Calibri"/>
              </a:rPr>
              <a:t>Info. om bruker- og pasientorganisasjoner</a:t>
            </a:r>
          </a:p>
          <a:p>
            <a:pPr marL="171450" indent="-171450">
              <a:buFont typeface="Calibri"/>
              <a:buChar char="-"/>
            </a:pPr>
            <a:endParaRPr lang="nb-NO">
              <a:cs typeface="Calibri"/>
            </a:endParaRPr>
          </a:p>
          <a:p>
            <a:r>
              <a:rPr lang="nb-NO"/>
              <a:t>Gjennom psykoedukasjon og veiledning kan voksne pårørende oppleve en styrket rolle i pasientbehandlingen.</a:t>
            </a:r>
            <a:endParaRPr lang="nb-NO">
              <a:cs typeface="Calibri"/>
            </a:endParaRPr>
          </a:p>
          <a:p>
            <a:pPr marL="171450" indent="-171450">
              <a:buFont typeface="Calibri"/>
              <a:buChar char="-"/>
            </a:pPr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Helsetjenesten har en generell veiledningsplikt som innebærer at pårørende skal kunne få generell info. </a:t>
            </a:r>
          </a:p>
          <a:p>
            <a:r>
              <a:rPr lang="nb-NO">
                <a:cs typeface="Calibri"/>
              </a:rPr>
              <a:t>Krever ikke samtykke fra pasienten - vi bryter ikke taushetsplikten ved å gi generell info.</a:t>
            </a:r>
          </a:p>
          <a:p>
            <a:r>
              <a:rPr lang="nb-NO">
                <a:cs typeface="Calibri"/>
              </a:rPr>
              <a:t>Kjent info. er ikke taushetsbelagt.</a:t>
            </a:r>
          </a:p>
          <a:p>
            <a:endParaRPr lang="nb-NO">
              <a:cs typeface="Calibri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1815405-8734-6669-B7BC-A5873AFAF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74793-9711-4460-BCA8-84E2D9DB7DDE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8147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hvit forside _ensommerfug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071611" y="1440000"/>
            <a:ext cx="726556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b-NO"/>
              <a:t>Forsidetittel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090868" y="3929304"/>
            <a:ext cx="7246308" cy="1655762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Undertittel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1C3A8B15-DE8E-4849-89B9-B69DF6C3F2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3924" r="11722"/>
          <a:stretch/>
        </p:blipFill>
        <p:spPr>
          <a:xfrm>
            <a:off x="8444579" y="-40341"/>
            <a:ext cx="3751904" cy="630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51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069975"/>
          </a:xfrm>
        </p:spPr>
        <p:txBody>
          <a:bodyPr anchor="ctr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nb-NO"/>
              <a:t>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800"/>
            </a:lvl2pPr>
            <a:lvl3pPr>
              <a:lnSpc>
                <a:spcPct val="100000"/>
              </a:lnSpc>
              <a:defRPr sz="24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Punktmarkering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3291455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263398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02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bedrings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3" name="Bild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879" y="1343830"/>
            <a:ext cx="5654242" cy="5152219"/>
          </a:xfrm>
          <a:prstGeom prst="rect">
            <a:avLst/>
          </a:prstGeom>
        </p:spPr>
      </p:pic>
      <p:sp>
        <p:nvSpPr>
          <p:cNvPr id="5" name="Plassholder for tekst 4"/>
          <p:cNvSpPr>
            <a:spLocks noGrp="1"/>
          </p:cNvSpPr>
          <p:nvPr>
            <p:ph type="body" sz="quarter" idx="10"/>
          </p:nvPr>
        </p:nvSpPr>
        <p:spPr>
          <a:xfrm>
            <a:off x="838200" y="1690688"/>
            <a:ext cx="3028950" cy="22288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6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838200" y="3938588"/>
            <a:ext cx="3028950" cy="22288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7" name="Plassholder for tekst 4"/>
          <p:cNvSpPr>
            <a:spLocks noGrp="1"/>
          </p:cNvSpPr>
          <p:nvPr>
            <p:ph type="body" sz="quarter" idx="12"/>
          </p:nvPr>
        </p:nvSpPr>
        <p:spPr>
          <a:xfrm>
            <a:off x="8477250" y="1690688"/>
            <a:ext cx="3028950" cy="22288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8477250" y="3938588"/>
            <a:ext cx="3028950" cy="22288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2168485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orbedringshjul_planleg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8426824" cy="435133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Punktmerke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101" y="3440055"/>
            <a:ext cx="3142899" cy="2863850"/>
          </a:xfrm>
          <a:prstGeom prst="rect">
            <a:avLst/>
          </a:prstGeom>
        </p:spPr>
      </p:pic>
      <p:sp>
        <p:nvSpPr>
          <p:cNvPr id="5" name="TekstSylinder 4"/>
          <p:cNvSpPr txBox="1"/>
          <p:nvPr userDrawn="1"/>
        </p:nvSpPr>
        <p:spPr>
          <a:xfrm>
            <a:off x="10620550" y="3240000"/>
            <a:ext cx="1266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/>
              <a:t>Planlegge </a:t>
            </a:r>
          </a:p>
        </p:txBody>
      </p:sp>
    </p:spTree>
    <p:extLst>
      <p:ext uri="{BB962C8B-B14F-4D97-AF65-F5344CB8AC3E}">
        <p14:creationId xmlns:p14="http://schemas.microsoft.com/office/powerpoint/2010/main" val="2492997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bedringshjul_gjennomfø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207" y="3426608"/>
            <a:ext cx="3199067" cy="2915031"/>
          </a:xfrm>
          <a:prstGeom prst="rect">
            <a:avLst/>
          </a:prstGeom>
        </p:spPr>
      </p:pic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838200" y="675953"/>
            <a:ext cx="10515600" cy="101473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8426824" cy="435133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Punktmerke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TekstSylinder 10"/>
          <p:cNvSpPr txBox="1"/>
          <p:nvPr userDrawn="1"/>
        </p:nvSpPr>
        <p:spPr>
          <a:xfrm>
            <a:off x="10620549" y="3240000"/>
            <a:ext cx="1737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/>
              <a:t>Gjennomføre</a:t>
            </a:r>
          </a:p>
        </p:txBody>
      </p:sp>
    </p:spTree>
    <p:extLst>
      <p:ext uri="{BB962C8B-B14F-4D97-AF65-F5344CB8AC3E}">
        <p14:creationId xmlns:p14="http://schemas.microsoft.com/office/powerpoint/2010/main" val="955414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bedringshjul_evalu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207" y="3410316"/>
            <a:ext cx="3199067" cy="2915031"/>
          </a:xfrm>
          <a:prstGeom prst="rect">
            <a:avLst/>
          </a:prstGeom>
        </p:spPr>
      </p:pic>
      <p:sp>
        <p:nvSpPr>
          <p:cNvPr id="7" name="Tittel 1"/>
          <p:cNvSpPr>
            <a:spLocks noGrp="1"/>
          </p:cNvSpPr>
          <p:nvPr>
            <p:ph type="title" hasCustomPrompt="1"/>
          </p:nvPr>
        </p:nvSpPr>
        <p:spPr>
          <a:xfrm>
            <a:off x="838200" y="675953"/>
            <a:ext cx="10515600" cy="101473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8426824" cy="435133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Punktmerke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TekstSylinder 9"/>
          <p:cNvSpPr txBox="1"/>
          <p:nvPr userDrawn="1"/>
        </p:nvSpPr>
        <p:spPr>
          <a:xfrm>
            <a:off x="10620550" y="3240000"/>
            <a:ext cx="1266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/>
              <a:t>Evaluere </a:t>
            </a:r>
          </a:p>
        </p:txBody>
      </p:sp>
    </p:spTree>
    <p:extLst>
      <p:ext uri="{BB962C8B-B14F-4D97-AF65-F5344CB8AC3E}">
        <p14:creationId xmlns:p14="http://schemas.microsoft.com/office/powerpoint/2010/main" val="666086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rbedringshjul_korrig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207" y="3401017"/>
            <a:ext cx="3199067" cy="2915031"/>
          </a:xfrm>
          <a:prstGeom prst="rect">
            <a:avLst/>
          </a:prstGeom>
        </p:spPr>
      </p:pic>
      <p:sp>
        <p:nvSpPr>
          <p:cNvPr id="7" name="Tittel 1"/>
          <p:cNvSpPr>
            <a:spLocks noGrp="1"/>
          </p:cNvSpPr>
          <p:nvPr>
            <p:ph type="title" hasCustomPrompt="1"/>
          </p:nvPr>
        </p:nvSpPr>
        <p:spPr>
          <a:xfrm>
            <a:off x="838200" y="675953"/>
            <a:ext cx="10515600" cy="101473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8426824" cy="435133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Punktmerke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TekstSylinder 9"/>
          <p:cNvSpPr txBox="1"/>
          <p:nvPr userDrawn="1"/>
        </p:nvSpPr>
        <p:spPr>
          <a:xfrm>
            <a:off x="10620550" y="3240000"/>
            <a:ext cx="1266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/>
              <a:t>Korrigere </a:t>
            </a:r>
          </a:p>
        </p:txBody>
      </p:sp>
    </p:spTree>
    <p:extLst>
      <p:ext uri="{BB962C8B-B14F-4D97-AF65-F5344CB8AC3E}">
        <p14:creationId xmlns:p14="http://schemas.microsoft.com/office/powerpoint/2010/main" val="955783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uten tekst i bunn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Punktmerke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412063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t bildeinnhold uten tekst i bunn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Tittel</a:t>
            </a:r>
          </a:p>
        </p:txBody>
      </p:sp>
      <p:sp>
        <p:nvSpPr>
          <p:cNvPr id="11" name="Plassholder for bilde 10"/>
          <p:cNvSpPr>
            <a:spLocks noGrp="1"/>
          </p:cNvSpPr>
          <p:nvPr>
            <p:ph type="pic" sz="quarter" idx="10"/>
          </p:nvPr>
        </p:nvSpPr>
        <p:spPr>
          <a:xfrm>
            <a:off x="3867150" y="1690688"/>
            <a:ext cx="7486650" cy="42529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nb-NO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690688"/>
            <a:ext cx="2762250" cy="425291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nb-NO"/>
              <a:t>Tekstinnhold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3276062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Hvit fors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071612" y="1440000"/>
            <a:ext cx="5881638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b-NO"/>
              <a:t>Forsidetittel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090868" y="3929304"/>
            <a:ext cx="7062532" cy="1655762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Undertittel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974" y="256615"/>
            <a:ext cx="4779344" cy="60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288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n bilde  uten tekst i bunn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/>
          <p:cNvSpPr>
            <a:spLocks noGrp="1"/>
          </p:cNvSpPr>
          <p:nvPr>
            <p:ph type="pic" sz="quarter" idx="10"/>
          </p:nvPr>
        </p:nvSpPr>
        <p:spPr>
          <a:xfrm>
            <a:off x="0" y="699246"/>
            <a:ext cx="12192000" cy="553010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2532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e_bilde uten tekst i bunn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47700" y="723900"/>
            <a:ext cx="3943350" cy="487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nb-NO"/>
              <a:t>Tittel</a:t>
            </a:r>
          </a:p>
        </p:txBody>
      </p:sp>
      <p:sp>
        <p:nvSpPr>
          <p:cNvPr id="7" name="Plassholder for bilde 10"/>
          <p:cNvSpPr>
            <a:spLocks noGrp="1"/>
          </p:cNvSpPr>
          <p:nvPr>
            <p:ph type="pic" sz="quarter" idx="12"/>
          </p:nvPr>
        </p:nvSpPr>
        <p:spPr>
          <a:xfrm>
            <a:off x="4838700" y="0"/>
            <a:ext cx="7353300" cy="62484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7600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lå forside _ensommerfug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071611" y="1440000"/>
            <a:ext cx="726556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b-NO"/>
              <a:t>Forsidetittel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090868" y="3929304"/>
            <a:ext cx="7246308" cy="1655762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Undertittel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1C3A8B15-DE8E-4849-89B9-B69DF6C3F2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3924" r="11722"/>
          <a:stretch/>
        </p:blipFill>
        <p:spPr>
          <a:xfrm>
            <a:off x="8444579" y="-40341"/>
            <a:ext cx="3751904" cy="630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90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lå fors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071612" y="1440000"/>
            <a:ext cx="5881638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b-NO"/>
              <a:t>Forsidetittel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090868" y="3929304"/>
            <a:ext cx="706253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Undertittel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974" y="256615"/>
            <a:ext cx="4779344" cy="60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51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 baseline="0"/>
            </a:lvl1pPr>
          </a:lstStyle>
          <a:p>
            <a:r>
              <a:rPr lang="nb-NO"/>
              <a:t>Tittel 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C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10339185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å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Punktmerke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267796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_Tittel, ingress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838200" y="3433763"/>
            <a:ext cx="10515600" cy="2743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Punktmerke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905000"/>
            <a:ext cx="10515600" cy="13144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nb-NO"/>
              <a:t>Ingress</a:t>
            </a:r>
          </a:p>
        </p:txBody>
      </p:sp>
    </p:spTree>
    <p:extLst>
      <p:ext uri="{BB962C8B-B14F-4D97-AF65-F5344CB8AC3E}">
        <p14:creationId xmlns:p14="http://schemas.microsoft.com/office/powerpoint/2010/main" val="4266324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Ett bilde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Tittel</a:t>
            </a:r>
          </a:p>
        </p:txBody>
      </p:sp>
      <p:sp>
        <p:nvSpPr>
          <p:cNvPr id="11" name="Plassholder for bilde 10"/>
          <p:cNvSpPr>
            <a:spLocks noGrp="1"/>
          </p:cNvSpPr>
          <p:nvPr>
            <p:ph type="pic" sz="quarter" idx="10"/>
          </p:nvPr>
        </p:nvSpPr>
        <p:spPr>
          <a:xfrm>
            <a:off x="3867150" y="1690688"/>
            <a:ext cx="7486650" cy="42529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nb-NO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690688"/>
            <a:ext cx="2762250" cy="42529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Tekstinnhold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28805570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_kun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/>
          <p:cNvSpPr>
            <a:spLocks noGrp="1"/>
          </p:cNvSpPr>
          <p:nvPr>
            <p:ph type="pic" sz="quarter" idx="10"/>
          </p:nvPr>
        </p:nvSpPr>
        <p:spPr>
          <a:xfrm>
            <a:off x="0" y="699246"/>
            <a:ext cx="12192000" cy="553010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6363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_to bilde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Tittel</a:t>
            </a:r>
          </a:p>
        </p:txBody>
      </p:sp>
      <p:sp>
        <p:nvSpPr>
          <p:cNvPr id="11" name="Plassholder for bilde 10"/>
          <p:cNvSpPr>
            <a:spLocks noGrp="1"/>
          </p:cNvSpPr>
          <p:nvPr>
            <p:ph type="pic" sz="quarter" idx="10"/>
          </p:nvPr>
        </p:nvSpPr>
        <p:spPr>
          <a:xfrm>
            <a:off x="838200" y="1690688"/>
            <a:ext cx="5010150" cy="34147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nb-NO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310188"/>
            <a:ext cx="5010150" cy="8239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nb-NO"/>
              <a:t>Tekstinnhold</a:t>
            </a:r>
          </a:p>
        </p:txBody>
      </p:sp>
      <p:sp>
        <p:nvSpPr>
          <p:cNvPr id="7" name="Plassholder for bilde 10"/>
          <p:cNvSpPr>
            <a:spLocks noGrp="1"/>
          </p:cNvSpPr>
          <p:nvPr>
            <p:ph type="pic" sz="quarter" idx="12"/>
          </p:nvPr>
        </p:nvSpPr>
        <p:spPr>
          <a:xfrm>
            <a:off x="6362700" y="1690688"/>
            <a:ext cx="5010150" cy="34147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nb-NO"/>
          </a:p>
        </p:txBody>
      </p:sp>
      <p:sp>
        <p:nvSpPr>
          <p:cNvPr id="8" name="Plassholder f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6362700" y="5310188"/>
            <a:ext cx="5010150" cy="8239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nb-NO"/>
              <a:t>Tekstinnhold</a:t>
            </a:r>
          </a:p>
        </p:txBody>
      </p:sp>
    </p:spTree>
    <p:extLst>
      <p:ext uri="{BB962C8B-B14F-4D97-AF65-F5344CB8AC3E}">
        <p14:creationId xmlns:p14="http://schemas.microsoft.com/office/powerpoint/2010/main" val="144124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 baseline="0"/>
            </a:lvl1pPr>
          </a:lstStyle>
          <a:p>
            <a:r>
              <a:rPr lang="nb-NO"/>
              <a:t>Tittel 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C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3275328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Halvside_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47700" y="723900"/>
            <a:ext cx="3943350" cy="48768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Tittel</a:t>
            </a:r>
          </a:p>
        </p:txBody>
      </p:sp>
      <p:sp>
        <p:nvSpPr>
          <p:cNvPr id="7" name="Plassholder for bilde 10"/>
          <p:cNvSpPr>
            <a:spLocks noGrp="1"/>
          </p:cNvSpPr>
          <p:nvPr>
            <p:ph type="pic" sz="quarter" idx="12"/>
          </p:nvPr>
        </p:nvSpPr>
        <p:spPr>
          <a:xfrm>
            <a:off x="4838700" y="0"/>
            <a:ext cx="7353300" cy="62484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1341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lå Sammenligning med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39788" y="712694"/>
            <a:ext cx="10515600" cy="977994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Tittel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Undertittel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Undertittel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0313172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lå 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06997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Punktmarkering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1166421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å 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2783775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872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0867-6B66-4362-86F6-57C0F65DEA35}" type="datetime1">
              <a:rPr lang="nb-NO" smtClean="0"/>
              <a:t>27.01.2026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Basissamtaler i systematisk pårørendesamarbeid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6693-5B72-47D0-84AD-E8533DF4C1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31498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D4CAE-90F4-4C7B-A695-0DB83A57B31D}" type="datetime1">
              <a:rPr lang="nb-NO" smtClean="0"/>
              <a:t>27.01.2026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Basissamtaler i systematisk pårørendesamarbeid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6693-5B72-47D0-84AD-E8533DF4C1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02929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679F-C2FB-4B5D-807F-54AF76CB4D18}" type="datetime1">
              <a:rPr lang="nb-NO" smtClean="0"/>
              <a:t>27.01.2026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Basissamtaler i systematisk pårørendesamarbeid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6693-5B72-47D0-84AD-E8533DF4C1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92839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3513-148F-4DAF-B326-8C6B4B3A143C}" type="datetime1">
              <a:rPr lang="nb-NO" smtClean="0"/>
              <a:t>27.01.2026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Basissamtaler i systematisk pårørendesamarbeid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6693-5B72-47D0-84AD-E8533DF4C1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37399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49F14-BC35-41E0-ABD9-0B9EE3EB789B}" type="datetime1">
              <a:rPr lang="nb-NO" smtClean="0"/>
              <a:t>27.01.2026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Basissamtaler i systematisk pårørendesamarbeid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6693-5B72-47D0-84AD-E8533DF4C1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2362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Punktmerke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660309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897B-6F02-4968-9203-8310638C7ED2}" type="datetime1">
              <a:rPr lang="nb-NO" smtClean="0"/>
              <a:t>27.01.2026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Basissamtaler i systematisk pårørendesamarbeid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6693-5B72-47D0-84AD-E8533DF4C1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44131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42AED-B7EA-4D0D-BB9A-4F13C6836E1C}" type="datetime1">
              <a:rPr lang="nb-NO" smtClean="0"/>
              <a:t>27.01.2026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Basissamtaler i systematisk pårørendesamarbeid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6693-5B72-47D0-84AD-E8533DF4C1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44082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A0C-FC46-4D11-971B-3CEAD451276A}" type="datetime1">
              <a:rPr lang="nb-NO" smtClean="0"/>
              <a:t>27.01.2026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Basissamtaler i systematisk pårørendesamarbeid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6693-5B72-47D0-84AD-E8533DF4C1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0691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8727-441F-4B50-8194-2F67D3653993}" type="datetime1">
              <a:rPr lang="nb-NO" smtClean="0"/>
              <a:t>27.01.2026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Basissamtaler i systematisk pårørendesamarbeid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6693-5B72-47D0-84AD-E8533DF4C1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1485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4C2C-3EA7-49F1-B144-2A160EDF25C3}" type="datetime1">
              <a:rPr lang="nb-NO" smtClean="0"/>
              <a:t>27.01.2026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Basissamtaler i systematisk pårørendesamarbeid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6693-5B72-47D0-84AD-E8533DF4C1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19609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251D7-B394-42DB-8DD8-E5189EA55B87}" type="datetime1">
              <a:rPr lang="nb-NO" smtClean="0"/>
              <a:t>27.01.2026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Basissamtaler i systematisk pårørendesamarbeid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6693-5B72-47D0-84AD-E8533DF4C1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94239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2"/>
          <p:cNvSpPr>
            <a:spLocks noGrp="1"/>
          </p:cNvSpPr>
          <p:nvPr>
            <p:ph idx="16" hasCustomPrompt="1"/>
          </p:nvPr>
        </p:nvSpPr>
        <p:spPr>
          <a:xfrm>
            <a:off x="6215314" y="1606216"/>
            <a:ext cx="5585622" cy="45107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Legg til tekst</a:t>
            </a:r>
          </a:p>
          <a:p>
            <a:pPr lvl="1"/>
            <a:r>
              <a:rPr lang="nb-NO"/>
              <a:t>Første nivå punktliste</a:t>
            </a:r>
          </a:p>
          <a:p>
            <a:pPr lvl="2"/>
            <a:r>
              <a:rPr lang="nb-NO"/>
              <a:t>Andre nivå punktliste</a:t>
            </a:r>
          </a:p>
          <a:p>
            <a:pPr lvl="3"/>
            <a:r>
              <a:rPr lang="nb-NO"/>
              <a:t>Tredje nivå punktliste</a:t>
            </a:r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11363864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legge til en støttetittel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2" y="1606216"/>
            <a:ext cx="5699033" cy="45107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 b="0">
                <a:solidFill>
                  <a:srgbClr val="000000"/>
                </a:solidFill>
              </a:defRPr>
            </a:lvl2pPr>
            <a:lvl3pPr>
              <a:defRPr sz="1600" b="0">
                <a:solidFill>
                  <a:srgbClr val="000000"/>
                </a:solidFill>
              </a:defRPr>
            </a:lvl3pPr>
            <a:lvl4pPr>
              <a:defRPr sz="1400" b="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Legg til tekst</a:t>
            </a:r>
          </a:p>
          <a:p>
            <a:pPr lvl="1"/>
            <a:r>
              <a:rPr lang="nb-NO"/>
              <a:t>Første nivå punktliste</a:t>
            </a:r>
          </a:p>
          <a:p>
            <a:pPr lvl="2"/>
            <a:r>
              <a:rPr lang="nb-NO"/>
              <a:t>Andre nivå punktliste</a:t>
            </a:r>
          </a:p>
          <a:p>
            <a:pPr lvl="3"/>
            <a:r>
              <a:rPr lang="nb-NO"/>
              <a:t>Tredje nivå punktliste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32992047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11363864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Undertittel 2"/>
          <p:cNvSpPr>
            <a:spLocks noGrp="1"/>
          </p:cNvSpPr>
          <p:nvPr>
            <p:ph type="subTitle" idx="13" hasCustomPrompt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legge til støttetittel</a:t>
            </a:r>
          </a:p>
          <a:p>
            <a:endParaRPr lang="nb-NO"/>
          </a:p>
        </p:txBody>
      </p:sp>
      <p:sp>
        <p:nvSpPr>
          <p:cNvPr id="9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2" y="1606216"/>
            <a:ext cx="11363864" cy="451679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aseline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Legg til tekst</a:t>
            </a:r>
          </a:p>
          <a:p>
            <a:pPr lvl="1"/>
            <a:r>
              <a:rPr lang="nb-NO"/>
              <a:t>Første nivå punktliste</a:t>
            </a:r>
          </a:p>
          <a:p>
            <a:pPr lvl="2"/>
            <a:r>
              <a:rPr lang="nb-NO"/>
              <a:t>Andre nivå punktliste</a:t>
            </a:r>
          </a:p>
          <a:p>
            <a:pPr lvl="3"/>
            <a:r>
              <a:rPr lang="nb-NO"/>
              <a:t>Tredje nivå punktliste</a:t>
            </a:r>
          </a:p>
        </p:txBody>
      </p:sp>
      <p:sp>
        <p:nvSpPr>
          <p:cNvPr id="6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4763689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859DC-9430-44D6-8B4A-42E80E2B4C52}" type="datetime1">
              <a:rPr lang="nb-NO" smtClean="0"/>
              <a:t>27.01.2026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Basissamtaler i systematisk pårørendesamarbeid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6693-5B72-47D0-84AD-E8533DF4C1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34264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2CFF-4162-48C8-8A2A-B74EA6B3C5E1}" type="datetime1">
              <a:rPr lang="nb-NO" smtClean="0"/>
              <a:t>27.01.2026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Basissamtaler i systematisk pårørendesamarbeid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6693-5B72-47D0-84AD-E8533DF4C1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668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t bilde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Tittel</a:t>
            </a:r>
          </a:p>
        </p:txBody>
      </p:sp>
      <p:sp>
        <p:nvSpPr>
          <p:cNvPr id="11" name="Plassholder for bilde 10"/>
          <p:cNvSpPr>
            <a:spLocks noGrp="1"/>
          </p:cNvSpPr>
          <p:nvPr>
            <p:ph type="pic" sz="quarter" idx="10"/>
          </p:nvPr>
        </p:nvSpPr>
        <p:spPr>
          <a:xfrm>
            <a:off x="3867150" y="1690688"/>
            <a:ext cx="7486650" cy="42529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690688"/>
            <a:ext cx="2762250" cy="425291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nb-NO"/>
              <a:t>Tekstinnhold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21945365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6883-052B-4E7F-A80D-B9F6EF73E86C}" type="datetime1">
              <a:rPr lang="nb-NO" smtClean="0"/>
              <a:t>27.01.2026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Basissamtaler i systematisk pårørendesamarbeid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6693-5B72-47D0-84AD-E8533DF4C1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86235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9E0B3-B2AF-4AA3-9FDD-C00911959CAE}" type="datetime1">
              <a:rPr lang="nb-NO" smtClean="0"/>
              <a:t>27.01.2026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Basissamtaler i systematisk pårørendesamarbeid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6693-5B72-47D0-84AD-E8533DF4C1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5804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9A3F-3A17-4FE4-BAC3-913A380CAEBB}" type="datetime1">
              <a:rPr lang="nb-NO" smtClean="0"/>
              <a:t>27.01.2026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Basissamtaler i systematisk pårørendesamarbeid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6693-5B72-47D0-84AD-E8533DF4C1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54849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CEF81-1A9C-4269-92B7-BCAF4650C88B}" type="datetime1">
              <a:rPr lang="nb-NO" smtClean="0"/>
              <a:t>27.01.2026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Basissamtaler i systematisk pårørendesamarbeid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6693-5B72-47D0-84AD-E8533DF4C1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14381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1C3E9-21A6-4B25-8DAA-DB1A165FC173}" type="datetime1">
              <a:rPr lang="nb-NO" smtClean="0"/>
              <a:t>27.01.2026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Basissamtaler i systematisk pårørendesamarbeid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6693-5B72-47D0-84AD-E8533DF4C1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37520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D3247-17DC-45FA-88E3-12DB9C019B8A}" type="datetime1">
              <a:rPr lang="nb-NO" smtClean="0"/>
              <a:t>27.01.2026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Basissamtaler i systematisk pårørendesamarbeid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6693-5B72-47D0-84AD-E8533DF4C1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28238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A1CD-12B2-4C8D-A2DB-D486E38D340A}" type="datetime1">
              <a:rPr lang="nb-NO" smtClean="0"/>
              <a:t>27.01.2026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Basissamtaler i systematisk pårørendesamarbeid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6693-5B72-47D0-84AD-E8533DF4C1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5252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12567-702E-4D9C-899C-5241DF5E1E3B}" type="datetime1">
              <a:rPr lang="nb-NO" smtClean="0"/>
              <a:t>27.01.2026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Basissamtaler i systematisk pårørendesamarbeid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6693-5B72-47D0-84AD-E8533DF4C1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91029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1FF96-6174-40DF-9D63-CAEA3A20AB88}" type="datetime1">
              <a:rPr lang="nb-NO" smtClean="0"/>
              <a:t>27.01.2026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Basissamtaler i systematisk pårørendesamarbeid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6693-5B72-47D0-84AD-E8533DF4C1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0966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2"/>
          <p:cNvSpPr>
            <a:spLocks noGrp="1"/>
          </p:cNvSpPr>
          <p:nvPr>
            <p:ph idx="16" hasCustomPrompt="1"/>
          </p:nvPr>
        </p:nvSpPr>
        <p:spPr>
          <a:xfrm>
            <a:off x="6215314" y="1606216"/>
            <a:ext cx="5585622" cy="45107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Legg til tekst</a:t>
            </a:r>
          </a:p>
          <a:p>
            <a:pPr lvl="1"/>
            <a:r>
              <a:rPr lang="nb-NO"/>
              <a:t>Første nivå punktliste</a:t>
            </a:r>
          </a:p>
          <a:p>
            <a:pPr lvl="2"/>
            <a:r>
              <a:rPr lang="nb-NO"/>
              <a:t>Andre nivå punktliste</a:t>
            </a:r>
          </a:p>
          <a:p>
            <a:pPr lvl="3"/>
            <a:r>
              <a:rPr lang="nb-NO"/>
              <a:t>Tredje nivå punktliste</a:t>
            </a:r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11363864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legge til en støttetittel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2" y="1606216"/>
            <a:ext cx="5699033" cy="45107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 b="0">
                <a:solidFill>
                  <a:srgbClr val="000000"/>
                </a:solidFill>
              </a:defRPr>
            </a:lvl2pPr>
            <a:lvl3pPr>
              <a:defRPr sz="1600" b="0">
                <a:solidFill>
                  <a:srgbClr val="000000"/>
                </a:solidFill>
              </a:defRPr>
            </a:lvl3pPr>
            <a:lvl4pPr>
              <a:defRPr sz="1400" b="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Legg til tekst</a:t>
            </a:r>
          </a:p>
          <a:p>
            <a:pPr lvl="1"/>
            <a:r>
              <a:rPr lang="nb-NO"/>
              <a:t>Første nivå punktliste</a:t>
            </a:r>
          </a:p>
          <a:p>
            <a:pPr lvl="2"/>
            <a:r>
              <a:rPr lang="nb-NO"/>
              <a:t>Andre nivå punktliste</a:t>
            </a:r>
          </a:p>
          <a:p>
            <a:pPr lvl="3"/>
            <a:r>
              <a:rPr lang="nb-NO"/>
              <a:t>Tredje nivå punktliste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1046896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n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/>
          <p:cNvSpPr>
            <a:spLocks noGrp="1"/>
          </p:cNvSpPr>
          <p:nvPr>
            <p:ph type="pic" sz="quarter" idx="10"/>
          </p:nvPr>
        </p:nvSpPr>
        <p:spPr>
          <a:xfrm>
            <a:off x="0" y="699246"/>
            <a:ext cx="12192000" cy="553010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7349485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2"/>
          <p:cNvSpPr>
            <a:spLocks noGrp="1"/>
          </p:cNvSpPr>
          <p:nvPr>
            <p:ph idx="16" hasCustomPrompt="1"/>
          </p:nvPr>
        </p:nvSpPr>
        <p:spPr>
          <a:xfrm>
            <a:off x="7236994" y="0"/>
            <a:ext cx="4955006" cy="6304548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Legg til bilde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2" y="1606216"/>
            <a:ext cx="6655544" cy="45107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Legg til tekst</a:t>
            </a:r>
          </a:p>
          <a:p>
            <a:pPr lvl="1"/>
            <a:r>
              <a:rPr lang="nb-NO"/>
              <a:t>Første nivå punktliste</a:t>
            </a:r>
          </a:p>
          <a:p>
            <a:pPr lvl="2"/>
            <a:r>
              <a:rPr lang="nb-NO"/>
              <a:t>Andre nivå punktliste</a:t>
            </a:r>
          </a:p>
          <a:p>
            <a:pPr lvl="3"/>
            <a:r>
              <a:rPr lang="nb-NO"/>
              <a:t>Tredje nivå punktliste</a:t>
            </a:r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6595386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legge til støttetittel</a:t>
            </a:r>
          </a:p>
          <a:p>
            <a:endParaRPr lang="nb-NO"/>
          </a:p>
        </p:txBody>
      </p:sp>
      <p:sp>
        <p:nvSpPr>
          <p:cNvPr id="9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37803311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 baseline="0"/>
            </a:lvl1pPr>
          </a:lstStyle>
          <a:p>
            <a:r>
              <a:rPr lang="nb-NO"/>
              <a:t>Tittel 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C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225487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 bilde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nb-NO"/>
              <a:t>Tittel</a:t>
            </a:r>
          </a:p>
        </p:txBody>
      </p:sp>
      <p:sp>
        <p:nvSpPr>
          <p:cNvPr id="11" name="Plassholder for bilde 10"/>
          <p:cNvSpPr>
            <a:spLocks noGrp="1"/>
          </p:cNvSpPr>
          <p:nvPr>
            <p:ph type="pic" sz="quarter" idx="10"/>
          </p:nvPr>
        </p:nvSpPr>
        <p:spPr>
          <a:xfrm>
            <a:off x="838200" y="1690688"/>
            <a:ext cx="5010150" cy="34147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310188"/>
            <a:ext cx="5010150" cy="8239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</a:lstStyle>
          <a:p>
            <a:pPr lvl="0"/>
            <a:r>
              <a:rPr lang="nb-NO"/>
              <a:t>Tekstinnhold</a:t>
            </a:r>
          </a:p>
        </p:txBody>
      </p:sp>
      <p:sp>
        <p:nvSpPr>
          <p:cNvPr id="7" name="Plassholder for bilde 10"/>
          <p:cNvSpPr>
            <a:spLocks noGrp="1"/>
          </p:cNvSpPr>
          <p:nvPr>
            <p:ph type="pic" sz="quarter" idx="12"/>
          </p:nvPr>
        </p:nvSpPr>
        <p:spPr>
          <a:xfrm>
            <a:off x="6362700" y="1690688"/>
            <a:ext cx="5010150" cy="34147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8" name="Plassholder f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6362700" y="5310188"/>
            <a:ext cx="5010150" cy="8239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</a:lstStyle>
          <a:p>
            <a:pPr lvl="0"/>
            <a:r>
              <a:rPr lang="nb-NO"/>
              <a:t>Tekstinnhold</a:t>
            </a:r>
          </a:p>
        </p:txBody>
      </p:sp>
    </p:spTree>
    <p:extLst>
      <p:ext uri="{BB962C8B-B14F-4D97-AF65-F5344CB8AC3E}">
        <p14:creationId xmlns:p14="http://schemas.microsoft.com/office/powerpoint/2010/main" val="122473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e_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47700" y="723900"/>
            <a:ext cx="3943350" cy="487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nb-NO"/>
              <a:t>Tittel</a:t>
            </a:r>
          </a:p>
        </p:txBody>
      </p:sp>
      <p:sp>
        <p:nvSpPr>
          <p:cNvPr id="7" name="Plassholder for bilde 10"/>
          <p:cNvSpPr>
            <a:spLocks noGrp="1"/>
          </p:cNvSpPr>
          <p:nvPr>
            <p:ph type="pic" sz="quarter" idx="12"/>
          </p:nvPr>
        </p:nvSpPr>
        <p:spPr>
          <a:xfrm>
            <a:off x="4838700" y="0"/>
            <a:ext cx="7353300" cy="62484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490347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 med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39788" y="712694"/>
            <a:ext cx="10515600" cy="97799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nb-NO"/>
              <a:t>Tittel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Undertittel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Undertittel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78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gi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3.gif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675953"/>
            <a:ext cx="10515600" cy="1014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Tittel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Punktliste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88DED28F-1B75-3142-97CE-8FD2D8F7012F}"/>
              </a:ext>
            </a:extLst>
          </p:cNvPr>
          <p:cNvSpPr/>
          <p:nvPr userDrawn="1"/>
        </p:nvSpPr>
        <p:spPr>
          <a:xfrm>
            <a:off x="0" y="6316227"/>
            <a:ext cx="12192000" cy="54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0000">
                <a:schemeClr val="tx2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F55F9E1B-144C-7248-843C-22BBD7C4D32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626600" y="6467843"/>
            <a:ext cx="2286000" cy="3175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83" y="6311900"/>
            <a:ext cx="2261634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6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08" r:id="rId2"/>
    <p:sldLayoutId id="2147483674" r:id="rId3"/>
    <p:sldLayoutId id="2147483673" r:id="rId4"/>
    <p:sldLayoutId id="2147483711" r:id="rId5"/>
    <p:sldLayoutId id="2147483731" r:id="rId6"/>
    <p:sldLayoutId id="2147483712" r:id="rId7"/>
    <p:sldLayoutId id="2147483733" r:id="rId8"/>
    <p:sldLayoutId id="2147483676" r:id="rId9"/>
    <p:sldLayoutId id="2147483679" r:id="rId10"/>
    <p:sldLayoutId id="2147483677" r:id="rId11"/>
    <p:sldLayoutId id="2147483706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hf sldNum="0" hd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nb-NO" sz="4800" kern="1200" dirty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Char char="•"/>
        <a:defRPr lang="nb-NO" sz="2400" b="0" i="0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b-NO" sz="2400" b="0" i="0" kern="1200" baseline="0" dirty="0" smtClean="0">
          <a:solidFill>
            <a:schemeClr val="tx1"/>
          </a:solidFill>
          <a:latin typeface="+mn-lt"/>
          <a:ea typeface="+mj-ea"/>
          <a:cs typeface="+mj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b-NO" sz="2000" b="0" i="0" kern="1200" baseline="0" dirty="0" smtClean="0">
          <a:solidFill>
            <a:schemeClr val="tx1"/>
          </a:solidFill>
          <a:latin typeface="+mn-lt"/>
          <a:ea typeface="+mj-ea"/>
          <a:cs typeface="+mj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b-NO" sz="1800" b="0" i="0" kern="1200" baseline="0" dirty="0" smtClean="0">
          <a:solidFill>
            <a:schemeClr val="tx1"/>
          </a:solidFill>
          <a:latin typeface="+mn-lt"/>
          <a:ea typeface="+mj-ea"/>
          <a:cs typeface="+mj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b-NO" sz="1800" b="0" i="0" kern="1200" baseline="0" dirty="0">
          <a:solidFill>
            <a:schemeClr val="tx1"/>
          </a:solidFill>
          <a:latin typeface="+mn-lt"/>
          <a:ea typeface="+mj-ea"/>
          <a:cs typeface="+mj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675953"/>
            <a:ext cx="10515600" cy="1014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Tittel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Punktliste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88DED28F-1B75-3142-97CE-8FD2D8F7012F}"/>
              </a:ext>
            </a:extLst>
          </p:cNvPr>
          <p:cNvSpPr/>
          <p:nvPr userDrawn="1"/>
        </p:nvSpPr>
        <p:spPr>
          <a:xfrm>
            <a:off x="0" y="6316227"/>
            <a:ext cx="12192000" cy="54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0000">
                <a:schemeClr val="tx2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F55F9E1B-144C-7248-843C-22BBD7C4D3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26600" y="6467843"/>
            <a:ext cx="22860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9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8" r:id="rId4"/>
  </p:sldLayoutIdLst>
  <p:hf sldNum="0" hd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nb-NO" sz="4800" kern="1200" dirty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Char char="•"/>
        <a:defRPr lang="nb-NO" sz="2400" b="0" i="0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b-NO" sz="2400" b="0" i="0" kern="1200" baseline="0" dirty="0" smtClean="0">
          <a:solidFill>
            <a:schemeClr val="tx1"/>
          </a:solidFill>
          <a:latin typeface="+mn-lt"/>
          <a:ea typeface="+mj-ea"/>
          <a:cs typeface="+mj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b-NO" sz="2000" b="0" i="0" kern="1200" baseline="0" dirty="0" smtClean="0">
          <a:solidFill>
            <a:schemeClr val="tx1"/>
          </a:solidFill>
          <a:latin typeface="+mn-lt"/>
          <a:ea typeface="+mj-ea"/>
          <a:cs typeface="+mj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b-NO" sz="1800" b="0" i="0" kern="1200" baseline="0" dirty="0" smtClean="0">
          <a:solidFill>
            <a:schemeClr val="tx1"/>
          </a:solidFill>
          <a:latin typeface="+mn-lt"/>
          <a:ea typeface="+mj-ea"/>
          <a:cs typeface="+mj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b-NO" sz="1800" b="0" i="0" kern="1200" baseline="0" dirty="0">
          <a:solidFill>
            <a:schemeClr val="tx1"/>
          </a:solidFill>
          <a:latin typeface="+mn-lt"/>
          <a:ea typeface="+mj-ea"/>
          <a:cs typeface="+mj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675953"/>
            <a:ext cx="10515600" cy="1014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Tittel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Punktliste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88DED28F-1B75-3142-97CE-8FD2D8F7012F}"/>
              </a:ext>
            </a:extLst>
          </p:cNvPr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0000">
                <a:schemeClr val="tx2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/>
          </a:p>
        </p:txBody>
      </p:sp>
      <p:pic>
        <p:nvPicPr>
          <p:cNvPr id="13" name="Graphic 6">
            <a:extLst>
              <a:ext uri="{FF2B5EF4-FFF2-40B4-BE49-F238E27FC236}">
                <a16:creationId xmlns:a16="http://schemas.microsoft.com/office/drawing/2014/main" id="{F55F9E1B-144C-7248-843C-22BBD7C4D32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626600" y="6469616"/>
            <a:ext cx="2286000" cy="317500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83" y="6313673"/>
            <a:ext cx="2261634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0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hf sldNum="0" hdr="0" dt="0"/>
  <p:txStyles>
    <p:titleStyle>
      <a:lvl1pPr marL="0" algn="l" defTabSz="914400" rtl="0" eaLnBrk="1" latinLnBrk="0" hangingPunct="1">
        <a:lnSpc>
          <a:spcPct val="100000"/>
        </a:lnSpc>
        <a:spcBef>
          <a:spcPct val="0"/>
        </a:spcBef>
        <a:buNone/>
        <a:defRPr lang="nb-NO" sz="4800" kern="1200" dirty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ct val="0"/>
        </a:spcBef>
        <a:buFont typeface="Arial" panose="020B0604020202020204" pitchFamily="34" charset="0"/>
        <a:buChar char="•"/>
        <a:defRPr lang="nb-NO" sz="2400" b="0" i="0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nb-NO" sz="2400" b="0" i="0" kern="1200" baseline="0" dirty="0" smtClean="0">
          <a:solidFill>
            <a:schemeClr val="tx1"/>
          </a:solidFill>
          <a:latin typeface="+mn-lt"/>
          <a:ea typeface="+mj-ea"/>
          <a:cs typeface="+mj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nb-NO" sz="2000" b="0" i="0" kern="1200" baseline="0" dirty="0" smtClean="0">
          <a:solidFill>
            <a:schemeClr val="tx1"/>
          </a:solidFill>
          <a:latin typeface="+mn-lt"/>
          <a:ea typeface="+mj-ea"/>
          <a:cs typeface="+mj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nb-NO" sz="1800" b="0" i="0" kern="1200" baseline="0" dirty="0" smtClean="0">
          <a:solidFill>
            <a:schemeClr val="tx1"/>
          </a:solidFill>
          <a:latin typeface="+mn-lt"/>
          <a:ea typeface="+mj-ea"/>
          <a:cs typeface="+mj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nb-NO" sz="1800" b="0" i="0" kern="1200" baseline="0" dirty="0">
          <a:solidFill>
            <a:schemeClr val="tx1"/>
          </a:solidFill>
          <a:latin typeface="+mn-lt"/>
          <a:ea typeface="+mj-ea"/>
          <a:cs typeface="+mj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E8764-B88C-4C43-A327-2DAF2E1B279B}" type="datetime1">
              <a:rPr lang="nb-NO" smtClean="0"/>
              <a:t>27.01.2026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Basissamtaler i systematisk pårørendesamarbeid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6693-5B72-47D0-84AD-E8533DF4C1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550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6114C-D59B-4244-AF0F-C8551C143825}" type="datetime1">
              <a:rPr lang="nb-NO" smtClean="0"/>
              <a:t>27.01.2026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Basissamtaler i systematisk pårørendesamarbeid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6693-5B72-47D0-84AD-E8533DF4C1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646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6" r:id="rId13"/>
    <p:sldLayoutId id="2147483797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3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streviken.no/behandlinger/for-deg-som-er-parorende/veiviserisystematis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streviken.no/behandlinger/for-deg-som-er-parorende/veiviserisystematis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streviken.no/behandlinger/for-deg-som-er-parorende/veiviserisystematisk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0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sv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streviken.no/behandlinger/for-deg-som-er-parorende/veiviserisystematis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415272" cy="1325563"/>
          </a:xfrm>
        </p:spPr>
        <p:txBody>
          <a:bodyPr>
            <a:normAutofit/>
          </a:bodyPr>
          <a:lstStyle/>
          <a:p>
            <a:r>
              <a:rPr lang="nb-NO" sz="3600"/>
              <a:t>Til deg som </a:t>
            </a:r>
            <a:r>
              <a:rPr lang="nb-NO" sz="3600" err="1"/>
              <a:t>fasilitator</a:t>
            </a:r>
            <a:r>
              <a:rPr lang="nb-NO" sz="3600"/>
              <a:t> – forberedelse til å holde presentasjonen</a:t>
            </a:r>
          </a:p>
        </p:txBody>
      </p:sp>
      <p:sp>
        <p:nvSpPr>
          <p:cNvPr id="5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1198" y="603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utoShap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75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utoShape 12" descr="Ledige stillinger hos Vestre Vik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utoShape 16" descr="https://asset.brandfetch.io/idUQLG0Xth/idhKZH_wga.svg?updated=171135220667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utoShape 18" descr="https://asset.brandfetch.io/idUQLG0Xth/idhKZH_wga.svg?updated=1711352206675"/>
          <p:cNvSpPr>
            <a:spLocks noChangeAspect="1" noChangeArrowheads="1"/>
          </p:cNvSpPr>
          <p:nvPr/>
        </p:nvSpPr>
        <p:spPr bwMode="auto">
          <a:xfrm>
            <a:off x="550794" y="11889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kstSylinder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9925" y="62701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1340" y="372416"/>
            <a:ext cx="880187" cy="880187"/>
          </a:xfrm>
          <a:prstGeom prst="rect">
            <a:avLst/>
          </a:prstGeom>
        </p:spPr>
      </p:pic>
      <p:graphicFrame>
        <p:nvGraphicFramePr>
          <p:cNvPr id="3" name="Plassholder for innhold 6">
            <a:extLst>
              <a:ext uri="{FF2B5EF4-FFF2-40B4-BE49-F238E27FC236}">
                <a16:creationId xmlns:a16="http://schemas.microsoft.com/office/drawing/2014/main" id="{4B593073-2E9D-4561-4E05-C7F67930C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6478347"/>
              </p:ext>
            </p:extLst>
          </p:nvPr>
        </p:nvGraphicFramePr>
        <p:xfrm>
          <a:off x="990600" y="19780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51546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D9A4B-0B87-41A1-3D1F-33A0E09F3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8BDF3C-DF6C-6A2A-9100-98E3843D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15272" cy="2056810"/>
          </a:xfrm>
        </p:spPr>
        <p:txBody>
          <a:bodyPr>
            <a:normAutofit fontScale="90000"/>
          </a:bodyPr>
          <a:lstStyle/>
          <a:p>
            <a:r>
              <a:rPr lang="nb-NO" b="1">
                <a:solidFill>
                  <a:srgbClr val="7BA296"/>
                </a:solidFill>
              </a:rPr>
              <a:t>Her er læringsmålene til de andre VR-filmene</a:t>
            </a:r>
            <a:br>
              <a:rPr lang="nb-NO" b="1">
                <a:solidFill>
                  <a:srgbClr val="7BA296"/>
                </a:solidFill>
              </a:rPr>
            </a:br>
            <a:br>
              <a:rPr lang="nb-NO" sz="100" b="1">
                <a:solidFill>
                  <a:srgbClr val="7BA296"/>
                </a:solidFill>
              </a:rPr>
            </a:br>
            <a:r>
              <a:rPr lang="nb-NO" sz="100" b="1">
                <a:solidFill>
                  <a:srgbClr val="7BA296"/>
                </a:solidFill>
              </a:rPr>
              <a:t>‘</a:t>
            </a:r>
            <a:br>
              <a:rPr lang="nb-NO" sz="1200" b="1">
                <a:solidFill>
                  <a:srgbClr val="7BA296"/>
                </a:solidFill>
              </a:rPr>
            </a:br>
            <a:r>
              <a:rPr lang="nb-NO" sz="1200" b="1">
                <a:solidFill>
                  <a:srgbClr val="7BA296"/>
                </a:solidFill>
              </a:rPr>
              <a:t>-</a:t>
            </a:r>
            <a:br>
              <a:rPr lang="nb-NO" sz="1200" b="1">
                <a:solidFill>
                  <a:srgbClr val="7BA296"/>
                </a:solidFill>
              </a:rPr>
            </a:br>
            <a:r>
              <a:rPr lang="nb-NO" sz="3600" b="1">
                <a:solidFill>
                  <a:srgbClr val="7BA296"/>
                </a:solidFill>
              </a:rPr>
              <a:t>Dersom  du vil bruke en av filmene under, kan du bytte ut riktige læringsmål til den filmen du ønsker med læringsmål til film en i presentasjonen over</a:t>
            </a:r>
          </a:p>
        </p:txBody>
      </p:sp>
      <p:pic>
        <p:nvPicPr>
          <p:cNvPr id="4" name="Plassholder for innhold 3" descr="Gruppesamtale med fire personer i et rom med sofaer og lenestoler. De sitter vendt mot hverandre rundt to små runde bord, i en rolig og strukturert samtalesituasjon">
            <a:extLst>
              <a:ext uri="{FF2B5EF4-FFF2-40B4-BE49-F238E27FC236}">
                <a16:creationId xmlns:a16="http://schemas.microsoft.com/office/drawing/2014/main" id="{95CF416F-3BB8-97C0-A35C-3E3FCF867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286" y="2421935"/>
            <a:ext cx="6258173" cy="3676326"/>
          </a:xfr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FD50BB9A-C078-E2EA-C605-3130DDFED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1198" y="603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E8DC65CF-3980-5F9B-AD20-7D9FCA025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EF768CE6-911E-1498-3A2A-904F303A9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67FF2647-E8A8-C141-99AC-501240A62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75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fikk 3" descr="logo Sykehuset i Vestfold">
            <a:extLst>
              <a:ext uri="{FF2B5EF4-FFF2-40B4-BE49-F238E27FC236}">
                <a16:creationId xmlns:a16="http://schemas.microsoft.com/office/drawing/2014/main" id="{301C68AA-FD82-30C3-923D-CDAF254AA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7743" y="6325824"/>
            <a:ext cx="2167781" cy="448120"/>
          </a:xfrm>
          <a:prstGeom prst="rect">
            <a:avLst/>
          </a:prstGeom>
        </p:spPr>
      </p:pic>
      <p:pic>
        <p:nvPicPr>
          <p:cNvPr id="16" name="Grafikk 2">
            <a:extLst>
              <a:ext uri="{FF2B5EF4-FFF2-40B4-BE49-F238E27FC236}">
                <a16:creationId xmlns:a16="http://schemas.microsoft.com/office/drawing/2014/main" id="{7C4B1947-0C07-4327-F5A0-70F6685FF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32197" y="6302487"/>
            <a:ext cx="2186873" cy="486328"/>
          </a:xfrm>
          <a:prstGeom prst="rect">
            <a:avLst/>
          </a:prstGeom>
        </p:spPr>
      </p:pic>
      <p:pic>
        <p:nvPicPr>
          <p:cNvPr id="17" name="Grafikk 4">
            <a:extLst>
              <a:ext uri="{FF2B5EF4-FFF2-40B4-BE49-F238E27FC236}">
                <a16:creationId xmlns:a16="http://schemas.microsoft.com/office/drawing/2014/main" id="{6194C495-9C4C-A82B-30F3-F7A18BAF3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-11069" r="21198"/>
          <a:stretch/>
        </p:blipFill>
        <p:spPr>
          <a:xfrm>
            <a:off x="7345743" y="6259866"/>
            <a:ext cx="2534059" cy="525999"/>
          </a:xfrm>
          <a:prstGeom prst="rect">
            <a:avLst/>
          </a:prstGeom>
        </p:spPr>
      </p:pic>
      <p:sp>
        <p:nvSpPr>
          <p:cNvPr id="19" name="AutoShape 12">
            <a:extLst>
              <a:ext uri="{FF2B5EF4-FFF2-40B4-BE49-F238E27FC236}">
                <a16:creationId xmlns:a16="http://schemas.microsoft.com/office/drawing/2014/main" id="{56E43666-F2AF-D432-053E-4F2D62A61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utoShape 16">
            <a:extLst>
              <a:ext uri="{FF2B5EF4-FFF2-40B4-BE49-F238E27FC236}">
                <a16:creationId xmlns:a16="http://schemas.microsoft.com/office/drawing/2014/main" id="{72C9A662-8A2A-D647-6720-EF44062F4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utoShape 18">
            <a:extLst>
              <a:ext uri="{FF2B5EF4-FFF2-40B4-BE49-F238E27FC236}">
                <a16:creationId xmlns:a16="http://schemas.microsoft.com/office/drawing/2014/main" id="{790AB8F2-C390-6454-F2B9-E74A7D763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0794" y="11889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34934331-F4F5-DA6F-B7AE-27EA7F777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9925" y="62701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8A71AF8-D65C-BC51-B81D-928A9532C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81" y="6381463"/>
            <a:ext cx="1425489" cy="313693"/>
          </a:xfrm>
          <a:prstGeom prst="rect">
            <a:avLst/>
          </a:prstGeom>
        </p:spPr>
      </p:pic>
      <p:pic>
        <p:nvPicPr>
          <p:cNvPr id="10" name="Plassholder for innhold 5">
            <a:extLst>
              <a:ext uri="{FF2B5EF4-FFF2-40B4-BE49-F238E27FC236}">
                <a16:creationId xmlns:a16="http://schemas.microsoft.com/office/drawing/2014/main" id="{EAD133E2-143C-6360-5144-F7D8829FFA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40615" y="304137"/>
            <a:ext cx="1053977" cy="105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1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28AB9-FA5C-0DD2-0B1F-DDA57AC55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Sylinder 13">
            <a:extLst>
              <a:ext uri="{FF2B5EF4-FFF2-40B4-BE49-F238E27FC236}">
                <a16:creationId xmlns:a16="http://schemas.microsoft.com/office/drawing/2014/main" id="{AB812F0A-0E2F-6108-7563-37C57CC50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9748" y="6141084"/>
            <a:ext cx="60960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Veiviser i systematisk pårørendesamarbeid - Vestre Viken HF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871ED46F-89E8-B4B0-641E-A388F04B12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b="1"/>
              <a:t>Temaer fra guiden for samtale med pårørende – film 2: </a:t>
            </a:r>
            <a:endParaRPr lang="nb-NO" sz="2800" b="1"/>
          </a:p>
          <a:p>
            <a:r>
              <a:rPr lang="nb-NO">
                <a:ea typeface="Calibri"/>
                <a:cs typeface="Calibri"/>
              </a:rPr>
              <a:t>Kartlegge varseltegn og utarbeide eller revidere krise/mestringsplan</a:t>
            </a:r>
          </a:p>
          <a:p>
            <a:r>
              <a:rPr lang="nb-NO">
                <a:ea typeface="Calibri"/>
                <a:cs typeface="Calibri"/>
              </a:rPr>
              <a:t>Informasjon og tilbud om pårørendesamarbeid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AA23D56-C1AC-EE01-259D-A0CD822B69B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600"/>
              <a:t>Hovedpunkter fra basissamtalen som berøres i filmen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3386F31F-C1AD-EAFC-021F-5CA42D16F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b-NO" sz="2400" b="1"/>
          </a:p>
          <a:p>
            <a:pPr marL="0" indent="0">
              <a:buNone/>
            </a:pPr>
            <a:endParaRPr lang="nb-NO" sz="2400" b="1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E6336BC6-A8E5-1880-C7F8-4F6193380CC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1520" y="1573491"/>
            <a:ext cx="6096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Film 2: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Samtale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med </a:t>
            </a: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pasient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og </a:t>
            </a: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kjæreste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om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psykoedukasjon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og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sykdomsforståelse</a:t>
            </a: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Bilde 2" descr="Fire personer som sitter rundt et bord i et møterom, vendt mot hverandre i en strukturert samtale. På bordet står kopper, en termos, mat og drikke, og rommet har vindu, planter og veggklokke som gir en rolig atmosfære.">
            <a:extLst>
              <a:ext uri="{FF2B5EF4-FFF2-40B4-BE49-F238E27FC236}">
                <a16:creationId xmlns:a16="http://schemas.microsoft.com/office/drawing/2014/main" id="{D2C38D00-E7C4-89C2-E2DE-0578BC7BF5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515" t="19394" r="5212" b="10454"/>
          <a:stretch>
            <a:fillRect/>
          </a:stretch>
        </p:blipFill>
        <p:spPr>
          <a:xfrm>
            <a:off x="1113905" y="2657084"/>
            <a:ext cx="3691484" cy="2277688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3A19BCED-41A0-4601-B920-D1BE0CCD6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6448" y="230188"/>
            <a:ext cx="888064" cy="88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65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Plassholder for innhold 2">
            <a:extLst>
              <a:ext uri="{FF2B5EF4-FFF2-40B4-BE49-F238E27FC236}">
                <a16:creationId xmlns:a16="http://schemas.microsoft.com/office/drawing/2014/main" id="{C5ADC86F-6B07-0E1B-A79C-69F2A364D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2073921925"/>
              </p:ext>
            </p:extLst>
          </p:nvPr>
        </p:nvGraphicFramePr>
        <p:xfrm>
          <a:off x="436563" y="1606550"/>
          <a:ext cx="8396886" cy="4495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59CCFDAD-C217-2B7B-CA95-0317EF480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Læringsmål                   </a:t>
            </a:r>
            <a:endParaRPr lang="nb-NO" sz="3600" b="0" dirty="0"/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6FD73E5F-13F8-BF12-6B81-E1DE363AB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192" y="86748"/>
            <a:ext cx="10673751" cy="508271"/>
          </a:xfrm>
        </p:spPr>
        <p:txBody>
          <a:bodyPr>
            <a:normAutofit/>
          </a:bodyPr>
          <a:lstStyle/>
          <a:p>
            <a:pPr fontAlgn="base"/>
            <a:r>
              <a:rPr lang="en-US"/>
              <a:t>Film 2: </a:t>
            </a:r>
            <a:r>
              <a:rPr lang="en-US" err="1"/>
              <a:t>Samtale</a:t>
            </a:r>
            <a:r>
              <a:rPr lang="en-US"/>
              <a:t> med </a:t>
            </a:r>
            <a:r>
              <a:rPr lang="en-US" b="1" err="1"/>
              <a:t>pasient</a:t>
            </a:r>
            <a:r>
              <a:rPr lang="en-US" b="1"/>
              <a:t> </a:t>
            </a:r>
            <a:r>
              <a:rPr lang="en-US" b="1" err="1"/>
              <a:t>og</a:t>
            </a:r>
            <a:r>
              <a:rPr lang="en-US" b="1"/>
              <a:t> </a:t>
            </a:r>
            <a:r>
              <a:rPr lang="en-US" b="1" err="1"/>
              <a:t>kjæreste</a:t>
            </a:r>
            <a:r>
              <a:rPr lang="en-US" b="1"/>
              <a:t> </a:t>
            </a:r>
            <a:r>
              <a:rPr lang="en-US"/>
              <a:t>om </a:t>
            </a:r>
            <a:r>
              <a:rPr lang="en-US" err="1"/>
              <a:t>psykoedukasjon</a:t>
            </a:r>
            <a:r>
              <a:rPr lang="en-US"/>
              <a:t> 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sykdomsforståelse</a:t>
            </a:r>
            <a:endParaRPr lang="en-US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C2E4365C-057E-3A21-3DE3-1EA62FF6C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8"/>
          <a:stretch>
            <a:fillRect/>
          </a:stretch>
        </p:blipFill>
        <p:spPr>
          <a:xfrm>
            <a:off x="11050819" y="264286"/>
            <a:ext cx="886989" cy="886989"/>
          </a:xfrm>
          <a:prstGeom prst="rect">
            <a:avLst/>
          </a:prstGeom>
        </p:spPr>
      </p:pic>
      <p:sp>
        <p:nvSpPr>
          <p:cNvPr id="10" name="Plassholder for bunntekst 1">
            <a:extLst>
              <a:ext uri="{FF2B5EF4-FFF2-40B4-BE49-F238E27FC236}">
                <a16:creationId xmlns:a16="http://schemas.microsoft.com/office/drawing/2014/main" id="{35C1C704-550D-F2B4-A6A7-89E8F37B76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263" y="6443663"/>
            <a:ext cx="8951912" cy="28098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Basissamtaler i systematisk pårørendesamarbeid</a:t>
            </a:r>
          </a:p>
        </p:txBody>
      </p:sp>
    </p:spTree>
    <p:extLst>
      <p:ext uri="{BB962C8B-B14F-4D97-AF65-F5344CB8AC3E}">
        <p14:creationId xmlns:p14="http://schemas.microsoft.com/office/powerpoint/2010/main" val="3741317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53E09-8F7D-EF34-1FAC-D54A173B8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83F8D1C-7090-A16A-64F5-55240FA0C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9748" y="6141084"/>
            <a:ext cx="60960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Veiviser i systematisk pårørendesamarbeid - Vestre Viken HF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9313BC28-1895-51C7-B704-A856B4AE74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b="1"/>
              <a:t>Temaer fra guiden for samtale med pårørende – film 3: </a:t>
            </a:r>
            <a:endParaRPr lang="nb-NO" sz="2800" b="1"/>
          </a:p>
          <a:p>
            <a:r>
              <a:rPr lang="nb-NO">
                <a:ea typeface="Calibri"/>
                <a:cs typeface="Calibri"/>
              </a:rPr>
              <a:t>Pårørendes opplevelser og hva de er opptatt av i pårørendesamarbeid</a:t>
            </a:r>
          </a:p>
          <a:p>
            <a:r>
              <a:rPr lang="nb-NO">
                <a:ea typeface="Calibri"/>
                <a:cs typeface="Calibri"/>
              </a:rPr>
              <a:t>Samtykke og deling av informasjon</a:t>
            </a:r>
          </a:p>
          <a:p>
            <a:r>
              <a:rPr lang="nb-NO">
                <a:ea typeface="Calibri"/>
                <a:cs typeface="Calibri"/>
              </a:rPr>
              <a:t>Ivaretakelse av barn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1A39929A-B7D6-1032-2F00-06F3DC9004F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600"/>
              <a:t>Hovedpunkter fra basissamtalen som berøres i filmen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F9F38269-B74F-04F6-17A4-17F148FAF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b-NO" sz="2400" b="1"/>
          </a:p>
          <a:p>
            <a:pPr marL="0" indent="0">
              <a:buNone/>
            </a:pPr>
            <a:endParaRPr lang="nb-NO" sz="2400" b="1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0379855A-0FA2-CF7F-7898-B222D37D418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1529972"/>
            <a:ext cx="609600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Film 3: </a:t>
            </a:r>
            <a:r>
              <a:rPr kumimoji="0" lang="nb-NO" sz="1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Pårørende og pasient 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–barn som pårørende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A068070-C10D-17C0-B066-40FB806D7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244" y="2143406"/>
            <a:ext cx="3048264" cy="3328704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FBB8EF7-F36A-873E-9F8A-2D640F9D1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8699" y="275767"/>
            <a:ext cx="810539" cy="8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19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Plassholder for innhold 2">
            <a:extLst>
              <a:ext uri="{FF2B5EF4-FFF2-40B4-BE49-F238E27FC236}">
                <a16:creationId xmlns:a16="http://schemas.microsoft.com/office/drawing/2014/main" id="{C5ADC86F-6B07-0E1B-A79C-69F2A364D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3748733181"/>
              </p:ext>
            </p:extLst>
          </p:nvPr>
        </p:nvGraphicFramePr>
        <p:xfrm>
          <a:off x="436563" y="1606550"/>
          <a:ext cx="8396886" cy="4495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59CCFDAD-C217-2B7B-CA95-0317EF48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923296"/>
            <a:ext cx="6595386" cy="434818"/>
          </a:xfrm>
        </p:spPr>
        <p:txBody>
          <a:bodyPr anchor="ctr">
            <a:noAutofit/>
          </a:bodyPr>
          <a:lstStyle/>
          <a:p>
            <a:r>
              <a:rPr kumimoji="0" lang="nb-NO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Læringsmå</a:t>
            </a:r>
            <a:r>
              <a:rPr lang="nb-NO" sz="4000" b="0" dirty="0">
                <a:latin typeface="Calibri Light" panose="020F0302020204030204"/>
              </a:rPr>
              <a:t>l               </a:t>
            </a:r>
            <a:endParaRPr lang="nb-NO" sz="4000" b="0" dirty="0"/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6FD73E5F-13F8-BF12-6B81-E1DE363AB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255" y="253944"/>
            <a:ext cx="8396377" cy="434819"/>
          </a:xfrm>
        </p:spPr>
        <p:txBody>
          <a:bodyPr>
            <a:normAutofit/>
          </a:bodyPr>
          <a:lstStyle/>
          <a:p>
            <a:r>
              <a:rPr lang="en-US"/>
              <a:t>Film 3: </a:t>
            </a:r>
            <a:r>
              <a:rPr lang="en-US" err="1"/>
              <a:t>Samtale</a:t>
            </a:r>
            <a:r>
              <a:rPr lang="en-US"/>
              <a:t> </a:t>
            </a:r>
            <a:r>
              <a:rPr lang="en-US" b="1"/>
              <a:t>med </a:t>
            </a:r>
            <a:r>
              <a:rPr lang="nb-NO" b="1"/>
              <a:t>Pårørende (og pasient) –barn som pårørende</a:t>
            </a:r>
            <a:endParaRPr lang="en-US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C2E4365C-057E-3A21-3DE3-1EA62FF6C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8"/>
          <a:stretch>
            <a:fillRect/>
          </a:stretch>
        </p:blipFill>
        <p:spPr>
          <a:xfrm>
            <a:off x="10884883" y="310029"/>
            <a:ext cx="857854" cy="857854"/>
          </a:xfrm>
          <a:prstGeom prst="rect">
            <a:avLst/>
          </a:prstGeom>
        </p:spPr>
      </p:pic>
      <p:sp>
        <p:nvSpPr>
          <p:cNvPr id="10" name="Plassholder for bunntekst 1">
            <a:extLst>
              <a:ext uri="{FF2B5EF4-FFF2-40B4-BE49-F238E27FC236}">
                <a16:creationId xmlns:a16="http://schemas.microsoft.com/office/drawing/2014/main" id="{35C1C704-550D-F2B4-A6A7-89E8F37B76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263" y="6443663"/>
            <a:ext cx="8951912" cy="28098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Basissamtaler i systematisk pårørendesamarbeid</a:t>
            </a:r>
          </a:p>
        </p:txBody>
      </p:sp>
    </p:spTree>
    <p:extLst>
      <p:ext uri="{BB962C8B-B14F-4D97-AF65-F5344CB8AC3E}">
        <p14:creationId xmlns:p14="http://schemas.microsoft.com/office/powerpoint/2010/main" val="1292736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44114-0E79-47FA-0654-8BD707B47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Sylinder 13">
            <a:extLst>
              <a:ext uri="{FF2B5EF4-FFF2-40B4-BE49-F238E27FC236}">
                <a16:creationId xmlns:a16="http://schemas.microsoft.com/office/drawing/2014/main" id="{5A3F8FCD-D5D8-5B5C-6821-CDA439AB3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9748" y="6141084"/>
            <a:ext cx="60960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Veiviser i systematisk pårørendesamarbeid - Vestre Viken HF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A91A6D96-398A-1E8B-3953-104C99CB91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b="1"/>
              <a:t>Temaer fra guiden for samtale med pårørende – film 4: </a:t>
            </a:r>
            <a:endParaRPr lang="nb-NO" sz="2800" b="1"/>
          </a:p>
          <a:p>
            <a:r>
              <a:rPr lang="nb-NO">
                <a:ea typeface="Calibri"/>
                <a:cs typeface="Calibri"/>
              </a:rPr>
              <a:t>Pårørendes opplevelser og hva de er opptatt av i pårørendesamarbeid</a:t>
            </a:r>
          </a:p>
          <a:p>
            <a:r>
              <a:rPr lang="nb-NO">
                <a:ea typeface="Calibri"/>
                <a:cs typeface="Calibri"/>
              </a:rPr>
              <a:t>Generell informasjon og videre samarbeid</a:t>
            </a:r>
          </a:p>
          <a:p>
            <a:endParaRPr lang="nb-NO">
              <a:ea typeface="Calibri"/>
              <a:cs typeface="Calibri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F5A7F0A5-E42B-CDAF-81E8-E436ABF79D5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600"/>
              <a:t>Hovedpunkter fra basissamtalen som berøres i filmen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09BD92D4-9405-40F4-ABC4-BF09C574C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b-NO" sz="2400" b="1"/>
          </a:p>
          <a:p>
            <a:pPr marL="0" indent="0">
              <a:buNone/>
            </a:pPr>
            <a:endParaRPr lang="nb-NO" sz="2400" b="1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7BDC202F-1DE5-EAEF-1447-6BF1A788F8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1573491"/>
            <a:ext cx="609600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Film 4: Samtale </a:t>
            </a:r>
            <a:r>
              <a:rPr kumimoji="0" lang="nb-NO" sz="1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 foreldre </a:t>
            </a:r>
          </a:p>
        </p:txBody>
      </p:sp>
      <p:pic>
        <p:nvPicPr>
          <p:cNvPr id="3" name="Bilde 2" descr="En gruppe personer i samtale i et møterom, sittende rundt et bord med mat og drikke. Én person står ved siden av og bruker kamera og mikrofon, noe som indikerer opptak eller dokumentasjon av samtalen.">
            <a:extLst>
              <a:ext uri="{FF2B5EF4-FFF2-40B4-BE49-F238E27FC236}">
                <a16:creationId xmlns:a16="http://schemas.microsoft.com/office/drawing/2014/main" id="{72035D8F-92E1-ABE7-0903-60A3C083C2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18" t="12273" r="12996" b="16389"/>
          <a:stretch>
            <a:fillRect/>
          </a:stretch>
        </p:blipFill>
        <p:spPr>
          <a:xfrm>
            <a:off x="941761" y="2443654"/>
            <a:ext cx="3422104" cy="235694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473711B8-C5A6-EECF-5D27-AABC71009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8991" y="302404"/>
            <a:ext cx="757265" cy="75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94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Plassholder for innhold 2">
            <a:extLst>
              <a:ext uri="{FF2B5EF4-FFF2-40B4-BE49-F238E27FC236}">
                <a16:creationId xmlns:a16="http://schemas.microsoft.com/office/drawing/2014/main" id="{C5ADC86F-6B07-0E1B-A79C-69F2A364D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2603001592"/>
              </p:ext>
            </p:extLst>
          </p:nvPr>
        </p:nvGraphicFramePr>
        <p:xfrm>
          <a:off x="436563" y="1606550"/>
          <a:ext cx="8396886" cy="4495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59CCFDAD-C217-2B7B-CA95-0317EF480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Læringsmål            </a:t>
            </a:r>
            <a:endParaRPr lang="nb-NO" sz="3600" b="0" dirty="0"/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6FD73E5F-13F8-BF12-6B81-E1DE363AB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563" y="196928"/>
            <a:ext cx="10483970" cy="434818"/>
          </a:xfrm>
        </p:spPr>
        <p:txBody>
          <a:bodyPr>
            <a:normAutofit/>
          </a:bodyPr>
          <a:lstStyle/>
          <a:p>
            <a:pPr lvl="0" fontAlgn="base"/>
            <a:r>
              <a:rPr lang="en-US" dirty="0"/>
              <a:t>Film 4: </a:t>
            </a:r>
            <a:r>
              <a:rPr lang="en-US" dirty="0" err="1"/>
              <a:t>Samtale</a:t>
            </a:r>
            <a:r>
              <a:rPr lang="en-US" dirty="0"/>
              <a:t> </a:t>
            </a:r>
            <a:r>
              <a:rPr lang="en-US" b="1" dirty="0"/>
              <a:t>med </a:t>
            </a:r>
            <a:r>
              <a:rPr lang="en-US" b="1" dirty="0" err="1"/>
              <a:t>foreldre</a:t>
            </a:r>
            <a:r>
              <a:rPr lang="en-US" b="1" dirty="0"/>
              <a:t> </a:t>
            </a:r>
            <a:r>
              <a:rPr lang="en-US" dirty="0"/>
              <a:t>- om </a:t>
            </a:r>
            <a:r>
              <a:rPr lang="en-US" dirty="0" err="1"/>
              <a:t>sykdomsopplevelse</a:t>
            </a:r>
            <a:r>
              <a:rPr lang="en-US" dirty="0"/>
              <a:t> og </a:t>
            </a:r>
            <a:r>
              <a:rPr lang="en-US" dirty="0" err="1"/>
              <a:t>psykoedukasjon</a:t>
            </a:r>
            <a:endParaRPr lang="nb-NO" dirty="0"/>
          </a:p>
          <a:p>
            <a:endParaRPr lang="en-US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C2E4365C-057E-3A21-3DE3-1EA62FF6C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8"/>
          <a:stretch>
            <a:fillRect/>
          </a:stretch>
        </p:blipFill>
        <p:spPr>
          <a:xfrm>
            <a:off x="10848043" y="290364"/>
            <a:ext cx="842088" cy="842088"/>
          </a:xfrm>
          <a:prstGeom prst="rect">
            <a:avLst/>
          </a:prstGeom>
        </p:spPr>
      </p:pic>
      <p:sp>
        <p:nvSpPr>
          <p:cNvPr id="10" name="Plassholder for bunntekst 1">
            <a:extLst>
              <a:ext uri="{FF2B5EF4-FFF2-40B4-BE49-F238E27FC236}">
                <a16:creationId xmlns:a16="http://schemas.microsoft.com/office/drawing/2014/main" id="{35C1C704-550D-F2B4-A6A7-89E8F37B76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263" y="6443663"/>
            <a:ext cx="8951912" cy="28098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Basissamtaler i systematisk pårørendesamarbeid</a:t>
            </a:r>
          </a:p>
        </p:txBody>
      </p:sp>
    </p:spTree>
    <p:extLst>
      <p:ext uri="{BB962C8B-B14F-4D97-AF65-F5344CB8AC3E}">
        <p14:creationId xmlns:p14="http://schemas.microsoft.com/office/powerpoint/2010/main" val="1088157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415272" cy="1325563"/>
          </a:xfrm>
        </p:spPr>
        <p:txBody>
          <a:bodyPr>
            <a:normAutofit fontScale="90000"/>
          </a:bodyPr>
          <a:lstStyle/>
          <a:p>
            <a:r>
              <a:rPr lang="nb-NO" b="1">
                <a:solidFill>
                  <a:srgbClr val="7BA296"/>
                </a:solidFill>
              </a:rPr>
              <a:t>Helsefaglig simulering ved bruk av VR-briller</a:t>
            </a:r>
            <a:br>
              <a:rPr lang="nb-NO" b="1">
                <a:solidFill>
                  <a:srgbClr val="7BA296"/>
                </a:solidFill>
              </a:rPr>
            </a:br>
            <a:br>
              <a:rPr lang="nb-NO" sz="100" b="1">
                <a:solidFill>
                  <a:srgbClr val="7BA296"/>
                </a:solidFill>
              </a:rPr>
            </a:br>
            <a:r>
              <a:rPr lang="nb-NO" sz="100" b="1">
                <a:solidFill>
                  <a:srgbClr val="7BA296"/>
                </a:solidFill>
              </a:rPr>
              <a:t>‘</a:t>
            </a:r>
            <a:br>
              <a:rPr lang="nb-NO" sz="1200" b="1">
                <a:solidFill>
                  <a:srgbClr val="7BA296"/>
                </a:solidFill>
              </a:rPr>
            </a:br>
            <a:r>
              <a:rPr lang="nb-NO" sz="1200" b="1">
                <a:solidFill>
                  <a:srgbClr val="7BA296"/>
                </a:solidFill>
              </a:rPr>
              <a:t>-</a:t>
            </a:r>
            <a:br>
              <a:rPr lang="nb-NO" sz="1200" b="1">
                <a:solidFill>
                  <a:srgbClr val="7BA296"/>
                </a:solidFill>
              </a:rPr>
            </a:br>
            <a:r>
              <a:rPr lang="nb-NO" sz="3600" b="1">
                <a:solidFill>
                  <a:srgbClr val="7BA296"/>
                </a:solidFill>
              </a:rPr>
              <a:t>Basissamtaler i systematisk pårørendesamarbeid                                 </a:t>
            </a:r>
          </a:p>
        </p:txBody>
      </p:sp>
      <p:pic>
        <p:nvPicPr>
          <p:cNvPr id="4" name="Plassholder for innhold 3" descr="Gruppesamtale med fire personer i et rom med sofaer og lenestoler. De sitter vendt mot hverandre rundt to små runde bord, i en rolig og strukturert samtalesituasjon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90" y="1852293"/>
            <a:ext cx="7227869" cy="4245968"/>
          </a:xfrm>
        </p:spPr>
      </p:pic>
      <p:sp>
        <p:nvSpPr>
          <p:cNvPr id="5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1198" y="603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utoShap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75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fikk 3" descr="logo Sykehuset i Vestfold">
            <a:extLst>
              <a:ext uri="{FF2B5EF4-FFF2-40B4-BE49-F238E27FC236}">
                <a16:creationId xmlns:a16="http://schemas.microsoft.com/office/drawing/2014/main" id="{83CDBCAE-E108-7F51-EF2B-D64692F28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7743" y="6325824"/>
            <a:ext cx="2167781" cy="448120"/>
          </a:xfrm>
          <a:prstGeom prst="rect">
            <a:avLst/>
          </a:prstGeom>
        </p:spPr>
      </p:pic>
      <p:pic>
        <p:nvPicPr>
          <p:cNvPr id="16" name="Grafikk 2" descr="logo Sykehuset Østfold">
            <a:extLst>
              <a:ext uri="{FF2B5EF4-FFF2-40B4-BE49-F238E27FC236}">
                <a16:creationId xmlns:a16="http://schemas.microsoft.com/office/drawing/2014/main" id="{4C28258F-519A-8FA4-7A84-5F7E2D5C07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32197" y="6302487"/>
            <a:ext cx="2186873" cy="486328"/>
          </a:xfrm>
          <a:prstGeom prst="rect">
            <a:avLst/>
          </a:prstGeom>
        </p:spPr>
      </p:pic>
      <p:pic>
        <p:nvPicPr>
          <p:cNvPr id="17" name="Grafikk 4">
            <a:extLst>
              <a:ext uri="{FF2B5EF4-FFF2-40B4-BE49-F238E27FC236}">
                <a16:creationId xmlns:a16="http://schemas.microsoft.com/office/drawing/2014/main" id="{72F5553A-BC3E-5A30-D995-AFCC1CB2A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-11069" r="21198"/>
          <a:stretch/>
        </p:blipFill>
        <p:spPr>
          <a:xfrm>
            <a:off x="7345743" y="6259866"/>
            <a:ext cx="2534059" cy="525999"/>
          </a:xfrm>
          <a:prstGeom prst="rect">
            <a:avLst/>
          </a:prstGeom>
        </p:spPr>
      </p:pic>
      <p:sp>
        <p:nvSpPr>
          <p:cNvPr id="19" name="AutoShap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utoShap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utoShap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0794" y="11889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kstSylinder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9925" y="62701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17026" y="372416"/>
            <a:ext cx="1564501" cy="1564501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0ABECC4F-9F93-539A-76F5-C449F57BE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81" y="6381463"/>
            <a:ext cx="1425489" cy="31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65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tel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nb-NO" sz="3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Hva er helsefaglig simulering?</a:t>
            </a:r>
            <a:endParaRPr lang="nb-NO" sz="3600"/>
          </a:p>
        </p:txBody>
      </p:sp>
      <p:sp>
        <p:nvSpPr>
          <p:cNvPr id="16" name="Plassholder for innhold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05891"/>
            <a:ext cx="5181600" cy="4071071"/>
          </a:xfrm>
        </p:spPr>
        <p:txBody>
          <a:bodyPr>
            <a:normAutofit/>
          </a:bodyPr>
          <a:lstStyle/>
          <a:p>
            <a:r>
              <a:rPr lang="nb-NO" sz="2400"/>
              <a:t>Øver på praksisnære situasjoner- scenarioer</a:t>
            </a:r>
          </a:p>
          <a:p>
            <a:r>
              <a:rPr lang="nb-NO" sz="2400"/>
              <a:t>Krever innlevelse og aktiv deltakelse </a:t>
            </a:r>
          </a:p>
          <a:p>
            <a:r>
              <a:rPr lang="nb-NO" sz="2400">
                <a:latin typeface="Calibri" panose="020F0502020204030204" pitchFamily="34" charset="0"/>
                <a:cs typeface="Calibri" panose="020F0502020204030204" pitchFamily="34" charset="0"/>
              </a:rPr>
              <a:t>Styrke behandlingskvalitet og pasientsikkerhet</a:t>
            </a:r>
            <a:endParaRPr lang="nb-NO" sz="2400"/>
          </a:p>
          <a:p>
            <a:r>
              <a:rPr lang="nb-NO" sz="2400"/>
              <a:t>Oppdage egen styrke og muligheter for faglig utvikling</a:t>
            </a:r>
          </a:p>
          <a:p>
            <a:pPr marL="0" indent="0">
              <a:buNone/>
            </a:pPr>
            <a:endParaRPr lang="nb-NO"/>
          </a:p>
          <a:p>
            <a:endParaRPr lang="nb-NO"/>
          </a:p>
          <a:p>
            <a:endParaRPr lang="nb-NO"/>
          </a:p>
          <a:p>
            <a:endParaRPr lang="nb-NO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/>
          </a:p>
        </p:txBody>
      </p:sp>
      <p:sp>
        <p:nvSpPr>
          <p:cNvPr id="2" name="Plassholder for bunntekst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Basissamtaler i systematisk pårørendesamarbeid</a:t>
            </a:r>
          </a:p>
        </p:txBody>
      </p:sp>
      <p:pic>
        <p:nvPicPr>
          <p:cNvPr id="3" name="Bild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4561" y="333246"/>
            <a:ext cx="924243" cy="924243"/>
          </a:xfrm>
          <a:prstGeom prst="rect">
            <a:avLst/>
          </a:prstGeom>
        </p:spPr>
      </p:pic>
      <p:pic>
        <p:nvPicPr>
          <p:cNvPr id="21" name="Plassholder for innhold 20" descr="Gruppesamtale med fem personer rundt et bord. Én person står og leder samtalen med åpen håndgest, mens de andre sitter og deltar. Snakkebobler symboliserer dialog og samarbeid i en strukturert møtesituasjon.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8" y="2105891"/>
            <a:ext cx="5901579" cy="328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66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kumimoji="0" lang="nb-NO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/>
                <a:ea typeface="Calibri Light"/>
                <a:cs typeface="Calibri Light"/>
              </a:rPr>
              <a:t>Hva er VR-basert simulering?</a:t>
            </a:r>
            <a:r>
              <a:rPr lang="nb-NO" sz="3600" b="0">
                <a:latin typeface="Calibri Light"/>
                <a:ea typeface="Calibri Light"/>
                <a:cs typeface="Calibri Light"/>
              </a:rPr>
              <a:t> </a:t>
            </a:r>
            <a:r>
              <a:rPr lang="nb-NO" sz="3600" b="0">
                <a:solidFill>
                  <a:srgbClr val="FF0000"/>
                </a:solidFill>
                <a:latin typeface="Calibri Light"/>
                <a:ea typeface="Calibri Light"/>
                <a:cs typeface="Calibri Light"/>
              </a:rPr>
              <a:t> </a:t>
            </a:r>
          </a:p>
        </p:txBody>
      </p:sp>
      <p:graphicFrame>
        <p:nvGraphicFramePr>
          <p:cNvPr id="7" name="Plassholder for innhold 2">
            <a:extLst>
              <a:ext uri="{FF2B5EF4-FFF2-40B4-BE49-F238E27FC236}">
                <a16:creationId xmlns:a16="http://schemas.microsoft.com/office/drawing/2014/main" id="{99865460-2C15-D28C-B992-FA65D3BC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2205556572"/>
              </p:ext>
            </p:extLst>
          </p:nvPr>
        </p:nvGraphicFramePr>
        <p:xfrm>
          <a:off x="423948" y="1265977"/>
          <a:ext cx="10410403" cy="5195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646901B-0051-D5D3-B819-3ED5A15AB9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104" y="5944743"/>
            <a:ext cx="8952071" cy="8630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SIMI</a:t>
            </a:r>
            <a:endParaRPr lang="en-US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7EA65B0-7969-2CE2-0454-2DF705640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4352" y="365140"/>
            <a:ext cx="920576" cy="92057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3013D0D-4AD1-D3EE-0619-CDB8DE3C4196}"/>
              </a:ext>
            </a:extLst>
          </p:cNvPr>
          <p:cNvSpPr txBox="1"/>
          <p:nvPr/>
        </p:nvSpPr>
        <p:spPr>
          <a:xfrm>
            <a:off x="775504" y="4845489"/>
            <a:ext cx="2493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/>
              <a:t>Presenterer en klinisk </a:t>
            </a:r>
          </a:p>
          <a:p>
            <a:r>
              <a:rPr lang="nb-NO" sz="2000"/>
              <a:t>situasjon i VR-briller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AEC2E47-C4BD-5E47-71AE-5A6BB8CC24E2}"/>
              </a:ext>
            </a:extLst>
          </p:cNvPr>
          <p:cNvSpPr txBox="1"/>
          <p:nvPr/>
        </p:nvSpPr>
        <p:spPr>
          <a:xfrm>
            <a:off x="4131808" y="4845489"/>
            <a:ext cx="32794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/>
              <a:t>VR-briller gir kroppslige og </a:t>
            </a:r>
          </a:p>
          <a:p>
            <a:r>
              <a:rPr lang="nb-NO" sz="2000"/>
              <a:t>emosjonelle opplevelser som </a:t>
            </a:r>
          </a:p>
          <a:p>
            <a:r>
              <a:rPr lang="nb-NO" sz="2000"/>
              <a:t>kan øke refleksjons-</a:t>
            </a:r>
          </a:p>
          <a:p>
            <a:r>
              <a:rPr lang="nb-NO" sz="2000"/>
              <a:t>og læringspotensialet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195833A-5348-9F03-FAE8-BAE7671162F0}"/>
              </a:ext>
            </a:extLst>
          </p:cNvPr>
          <p:cNvSpPr txBox="1"/>
          <p:nvPr/>
        </p:nvSpPr>
        <p:spPr>
          <a:xfrm>
            <a:off x="8060193" y="4891654"/>
            <a:ext cx="33563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/>
              <a:t>Refleksjon er ferdigheten som </a:t>
            </a:r>
          </a:p>
          <a:p>
            <a:r>
              <a:rPr lang="nb-NO" sz="2000"/>
              <a:t>skal trenes for å forstå egne</a:t>
            </a:r>
          </a:p>
          <a:p>
            <a:r>
              <a:rPr lang="nb-NO" sz="2000"/>
              <a:t>tanker, følelser og handlinger</a:t>
            </a:r>
          </a:p>
        </p:txBody>
      </p:sp>
    </p:spTree>
    <p:extLst>
      <p:ext uri="{BB962C8B-B14F-4D97-AF65-F5344CB8AC3E}">
        <p14:creationId xmlns:p14="http://schemas.microsoft.com/office/powerpoint/2010/main" val="115846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>
                <a:latin typeface="Calibri Light" panose="020F0302020204030204"/>
              </a:rPr>
              <a:t>Gjennomføring av </a:t>
            </a:r>
            <a:r>
              <a:rPr kumimoji="0" lang="nb-NO" sz="3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VR-simulering </a:t>
            </a:r>
            <a:br>
              <a:rPr lang="nb-NO" sz="3600"/>
            </a:br>
            <a:endParaRPr lang="nb-NO" sz="360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/>
              <a:t>Kombinerer helsefaglig simulering med 360 graders videoscenarioer for å trene på kliniske situasjoner i psykisk helsearbeid</a:t>
            </a:r>
          </a:p>
          <a:p>
            <a:endParaRPr lang="nb-NO"/>
          </a:p>
        </p:txBody>
      </p:sp>
      <p:sp>
        <p:nvSpPr>
          <p:cNvPr id="2" name="Plassholder for bunntekst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Basissamtaler i systematisk pårørendesamarbeid</a:t>
            </a:r>
          </a:p>
        </p:txBody>
      </p:sp>
      <p:pic>
        <p:nvPicPr>
          <p:cNvPr id="3" name="Bild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4561" y="333246"/>
            <a:ext cx="924243" cy="924243"/>
          </a:xfrm>
          <a:prstGeom prst="rect">
            <a:avLst/>
          </a:prstGeom>
        </p:spPr>
      </p:pic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2CBDB0C4-2A22-DFD8-CECD-CE214DEC48B0}"/>
              </a:ext>
            </a:extLst>
          </p:cNvPr>
          <p:cNvSpPr/>
          <p:nvPr/>
        </p:nvSpPr>
        <p:spPr>
          <a:xfrm>
            <a:off x="167149" y="3234812"/>
            <a:ext cx="3661901" cy="2821858"/>
          </a:xfrm>
          <a:prstGeom prst="roundRect">
            <a:avLst/>
          </a:prstGeom>
          <a:solidFill>
            <a:srgbClr val="F4B1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b-NO" sz="2200" b="1" err="1">
                <a:solidFill>
                  <a:schemeClr val="tx1"/>
                </a:solidFill>
              </a:rPr>
              <a:t>Brefing</a:t>
            </a:r>
            <a:endParaRPr lang="nb-NO" sz="2200" b="1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nb-NO" sz="2200">
                <a:solidFill>
                  <a:schemeClr val="tx1"/>
                </a:solidFill>
              </a:rPr>
              <a:t>Informasjon &amp; læringsmål</a:t>
            </a:r>
          </a:p>
          <a:p>
            <a:pPr algn="ctr">
              <a:lnSpc>
                <a:spcPct val="150000"/>
              </a:lnSpc>
            </a:pPr>
            <a:r>
              <a:rPr lang="nb-NO" sz="2200">
                <a:solidFill>
                  <a:schemeClr val="tx1"/>
                </a:solidFill>
              </a:rPr>
              <a:t>Psykologisk trygghet</a:t>
            </a:r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E7F30FB0-D167-B633-34E1-72A7643A93C2}"/>
              </a:ext>
            </a:extLst>
          </p:cNvPr>
          <p:cNvSpPr/>
          <p:nvPr/>
        </p:nvSpPr>
        <p:spPr>
          <a:xfrm>
            <a:off x="4265049" y="3234812"/>
            <a:ext cx="3661901" cy="2821858"/>
          </a:xfrm>
          <a:prstGeom prst="roundRect">
            <a:avLst/>
          </a:prstGeom>
          <a:solidFill>
            <a:srgbClr val="7BA29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b-NO" sz="2200" b="1">
                <a:solidFill>
                  <a:schemeClr val="tx1"/>
                </a:solidFill>
              </a:rPr>
              <a:t>Gjennomføring</a:t>
            </a:r>
          </a:p>
          <a:p>
            <a:pPr algn="ctr">
              <a:lnSpc>
                <a:spcPct val="150000"/>
              </a:lnSpc>
            </a:pPr>
            <a:r>
              <a:rPr lang="nb-NO" sz="2200">
                <a:solidFill>
                  <a:schemeClr val="tx1"/>
                </a:solidFill>
              </a:rPr>
              <a:t>E-motion</a:t>
            </a:r>
          </a:p>
          <a:p>
            <a:pPr algn="ctr">
              <a:lnSpc>
                <a:spcPct val="150000"/>
              </a:lnSpc>
            </a:pPr>
            <a:r>
              <a:rPr lang="nb-NO" sz="2200">
                <a:solidFill>
                  <a:schemeClr val="tx1"/>
                </a:solidFill>
              </a:rPr>
              <a:t>360 video scenario</a:t>
            </a:r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EC332513-0D1C-A848-650E-4BA338919400}"/>
              </a:ext>
            </a:extLst>
          </p:cNvPr>
          <p:cNvSpPr/>
          <p:nvPr/>
        </p:nvSpPr>
        <p:spPr>
          <a:xfrm>
            <a:off x="8362949" y="3234812"/>
            <a:ext cx="3661901" cy="2821858"/>
          </a:xfrm>
          <a:prstGeom prst="roundRect">
            <a:avLst/>
          </a:prstGeom>
          <a:solidFill>
            <a:srgbClr val="CDBE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b-NO" sz="2200" b="1">
                <a:solidFill>
                  <a:schemeClr val="tx1"/>
                </a:solidFill>
                <a:highlight>
                  <a:srgbClr val="CDBE7D"/>
                </a:highlight>
              </a:rPr>
              <a:t>Debrifing</a:t>
            </a:r>
          </a:p>
          <a:p>
            <a:pPr algn="ctr">
              <a:lnSpc>
                <a:spcPct val="150000"/>
              </a:lnSpc>
            </a:pPr>
            <a:r>
              <a:rPr lang="nb-NO" sz="2200">
                <a:solidFill>
                  <a:schemeClr val="tx1"/>
                </a:solidFill>
                <a:highlight>
                  <a:srgbClr val="CDBE7D"/>
                </a:highlight>
              </a:rPr>
              <a:t>Refleksjon</a:t>
            </a:r>
          </a:p>
          <a:p>
            <a:pPr algn="ctr">
              <a:lnSpc>
                <a:spcPct val="150000"/>
              </a:lnSpc>
            </a:pPr>
            <a:r>
              <a:rPr lang="nb-NO" sz="2200">
                <a:solidFill>
                  <a:schemeClr val="tx1"/>
                </a:solidFill>
                <a:highlight>
                  <a:srgbClr val="CDBE7D"/>
                </a:highlight>
              </a:rPr>
              <a:t>Anvendelse</a:t>
            </a:r>
            <a:endParaRPr lang="nb-NO" sz="2200">
              <a:highlight>
                <a:srgbClr val="CDBE7D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36855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79568A-4CD1-02B2-60FF-7221DBA2B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Pårørendesamtale med </a:t>
            </a:r>
            <a:r>
              <a:rPr lang="nb-NO" b="1"/>
              <a:t>bror og kjæreste </a:t>
            </a:r>
            <a:r>
              <a:rPr lang="nb-NO"/>
              <a:t>til pasienten Robin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A3020AF-F0BF-67F2-40E3-A039A9C6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Basissamtaler i systematisk pårørendesamarbeid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839953B-1B3C-9957-7DEF-A028C0306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4561" y="333246"/>
            <a:ext cx="924243" cy="924243"/>
          </a:xfrm>
          <a:prstGeom prst="rect">
            <a:avLst/>
          </a:prstGeom>
        </p:spPr>
      </p:pic>
      <p:pic>
        <p:nvPicPr>
          <p:cNvPr id="6" name="Plassholder for innhold 5" descr="En person som sitter i en lenestol med hendene samlet i fanget og føttene plantet på gulvet. Rolig sittestilling i en nøytral setting.">
            <a:extLst>
              <a:ext uri="{FF2B5EF4-FFF2-40B4-BE49-F238E27FC236}">
                <a16:creationId xmlns:a16="http://schemas.microsoft.com/office/drawing/2014/main" id="{05BF6D7D-B40F-F63C-95CD-DDD4A2520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20" y="1836867"/>
            <a:ext cx="3970020" cy="41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0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Sylinder 13">
            <a:extLst>
              <a:ext uri="{FF2B5EF4-FFF2-40B4-BE49-F238E27FC236}">
                <a16:creationId xmlns:a16="http://schemas.microsoft.com/office/drawing/2014/main" id="{5BE98633-F4A8-1FEE-7A12-CF48287EBC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9748" y="6141084"/>
            <a:ext cx="60960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Veiviser i systematisk pårørendesamarbeid - Vestre Viken HF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434B7E68-2B81-6F1B-1229-0A93073D9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/>
              <a:t>Temaer fra guiden for samtale med pårørende – film 1: </a:t>
            </a:r>
            <a:endParaRPr lang="nb-NO" sz="2800" b="1"/>
          </a:p>
          <a:p>
            <a:r>
              <a:rPr lang="nb-NO"/>
              <a:t>Pårørendes opplevelser og hva de er opptatt av i pårørendesamarbeid</a:t>
            </a:r>
          </a:p>
          <a:p>
            <a:r>
              <a:rPr lang="nb-NO"/>
              <a:t>Samtykke og deling av informasjon</a:t>
            </a:r>
          </a:p>
          <a:p>
            <a:r>
              <a:rPr lang="nb-NO"/>
              <a:t>Generell informasjon og videre samarbeid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A1592BA9-74E1-1ECD-E8AF-FF4DEAE06A9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Hovedpunkter fra basissamtalen som berøres i filmen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40D86311-82AB-FB0C-17A4-C4C4BFF55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b-NO" sz="2400" b="1"/>
          </a:p>
          <a:p>
            <a:pPr marL="0" indent="0">
              <a:buNone/>
            </a:pPr>
            <a:endParaRPr lang="nb-NO" sz="2400" b="1"/>
          </a:p>
        </p:txBody>
      </p:sp>
      <p:pic>
        <p:nvPicPr>
          <p:cNvPr id="3" name="Bilde 2" descr="Fire personer som sitter rundt et bord i et møterom. To sitter i sofa og to i lenestoler, vendt mot hverandre i en strukturert samtalesituasjon. På bordet står kopper, en vannkaraffel og fat med mat. Rommet har hyller, bilder på veggene og varm belysning som gir en rolig atmosfære">
            <a:extLst>
              <a:ext uri="{FF2B5EF4-FFF2-40B4-BE49-F238E27FC236}">
                <a16:creationId xmlns:a16="http://schemas.microsoft.com/office/drawing/2014/main" id="{B00BB147-6DD2-837C-0AAC-A602897AD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340569"/>
            <a:ext cx="4843770" cy="2451182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37489DFB-5541-BACD-F54A-9E0850BAD1E5}"/>
              </a:ext>
            </a:extLst>
          </p:cNvPr>
          <p:cNvSpPr txBox="1"/>
          <p:nvPr/>
        </p:nvSpPr>
        <p:spPr>
          <a:xfrm>
            <a:off x="731520" y="15734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800" b="1"/>
              <a:t>Film 1: Samtale med bror og pasientens kjæreste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92C288BF-E7C0-4DEA-2A5C-EE6DE1D0C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0192" y="285526"/>
            <a:ext cx="920576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14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Plassholder for innhold 2">
            <a:extLst>
              <a:ext uri="{FF2B5EF4-FFF2-40B4-BE49-F238E27FC236}">
                <a16:creationId xmlns:a16="http://schemas.microsoft.com/office/drawing/2014/main" id="{C5ADC86F-6B07-0E1B-A79C-69F2A364D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4046376867"/>
              </p:ext>
            </p:extLst>
          </p:nvPr>
        </p:nvGraphicFramePr>
        <p:xfrm>
          <a:off x="436563" y="1885950"/>
          <a:ext cx="8396886" cy="4215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59CCFDAD-C217-2B7B-CA95-0317EF48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08" y="729280"/>
            <a:ext cx="6595386" cy="434818"/>
          </a:xfrm>
        </p:spPr>
        <p:txBody>
          <a:bodyPr anchor="ctr">
            <a:noAutofit/>
          </a:bodyPr>
          <a:lstStyle/>
          <a:p>
            <a:r>
              <a:rPr lang="nb-NO" sz="3600" b="0"/>
              <a:t>Læringsmål</a:t>
            </a: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6FD73E5F-13F8-BF12-6B81-E1DE363AB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563" y="169900"/>
            <a:ext cx="9397041" cy="434818"/>
          </a:xfrm>
        </p:spPr>
        <p:txBody>
          <a:bodyPr>
            <a:noAutofit/>
          </a:bodyPr>
          <a:lstStyle/>
          <a:p>
            <a:r>
              <a:rPr lang="nb-NO" sz="2000" b="0"/>
              <a:t>Film 1: Samtale med pasientens </a:t>
            </a:r>
            <a:r>
              <a:rPr lang="nb-NO" sz="2000" b="1"/>
              <a:t>bror og kjæreste</a:t>
            </a:r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C2E4365C-057E-3A21-3DE3-1EA62FF6C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8"/>
          <a:stretch>
            <a:fillRect/>
          </a:stretch>
        </p:blipFill>
        <p:spPr>
          <a:xfrm>
            <a:off x="10635209" y="335669"/>
            <a:ext cx="959384" cy="959384"/>
          </a:xfrm>
          <a:prstGeom prst="rect">
            <a:avLst/>
          </a:prstGeom>
        </p:spPr>
      </p:pic>
      <p:sp>
        <p:nvSpPr>
          <p:cNvPr id="10" name="Plassholder for bunntekst 1">
            <a:extLst>
              <a:ext uri="{FF2B5EF4-FFF2-40B4-BE49-F238E27FC236}">
                <a16:creationId xmlns:a16="http://schemas.microsoft.com/office/drawing/2014/main" id="{35C1C704-550D-F2B4-A6A7-89E8F37B76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263" y="6443663"/>
            <a:ext cx="8951912" cy="28098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Basissamtaler i systematisk pårørendesamarbeid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58F569C-3232-C166-A2C2-633C5CE32A93}"/>
              </a:ext>
            </a:extLst>
          </p:cNvPr>
          <p:cNvSpPr txBox="1"/>
          <p:nvPr/>
        </p:nvSpPr>
        <p:spPr>
          <a:xfrm>
            <a:off x="449263" y="2114551"/>
            <a:ext cx="8191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>
                <a:latin typeface="+mj-lt"/>
              </a:rPr>
              <a:t>Få kompetanse om hvordan man kan gjennomføre en samtale for å få tak i pårørendes opplevelser </a:t>
            </a:r>
            <a:endParaRPr lang="nb-NO" sz="3200" b="1"/>
          </a:p>
        </p:txBody>
      </p:sp>
    </p:spTree>
    <p:extLst>
      <p:ext uri="{BB962C8B-B14F-4D97-AF65-F5344CB8AC3E}">
        <p14:creationId xmlns:p14="http://schemas.microsoft.com/office/powerpoint/2010/main" val="2389239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376078" y="320675"/>
            <a:ext cx="10515600" cy="1325563"/>
          </a:xfrm>
        </p:spPr>
        <p:txBody>
          <a:bodyPr>
            <a:noAutofit/>
          </a:bodyPr>
          <a:lstStyle/>
          <a:p>
            <a:r>
              <a:rPr lang="nb-NO" sz="3600"/>
              <a:t>Faglige ansvarlige for Veiviser for systematisk pårørendesamarbeid, E-læringsprogrammet Systematisk pårørendesamarbeid og VR 360-filmene </a:t>
            </a:r>
          </a:p>
        </p:txBody>
      </p:sp>
      <p:pic>
        <p:nvPicPr>
          <p:cNvPr id="3" name="Plassholder for innhold 2" descr="Fire personer som sitter tett sammen i en sofa i et møterom. De er vendt mot kamera og sitter avslappet med hendene i fanget. Rommet har dagslys fra vindu og grønne planter i bakgrunnen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078" y="2134828"/>
            <a:ext cx="5791702" cy="4267570"/>
          </a:xfrm>
          <a:prstGeom prst="rect">
            <a:avLst/>
          </a:prstGeom>
        </p:spPr>
      </p:pic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Basissamtaler i systematisk pårørendesamarbeid</a:t>
            </a:r>
          </a:p>
        </p:txBody>
      </p:sp>
      <p:pic>
        <p:nvPicPr>
          <p:cNvPr id="9" name="Bild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1678" y="365125"/>
            <a:ext cx="924243" cy="924243"/>
          </a:xfrm>
          <a:prstGeom prst="rect">
            <a:avLst/>
          </a:prstGeom>
        </p:spPr>
      </p:pic>
      <p:pic>
        <p:nvPicPr>
          <p:cNvPr id="5" name="Bild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520" y="2430019"/>
            <a:ext cx="5267401" cy="37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26440"/>
      </p:ext>
    </p:extLst>
  </p:cSld>
  <p:clrMapOvr>
    <a:masterClrMapping/>
  </p:clrMapOvr>
</p:sld>
</file>

<file path=ppt/theme/theme1.xml><?xml version="1.0" encoding="utf-8"?>
<a:theme xmlns:a="http://schemas.openxmlformats.org/drawingml/2006/main" name="SØ_Hvit med blå bunnstripe">
  <a:themeElements>
    <a:clrScheme name="Sykehuset Østfold">
      <a:dk1>
        <a:srgbClr val="003087"/>
      </a:dk1>
      <a:lt1>
        <a:srgbClr val="FFFFFF"/>
      </a:lt1>
      <a:dk2>
        <a:srgbClr val="6CACE4"/>
      </a:dk2>
      <a:lt2>
        <a:srgbClr val="E7E6E6"/>
      </a:lt2>
      <a:accent1>
        <a:srgbClr val="003087"/>
      </a:accent1>
      <a:accent2>
        <a:srgbClr val="6CACE4"/>
      </a:accent2>
      <a:accent3>
        <a:srgbClr val="CB333B"/>
      </a:accent3>
      <a:accent4>
        <a:srgbClr val="BFCED6"/>
      </a:accent4>
      <a:accent5>
        <a:srgbClr val="6FA287"/>
      </a:accent5>
      <a:accent6>
        <a:srgbClr val="ADDFB3"/>
      </a:accent6>
      <a:hlink>
        <a:srgbClr val="003087"/>
      </a:hlink>
      <a:folHlink>
        <a:srgbClr val="FF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Ø2023_powerpointmal_ok" id="{3ADA5B74-82D9-48CE-BDDB-52A1F6093246}" vid="{12D6E800-12D8-4BD7-9D3F-4196BAD0B6A8}"/>
    </a:ext>
  </a:extLst>
</a:theme>
</file>

<file path=ppt/theme/theme2.xml><?xml version="1.0" encoding="utf-8"?>
<a:theme xmlns:a="http://schemas.openxmlformats.org/drawingml/2006/main" name="2_SØ_Hvit med blå bunnstripe uten tekst">
  <a:themeElements>
    <a:clrScheme name="Sykehuset Østfold">
      <a:dk1>
        <a:srgbClr val="003087"/>
      </a:dk1>
      <a:lt1>
        <a:srgbClr val="FFFFFF"/>
      </a:lt1>
      <a:dk2>
        <a:srgbClr val="6CACE4"/>
      </a:dk2>
      <a:lt2>
        <a:srgbClr val="E7E6E6"/>
      </a:lt2>
      <a:accent1>
        <a:srgbClr val="003087"/>
      </a:accent1>
      <a:accent2>
        <a:srgbClr val="6CACE4"/>
      </a:accent2>
      <a:accent3>
        <a:srgbClr val="CB333B"/>
      </a:accent3>
      <a:accent4>
        <a:srgbClr val="BFCED6"/>
      </a:accent4>
      <a:accent5>
        <a:srgbClr val="6FA287"/>
      </a:accent5>
      <a:accent6>
        <a:srgbClr val="ADDFB3"/>
      </a:accent6>
      <a:hlink>
        <a:srgbClr val="003087"/>
      </a:hlink>
      <a:folHlink>
        <a:srgbClr val="FF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Ø2023_powerpointmal_ok" id="{3ADA5B74-82D9-48CE-BDDB-52A1F6093246}" vid="{F918DF94-52FC-4CD3-815D-C8F51942C657}"/>
    </a:ext>
  </a:extLst>
</a:theme>
</file>

<file path=ppt/theme/theme3.xml><?xml version="1.0" encoding="utf-8"?>
<a:theme xmlns:a="http://schemas.openxmlformats.org/drawingml/2006/main" name="1_SØ_Hvit med blå bunnstripe">
  <a:themeElements>
    <a:clrScheme name="Sykehuset Østfold">
      <a:dk1>
        <a:srgbClr val="003087"/>
      </a:dk1>
      <a:lt1>
        <a:srgbClr val="FFFFFF"/>
      </a:lt1>
      <a:dk2>
        <a:srgbClr val="6CACE4"/>
      </a:dk2>
      <a:lt2>
        <a:srgbClr val="E7E6E6"/>
      </a:lt2>
      <a:accent1>
        <a:srgbClr val="003087"/>
      </a:accent1>
      <a:accent2>
        <a:srgbClr val="6CACE4"/>
      </a:accent2>
      <a:accent3>
        <a:srgbClr val="CB333B"/>
      </a:accent3>
      <a:accent4>
        <a:srgbClr val="BFCED6"/>
      </a:accent4>
      <a:accent5>
        <a:srgbClr val="6FA287"/>
      </a:accent5>
      <a:accent6>
        <a:srgbClr val="ADDFB3"/>
      </a:accent6>
      <a:hlink>
        <a:srgbClr val="003087"/>
      </a:hlink>
      <a:folHlink>
        <a:srgbClr val="FF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Ø2023_powerpointmal_ok" id="{3ADA5B74-82D9-48CE-BDDB-52A1F6093246}" vid="{DA6259A0-B890-4748-98D0-F060C51F21D7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D3EEB675A41BE45936E7384ED20ED9C" ma:contentTypeVersion="14" ma:contentTypeDescription="Opprett et nytt dokument." ma:contentTypeScope="" ma:versionID="b0de18283f841489a35d1b0e90cd8dc4">
  <xsd:schema xmlns:xsd="http://www.w3.org/2001/XMLSchema" xmlns:xs="http://www.w3.org/2001/XMLSchema" xmlns:p="http://schemas.microsoft.com/office/2006/metadata/properties" xmlns:ns2="567e359b-6d16-46d1-9cd0-7fc698a74ca9" xmlns:ns3="4d3b1595-9b96-46af-9399-c0ff91dd2e7e" targetNamespace="http://schemas.microsoft.com/office/2006/metadata/properties" ma:root="true" ma:fieldsID="c6d966878aed66c5735cb9dbfccbb6c6" ns2:_="" ns3:_="">
    <xsd:import namespace="567e359b-6d16-46d1-9cd0-7fc698a74ca9"/>
    <xsd:import namespace="4d3b1595-9b96-46af-9399-c0ff91dd2e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7e359b-6d16-46d1-9cd0-7fc698a74c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Bildemerkelapper" ma:readOnly="false" ma:fieldId="{5cf76f15-5ced-4ddc-b409-7134ff3c332f}" ma:taxonomyMulti="true" ma:sspId="bbe3d436-fbfd-41cc-af34-671200448d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3b1595-9b96-46af-9399-c0ff91dd2e7e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5a38032c-27f9-476d-be0e-c2301a7f4815}" ma:internalName="TaxCatchAll" ma:showField="CatchAllData" ma:web="4d3b1595-9b96-46af-9399-c0ff91dd2e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d3b1595-9b96-46af-9399-c0ff91dd2e7e" xsi:nil="true"/>
    <lcf76f155ced4ddcb4097134ff3c332f xmlns="567e359b-6d16-46d1-9cd0-7fc698a74ca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1F4192C-1966-4587-80A3-60A908E56B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1E6E1A-52F6-4FB2-9240-BC7A3E3B4F0C}">
  <ds:schemaRefs>
    <ds:schemaRef ds:uri="4d3b1595-9b96-46af-9399-c0ff91dd2e7e"/>
    <ds:schemaRef ds:uri="567e359b-6d16-46d1-9cd0-7fc698a74ca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8AB3759-38DE-4073-B910-2CE16EBCAEFD}">
  <ds:schemaRefs>
    <ds:schemaRef ds:uri="4d3b1595-9b96-46af-9399-c0ff91dd2e7e"/>
    <ds:schemaRef ds:uri="567e359b-6d16-46d1-9cd0-7fc698a74ca9"/>
    <ds:schemaRef ds:uri="83269e97-4240-4b70-9b61-6203e95a5f2b"/>
    <ds:schemaRef ds:uri="8a1a7204-3baa-4323-baa8-1953bacef9a4"/>
    <ds:schemaRef ds:uri="b2a78fa3-f08b-44bb-bf0f-c6ad6f76a147"/>
    <ds:schemaRef ds:uri="e92489f1-1f19-44d0-ac43-791da4ab583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5b906c1f-19d2-4ac1-bea8-1ddf524e35b3}" enabled="1" method="Standard" siteId="{7f8e4cf0-71fb-489c-a336-3f9252a6390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SØ2023_powerpointmal</Template>
  <TotalTime>0</TotalTime>
  <Words>2041</Words>
  <Application>Microsoft Office PowerPoint</Application>
  <PresentationFormat>Widescreen</PresentationFormat>
  <Paragraphs>255</Paragraphs>
  <Slides>16</Slides>
  <Notes>14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5</vt:i4>
      </vt:variant>
      <vt:variant>
        <vt:lpstr>Lysbildetitler</vt:lpstr>
      </vt:variant>
      <vt:variant>
        <vt:i4>16</vt:i4>
      </vt:variant>
    </vt:vector>
  </HeadingPairs>
  <TitlesOfParts>
    <vt:vector size="25" baseType="lpstr">
      <vt:lpstr>Aptos</vt:lpstr>
      <vt:lpstr>Arial</vt:lpstr>
      <vt:lpstr>Calibri</vt:lpstr>
      <vt:lpstr>Calibri Light</vt:lpstr>
      <vt:lpstr>SØ_Hvit med blå bunnstripe</vt:lpstr>
      <vt:lpstr>2_SØ_Hvit med blå bunnstripe uten tekst</vt:lpstr>
      <vt:lpstr>1_SØ_Hvit med blå bunnstripe</vt:lpstr>
      <vt:lpstr>Office-tema</vt:lpstr>
      <vt:lpstr>1_Office-tema</vt:lpstr>
      <vt:lpstr>Til deg som fasilitator – forberedelse til å holde presentasjonen</vt:lpstr>
      <vt:lpstr>Helsefaglig simulering ved bruk av VR-briller  ‘ - Basissamtaler i systematisk pårørendesamarbeid                                 </vt:lpstr>
      <vt:lpstr>Hva er helsefaglig simulering?</vt:lpstr>
      <vt:lpstr>Hva er VR-basert simulering?  </vt:lpstr>
      <vt:lpstr>Gjennomføring av VR-simulering  </vt:lpstr>
      <vt:lpstr>Pårørendesamtale med bror og kjæreste til pasienten Robin</vt:lpstr>
      <vt:lpstr>Hovedpunkter fra basissamtalen som berøres i filmen</vt:lpstr>
      <vt:lpstr>Læringsmål</vt:lpstr>
      <vt:lpstr>Faglige ansvarlige for Veiviser for systematisk pårørendesamarbeid, E-læringsprogrammet Systematisk pårørendesamarbeid og VR 360-filmene </vt:lpstr>
      <vt:lpstr>Her er læringsmålene til de andre VR-filmene  ‘ - Dersom  du vil bruke en av filmene under, kan du bytte ut riktige læringsmål til den filmen du ønsker med læringsmål til film en i presentasjonen over</vt:lpstr>
      <vt:lpstr>Film 2: Samtale med pasient og kjæreste om psykoedukasjon  og sykdomsforståelse</vt:lpstr>
      <vt:lpstr>Læringsmål                   </vt:lpstr>
      <vt:lpstr>Film 3: Pårørende og pasient –barn som pårørende</vt:lpstr>
      <vt:lpstr>Læringsmål               </vt:lpstr>
      <vt:lpstr>Film 4: Samtale med foreldre </vt:lpstr>
      <vt:lpstr>Læringsmål            </vt:lpstr>
    </vt:vector>
  </TitlesOfParts>
  <Company>Helse Sør-Øst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Psykoser  Kjennetegn. Lovverk. Medisinering</dc:title>
  <dc:creator>Kjetil Horn</dc:creator>
  <cp:lastModifiedBy>Marita Grande Hegstad</cp:lastModifiedBy>
  <cp:revision>2</cp:revision>
  <dcterms:created xsi:type="dcterms:W3CDTF">2024-02-29T12:54:35Z</dcterms:created>
  <dcterms:modified xsi:type="dcterms:W3CDTF">2026-01-27T08:13:38Z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b906c1f-19d2-4ac1-bea8-1ddf524e35b3_Enabled">
    <vt:lpwstr>true</vt:lpwstr>
  </property>
  <property fmtid="{D5CDD505-2E9C-101B-9397-08002B2CF9AE}" pid="3" name="MSIP_Label_5b906c1f-19d2-4ac1-bea8-1ddf524e35b3_SetDate">
    <vt:lpwstr>2023-01-16T12:27:43Z</vt:lpwstr>
  </property>
  <property fmtid="{D5CDD505-2E9C-101B-9397-08002B2CF9AE}" pid="4" name="MSIP_Label_5b906c1f-19d2-4ac1-bea8-1ddf524e35b3_Method">
    <vt:lpwstr>Standard</vt:lpwstr>
  </property>
  <property fmtid="{D5CDD505-2E9C-101B-9397-08002B2CF9AE}" pid="5" name="MSIP_Label_5b906c1f-19d2-4ac1-bea8-1ddf524e35b3_Name">
    <vt:lpwstr>Internal</vt:lpwstr>
  </property>
  <property fmtid="{D5CDD505-2E9C-101B-9397-08002B2CF9AE}" pid="6" name="MSIP_Label_5b906c1f-19d2-4ac1-bea8-1ddf524e35b3_SiteId">
    <vt:lpwstr>7f8e4cf0-71fb-489c-a336-3f9252a63908</vt:lpwstr>
  </property>
  <property fmtid="{D5CDD505-2E9C-101B-9397-08002B2CF9AE}" pid="7" name="MSIP_Label_5b906c1f-19d2-4ac1-bea8-1ddf524e35b3_ActionId">
    <vt:lpwstr>de0d4cca-a79a-420d-b3e7-d8403aebe6ea</vt:lpwstr>
  </property>
  <property fmtid="{D5CDD505-2E9C-101B-9397-08002B2CF9AE}" pid="8" name="MSIP_Label_5b906c1f-19d2-4ac1-bea8-1ddf524e35b3_ContentBits">
    <vt:lpwstr>0</vt:lpwstr>
  </property>
  <property fmtid="{D5CDD505-2E9C-101B-9397-08002B2CF9AE}" pid="9" name="ContentTypeId">
    <vt:lpwstr>0x010100BD3EEB675A41BE45936E7384ED20ED9C</vt:lpwstr>
  </property>
  <property fmtid="{D5CDD505-2E9C-101B-9397-08002B2CF9AE}" pid="10" name="MediaServiceImageTags">
    <vt:lpwstr/>
  </property>
  <property fmtid="{D5CDD505-2E9C-101B-9397-08002B2CF9AE}" pid="11" name="Order">
    <vt:r8>875600</vt:r8>
  </property>
</Properties>
</file>