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9.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2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authors.xml" ContentType="application/vnd.ms-powerpoint.authors+xml"/>
  <Override PartName="/ppt/commentAuthors.xml" ContentType="application/vnd.openxmlformats-officedocument.presentationml.commentAuthors+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Metadata/LabelInfo.xml" ContentType="application/vnd.ms-office.classificationlabel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9"/>
  </p:notesMasterIdLst>
  <p:sldIdLst>
    <p:sldId id="256" r:id="rId2"/>
    <p:sldId id="307" r:id="rId3"/>
    <p:sldId id="257" r:id="rId4"/>
    <p:sldId id="298" r:id="rId5"/>
    <p:sldId id="258" r:id="rId6"/>
    <p:sldId id="259" r:id="rId7"/>
    <p:sldId id="260" r:id="rId8"/>
    <p:sldId id="261" r:id="rId9"/>
    <p:sldId id="263" r:id="rId10"/>
    <p:sldId id="283" r:id="rId11"/>
    <p:sldId id="299" r:id="rId12"/>
    <p:sldId id="284" r:id="rId13"/>
    <p:sldId id="265" r:id="rId14"/>
    <p:sldId id="303" r:id="rId15"/>
    <p:sldId id="295" r:id="rId16"/>
    <p:sldId id="285" r:id="rId17"/>
    <p:sldId id="268" r:id="rId18"/>
    <p:sldId id="270" r:id="rId19"/>
    <p:sldId id="271" r:id="rId20"/>
    <p:sldId id="304" r:id="rId21"/>
    <p:sldId id="305" r:id="rId22"/>
    <p:sldId id="274" r:id="rId23"/>
    <p:sldId id="293" r:id="rId24"/>
    <p:sldId id="288" r:id="rId25"/>
    <p:sldId id="281" r:id="rId26"/>
    <p:sldId id="297" r:id="rId27"/>
    <p:sldId id="306" r:id="rId2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3yTtX9CDpQ0qfxXbRMDvA==" hashData="ZfGgX4UV7CwBMqXu4WT8VPWFyomioBAoeK40LiRCwSHvNIyetVVMzHY55IbLOyrNKYDlITenMb14VC9KqZ59Rg=="/>
  <p:extLst>
    <p:ext uri="{EFAFB233-063F-42B5-8137-9DF3F51BA10A}">
      <p15:sldGuideLst xmlns:p15="http://schemas.microsoft.com/office/powerpoint/2012/main">
        <p15:guide id="3" orient="horz" pos="2160" userDrawn="1">
          <p15:clr>
            <a:srgbClr val="A4A3A4"/>
          </p15:clr>
        </p15:guide>
        <p15:guide id="4" pos="154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FB4EB3-0712-7600-CAAF-35244FAF4994}" name="Irene Norheim" initials="IN" userId="S::sbnoir@vestreviken.no::0f26c499-42bd-47cb-9ea4-f53d43ea25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g Vegard Skjelstad" initials="" lastIdx="0" clrIdx="0"/>
  <p:cmAuthor id="2" name="Vilde Maria Åsholt" initials="VMÅ" lastIdx="39" clrIdx="1">
    <p:extLst>
      <p:ext uri="{19B8F6BF-5375-455C-9EA6-DF929625EA0E}">
        <p15:presenceInfo xmlns:p15="http://schemas.microsoft.com/office/powerpoint/2012/main" userId="S-1-5-21-1370250876-1709593646-2220234579-362784" providerId="AD"/>
      </p:ext>
    </p:extLst>
  </p:cmAuthor>
  <p:cmAuthor id="3" name="Dag Vegard Skjelstad" initials="DVS" lastIdx="15" clrIdx="2">
    <p:extLst>
      <p:ext uri="{19B8F6BF-5375-455C-9EA6-DF929625EA0E}">
        <p15:presenceInfo xmlns:p15="http://schemas.microsoft.com/office/powerpoint/2012/main" userId="S-1-5-21-1370250876-1709593646-2220234579-8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5" autoAdjust="0"/>
    <p:restoredTop sz="62055" autoAdjust="0"/>
  </p:normalViewPr>
  <p:slideViewPr>
    <p:cSldViewPr snapToGrid="0">
      <p:cViewPr varScale="1">
        <p:scale>
          <a:sx n="72" d="100"/>
          <a:sy n="72" d="100"/>
        </p:scale>
        <p:origin x="2560" y="184"/>
      </p:cViewPr>
      <p:guideLst>
        <p:guide orient="horz" pos="2160"/>
        <p:guide pos="1549"/>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0" d="100"/>
          <a:sy n="120" d="100"/>
        </p:scale>
        <p:origin x="499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0BDC85-6C71-4344-ADDB-A758F0D28DB4}" type="datetimeFigureOut">
              <a:rPr lang="nb-NO" smtClean="0"/>
              <a:t>19.12.2024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A1CDD-F5D3-4EEF-BC71-6C1A7FC31CD5}" type="slidenum">
              <a:rPr lang="nb-NO" smtClean="0"/>
              <a:t>‹#›</a:t>
            </a:fld>
            <a:endParaRPr lang="nb-NO"/>
          </a:p>
        </p:txBody>
      </p:sp>
    </p:spTree>
    <p:extLst>
      <p:ext uri="{BB962C8B-B14F-4D97-AF65-F5344CB8AC3E}">
        <p14:creationId xmlns:p14="http://schemas.microsoft.com/office/powerpoint/2010/main" val="421041438"/>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ed.uio.no/norment/forskning/aktuelt/aktuelle-saker/2023/seminar-haap.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1</a:t>
            </a:fld>
            <a:endParaRPr lang="nb-NO"/>
          </a:p>
        </p:txBody>
      </p:sp>
    </p:spTree>
    <p:extLst>
      <p:ext uri="{BB962C8B-B14F-4D97-AF65-F5344CB8AC3E}">
        <p14:creationId xmlns:p14="http://schemas.microsoft.com/office/powerpoint/2010/main" val="2466745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i="1" baseline="0" dirty="0"/>
              <a:t>Vis til egenaktiviteten til i dag: </a:t>
            </a:r>
          </a:p>
          <a:p>
            <a:pPr marL="228600" indent="-228600">
              <a:buFontTx/>
              <a:buAutoNum type="arabicParenR"/>
            </a:pPr>
            <a:r>
              <a:rPr lang="nb-NO" sz="1100" kern="1200" dirty="0">
                <a:solidFill>
                  <a:schemeClr val="tx1"/>
                </a:solidFill>
                <a:effectLst/>
                <a:latin typeface="+mn-lt"/>
                <a:ea typeface="+mn-ea"/>
                <a:cs typeface="+mn-cs"/>
              </a:rPr>
              <a:t>Fylle ut </a:t>
            </a:r>
            <a:r>
              <a:rPr lang="nb-NO" sz="1100" kern="1200" dirty="0" err="1">
                <a:solidFill>
                  <a:schemeClr val="tx1"/>
                </a:solidFill>
                <a:effectLst/>
                <a:latin typeface="+mn-lt"/>
                <a:ea typeface="+mn-ea"/>
                <a:cs typeface="+mn-cs"/>
              </a:rPr>
              <a:t>familietre</a:t>
            </a:r>
            <a:r>
              <a:rPr lang="nb-NO" sz="1100" kern="1200" dirty="0">
                <a:solidFill>
                  <a:schemeClr val="tx1"/>
                </a:solidFill>
                <a:effectLst/>
                <a:latin typeface="+mn-lt"/>
                <a:ea typeface="+mn-ea"/>
                <a:cs typeface="+mn-cs"/>
              </a:rPr>
              <a:t> om ev. kjente psykiske lidelser </a:t>
            </a:r>
          </a:p>
          <a:p>
            <a:pPr marL="228600" indent="-228600">
              <a:buFontTx/>
              <a:buAutoNum type="arabicParenR"/>
            </a:pPr>
            <a:r>
              <a:rPr lang="nb-NO" sz="1100" kern="1200" dirty="0">
                <a:solidFill>
                  <a:schemeClr val="tx1"/>
                </a:solidFill>
                <a:effectLst/>
                <a:latin typeface="+mn-lt"/>
                <a:ea typeface="+mn-ea"/>
                <a:cs typeface="+mn-cs"/>
              </a:rPr>
              <a:t>Prøve å huske hvordan livssituasjonen var i forkant av første affektive episode</a:t>
            </a:r>
          </a:p>
          <a:p>
            <a:pPr marL="228600" indent="-228600">
              <a:buFontTx/>
              <a:buAutoNum type="arabicParenR"/>
            </a:pPr>
            <a:endParaRPr lang="nb-NO"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0" baseline="0" dirty="0"/>
              <a:t>SUMMEGRUPPER:</a:t>
            </a:r>
            <a:endParaRPr lang="nb-NO" sz="1100" kern="1200" dirty="0">
              <a:solidFill>
                <a:schemeClr val="tx1"/>
              </a:solidFill>
              <a:effectLst/>
              <a:latin typeface="+mn-lt"/>
              <a:ea typeface="+mn-ea"/>
              <a:cs typeface="+mn-cs"/>
            </a:endParaRPr>
          </a:p>
          <a:p>
            <a:pPr marL="0" indent="0">
              <a:buFontTx/>
              <a:buNone/>
            </a:pPr>
            <a:r>
              <a:rPr lang="nb-NO" sz="1100" i="1" dirty="0"/>
              <a:t>10 min. summegrupper med</a:t>
            </a:r>
            <a:r>
              <a:rPr lang="nb-NO" sz="1100" i="1" baseline="0" dirty="0"/>
              <a:t> tre deltagere i hver gruppe. </a:t>
            </a:r>
          </a:p>
          <a:p>
            <a:pPr marL="0" indent="0">
              <a:buFontTx/>
              <a:buNone/>
            </a:pPr>
            <a:r>
              <a:rPr lang="nb-NO" sz="1100" i="1" baseline="0" dirty="0"/>
              <a:t>Deltagerne må passe på å fordele tiden mellom seg. De som ikke har kunnskap om psykiske lidelser i biologisk familie, spør og lytter til de andre.</a:t>
            </a:r>
          </a:p>
          <a:p>
            <a:pPr marL="0" indent="0">
              <a:buFontTx/>
              <a:buNone/>
            </a:pPr>
            <a:endParaRPr lang="nb-NO" sz="1100" i="1" baseline="0" dirty="0"/>
          </a:p>
          <a:p>
            <a:pPr marL="514350" indent="-514350">
              <a:buFont typeface="+mj-lt"/>
              <a:buAutoNum type="arabicPeriod"/>
            </a:pPr>
            <a:r>
              <a:rPr lang="nb-NO" sz="1100" dirty="0"/>
              <a:t>Har du familiemedlemmer med bipolar lidelse eller andre psykiske lidelser?</a:t>
            </a:r>
          </a:p>
          <a:p>
            <a:pPr marL="514350" indent="-514350">
              <a:buFont typeface="+mj-lt"/>
              <a:buAutoNum type="arabicPeriod"/>
            </a:pPr>
            <a:r>
              <a:rPr lang="nb-NO" sz="1100" dirty="0"/>
              <a:t>Opplevde du stress, belastninger eller fysisk sykdom i forkant av den første affektive episoden?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baseline="0" dirty="0"/>
              <a:t>Deling i plenum etterpå, om summegruppen og egenaktiviteten: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i="0" kern="1200" dirty="0">
                <a:solidFill>
                  <a:schemeClr val="tx1"/>
                </a:solidFill>
                <a:effectLst/>
                <a:latin typeface="+mn-lt"/>
                <a:ea typeface="+mn-ea"/>
                <a:cs typeface="+mn-cs"/>
              </a:rPr>
              <a:t>Spurte</a:t>
            </a:r>
            <a:r>
              <a:rPr lang="nb-NO" sz="1100" i="0" kern="1200" baseline="0" dirty="0">
                <a:solidFill>
                  <a:schemeClr val="tx1"/>
                </a:solidFill>
                <a:effectLst/>
                <a:latin typeface="+mn-lt"/>
                <a:ea typeface="+mn-ea"/>
                <a:cs typeface="+mn-cs"/>
              </a:rPr>
              <a:t> dere noen familiemedlemmer? Fikk dere noen nye innsikter om sammenhenger?</a:t>
            </a:r>
            <a:r>
              <a:rPr lang="nb-NO" sz="110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i="0" kern="1200" dirty="0">
                <a:solidFill>
                  <a:schemeClr val="tx1"/>
                </a:solidFill>
                <a:effectLst/>
                <a:latin typeface="+mn-lt"/>
                <a:ea typeface="+mn-ea"/>
                <a:cs typeface="+mn-cs"/>
              </a:rPr>
              <a:t>Vil noen dele hvordan forekomsten av bipolare og andre psykiske lidelser er i deres familie, hvordan det er å snakke med andre om</a:t>
            </a:r>
            <a:r>
              <a:rPr lang="nb-NO" sz="1100" i="0" kern="1200" baseline="0" dirty="0">
                <a:solidFill>
                  <a:schemeClr val="tx1"/>
                </a:solidFill>
                <a:effectLst/>
                <a:latin typeface="+mn-lt"/>
                <a:ea typeface="+mn-ea"/>
                <a:cs typeface="+mn-cs"/>
              </a:rPr>
              <a:t> dette i summegruppe o.l.?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i="0" kern="1200" baseline="0" dirty="0">
                <a:solidFill>
                  <a:schemeClr val="tx1"/>
                </a:solidFill>
                <a:effectLst/>
                <a:latin typeface="+mn-lt"/>
                <a:ea typeface="+mn-ea"/>
                <a:cs typeface="+mn-cs"/>
              </a:rPr>
              <a:t>Vil noen dele noe om hva de tror kan ha utløst/trigget den første affektive episoden? Hvor mange mener at det var noe spesielt som utløste den første episoden o.l.?</a:t>
            </a:r>
            <a:endParaRPr lang="nb-NO" sz="1100" i="0" kern="1200" dirty="0">
              <a:solidFill>
                <a:schemeClr val="tx1"/>
              </a:solidFill>
              <a:effectLst/>
              <a:latin typeface="+mn-lt"/>
              <a:ea typeface="+mn-ea"/>
              <a:cs typeface="+mn-cs"/>
            </a:endParaRPr>
          </a:p>
          <a:p>
            <a:pPr marL="0" indent="0">
              <a:buFontTx/>
              <a:buNone/>
            </a:pPr>
            <a:endParaRPr lang="nb-NO" sz="1200" baseline="0"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10</a:t>
            </a:fld>
            <a:endParaRPr lang="nb-NO"/>
          </a:p>
        </p:txBody>
      </p:sp>
    </p:spTree>
    <p:extLst>
      <p:ext uri="{BB962C8B-B14F-4D97-AF65-F5344CB8AC3E}">
        <p14:creationId xmlns:p14="http://schemas.microsoft.com/office/powerpoint/2010/main" val="2930122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r>
              <a:rPr lang="nb-NO" sz="1100" dirty="0"/>
              <a:t>Nå</a:t>
            </a:r>
            <a:r>
              <a:rPr lang="nb-NO" sz="1100" baseline="0" dirty="0"/>
              <a:t> forsetter vi med tema 2: </a:t>
            </a:r>
          </a:p>
          <a:p>
            <a:endParaRPr lang="nb-NO" sz="1100" dirty="0"/>
          </a:p>
          <a:p>
            <a:pPr marL="0" indent="0">
              <a:buNone/>
            </a:pPr>
            <a:r>
              <a:rPr lang="nb-NO" sz="1100" dirty="0"/>
              <a:t>2) Forløp etter diagnose. Vi skal snakke om</a:t>
            </a:r>
          </a:p>
          <a:p>
            <a:pPr marL="628650" lvl="1" indent="-171450">
              <a:buFont typeface="Arial" panose="020B0604020202020204" pitchFamily="34" charset="0"/>
              <a:buChar char="•"/>
            </a:pPr>
            <a:r>
              <a:rPr lang="nb-NO" sz="1100" dirty="0"/>
              <a:t>Debutalder og utforming</a:t>
            </a:r>
          </a:p>
          <a:p>
            <a:pPr marL="628650" lvl="1" indent="-171450">
              <a:buFont typeface="Arial" panose="020B0604020202020204" pitchFamily="34" charset="0"/>
              <a:buChar char="•"/>
            </a:pPr>
            <a:r>
              <a:rPr lang="nb-NO" sz="1100" dirty="0"/>
              <a:t>Forløpsmønstre</a:t>
            </a:r>
          </a:p>
          <a:p>
            <a:pPr marL="628650" lvl="1" indent="-171450">
              <a:buFont typeface="Arial" panose="020B0604020202020204" pitchFamily="34" charset="0"/>
              <a:buChar char="•"/>
            </a:pPr>
            <a:r>
              <a:rPr lang="nb-NO" sz="1100" dirty="0"/>
              <a:t>Fungering</a:t>
            </a:r>
          </a:p>
          <a:p>
            <a:endParaRPr lang="nb-NO" sz="1100"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11</a:t>
            </a:fld>
            <a:endParaRPr lang="nb-NO"/>
          </a:p>
        </p:txBody>
      </p:sp>
    </p:spTree>
    <p:extLst>
      <p:ext uri="{BB962C8B-B14F-4D97-AF65-F5344CB8AC3E}">
        <p14:creationId xmlns:p14="http://schemas.microsoft.com/office/powerpoint/2010/main" val="2475843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1" dirty="0"/>
              <a:t>Tekst: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Psykiske lidelser rammer i størst grad unge mennesker. Slik er det også for bipolar lidelse. Mange opplever</a:t>
            </a:r>
            <a:r>
              <a:rPr lang="nb-NO" baseline="0" dirty="0"/>
              <a:t> en eller flere affektive episoder </a:t>
            </a:r>
            <a:r>
              <a:rPr lang="nb-NO" dirty="0"/>
              <a:t>i tenårene, og et fåtall opplever det allerede i barndommen.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a:t>Gjennomsnittlig debutalder for første affektive episode er ca. 20 år.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L</a:t>
            </a:r>
            <a:r>
              <a:rPr lang="nb-NO" baseline="0" dirty="0"/>
              <a:t>idelsen kan også starte i høy alder, men vanligvis før fylte 35 år.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a:t>Det er høyest risiko i alderen 15-25 år.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dirty="0">
                <a:ea typeface="Cambria" panose="02040503050406030204" pitchFamily="18" charset="0"/>
                <a:cs typeface="Cambria" panose="02040503050406030204" pitchFamily="18" charset="0"/>
              </a:rPr>
              <a:t>Det kan gå mange år før man får riktig diagnose og behandling, spesielt ved bipolar II lidelse.</a:t>
            </a:r>
            <a:r>
              <a:rPr lang="nb-NO" altLang="nb-NO" baseline="0" dirty="0">
                <a:ea typeface="Cambria" panose="02040503050406030204" pitchFamily="18" charset="0"/>
                <a:cs typeface="Cambria" panose="02040503050406030204" pitchFamily="18" charset="0"/>
              </a:rPr>
              <a:t> </a:t>
            </a:r>
            <a:endParaRPr lang="nb-NO" altLang="nb-NO" dirty="0">
              <a:ea typeface="Cambria" panose="02040503050406030204" pitchFamily="18" charset="0"/>
              <a:cs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b="0"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0" i="0" baseline="0" dirty="0"/>
              <a:t>SPØRSMÅL TIL DELTAGERNE: </a:t>
            </a:r>
            <a:endParaRPr lang="nb-NO" b="0" i="1" dirty="0"/>
          </a:p>
          <a:p>
            <a:pPr marL="0" indent="0">
              <a:buFontTx/>
              <a:buNone/>
            </a:pPr>
            <a:r>
              <a:rPr lang="nb-NO" i="1" dirty="0"/>
              <a:t>Hvis det ikke er gjort tidligere, kan man her spørre deltagerne om hvor lang tid det tok fra </a:t>
            </a:r>
            <a:r>
              <a:rPr lang="nb-NO" i="1" baseline="0" dirty="0"/>
              <a:t>de hadde opplevd første affektive episode av begge polariteter til diagnose. Man kan også spørre om hvorfor det tok så kort/lang tid, slik de ser det.</a:t>
            </a:r>
          </a:p>
          <a:p>
            <a:pPr marL="0" indent="0">
              <a:buFontTx/>
              <a:buNone/>
            </a:pPr>
            <a:endParaRPr lang="nb-NO" i="1" baseline="0" dirty="0"/>
          </a:p>
          <a:p>
            <a:pPr marL="0" indent="0">
              <a:buFontTx/>
              <a:buNone/>
            </a:pPr>
            <a:endParaRPr lang="nb-NO" i="1"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12</a:t>
            </a:fld>
            <a:endParaRPr lang="nb-NO"/>
          </a:p>
        </p:txBody>
      </p:sp>
    </p:spTree>
    <p:extLst>
      <p:ext uri="{BB962C8B-B14F-4D97-AF65-F5344CB8AC3E}">
        <p14:creationId xmlns:p14="http://schemas.microsoft.com/office/powerpoint/2010/main" val="4220935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331DC7-B7CF-4BEA-AE2A-13C63443268B}" type="slidenum">
              <a:rPr lang="nb-NO" altLang="nb-NO" smtClean="0">
                <a:latin typeface="Arial" panose="020B0604020202020204" pitchFamily="34" charset="0"/>
              </a:rPr>
              <a:pPr>
                <a:spcBef>
                  <a:spcPct val="0"/>
                </a:spcBef>
              </a:pPr>
              <a:t>13</a:t>
            </a:fld>
            <a:endParaRPr lang="nb-NO" altLang="nb-NO">
              <a:latin typeface="Arial" panose="020B0604020202020204" pitchFamily="34" charset="0"/>
            </a:endParaRPr>
          </a:p>
        </p:txBody>
      </p:sp>
      <p:sp>
        <p:nvSpPr>
          <p:cNvPr id="3379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Tx/>
              <a:buNone/>
            </a:pPr>
            <a:r>
              <a:rPr lang="nb-NO" altLang="nb-NO" sz="1100" b="1" dirty="0"/>
              <a:t>Tekst:</a:t>
            </a:r>
          </a:p>
          <a:p>
            <a:pPr marL="0" indent="0" eaLnBrk="1" hangingPunct="1">
              <a:buFontTx/>
              <a:buNone/>
            </a:pPr>
            <a:r>
              <a:rPr lang="nb-NO" altLang="nb-NO" sz="1100" dirty="0"/>
              <a:t>Individuelle variasjoner handler om at man ser forskjell fra person til person. Ved bipolare lidelser ser man store,</a:t>
            </a:r>
            <a:r>
              <a:rPr lang="nb-NO" altLang="nb-NO" sz="1100" baseline="0" dirty="0"/>
              <a:t> individuelle forskjeller i: </a:t>
            </a:r>
          </a:p>
          <a:p>
            <a:pPr marL="171450" indent="-171450" eaLnBrk="1" hangingPunct="1">
              <a:buFont typeface="Arial" panose="020B0604020202020204" pitchFamily="34" charset="0"/>
              <a:buChar char="•"/>
            </a:pPr>
            <a:r>
              <a:rPr lang="nb-NO" altLang="nb-NO" sz="1100" baseline="0" dirty="0"/>
              <a:t>Episoders alvorlighetsgrad </a:t>
            </a:r>
          </a:p>
          <a:p>
            <a:pPr marL="171450" indent="-171450" eaLnBrk="1" hangingPunct="1">
              <a:buFont typeface="Arial" panose="020B0604020202020204" pitchFamily="34" charset="0"/>
              <a:buChar char="•"/>
            </a:pPr>
            <a:r>
              <a:rPr lang="nb-NO" altLang="nb-NO" sz="1100" baseline="0" dirty="0"/>
              <a:t>Varighet av episoder</a:t>
            </a:r>
          </a:p>
          <a:p>
            <a:pPr marL="171450" indent="-171450" eaLnBrk="1" hangingPunct="1">
              <a:buFont typeface="Arial" panose="020B0604020202020204" pitchFamily="34" charset="0"/>
              <a:buChar char="•"/>
            </a:pPr>
            <a:r>
              <a:rPr lang="nb-NO" altLang="nb-NO" sz="1100" baseline="0" dirty="0"/>
              <a:t>Type episoder</a:t>
            </a:r>
          </a:p>
          <a:p>
            <a:pPr marL="171450" indent="-171450" eaLnBrk="1" hangingPunct="1">
              <a:buFont typeface="Arial" panose="020B0604020202020204" pitchFamily="34" charset="0"/>
              <a:buChar char="•"/>
            </a:pPr>
            <a:r>
              <a:rPr lang="nb-NO" altLang="nb-NO" sz="1100" baseline="0" dirty="0"/>
              <a:t>Lengden på stabile faser. </a:t>
            </a:r>
          </a:p>
          <a:p>
            <a:pPr marL="628650" lvl="1" indent="-171450" eaLnBrk="1" hangingPunct="1">
              <a:buFont typeface="Calibri Light" panose="020F0302020204030204" pitchFamily="34" charset="0"/>
              <a:buChar char="−"/>
            </a:pPr>
            <a:r>
              <a:rPr lang="nb-NO" altLang="nb-NO" sz="1100" dirty="0"/>
              <a:t>Stabil fase er en betegnelse på periodene med helt eller tilnærmet normalt stemningsleie mellom sykdomsepisoder. Altså det</a:t>
            </a:r>
            <a:r>
              <a:rPr lang="nb-NO" altLang="nb-NO" sz="1100" baseline="0" dirty="0"/>
              <a:t> vi i andre sammenhenger kaller vedlikeholdsfasen.</a:t>
            </a:r>
          </a:p>
          <a:p>
            <a:pPr marL="0" indent="0" eaLnBrk="1" hangingPunct="1">
              <a:buFontTx/>
              <a:buNone/>
            </a:pPr>
            <a:endParaRPr lang="nb-NO" altLang="nb-NO" sz="1100" baseline="0" dirty="0"/>
          </a:p>
          <a:p>
            <a:pPr marL="0" indent="0" eaLnBrk="1" hangingPunct="1">
              <a:buFontTx/>
              <a:buNone/>
            </a:pPr>
            <a:r>
              <a:rPr lang="nb-NO" altLang="nb-NO" sz="1100" b="0" u="sng" baseline="0" dirty="0"/>
              <a:t>Tilleggsinformasjon ved behov:</a:t>
            </a:r>
          </a:p>
          <a:p>
            <a:pPr>
              <a:lnSpc>
                <a:spcPct val="90000"/>
              </a:lnSpc>
              <a:defRPr/>
            </a:pPr>
            <a:r>
              <a:rPr lang="nb-NO" altLang="nb-NO" sz="1100" b="0" u="sng" dirty="0"/>
              <a:t>Varighet av episoder</a:t>
            </a:r>
            <a:r>
              <a:rPr lang="nb-NO" altLang="nb-NO" sz="1100" b="0" u="none" baseline="0" dirty="0"/>
              <a:t> (g</a:t>
            </a:r>
            <a:r>
              <a:rPr lang="nb-NO" altLang="nb-NO" sz="1100" dirty="0"/>
              <a:t>jennomsnitt i måneder):</a:t>
            </a:r>
          </a:p>
          <a:p>
            <a:pPr marL="628650" lvl="1" indent="-171450">
              <a:buFont typeface="Arial" panose="020B0604020202020204" pitchFamily="34" charset="0"/>
              <a:buChar char="•"/>
              <a:defRPr/>
            </a:pPr>
            <a:r>
              <a:rPr lang="nb-NO" altLang="nb-NO" sz="1100" dirty="0"/>
              <a:t>Alle episodetyper: 4 </a:t>
            </a:r>
            <a:r>
              <a:rPr lang="nb-NO" altLang="nb-NO" sz="1100" dirty="0" err="1"/>
              <a:t>mnd</a:t>
            </a:r>
            <a:endParaRPr lang="nb-NO" altLang="nb-NO" sz="1100" dirty="0"/>
          </a:p>
          <a:p>
            <a:pPr marL="628650" lvl="1" indent="-171450">
              <a:buFont typeface="Arial" panose="020B0604020202020204" pitchFamily="34" charset="0"/>
              <a:buChar char="•"/>
              <a:defRPr/>
            </a:pPr>
            <a:r>
              <a:rPr lang="nb-NO" altLang="nb-NO" sz="1100" dirty="0"/>
              <a:t>Depresjon: 6 </a:t>
            </a:r>
            <a:r>
              <a:rPr lang="nb-NO" altLang="nb-NO" sz="1100" dirty="0" err="1"/>
              <a:t>mnd</a:t>
            </a:r>
            <a:endParaRPr lang="nb-NO" altLang="nb-NO" sz="1100" dirty="0"/>
          </a:p>
          <a:p>
            <a:pPr marL="628650" lvl="1" indent="-171450">
              <a:buFont typeface="Arial" panose="020B0604020202020204" pitchFamily="34" charset="0"/>
              <a:buChar char="•"/>
              <a:defRPr/>
            </a:pPr>
            <a:r>
              <a:rPr lang="nb-NO" altLang="nb-NO" sz="1100" dirty="0"/>
              <a:t>Mani: 1-2 mnd. Hypomani kortere (dager – uker)</a:t>
            </a:r>
          </a:p>
          <a:p>
            <a:pPr marL="628650" lvl="1" indent="-171450">
              <a:buFont typeface="Arial" panose="020B0604020202020204" pitchFamily="34" charset="0"/>
              <a:buChar char="•"/>
              <a:defRPr/>
            </a:pPr>
            <a:r>
              <a:rPr lang="nb-NO" altLang="nb-NO" sz="1100" dirty="0"/>
              <a:t>Sykluslengde fra slutten av en episode til starten på neste: 17 </a:t>
            </a:r>
            <a:r>
              <a:rPr lang="nb-NO" altLang="nb-NO" sz="1100" dirty="0" err="1"/>
              <a:t>mnd</a:t>
            </a:r>
            <a:r>
              <a:rPr lang="nb-NO" altLang="nb-NO" sz="1100" dirty="0"/>
              <a:t> (BP I ≈ 20; BP II ≈ 10)</a:t>
            </a:r>
          </a:p>
          <a:p>
            <a:pPr marL="628650" lvl="1" indent="-171450">
              <a:buFont typeface="Arial" panose="020B0604020202020204" pitchFamily="34" charset="0"/>
              <a:buChar char="•"/>
              <a:defRPr/>
            </a:pPr>
            <a:r>
              <a:rPr lang="nb-NO" altLang="nb-NO" sz="1100" dirty="0"/>
              <a:t>Varigheten av episoder er kartlagt i kliniske studier der de fleste er medisinerte, men hvor ikke alle nødvendigvis tar medikamenter som forskrevet eller har like god effekt.</a:t>
            </a:r>
          </a:p>
          <a:p>
            <a:pPr>
              <a:lnSpc>
                <a:spcPct val="90000"/>
              </a:lnSpc>
              <a:defRPr/>
            </a:pPr>
            <a:r>
              <a:rPr lang="nb-NO" altLang="nb-NO" sz="1100" b="0" u="sng" dirty="0"/>
              <a:t>Type episoder</a:t>
            </a:r>
          </a:p>
          <a:p>
            <a:pPr marL="628650" lvl="1" indent="-171450">
              <a:lnSpc>
                <a:spcPct val="90000"/>
              </a:lnSpc>
              <a:buFont typeface="Arial" panose="020B0604020202020204" pitchFamily="34" charset="0"/>
              <a:buChar char="•"/>
              <a:defRPr/>
            </a:pPr>
            <a:r>
              <a:rPr lang="nb-NO" altLang="nb-NO" sz="1100" dirty="0"/>
              <a:t>Det er vanligst å ha flest depresjoner. Andre har flest blandede episoder, mens noen har flest (</a:t>
            </a:r>
            <a:r>
              <a:rPr lang="nb-NO" altLang="nb-NO" sz="1100" dirty="0" err="1"/>
              <a:t>hypo</a:t>
            </a:r>
            <a:r>
              <a:rPr lang="nb-NO" altLang="nb-NO" sz="1100" dirty="0"/>
              <a:t>)manier eller en jevnere fordeling. Et fåtall har kun manier.</a:t>
            </a:r>
          </a:p>
          <a:p>
            <a:pPr marL="628650" lvl="1" indent="-171450">
              <a:lnSpc>
                <a:spcPct val="90000"/>
              </a:lnSpc>
              <a:buFont typeface="Arial" panose="020B0604020202020204" pitchFamily="34" charset="0"/>
              <a:buChar char="•"/>
              <a:defRPr/>
            </a:pPr>
            <a:r>
              <a:rPr lang="nb-NO" altLang="nb-NO" sz="1100" dirty="0"/>
              <a:t>Den første episoden forteller i 50 % av tilfellene hvilken pol som blir dominerende (dvs. at episoder</a:t>
            </a:r>
            <a:r>
              <a:rPr lang="nb-NO" altLang="nb-NO" sz="1100" baseline="0" dirty="0"/>
              <a:t> fra en pol er </a:t>
            </a:r>
            <a:r>
              <a:rPr lang="nb-NO" altLang="nb-NO" sz="1100" dirty="0"/>
              <a:t>minst dobbelt så vanlig).</a:t>
            </a:r>
            <a:endParaRPr lang="nb-NO" altLang="nb-NO" sz="1100" b="1" dirty="0"/>
          </a:p>
        </p:txBody>
      </p:sp>
    </p:spTree>
    <p:extLst>
      <p:ext uri="{BB962C8B-B14F-4D97-AF65-F5344CB8AC3E}">
        <p14:creationId xmlns:p14="http://schemas.microsoft.com/office/powerpoint/2010/main" val="3019543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eaLnBrk="1" hangingPunct="1">
              <a:buFont typeface="Arial" panose="020B0604020202020204" pitchFamily="34" charset="0"/>
              <a:buNone/>
            </a:pPr>
            <a:r>
              <a:rPr lang="nb-NO" altLang="nb-NO" sz="1100" b="1" dirty="0"/>
              <a:t>Tekst:</a:t>
            </a:r>
          </a:p>
          <a:p>
            <a:pPr marL="171450" lvl="0" indent="-171450" eaLnBrk="1" hangingPunct="1">
              <a:buFont typeface="Calibri Light" panose="020F0302020204030204" pitchFamily="34" charset="0"/>
              <a:buChar char="−"/>
            </a:pPr>
            <a:r>
              <a:rPr lang="nb-NO" altLang="nb-NO" sz="1100" dirty="0"/>
              <a:t>Forskning på vanlige</a:t>
            </a:r>
            <a:r>
              <a:rPr lang="nb-NO" altLang="nb-NO" sz="1100" baseline="0" dirty="0"/>
              <a:t> pasienter (</a:t>
            </a:r>
            <a:r>
              <a:rPr lang="nb-NO" altLang="nb-NO" sz="1100" dirty="0"/>
              <a:t>pasienter med bipolar lidelse som går i ordinær behandling) har vist at man i gjennomsnitt er symptomfri 50 % av tiden,</a:t>
            </a:r>
            <a:r>
              <a:rPr lang="nb-NO" altLang="nb-NO" sz="1100" baseline="0" dirty="0"/>
              <a:t> </a:t>
            </a:r>
            <a:r>
              <a:rPr lang="nb-NO" altLang="nb-NO" sz="1100" dirty="0"/>
              <a:t>har fulle affektive episoder i 20 % av tiden</a:t>
            </a:r>
            <a:r>
              <a:rPr lang="nb-NO" altLang="nb-NO" sz="1100" baseline="0" dirty="0"/>
              <a:t> og mildere affektive symptomer i 30 %</a:t>
            </a:r>
            <a:r>
              <a:rPr lang="nb-NO" altLang="nb-NO" sz="1100" dirty="0"/>
              <a:t> av tiden. Dette til tross for medisinering, som har</a:t>
            </a:r>
            <a:r>
              <a:rPr lang="nb-NO" altLang="nb-NO" sz="1100" baseline="0" dirty="0"/>
              <a:t> ulik effekt på individnivå. </a:t>
            </a:r>
          </a:p>
          <a:p>
            <a:pPr marL="171450" lvl="0" indent="-171450" eaLnBrk="1" hangingPunct="1">
              <a:buFont typeface="Calibri Light" panose="020F0302020204030204" pitchFamily="34" charset="0"/>
              <a:buChar char="−"/>
            </a:pPr>
            <a:r>
              <a:rPr lang="nb-NO" altLang="nb-NO" sz="1100" dirty="0"/>
              <a:t>Personer med bipolar II er mest preget av depressive symptomer (97% av tiden med affektive symptomer vs. 66 % av tiden ved bipolar I).</a:t>
            </a:r>
          </a:p>
          <a:p>
            <a:pPr marL="171450" lvl="0" indent="-171450" eaLnBrk="1" hangingPunct="1">
              <a:buFont typeface="Calibri Light" panose="020F0302020204030204" pitchFamily="34" charset="0"/>
              <a:buChar char="−"/>
            </a:pPr>
            <a:r>
              <a:rPr lang="nb-NO" altLang="nb-NO" sz="1100" dirty="0"/>
              <a:t>Personer med bipolar I opplever hypomani mer enn personer med bipolar II.</a:t>
            </a:r>
          </a:p>
          <a:p>
            <a:pPr marL="171450" lvl="0" indent="-171450" eaLnBrk="1" hangingPunct="1">
              <a:buFont typeface="Calibri Light" panose="020F0302020204030204" pitchFamily="34" charset="0"/>
              <a:buChar char="−"/>
            </a:pPr>
            <a:r>
              <a:rPr lang="nb-NO" altLang="nb-NO" sz="1100" dirty="0"/>
              <a:t>De færreste/ingen av pasientene fra disse studiene har deltatt</a:t>
            </a:r>
            <a:r>
              <a:rPr lang="nb-NO" altLang="nb-NO" sz="1100" baseline="0" dirty="0"/>
              <a:t> på </a:t>
            </a:r>
            <a:r>
              <a:rPr lang="nb-NO" altLang="nb-NO" sz="1100" baseline="0" dirty="0" err="1"/>
              <a:t>psykoedukativt</a:t>
            </a:r>
            <a:r>
              <a:rPr lang="nb-NO" altLang="nb-NO" sz="1100" baseline="0" dirty="0"/>
              <a:t> kurs slik dere gjør. </a:t>
            </a:r>
          </a:p>
          <a:p>
            <a:pPr marL="171450" lvl="0" indent="-171450" eaLnBrk="1" hangingPunct="1">
              <a:buFont typeface="Calibri Light" panose="020F0302020204030204" pitchFamily="34" charset="0"/>
              <a:buChar char="−"/>
            </a:pPr>
            <a:r>
              <a:rPr lang="nb-NO" altLang="nb-NO" sz="1100" baseline="0" dirty="0"/>
              <a:t>En studie (Barcelona-studien, jf. første </a:t>
            </a:r>
            <a:r>
              <a:rPr lang="nb-NO" altLang="nb-NO" sz="1100" baseline="0" dirty="0" err="1"/>
              <a:t>kursgang</a:t>
            </a:r>
            <a:r>
              <a:rPr lang="nb-NO" altLang="nb-NO" sz="1100" baseline="0" dirty="0"/>
              <a:t>) viste at de som gjennomførte bipolarkurs i snitt opplevde affektive episoder</a:t>
            </a:r>
            <a:r>
              <a:rPr lang="nb-NO" altLang="nb-NO" sz="1100" b="0" baseline="0" dirty="0"/>
              <a:t> i «kun» 8 % av oppfølgingstiden, hvilket er betydelig mindre enn 20 % som er tilfelle her</a:t>
            </a:r>
            <a:r>
              <a:rPr lang="nb-NO" altLang="nb-NO" sz="1100" baseline="0" dirty="0"/>
              <a:t>. Dette tilsier at det er mulig å redusere omfanget av affektive episoder ved å ta i bruk tiltakene som dere lærer om på dette kurset. Med andre ord: Man kan påvirke forløpet av lidelsen og få det bedre!</a:t>
            </a:r>
            <a:endParaRPr lang="nb-NO" sz="1100" dirty="0"/>
          </a:p>
          <a:p>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t>Referanse kakediagrammer: </a:t>
            </a:r>
            <a:r>
              <a:rPr lang="nb-NO" sz="1100" dirty="0"/>
              <a:t>Judd LL, </a:t>
            </a:r>
            <a:r>
              <a:rPr lang="nb-NO" sz="1100" dirty="0" err="1"/>
              <a:t>Akiskal</a:t>
            </a:r>
            <a:r>
              <a:rPr lang="nb-NO" sz="1100" dirty="0"/>
              <a:t> HS, </a:t>
            </a:r>
            <a:r>
              <a:rPr lang="nb-NO" sz="1100" dirty="0" err="1"/>
              <a:t>Schettler</a:t>
            </a:r>
            <a:r>
              <a:rPr lang="nb-NO" sz="1100" dirty="0"/>
              <a:t> PJ et al. </a:t>
            </a:r>
            <a:r>
              <a:rPr lang="nb-NO" sz="1100" dirty="0" err="1"/>
              <a:t>Psychosocial</a:t>
            </a:r>
            <a:r>
              <a:rPr lang="nb-NO" sz="1100" dirty="0"/>
              <a:t> </a:t>
            </a:r>
            <a:r>
              <a:rPr lang="en-US" sz="1100" dirty="0"/>
              <a:t>disability in the course of bipolar I and II disorders: a prospective, comparative, longitudinal study. Arch Gen </a:t>
            </a:r>
            <a:r>
              <a:rPr lang="nb-NO" sz="1100" dirty="0" err="1"/>
              <a:t>Psychiatry</a:t>
            </a:r>
            <a:r>
              <a:rPr lang="nb-NO" sz="1100" dirty="0"/>
              <a:t> 2005; 62: 1322–1330. (Studiedeltagere: </a:t>
            </a:r>
            <a:r>
              <a:rPr lang="nb-NO" altLang="nb-NO" sz="1100" b="0" kern="1200" dirty="0">
                <a:solidFill>
                  <a:schemeClr val="tx1"/>
                </a:solidFill>
                <a:latin typeface="+mn-lt"/>
                <a:ea typeface="Cambria" panose="02040503050406030204" pitchFamily="18" charset="0"/>
                <a:cs typeface="+mn-cs"/>
              </a:rPr>
              <a:t>BP I = 158 personer, BP II = 133 personer).</a:t>
            </a:r>
            <a:endParaRPr lang="nb-NO" sz="1100"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14</a:t>
            </a:fld>
            <a:endParaRPr lang="nb-NO"/>
          </a:p>
        </p:txBody>
      </p:sp>
    </p:spTree>
    <p:extLst>
      <p:ext uri="{BB962C8B-B14F-4D97-AF65-F5344CB8AC3E}">
        <p14:creationId xmlns:p14="http://schemas.microsoft.com/office/powerpoint/2010/main" val="2318008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D393CF-B4DA-42A4-95EE-66D6542B45FA}" type="slidenum">
              <a:rPr lang="nb-NO" altLang="nb-NO" smtClean="0"/>
              <a:pPr>
                <a:spcBef>
                  <a:spcPct val="0"/>
                </a:spcBef>
              </a:pPr>
              <a:t>15</a:t>
            </a:fld>
            <a:endParaRPr lang="nb-NO" altLang="nb-NO"/>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nb-NO" altLang="nb-NO" sz="1100" b="1" dirty="0"/>
              <a:t>Tekst:</a:t>
            </a:r>
          </a:p>
          <a:p>
            <a:pPr marL="171450" indent="-171450">
              <a:buFont typeface="Arial" panose="020B0604020202020204" pitchFamily="34" charset="0"/>
              <a:buChar char="•"/>
            </a:pPr>
            <a:r>
              <a:rPr lang="nb-NO" altLang="nb-NO" sz="1100" dirty="0"/>
              <a:t>Kun et lite mindretall med bipolar II utvikler bipolar I.</a:t>
            </a:r>
          </a:p>
          <a:p>
            <a:pPr marL="171450" indent="-171450">
              <a:buFont typeface="Arial" panose="020B0604020202020204" pitchFamily="34" charset="0"/>
              <a:buChar char="•"/>
            </a:pPr>
            <a:r>
              <a:rPr lang="nb-NO" altLang="nb-NO" sz="1100" dirty="0"/>
              <a:t>Å være frisk i ett år reduserer tilbakefallsrisikoen i år to, mens risikoen flater ut i år tre.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De fleste opplever tilbakefall i løpet av fem år.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t>Tilbakefallsrisikoen reduseres ikke til null selv om man har vært frisk lenge og har god effekt av medisiner. Hyppigheten, alvorligheten</a:t>
            </a:r>
            <a:r>
              <a:rPr lang="nb-NO" altLang="nb-NO" sz="1100" baseline="0" dirty="0"/>
              <a:t> og varigheten av episodene kan imidlertid påvirkes.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aseline="0" dirty="0"/>
              <a:t>Man risikerer tilbakefall ved å slutte med medisiner som har fungert godt.</a:t>
            </a:r>
            <a:endParaRPr lang="nb-NO" altLang="nb-NO" sz="1100" dirty="0"/>
          </a:p>
          <a:p>
            <a:pPr marL="171450" indent="-171450">
              <a:buFont typeface="Arial" panose="020B0604020202020204" pitchFamily="34" charset="0"/>
              <a:buChar char="•"/>
            </a:pPr>
            <a:r>
              <a:rPr lang="nb-NO" altLang="nb-NO" sz="1100" dirty="0"/>
              <a:t>Færre og kortere episoder med hevet stemningsleie over tid (spesielt ved bipolar II).</a:t>
            </a:r>
          </a:p>
          <a:p>
            <a:pPr marL="0" indent="0" eaLnBrk="1" hangingPunct="1">
              <a:buFontTx/>
              <a:buNone/>
            </a:pPr>
            <a:endParaRPr lang="nb-NO" altLang="nb-NO" sz="1100" baseline="0" dirty="0"/>
          </a:p>
          <a:p>
            <a:pPr marL="0" indent="0" eaLnBrk="1" hangingPunct="1">
              <a:buFontTx/>
              <a:buNone/>
            </a:pPr>
            <a:r>
              <a:rPr lang="nb-NO" altLang="nb-NO" sz="1100" u="sng" baseline="0" dirty="0"/>
              <a:t>Tilleggsinformasjon ved behov:</a:t>
            </a:r>
          </a:p>
          <a:p>
            <a:pPr marL="628650" lvl="1" indent="-171450">
              <a:buFontTx/>
              <a:buChar char="-"/>
            </a:pPr>
            <a:r>
              <a:rPr lang="nb-NO" altLang="nb-NO" sz="1100" dirty="0"/>
              <a:t>Omtrent 7,5 % av de med bipolar II utvikler bipolar I i løpet av 10 år. Vanligere for barn og unge og i starten av sykdomsforløpet.</a:t>
            </a:r>
          </a:p>
          <a:p>
            <a:pPr marL="628650" lvl="1" indent="-171450">
              <a:buFontTx/>
              <a:buChar char="-"/>
            </a:pPr>
            <a:r>
              <a:rPr lang="nb-NO" altLang="nb-NO" sz="1100" dirty="0"/>
              <a:t>Omtrent 80 % opplever tilbakefall i løpet av fem år.</a:t>
            </a:r>
          </a:p>
          <a:p>
            <a:pPr marL="628650" lvl="1" indent="-171450">
              <a:buFontTx/>
              <a:buChar char="-"/>
            </a:pPr>
            <a:r>
              <a:rPr lang="nb-NO" altLang="nb-NO" sz="1100" dirty="0"/>
              <a:t>Hyppigheten av tilbakefall med innleggelse er omtrent dobbel så høy ved bipolar lidelse sammenlignet med ved tilbakevendende unipolare depresjoner.</a:t>
            </a:r>
          </a:p>
        </p:txBody>
      </p:sp>
    </p:spTree>
    <p:extLst>
      <p:ext uri="{BB962C8B-B14F-4D97-AF65-F5344CB8AC3E}">
        <p14:creationId xmlns:p14="http://schemas.microsoft.com/office/powerpoint/2010/main" val="2560383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331DC7-B7CF-4BEA-AE2A-13C63443268B}" type="slidenum">
              <a:rPr lang="nb-NO" altLang="nb-NO" smtClean="0">
                <a:latin typeface="Arial" panose="020B0604020202020204" pitchFamily="34" charset="0"/>
              </a:rPr>
              <a:pPr>
                <a:spcBef>
                  <a:spcPct val="0"/>
                </a:spcBef>
              </a:pPr>
              <a:t>16</a:t>
            </a:fld>
            <a:endParaRPr lang="nb-NO" altLang="nb-NO">
              <a:latin typeface="Arial" panose="020B0604020202020204" pitchFamily="34" charset="0"/>
            </a:endParaRPr>
          </a:p>
        </p:txBody>
      </p:sp>
      <p:sp>
        <p:nvSpPr>
          <p:cNvPr id="3379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b-NO" altLang="nb-NO" sz="1100" b="1" dirty="0"/>
              <a:t>Tekst:</a:t>
            </a:r>
          </a:p>
          <a:p>
            <a:pPr eaLnBrk="1" hangingPunct="1"/>
            <a:r>
              <a:rPr lang="nb-NO" altLang="nb-NO" sz="1100" dirty="0"/>
              <a:t>Vi skal nå se litt nærmere på disse tre forløpsmønstrene: </a:t>
            </a:r>
          </a:p>
          <a:p>
            <a:pPr marL="171450" indent="-171450" eaLnBrk="1" hangingPunct="1">
              <a:buFont typeface="Arial" panose="020B0604020202020204" pitchFamily="34" charset="0"/>
              <a:buChar char="•"/>
            </a:pPr>
            <a:r>
              <a:rPr lang="nb-NO" altLang="nb-NO" sz="1100" dirty="0"/>
              <a:t>Hurtigsvingende forløpsmønster</a:t>
            </a:r>
          </a:p>
          <a:p>
            <a:pPr marL="171450" indent="-171450" eaLnBrk="1" hangingPunct="1">
              <a:buFont typeface="Arial" panose="020B0604020202020204" pitchFamily="34" charset="0"/>
              <a:buChar char="•"/>
            </a:pPr>
            <a:r>
              <a:rPr lang="nb-NO" altLang="nb-NO" sz="1100" dirty="0"/>
              <a:t>Sesongmønster</a:t>
            </a:r>
          </a:p>
          <a:p>
            <a:pPr marL="171450" indent="-171450" eaLnBrk="1" hangingPunct="1">
              <a:buFont typeface="Arial" panose="020B0604020202020204" pitchFamily="34" charset="0"/>
              <a:buChar char="•"/>
            </a:pPr>
            <a:r>
              <a:rPr lang="nb-NO" altLang="nb-NO" sz="1100" dirty="0"/>
              <a:t>Kronisk mønster</a:t>
            </a:r>
          </a:p>
          <a:p>
            <a:pPr eaLnBrk="1" hangingPunct="1"/>
            <a:endParaRPr lang="nb-NO" altLang="nb-NO" sz="1100" dirty="0"/>
          </a:p>
          <a:p>
            <a:pPr eaLnBrk="1" hangingPunct="1"/>
            <a:r>
              <a:rPr lang="nb-NO" altLang="nb-NO" sz="1100" dirty="0"/>
              <a:t>For</a:t>
            </a:r>
            <a:r>
              <a:rPr lang="nb-NO" altLang="nb-NO" sz="1100" baseline="0" dirty="0"/>
              <a:t> noen kan slike forløpsmønstre være vedvarende, mens for andre kan dette endre seg over tid.</a:t>
            </a:r>
            <a:endParaRPr lang="nb-NO" altLang="nb-NO" sz="1100" dirty="0"/>
          </a:p>
        </p:txBody>
      </p:sp>
    </p:spTree>
    <p:extLst>
      <p:ext uri="{BB962C8B-B14F-4D97-AF65-F5344CB8AC3E}">
        <p14:creationId xmlns:p14="http://schemas.microsoft.com/office/powerpoint/2010/main" val="3383164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F5F41E-14AA-4F39-A7D4-6A72CAE08E5E}" type="slidenum">
              <a:rPr lang="nb-NO" altLang="nb-NO" smtClean="0">
                <a:latin typeface="Arial" panose="020B0604020202020204" pitchFamily="34" charset="0"/>
              </a:rPr>
              <a:pPr>
                <a:spcBef>
                  <a:spcPct val="0"/>
                </a:spcBef>
              </a:pPr>
              <a:t>17</a:t>
            </a:fld>
            <a:endParaRPr lang="nb-NO" altLang="nb-NO">
              <a:latin typeface="Arial" panose="020B0604020202020204"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50000"/>
              </a:spcBef>
              <a:buFont typeface="Arial" panose="020B0604020202020204" pitchFamily="34" charset="0"/>
              <a:buNone/>
            </a:pPr>
            <a:r>
              <a:rPr lang="nb-NO" altLang="nb-NO" sz="1100" b="1" dirty="0">
                <a:latin typeface="+mn-lt"/>
                <a:ea typeface="Cambria" panose="02040503050406030204" pitchFamily="18" charset="0"/>
                <a:cs typeface="Cambria" panose="02040503050406030204" pitchFamily="18" charset="0"/>
              </a:rPr>
              <a:t>Tekst:</a:t>
            </a:r>
          </a:p>
          <a:p>
            <a:pPr eaLnBrk="1" hangingPunct="1"/>
            <a:r>
              <a:rPr lang="nb-NO" altLang="nb-NO" sz="1100" b="0" dirty="0">
                <a:latin typeface="+mn-lt"/>
                <a:ea typeface="Cambria" panose="02040503050406030204" pitchFamily="18" charset="0"/>
                <a:cs typeface="Cambria" panose="02040503050406030204" pitchFamily="18" charset="0"/>
              </a:rPr>
              <a:t>Hurtigsvingende type: </a:t>
            </a:r>
          </a:p>
          <a:p>
            <a:pPr marL="171450" indent="-171450" eaLnBrk="1" hangingPunct="1">
              <a:buFont typeface="Arial" panose="020B0604020202020204" pitchFamily="34" charset="0"/>
              <a:buChar char="•"/>
            </a:pPr>
            <a:r>
              <a:rPr lang="nb-NO" altLang="nb-NO" sz="1100" dirty="0">
                <a:latin typeface="+mn-lt"/>
                <a:ea typeface="Cambria" panose="02040503050406030204" pitchFamily="18" charset="0"/>
                <a:cs typeface="Cambria" panose="02040503050406030204" pitchFamily="18" charset="0"/>
              </a:rPr>
              <a:t>Er</a:t>
            </a:r>
            <a:r>
              <a:rPr lang="nb-NO" altLang="nb-NO" sz="1100" baseline="0" dirty="0">
                <a:latin typeface="+mn-lt"/>
                <a:ea typeface="Cambria" panose="02040503050406030204" pitchFamily="18" charset="0"/>
                <a:cs typeface="Cambria" panose="02040503050406030204" pitchFamily="18" charset="0"/>
              </a:rPr>
              <a:t> et forløpsmønster kjennetegnet av m</a:t>
            </a:r>
            <a:r>
              <a:rPr lang="nb-NO" altLang="nb-NO" sz="1100" dirty="0">
                <a:latin typeface="+mn-lt"/>
                <a:ea typeface="Cambria" panose="02040503050406030204" pitchFamily="18" charset="0"/>
                <a:cs typeface="Cambria" panose="02040503050406030204" pitchFamily="18" charset="0"/>
              </a:rPr>
              <a:t>inst fire episoder i løpet av ett år.</a:t>
            </a:r>
            <a:r>
              <a:rPr lang="nb-NO" altLang="nb-NO" sz="1100" baseline="0" dirty="0">
                <a:latin typeface="+mn-lt"/>
                <a:ea typeface="Cambria" panose="02040503050406030204" pitchFamily="18" charset="0"/>
                <a:cs typeface="Cambria" panose="02040503050406030204" pitchFamily="18" charset="0"/>
              </a:rPr>
              <a:t> </a:t>
            </a:r>
          </a:p>
          <a:p>
            <a:pPr marL="171450" indent="-171450" eaLnBrk="1" hangingPunct="1">
              <a:buFont typeface="Arial" panose="020B0604020202020204" pitchFamily="34" charset="0"/>
              <a:buChar char="•"/>
            </a:pPr>
            <a:r>
              <a:rPr lang="nb-NO" altLang="nb-NO" sz="1100" baseline="0" dirty="0">
                <a:latin typeface="+mn-lt"/>
                <a:ea typeface="Cambria" panose="02040503050406030204" pitchFamily="18" charset="0"/>
                <a:cs typeface="Cambria" panose="02040503050406030204" pitchFamily="18" charset="0"/>
              </a:rPr>
              <a:t>Det er a</a:t>
            </a:r>
            <a:r>
              <a:rPr lang="nb-NO" altLang="nb-NO" sz="1100" dirty="0">
                <a:latin typeface="+mn-lt"/>
                <a:ea typeface="Cambria" panose="02040503050406030204" pitchFamily="18" charset="0"/>
                <a:cs typeface="Cambria" panose="02040503050406030204" pitchFamily="18" charset="0"/>
              </a:rPr>
              <a:t>lvorlig fordi man er mye syk, men ikke nødvendigvis et vedvarende mønster. </a:t>
            </a:r>
          </a:p>
          <a:p>
            <a:pPr marL="628650" lvl="1" indent="-171450" eaLnBrk="1" hangingPunct="1">
              <a:buFont typeface="Calibri Light" panose="020F0302020204030204" pitchFamily="34" charset="0"/>
              <a:buChar char="−"/>
            </a:pPr>
            <a:r>
              <a:rPr lang="nb-NO" altLang="nb-NO" sz="1100" dirty="0">
                <a:latin typeface="+mn-lt"/>
                <a:ea typeface="Cambria" panose="02040503050406030204" pitchFamily="18" charset="0"/>
                <a:cs typeface="Cambria" panose="02040503050406030204" pitchFamily="18" charset="0"/>
              </a:rPr>
              <a:t>Omtrent 16 % har et slikt mønster på et gitt tidspunkt. </a:t>
            </a:r>
            <a:endParaRPr lang="nb-NO" altLang="nb-NO" sz="1100" dirty="0">
              <a:latin typeface="+mn-lt"/>
              <a:ea typeface="+mn-ea"/>
              <a:cs typeface="+mn-cs"/>
            </a:endParaRPr>
          </a:p>
          <a:p>
            <a:pPr marL="628650" lvl="1" indent="-171450" eaLnBrk="1" hangingPunct="1">
              <a:buFont typeface="Calibri Light" panose="020F0302020204030204" pitchFamily="34" charset="0"/>
              <a:buChar char="−"/>
            </a:pPr>
            <a:r>
              <a:rPr lang="nb-NO" altLang="nb-NO" sz="1100" dirty="0">
                <a:latin typeface="+mn-lt"/>
              </a:rPr>
              <a:t>Det er viktig å skille rapid </a:t>
            </a:r>
            <a:r>
              <a:rPr lang="nb-NO" altLang="nb-NO" sz="1100" dirty="0" err="1">
                <a:latin typeface="+mn-lt"/>
              </a:rPr>
              <a:t>cycling</a:t>
            </a:r>
            <a:r>
              <a:rPr lang="nb-NO" altLang="nb-NO" sz="1100" dirty="0">
                <a:latin typeface="+mn-lt"/>
              </a:rPr>
              <a:t> fra blandet episode. Rapid</a:t>
            </a:r>
            <a:r>
              <a:rPr lang="nb-NO" altLang="nb-NO" sz="1100" baseline="0" dirty="0">
                <a:latin typeface="+mn-lt"/>
              </a:rPr>
              <a:t> </a:t>
            </a:r>
            <a:r>
              <a:rPr lang="nb-NO" altLang="nb-NO" sz="1100" baseline="0" dirty="0" err="1">
                <a:latin typeface="+mn-lt"/>
              </a:rPr>
              <a:t>cycling</a:t>
            </a:r>
            <a:r>
              <a:rPr lang="nb-NO" altLang="nb-NO" sz="1100" baseline="0" dirty="0">
                <a:latin typeface="+mn-lt"/>
              </a:rPr>
              <a:t> handler om antall episoder, mens blandet episode er en episodetype. I prinsippet kan man ha rapid </a:t>
            </a:r>
            <a:r>
              <a:rPr lang="nb-NO" altLang="nb-NO" sz="1100" baseline="0" dirty="0" err="1">
                <a:latin typeface="+mn-lt"/>
              </a:rPr>
              <a:t>cycling</a:t>
            </a:r>
            <a:r>
              <a:rPr lang="nb-NO" altLang="nb-NO" sz="1100" baseline="0" dirty="0">
                <a:latin typeface="+mn-lt"/>
              </a:rPr>
              <a:t> med fire blandede episoder i løpet av ett år.</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nb-NO" altLang="nb-NO" sz="1100" baseline="0" dirty="0">
                <a:latin typeface="+mn-lt"/>
              </a:rPr>
              <a:t>Det er høyest risiko for hurtigsvingende type ved:</a:t>
            </a:r>
          </a:p>
          <a:p>
            <a:pPr marL="628650" marR="0" lvl="1" indent="-171450" algn="l" defTabSz="914400" rtl="0" eaLnBrk="1" fontAlgn="auto" latinLnBrk="0" hangingPunct="1">
              <a:lnSpc>
                <a:spcPct val="100000"/>
              </a:lnSpc>
              <a:buClrTx/>
              <a:buSzTx/>
              <a:buFont typeface="Arial" panose="020B0604020202020204" pitchFamily="34" charset="0"/>
              <a:buChar char="•"/>
              <a:tabLst/>
              <a:defRPr/>
            </a:pPr>
            <a:r>
              <a:rPr lang="nb-NO" altLang="nb-NO" sz="1100" baseline="0" dirty="0">
                <a:latin typeface="+mn-lt"/>
              </a:rPr>
              <a:t>Lavere debutalder</a:t>
            </a:r>
          </a:p>
          <a:p>
            <a:pPr marL="628650" marR="0" lvl="1" indent="-171450" algn="l" defTabSz="914400" rtl="0" eaLnBrk="1" fontAlgn="auto" latinLnBrk="0" hangingPunct="1">
              <a:lnSpc>
                <a:spcPct val="100000"/>
              </a:lnSpc>
              <a:buClrTx/>
              <a:buSzTx/>
              <a:buFont typeface="Arial" panose="020B0604020202020204" pitchFamily="34" charset="0"/>
              <a:buChar char="•"/>
              <a:tabLst/>
              <a:defRPr/>
            </a:pPr>
            <a:r>
              <a:rPr lang="nb-NO" altLang="nb-NO" sz="1100" baseline="0" dirty="0">
                <a:latin typeface="+mn-lt"/>
              </a:rPr>
              <a:t>Rusmisbruk </a:t>
            </a:r>
          </a:p>
          <a:p>
            <a:pPr marL="628650" marR="0" lvl="1" indent="-171450" algn="l" defTabSz="914400" rtl="0" eaLnBrk="1" fontAlgn="auto" latinLnBrk="0" hangingPunct="1">
              <a:lnSpc>
                <a:spcPct val="100000"/>
              </a:lnSpc>
              <a:buClrTx/>
              <a:buSzTx/>
              <a:buFont typeface="Arial" panose="020B0604020202020204" pitchFamily="34" charset="0"/>
              <a:buChar char="•"/>
              <a:tabLst/>
              <a:defRPr/>
            </a:pPr>
            <a:r>
              <a:rPr lang="nb-NO" altLang="nb-NO" sz="1100" baseline="0" dirty="0">
                <a:latin typeface="+mn-lt"/>
              </a:rPr>
              <a:t>Ustabil livsførsel</a:t>
            </a:r>
          </a:p>
          <a:p>
            <a:pPr marL="628650" marR="0" lvl="1" indent="-171450" algn="l" defTabSz="914400" rtl="0" eaLnBrk="1" fontAlgn="auto" latinLnBrk="0" hangingPunct="1">
              <a:lnSpc>
                <a:spcPct val="100000"/>
              </a:lnSpc>
              <a:buClrTx/>
              <a:buSzTx/>
              <a:buFont typeface="Arial" panose="020B0604020202020204" pitchFamily="34" charset="0"/>
              <a:buChar char="•"/>
              <a:tabLst/>
              <a:defRPr/>
            </a:pPr>
            <a:r>
              <a:rPr lang="nb-NO" altLang="nb-NO" sz="1100" baseline="0" dirty="0">
                <a:latin typeface="+mn-lt"/>
              </a:rPr>
              <a:t>Feil medisinering er risikofaktor som </a:t>
            </a:r>
            <a:r>
              <a:rPr lang="nb-NO" altLang="nb-NO" sz="1100" dirty="0">
                <a:latin typeface="+mn-lt"/>
              </a:rPr>
              <a:t>kan framprovosere hurtigere svingninger/flere episoder</a:t>
            </a:r>
          </a:p>
        </p:txBody>
      </p:sp>
    </p:spTree>
    <p:extLst>
      <p:ext uri="{BB962C8B-B14F-4D97-AF65-F5344CB8AC3E}">
        <p14:creationId xmlns:p14="http://schemas.microsoft.com/office/powerpoint/2010/main" val="2870796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0" indent="0">
              <a:buFontTx/>
              <a:buNone/>
            </a:pPr>
            <a:r>
              <a:rPr lang="nb-NO" sz="1100" b="0" dirty="0"/>
              <a:t>Sesongmønster: </a:t>
            </a:r>
          </a:p>
          <a:p>
            <a:pPr marL="171450" indent="-171450">
              <a:buFont typeface="Arial" panose="020B0604020202020204" pitchFamily="34" charset="0"/>
              <a:buChar char="•"/>
            </a:pPr>
            <a:r>
              <a:rPr lang="nb-NO" sz="1100" dirty="0"/>
              <a:t>Personer med bipolar lidelse er ofte følsomme</a:t>
            </a:r>
            <a:r>
              <a:rPr lang="nb-NO" sz="1100" baseline="0" dirty="0"/>
              <a:t> for lysvariasjoner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t>Omtrent 25% har sesongmønster. </a:t>
            </a:r>
            <a:r>
              <a:rPr lang="nb-NO" sz="1100" dirty="0"/>
              <a:t>Det må være en</a:t>
            </a:r>
            <a:r>
              <a:rPr lang="nb-NO" sz="1100" baseline="0" dirty="0"/>
              <a:t> tydelig sammenheng mellom årstid og episodetype gjennom flere år, for at man skal kalle det sesongmønster.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Eksponering for mer lys (og høyere aktivitetsnivå) om våren/sommeren øker risikoen for (</a:t>
            </a:r>
            <a:r>
              <a:rPr lang="nb-NO" sz="1100" dirty="0" err="1"/>
              <a:t>hypo</a:t>
            </a:r>
            <a:r>
              <a:rPr lang="nb-NO" sz="1100" dirty="0"/>
              <a:t>)mani.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Mindre</a:t>
            </a:r>
            <a:r>
              <a:rPr lang="nb-NO" sz="1100" baseline="0" dirty="0"/>
              <a:t> naturlig lys (og mer passivitet) i vinterhalvåret synes å øke risikoen for depresjon. </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t>Sesongbetonte </a:t>
            </a:r>
            <a:r>
              <a:rPr lang="nb-NO" altLang="nb-NO" sz="1100" dirty="0"/>
              <a:t>depresjoner (hovedsakelig vinterhalvåret) er noe vanligere enn manier (hovedsakelig sommerhalvåret). </a:t>
            </a:r>
          </a:p>
          <a:p>
            <a:pPr marL="0" indent="0">
              <a:buFont typeface="Arial" panose="020B0604020202020204" pitchFamily="34" charset="0"/>
              <a:buNone/>
            </a:pPr>
            <a:endParaRPr lang="nb-NO" sz="1100" baseline="0" dirty="0"/>
          </a:p>
          <a:p>
            <a:pPr marL="0" indent="0">
              <a:buFont typeface="Arial" panose="020B0604020202020204" pitchFamily="34" charset="0"/>
              <a:buNone/>
            </a:pPr>
            <a:r>
              <a:rPr lang="nb-NO" sz="1100" baseline="0" dirty="0"/>
              <a:t>Senere i kurset skal vi se at det å skjerme seg fra lys kan dempe og muligens forebygge begynnende maniske symptomer. L</a:t>
            </a:r>
            <a:r>
              <a:rPr lang="nb-NO" sz="1100" dirty="0"/>
              <a:t>yseksponering kan ha positiv effekt på depresjon og</a:t>
            </a:r>
            <a:r>
              <a:rPr lang="nb-NO" sz="1100" baseline="0" dirty="0"/>
              <a:t> muligens også ha en viss </a:t>
            </a:r>
            <a:r>
              <a:rPr lang="nb-NO" sz="1100" dirty="0"/>
              <a:t>forebyggende effekt.</a:t>
            </a:r>
            <a:endParaRPr lang="nb-NO" sz="1100" b="0" u="sng" dirty="0"/>
          </a:p>
          <a:p>
            <a:endParaRPr lang="nb-NO" sz="1100" b="0" u="sng" dirty="0"/>
          </a:p>
          <a:p>
            <a:r>
              <a:rPr lang="nb-NO" sz="1100" b="0" u="sng" dirty="0"/>
              <a:t>Tilleggsinformasjon ved behov:</a:t>
            </a:r>
          </a:p>
          <a:p>
            <a:pPr marL="171450" indent="-171450">
              <a:buFontTx/>
              <a:buChar char="-"/>
              <a:defRPr/>
            </a:pPr>
            <a:r>
              <a:rPr lang="nb-NO" altLang="nb-NO" sz="1100" dirty="0"/>
              <a:t>En av polene må eksklusivt følge et sesongmønster for debut og tilfriskning minst siste to år + de fleste episodene av samme type i et livsløpsperspektiv (DSM-5).</a:t>
            </a:r>
          </a:p>
          <a:p>
            <a:pPr marL="171450" indent="-171450">
              <a:buFontTx/>
              <a:buChar char="-"/>
              <a:defRPr/>
            </a:pPr>
            <a:r>
              <a:rPr lang="nb-NO" altLang="nb-NO" sz="1100" dirty="0"/>
              <a:t>Skal ikke bedre forklares av sesongbetonte psykososiale stressorer, f.eks. sesongbetont arbeidsløshet.</a:t>
            </a:r>
          </a:p>
          <a:p>
            <a:pPr marL="171450" indent="-171450">
              <a:buFontTx/>
              <a:buChar char="-"/>
              <a:defRPr/>
            </a:pPr>
            <a:r>
              <a:rPr lang="nb-NO" altLang="nb-NO" sz="1100" dirty="0"/>
              <a:t>Observeres over hele kloden, men synes å variere noe med jordas breddegrader</a:t>
            </a:r>
          </a:p>
          <a:p>
            <a:pPr marL="171450" indent="-171450">
              <a:buFontTx/>
              <a:buChar char="-"/>
              <a:defRPr/>
            </a:pPr>
            <a:r>
              <a:rPr lang="nb-NO" altLang="nb-NO" sz="1100" dirty="0"/>
              <a:t>Årtidsdepresjoner trolig vanligere ved bipolar II enn I</a:t>
            </a:r>
          </a:p>
          <a:p>
            <a:pPr marL="171450" indent="-171450">
              <a:buFontTx/>
              <a:buChar char="-"/>
              <a:defRPr/>
            </a:pPr>
            <a:r>
              <a:rPr lang="nb-NO" altLang="nb-NO" sz="1100" dirty="0"/>
              <a:t>Årtidsdepresjoner kjennetegnes ofte av markant energitap, overdreven søvn, overspising, vektøkning og sug etter søtsaker (atypisk</a:t>
            </a:r>
            <a:r>
              <a:rPr lang="nb-NO" altLang="nb-NO" sz="1100" baseline="0" dirty="0"/>
              <a:t> depresjon).</a:t>
            </a:r>
            <a:endParaRPr lang="nb-NO" altLang="nb-NO" sz="1100"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18</a:t>
            </a:fld>
            <a:endParaRPr lang="nb-NO"/>
          </a:p>
        </p:txBody>
      </p:sp>
    </p:spTree>
    <p:extLst>
      <p:ext uri="{BB962C8B-B14F-4D97-AF65-F5344CB8AC3E}">
        <p14:creationId xmlns:p14="http://schemas.microsoft.com/office/powerpoint/2010/main" val="1322850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100" b="1" dirty="0"/>
              <a:t>Tekst:</a:t>
            </a:r>
          </a:p>
          <a:p>
            <a:pPr marL="0" indent="0">
              <a:buFont typeface="Arial" panose="020B0604020202020204" pitchFamily="34" charset="0"/>
              <a:buNone/>
            </a:pPr>
            <a:r>
              <a:rPr lang="nb-NO" sz="1100" b="0" dirty="0"/>
              <a:t>Kronisk forløp:</a:t>
            </a:r>
            <a:endParaRPr lang="nb-NO" sz="11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Enkelte har aldri helt friske perioder.</a:t>
            </a:r>
            <a:r>
              <a:rPr lang="nb-NO" altLang="nb-NO" sz="1100" baseline="0" dirty="0"/>
              <a:t> </a:t>
            </a:r>
            <a:r>
              <a:rPr lang="nb-NO" sz="1100" dirty="0"/>
              <a:t>Kronisk betyr i denne sammenhengen at man aldri, eller nesten aldri, føler seg helt fri for affektive symptomer.</a:t>
            </a:r>
          </a:p>
          <a:p>
            <a:pPr marL="171450" indent="-171450">
              <a:buFont typeface="Arial" panose="020B0604020202020204" pitchFamily="34" charset="0"/>
              <a:buChar char="•"/>
            </a:pPr>
            <a:r>
              <a:rPr lang="nb-NO" sz="1100" dirty="0"/>
              <a:t>De</a:t>
            </a:r>
            <a:r>
              <a:rPr lang="nb-NO" sz="1100" baseline="0" dirty="0"/>
              <a:t> med kroniske forløp opplever også flere sykdomsperioder. </a:t>
            </a:r>
          </a:p>
          <a:p>
            <a:pPr marL="171450" indent="-171450">
              <a:buFont typeface="Arial" panose="020B0604020202020204" pitchFamily="34" charset="0"/>
              <a:buChar char="•"/>
            </a:pPr>
            <a:r>
              <a:rPr lang="nb-NO" sz="1100" baseline="0" dirty="0"/>
              <a:t>Kroniske forløp er vanligere ved bipolar </a:t>
            </a:r>
            <a:r>
              <a:rPr lang="nb-NO" sz="1100" baseline="0" dirty="0" err="1"/>
              <a:t>ll</a:t>
            </a:r>
            <a:r>
              <a:rPr lang="nb-NO" sz="1100" baseline="0" dirty="0"/>
              <a:t> enn l. </a:t>
            </a:r>
            <a:endParaRPr lang="nb-NO" sz="1100" b="0" u="sng" dirty="0"/>
          </a:p>
          <a:p>
            <a:pPr marL="0" indent="0">
              <a:buFontTx/>
              <a:buNone/>
            </a:pPr>
            <a:endParaRPr lang="nb-NO" sz="1100" b="0" u="sng" dirty="0"/>
          </a:p>
          <a:p>
            <a:r>
              <a:rPr lang="nb-NO" altLang="nb-NO" sz="1100" b="0" u="sng" dirty="0"/>
              <a:t>Tilleggsinformasjon ved behov:</a:t>
            </a:r>
          </a:p>
          <a:p>
            <a:pPr marL="171450" lvl="0" indent="-171450">
              <a:buFontTx/>
              <a:buChar char="-"/>
            </a:pPr>
            <a:r>
              <a:rPr lang="nb-NO" altLang="nb-NO" sz="1100" dirty="0"/>
              <a:t>Mellom 16 og 33 % har aldri helt friske perioder, men opplever «restsymptomer» på sitt friskeste.</a:t>
            </a:r>
          </a:p>
          <a:p>
            <a:pPr marL="171450" lvl="0" indent="-171450">
              <a:buFontTx/>
              <a:buChar char="-"/>
            </a:pPr>
            <a:r>
              <a:rPr lang="nb-NO" altLang="nb-NO" sz="1100" dirty="0"/>
              <a:t>De uten full tilfriskning etter en affektiv episode, opplever tilbakefall 3x raskere enn de med full tilfriskning. </a:t>
            </a:r>
          </a:p>
          <a:p>
            <a:pPr marL="171450" lvl="0" indent="-171450">
              <a:buFontTx/>
              <a:buChar char="-"/>
            </a:pPr>
            <a:r>
              <a:rPr lang="nb-NO" sz="1100" dirty="0"/>
              <a:t>Det er noe uklart hvorfor de med «restsymptomer» er mer sårbare for hyppigere</a:t>
            </a:r>
            <a:r>
              <a:rPr lang="nb-NO" sz="1100" baseline="0" dirty="0"/>
              <a:t> tilbakefall. </a:t>
            </a:r>
            <a:r>
              <a:rPr lang="nb-NO" sz="1100" dirty="0"/>
              <a:t>En mulig måte å forstå det på, </a:t>
            </a:r>
            <a:r>
              <a:rPr lang="nb-NO" sz="1100" baseline="0" dirty="0"/>
              <a:t>er at det er biologiske sykdomsprosesser som fortsatt er «aktive». </a:t>
            </a:r>
          </a:p>
          <a:p>
            <a:pPr marL="171450" lvl="0" indent="-171450">
              <a:buFontTx/>
              <a:buChar char="-"/>
            </a:pPr>
            <a:r>
              <a:rPr lang="nb-NO" sz="1100" baseline="0" dirty="0"/>
              <a:t>Fraværet av full tilfriskning fra depresjon kan også handle om andre ting som generell lav selvfølelse eller en vanskelig livssituasjon som gjør en nedstemt og sårbar.</a:t>
            </a:r>
            <a:endParaRPr lang="nb-NO" altLang="nb-NO" sz="1100" dirty="0"/>
          </a:p>
          <a:p>
            <a:pPr marL="0" indent="0">
              <a:buFontTx/>
              <a:buNone/>
            </a:pPr>
            <a:endParaRPr lang="nb-NO" sz="1200"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19</a:t>
            </a:fld>
            <a:endParaRPr lang="nb-NO"/>
          </a:p>
        </p:txBody>
      </p:sp>
    </p:spTree>
    <p:extLst>
      <p:ext uri="{BB962C8B-B14F-4D97-AF65-F5344CB8AC3E}">
        <p14:creationId xmlns:p14="http://schemas.microsoft.com/office/powerpoint/2010/main" val="3340562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mj-lt"/>
              <a:buNone/>
            </a:pPr>
            <a:r>
              <a:rPr lang="nb-NO" sz="1100" i="1" dirty="0"/>
              <a:t>Egenaktivitet 2 og 3 til i dag er relatert til dagens to temaer: årsaker og forløp.</a:t>
            </a:r>
            <a:endParaRPr lang="nb-NO" sz="1100" i="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1" dirty="0">
                <a:solidFill>
                  <a:schemeClr val="tx1"/>
                </a:solidFill>
              </a:rPr>
              <a:t>Si ifra</a:t>
            </a:r>
            <a:r>
              <a:rPr lang="nb-NO" sz="1100" i="1" baseline="0" dirty="0">
                <a:solidFill>
                  <a:schemeClr val="tx1"/>
                </a:solidFill>
              </a:rPr>
              <a:t> om at egenaktivitetene til i dag tas opp i forbindelse med første summegruppe.</a:t>
            </a:r>
          </a:p>
          <a:p>
            <a:pPr marL="0" indent="0">
              <a:buFont typeface="+mj-lt"/>
              <a:buNone/>
            </a:pPr>
            <a:endParaRPr lang="nb-NO" sz="1100" dirty="0"/>
          </a:p>
          <a:p>
            <a:pPr marL="0" indent="0">
              <a:buFont typeface="+mj-lt"/>
              <a:buNone/>
            </a:pPr>
            <a:r>
              <a:rPr lang="nb-NO" sz="1100" b="1" dirty="0"/>
              <a:t>Tekst: </a:t>
            </a:r>
          </a:p>
          <a:p>
            <a:pPr marL="0" indent="0">
              <a:buFontTx/>
              <a:buNone/>
            </a:pPr>
            <a:r>
              <a:rPr lang="nb-NO" sz="1100" baseline="0" dirty="0"/>
              <a:t>Hvordan har det gått med egenaktiviteten til i dag? </a:t>
            </a:r>
          </a:p>
          <a:p>
            <a:pPr marL="0" indent="0">
              <a:buFontTx/>
              <a:buNone/>
            </a:pPr>
            <a:r>
              <a:rPr lang="nb-NO" sz="1100" baseline="0" dirty="0"/>
              <a:t>Vi kommer tilbake til disse spørsmålene i første summegruppe. </a:t>
            </a:r>
            <a:endParaRPr lang="nb-NO" sz="110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2</a:t>
            </a:fld>
            <a:endParaRPr lang="nb-NO"/>
          </a:p>
        </p:txBody>
      </p:sp>
    </p:spTree>
    <p:extLst>
      <p:ext uri="{BB962C8B-B14F-4D97-AF65-F5344CB8AC3E}">
        <p14:creationId xmlns:p14="http://schemas.microsoft.com/office/powerpoint/2010/main" val="3950940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100" b="1" dirty="0">
                <a:latin typeface="+mn-lt"/>
              </a:rPr>
              <a:t>Tekst:</a:t>
            </a:r>
          </a:p>
          <a:p>
            <a:pPr marL="171450" indent="-171450">
              <a:buFont typeface="Arial" panose="020B0604020202020204" pitchFamily="34" charset="0"/>
              <a:buChar char="•"/>
            </a:pPr>
            <a:r>
              <a:rPr lang="nb-NO" sz="1100" dirty="0">
                <a:latin typeface="+mn-lt"/>
              </a:rPr>
              <a:t>Kognisjon handler om hvordan hjernen vår fungerer, altså om våre </a:t>
            </a:r>
            <a:r>
              <a:rPr lang="nb-NO" sz="1100" b="1" dirty="0">
                <a:latin typeface="+mn-lt"/>
              </a:rPr>
              <a:t>mentale prosesser</a:t>
            </a:r>
            <a:endParaRPr lang="nb-NO" sz="1100" baseline="0" dirty="0">
              <a:latin typeface="+mn-lt"/>
            </a:endParaRPr>
          </a:p>
          <a:p>
            <a:pPr marL="628650" lvl="1" indent="-171450">
              <a:buFont typeface="Calibri Light" panose="020F0302020204030204" pitchFamily="34" charset="0"/>
              <a:buChar char="−"/>
            </a:pPr>
            <a:r>
              <a:rPr lang="nb-NO" sz="1100" dirty="0">
                <a:latin typeface="+mn-lt"/>
              </a:rPr>
              <a:t>Kognitive funksjoner påvirkes av hvilken tilstand man er i, f.eks.</a:t>
            </a:r>
            <a:r>
              <a:rPr lang="nb-NO" sz="1100" baseline="0" dirty="0">
                <a:latin typeface="+mn-lt"/>
              </a:rPr>
              <a:t> ved (</a:t>
            </a:r>
            <a:r>
              <a:rPr lang="nb-NO" sz="1100" baseline="0" dirty="0" err="1">
                <a:latin typeface="+mn-lt"/>
              </a:rPr>
              <a:t>hypo</a:t>
            </a:r>
            <a:r>
              <a:rPr lang="nb-NO" sz="1100" baseline="0" dirty="0">
                <a:latin typeface="+mn-lt"/>
              </a:rPr>
              <a:t>)mani, depresjon, bruk av rusmidler og stor søvnmangel. De to foregående </a:t>
            </a:r>
            <a:r>
              <a:rPr lang="nb-NO" sz="1100" baseline="0" dirty="0" err="1">
                <a:latin typeface="+mn-lt"/>
              </a:rPr>
              <a:t>kursgangene</a:t>
            </a:r>
            <a:r>
              <a:rPr lang="nb-NO" sz="1100" baseline="0" dirty="0">
                <a:latin typeface="+mn-lt"/>
              </a:rPr>
              <a:t> snakket vi om hvordan tankeprosessene endres ved affektive episoder. </a:t>
            </a:r>
          </a:p>
          <a:p>
            <a:pPr marL="628650" lvl="1" indent="-171450">
              <a:buFont typeface="Calibri Light" panose="020F0302020204030204" pitchFamily="34" charset="0"/>
              <a:buChar char="−"/>
            </a:pPr>
            <a:r>
              <a:rPr lang="nb-NO" sz="1100" dirty="0">
                <a:latin typeface="+mn-lt"/>
              </a:rPr>
              <a:t>Kognitive funksjoner måles med nevropsykologiske tester. </a:t>
            </a:r>
            <a:r>
              <a:rPr lang="nb-NO" sz="1100" baseline="0" dirty="0">
                <a:latin typeface="+mn-lt"/>
              </a:rPr>
              <a:t>For å få et gyldig mål må </a:t>
            </a:r>
            <a:r>
              <a:rPr lang="nb-NO" sz="1100" baseline="0" dirty="0" err="1">
                <a:latin typeface="+mn-lt"/>
              </a:rPr>
              <a:t>nevropsykologisk</a:t>
            </a:r>
            <a:r>
              <a:rPr lang="nb-NO" sz="1100" baseline="0" dirty="0">
                <a:latin typeface="+mn-lt"/>
              </a:rPr>
              <a:t> testing skje i en tilnærmet normaltilstand.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dirty="0">
                <a:latin typeface="+mn-lt"/>
              </a:rPr>
              <a:t>Forskning viser at en del personer med bipolar lidelse har visse kognitive utfordringer også i stabil fase</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aseline="0" dirty="0">
                <a:latin typeface="+mn-lt"/>
              </a:rPr>
              <a:t>Avvikene inkluderer utfordringer med overordnede reguleringsfunksjoner (eksekutive funksjoner, se tilleggsinformasjon ved behov) og spesielt vedvarende oppmerksomhet og verbal hukommelse. Det er store individuelle variasjoner.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aseline="0" dirty="0">
                <a:latin typeface="+mn-lt"/>
              </a:rPr>
              <a:t>Psykoser kan gi vedvarende svekkelser i kognitiv fungering og er også av den grunn viktig å forebygge.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i="1" baseline="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1" baseline="0" dirty="0">
                <a:latin typeface="+mn-lt"/>
              </a:rPr>
              <a:t>Det er ikke nødvendig å fortelle om alle kognitive delfunksjoner. Hensikten er å gi deltagerne et inntrykk av hva man mener med kognitive funksjoner. </a:t>
            </a: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u="sng" baseline="0" dirty="0">
              <a:latin typeface="+mn-lt"/>
            </a:endParaRPr>
          </a:p>
          <a:p>
            <a:r>
              <a:rPr lang="nb-NO" sz="1100" baseline="0" dirty="0">
                <a:latin typeface="+mn-lt"/>
              </a:rPr>
              <a:t>SPØRSMÅL:</a:t>
            </a:r>
          </a:p>
          <a:p>
            <a:r>
              <a:rPr lang="nb-NO" sz="1100" b="0" i="1" baseline="0" dirty="0">
                <a:latin typeface="+mn-lt"/>
              </a:rPr>
              <a:t>Hvis tiden tillater det </a:t>
            </a:r>
            <a:r>
              <a:rPr lang="nb-NO" sz="1100" i="1" baseline="0" dirty="0">
                <a:latin typeface="+mn-lt"/>
              </a:rPr>
              <a:t>kan man ev. høre med deltagere som har hatt lidelsen en stund om de har merket noen forskjell i vedvarende oppmerksomhet, verbal hukommelse og eksekutive funksjoner. </a:t>
            </a:r>
          </a:p>
          <a:p>
            <a:r>
              <a:rPr lang="nb-NO" sz="1100" i="1" baseline="0" dirty="0">
                <a:latin typeface="+mn-lt"/>
              </a:rPr>
              <a:t>Samtidig er det </a:t>
            </a:r>
            <a:r>
              <a:rPr lang="nb-NO" sz="1100" i="1" u="sng" baseline="0" dirty="0">
                <a:latin typeface="+mn-lt"/>
              </a:rPr>
              <a:t>viktig å understreke</a:t>
            </a:r>
            <a:r>
              <a:rPr lang="nb-NO" sz="1100" i="1" u="none" baseline="0" dirty="0">
                <a:latin typeface="+mn-lt"/>
              </a:rPr>
              <a:t> </a:t>
            </a:r>
            <a:r>
              <a:rPr lang="nb-NO" sz="1100" i="1" baseline="0" dirty="0">
                <a:latin typeface="+mn-lt"/>
              </a:rPr>
              <a:t>at individuelle svekkelser i kognitiv funksjon også kan skyldes mange andre ting enn selve lidelsen (medisiner, rusmisbruk, fysisk helse, normal alderssvekkelse m.m.).</a:t>
            </a:r>
            <a:r>
              <a:rPr lang="nb-NO" sz="1100" baseline="0" dirty="0">
                <a:latin typeface="+mn-lt"/>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u="sng" baseline="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u="sng" baseline="0" dirty="0">
                <a:latin typeface="+mn-lt"/>
              </a:rPr>
              <a:t>Tilleggsinformasjon ved behov:</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1" i="0" u="none" baseline="0" dirty="0">
                <a:latin typeface="+mn-lt"/>
              </a:rPr>
              <a:t>Overordnede reguleringsfunksjoner </a:t>
            </a:r>
            <a:r>
              <a:rPr lang="nb-NO" sz="1100" b="1" baseline="0" dirty="0">
                <a:latin typeface="+mn-lt"/>
              </a:rPr>
              <a:t>(eksekutive funksjoner) innebærer: </a:t>
            </a:r>
          </a:p>
          <a:p>
            <a:pPr marL="171450" lvl="0" indent="-171450">
              <a:buFontTx/>
              <a:buChar char="-"/>
            </a:pPr>
            <a:r>
              <a:rPr lang="nb-NO" sz="1100" dirty="0">
                <a:latin typeface="+mn-lt"/>
                <a:ea typeface="Cambria" panose="02040503050406030204" pitchFamily="18" charset="0"/>
              </a:rPr>
              <a:t>Fleksibel problemløsning</a:t>
            </a:r>
          </a:p>
          <a:p>
            <a:pPr marL="171450" lvl="0" indent="-171450">
              <a:buFontTx/>
              <a:buChar char="-"/>
            </a:pPr>
            <a:r>
              <a:rPr lang="nb-NO" sz="1100" dirty="0">
                <a:latin typeface="+mn-lt"/>
                <a:ea typeface="Cambria" panose="02040503050406030204" pitchFamily="18" charset="0"/>
              </a:rPr>
              <a:t>Planlegging</a:t>
            </a:r>
          </a:p>
          <a:p>
            <a:pPr marL="171450" lvl="0" indent="-171450">
              <a:buFontTx/>
              <a:buChar char="-"/>
            </a:pPr>
            <a:r>
              <a:rPr lang="nb-NO" sz="1100" dirty="0">
                <a:latin typeface="+mn-lt"/>
                <a:ea typeface="Cambria" panose="02040503050406030204" pitchFamily="18" charset="0"/>
              </a:rPr>
              <a:t>Impulskontroll</a:t>
            </a:r>
          </a:p>
          <a:p>
            <a:pPr marL="171450" lvl="0" indent="-171450">
              <a:buFontTx/>
              <a:buChar char="-"/>
            </a:pPr>
            <a:r>
              <a:rPr lang="nb-NO" sz="1100" dirty="0">
                <a:latin typeface="+mn-lt"/>
                <a:ea typeface="Cambria" panose="02040503050406030204" pitchFamily="18" charset="0"/>
              </a:rPr>
              <a:t>Mental kontroll/fleksibilitet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Nevropsykologiske undersøkelser i friske perioder etter debut: </a:t>
            </a:r>
            <a:endParaRPr lang="nb-NO" sz="1100" b="1" baseline="0" dirty="0">
              <a:latin typeface="+mn-lt"/>
            </a:endParaRPr>
          </a:p>
          <a:p>
            <a:pPr marL="171450" lvl="0" indent="-171450">
              <a:buFontTx/>
              <a:buChar char="-"/>
            </a:pPr>
            <a:r>
              <a:rPr lang="nb-NO" altLang="nb-NO" sz="1100" dirty="0">
                <a:latin typeface="+mn-lt"/>
              </a:rPr>
              <a:t>IQ før sykdomsdebut som i befolkningen for øvrig</a:t>
            </a:r>
          </a:p>
          <a:p>
            <a:pPr marL="171450" lvl="0" indent="-171450">
              <a:buFontTx/>
              <a:buChar char="-"/>
            </a:pPr>
            <a:r>
              <a:rPr lang="nb-NO" altLang="nb-NO" sz="1100" dirty="0">
                <a:latin typeface="+mn-lt"/>
              </a:rPr>
              <a:t>40 % har normal kognitiv funksjon</a:t>
            </a:r>
          </a:p>
          <a:p>
            <a:pPr marL="171450" lvl="0" indent="-171450">
              <a:buFontTx/>
              <a:buChar char="-"/>
            </a:pPr>
            <a:r>
              <a:rPr lang="nb-NO" altLang="nb-NO" sz="1100" dirty="0">
                <a:latin typeface="+mn-lt"/>
              </a:rPr>
              <a:t>40-50 % har visse avvik i kognitiv fungering</a:t>
            </a:r>
          </a:p>
          <a:p>
            <a:pPr marL="171450" lvl="0" indent="-171450">
              <a:buFontTx/>
              <a:buChar char="-"/>
            </a:pPr>
            <a:r>
              <a:rPr lang="nb-NO" altLang="nb-NO" sz="1100" dirty="0">
                <a:latin typeface="+mn-lt"/>
              </a:rPr>
              <a:t>Avvikene synes å oppstå tidlig i sykdomsforløpet, uten å forverres over tid, men behov for lengre oppfølgingsstudier. </a:t>
            </a:r>
          </a:p>
          <a:p>
            <a:pPr lvl="1"/>
            <a:endParaRPr lang="nb-NO" altLang="nb-NO" sz="1100" dirty="0">
              <a:latin typeface="+mn-lt"/>
            </a:endParaRPr>
          </a:p>
          <a:p>
            <a:pPr lvl="0"/>
            <a:r>
              <a:rPr lang="nb-NO" sz="1100" u="sng" baseline="0" dirty="0">
                <a:latin typeface="+mn-lt"/>
              </a:rPr>
              <a:t>Ressurs for videre lesing</a:t>
            </a:r>
            <a:r>
              <a:rPr lang="nb-NO" sz="1100" baseline="0" dirty="0">
                <a:latin typeface="+mn-lt"/>
              </a:rPr>
              <a:t>: </a:t>
            </a:r>
          </a:p>
          <a:p>
            <a:pPr marL="171450" lvl="0" indent="-171450">
              <a:buFontTx/>
              <a:buChar char="-"/>
            </a:pPr>
            <a:r>
              <a:rPr lang="nb-NO" sz="1100" baseline="0" dirty="0">
                <a:latin typeface="+mn-lt"/>
              </a:rPr>
              <a:t>Kap. 6, s.124-125 i Skjelstad (2021)</a:t>
            </a:r>
          </a:p>
        </p:txBody>
      </p:sp>
      <p:sp>
        <p:nvSpPr>
          <p:cNvPr id="4" name="Plassholder for lysbildenummer 3"/>
          <p:cNvSpPr>
            <a:spLocks noGrp="1"/>
          </p:cNvSpPr>
          <p:nvPr>
            <p:ph type="sldNum" sz="quarter" idx="10"/>
          </p:nvPr>
        </p:nvSpPr>
        <p:spPr/>
        <p:txBody>
          <a:bodyPr/>
          <a:lstStyle/>
          <a:p>
            <a:fld id="{82CA1CDD-F5D3-4EEF-BC71-6C1A7FC31CD5}" type="slidenum">
              <a:rPr lang="nb-NO" smtClean="0"/>
              <a:t>20</a:t>
            </a:fld>
            <a:endParaRPr lang="nb-NO"/>
          </a:p>
        </p:txBody>
      </p:sp>
    </p:spTree>
    <p:extLst>
      <p:ext uri="{BB962C8B-B14F-4D97-AF65-F5344CB8AC3E}">
        <p14:creationId xmlns:p14="http://schemas.microsoft.com/office/powerpoint/2010/main" val="3793868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1" u="none" noProof="0" dirty="0"/>
              <a:t>Tekst: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0" u="none" noProof="0" dirty="0"/>
              <a:t>Personer</a:t>
            </a:r>
            <a:r>
              <a:rPr lang="nb-NO" sz="1100" b="0" u="none" baseline="0" noProof="0" dirty="0"/>
              <a:t> med bipolar lidelse har på gruppenivå kortere levealder enn befolkningen generelt. Det skyldes:</a:t>
            </a:r>
            <a:endParaRPr lang="nb-NO" sz="1100" b="0" u="none"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u="none" noProof="0" dirty="0"/>
              <a:t>Oftere</a:t>
            </a:r>
            <a:r>
              <a:rPr lang="nb-NO" sz="1100" b="0" u="none" baseline="0" noProof="0" dirty="0"/>
              <a:t> s</a:t>
            </a:r>
            <a:r>
              <a:rPr lang="nb-NO" sz="1100" b="0" u="none" noProof="0" dirty="0"/>
              <a:t>en helsehjelp for fysiske sykdommer:</a:t>
            </a:r>
            <a:r>
              <a:rPr lang="nb-NO" sz="1100" b="0" noProof="0" dirty="0"/>
              <a:t> Noe kan nok forklares av at personer med BP i</a:t>
            </a:r>
            <a:r>
              <a:rPr lang="nb-NO" sz="1100" b="0" baseline="0" noProof="0" dirty="0"/>
              <a:t> snitt har flere helseutfordringer, men f</a:t>
            </a:r>
            <a:r>
              <a:rPr lang="nb-NO" sz="1100" b="0" noProof="0" dirty="0"/>
              <a:t>orskningen sier</a:t>
            </a:r>
            <a:r>
              <a:rPr lang="nb-NO" sz="1100" b="0" baseline="0" noProof="0" dirty="0"/>
              <a:t> at hovedgrunnen til forkortet levealder er at man </a:t>
            </a:r>
            <a:r>
              <a:rPr lang="nb-NO" sz="1100" b="0" u="none" baseline="0" noProof="0" dirty="0"/>
              <a:t>får helsehjelp for fysiske sykdommer sent</a:t>
            </a:r>
            <a:r>
              <a:rPr lang="nb-NO" sz="1100" b="0" baseline="0" noProof="0" dirty="0"/>
              <a:t>. Det betyr at sykdommene har blitt mer alvorlige når man først får hjelp. </a:t>
            </a:r>
            <a:endParaRPr lang="nb-NO" sz="1100" b="0" noProof="0" dirty="0"/>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0" u="none" noProof="0" dirty="0"/>
              <a:t>Tiltak:</a:t>
            </a:r>
            <a:r>
              <a:rPr lang="nb-NO" sz="1100" u="none" baseline="0" noProof="0" dirty="0"/>
              <a:t> </a:t>
            </a:r>
            <a:r>
              <a:rPr lang="nb-NO" sz="1100" noProof="0" dirty="0"/>
              <a:t>Det</a:t>
            </a:r>
            <a:r>
              <a:rPr lang="nb-NO" sz="1100" baseline="0" noProof="0" dirty="0"/>
              <a:t> er viktig å oppsøke fastlege for årlig fysisk helsekontroll og generelt tar egne helseutfordringer på alvor, spesielt i godt voksen alder. Kanskje kan dere be noen om å minne dere på det, hvis det trengs?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aseline="0" noProof="0" dirty="0"/>
              <a:t>En mer helsefremmende livsførsel (som mindre røyking og bruk av rusmidler, sunnere kosthold og mer fysisk aktivitet) vil kunne redusere forekomsten av livsstilssykdommer. Disse tingene skal vi snakke mer om senere på kurset.</a:t>
            </a:r>
            <a:endParaRPr lang="nb-NO" sz="1100" b="0"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baseline="0" noProof="0" dirty="0"/>
              <a:t>Høyere forekomst av s</a:t>
            </a:r>
            <a:r>
              <a:rPr lang="nb-NO" sz="1100" b="0" noProof="0" dirty="0"/>
              <a:t>elvmord: Det er overhyppighet av selvmord og selvmordsforsøk blant personer med BP. </a:t>
            </a:r>
            <a:r>
              <a:rPr lang="nb-NO" sz="1100" noProof="0" dirty="0"/>
              <a:t>Selvmord er vanligst de første årene etter at man har fått diagnosen. Vi skal snakke om håndtering av selvmordstanker </a:t>
            </a:r>
            <a:r>
              <a:rPr lang="nb-NO" sz="1100" baseline="0" noProof="0" dirty="0"/>
              <a:t>på </a:t>
            </a:r>
            <a:r>
              <a:rPr lang="nb-NO" sz="1100" baseline="0" noProof="0" dirty="0" err="1"/>
              <a:t>kursgang</a:t>
            </a:r>
            <a:r>
              <a:rPr lang="nb-NO" sz="1100" baseline="0" noProof="0" dirty="0"/>
              <a:t> 11.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aseline="0" noProof="0" dirty="0"/>
              <a:t>Hvis noen av dere har eller får påtrengende selvmordstanker, vil vi oppfordre dere til å snakke med behandler</a:t>
            </a:r>
            <a:r>
              <a:rPr lang="nb-NO" sz="1100" b="0" baseline="0" noProof="0" dirty="0"/>
              <a:t> eller fastlege </a:t>
            </a:r>
            <a:r>
              <a:rPr lang="nb-NO" sz="1100" baseline="0" noProof="0" dirty="0"/>
              <a:t>om dette </a:t>
            </a:r>
            <a:r>
              <a:rPr lang="nb-NO" sz="1100" b="0" baseline="0" noProof="0" dirty="0"/>
              <a:t>og gjerne også en støttende privatperson som dere har tillit til.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baseline="0" noProof="0" dirty="0"/>
              <a:t>Overhyppighet av ulykker: Overhyppighet av død fra ulykker kan bl.a. handle om at man tar for store sjanser eller feilvurderinger ved hypomani/mani og psykoser.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noProof="0" dirty="0"/>
              <a:t>Det er viktig</a:t>
            </a:r>
            <a:r>
              <a:rPr lang="nb-NO" sz="1100" b="0" baseline="0" noProof="0" dirty="0"/>
              <a:t> å minne om at de omtalte funnene er basert på forskning på store grupper av mennesker med bipolar lidelse. Det er store individuelle forskjeller og de negative konsekvensene er ikke skjebnebestemte. Man kan selv påvirke sin skjebne (jf. bl.a. epigenetikken og forskningen på effekten av tiltak). Hadde vi ikke trodd det, ville vi ikke holdt disse kursene. Vi vet, og vi skal i løpet av kurset formidle konkrete tiltak man kan gjøre selv og i samarbeid med andre for å styre forløpet av lidelsen i en mer gunstig retning og forhindre negative konsekvenser.   </a:t>
            </a:r>
            <a:endParaRPr lang="nb-NO" sz="1100" b="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u="sng" noProof="0" dirty="0"/>
              <a:t>Tilleggsinformasjon ved behov:</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noProof="0" dirty="0"/>
              <a:t>Kvinner og menn med bipolar lidelse lever henholdsvis 9,0 og 8,5 år kortere enn snittet i befolkningen. </a:t>
            </a:r>
            <a:r>
              <a:rPr lang="nb-NO" sz="1100" b="0" noProof="0" dirty="0"/>
              <a:t>Tallene er hentet fra svenske og danske registerstudier. Selv om funnene</a:t>
            </a:r>
            <a:r>
              <a:rPr lang="nb-NO" sz="1100" b="0" baseline="0" noProof="0" dirty="0"/>
              <a:t> er ille, er det mindre ille en funn fra andre internasjonale studier, spesielt fra USA. Vårt universelle helsevesen er trolig en viktig grunn.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noProof="0" dirty="0"/>
              <a:t>Forskningen viser at ca. 2/3 av den reduserte</a:t>
            </a:r>
            <a:r>
              <a:rPr lang="nb-NO" sz="1100" baseline="0" noProof="0" dirty="0"/>
              <a:t> levealderen skyldes at personer med bipolar lidelse oppsøker og får fysisk (somatisk) helsehjelp senere enn den øvrige befolkningen. Dette gir dårligere prognose. De med bipolar lidelse som får behandling tidlig, lever nesten like lenge som befolkningsgjennomsnittet.</a:t>
            </a:r>
            <a:endParaRPr lang="nb-NO" sz="1100" b="0" baseline="0" noProof="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noProof="0" dirty="0"/>
              <a:t>Forskning viser at den høyere dødeligheten skyldes kardiovaskulære sykdommer, diabetes, kronisk </a:t>
            </a:r>
            <a:r>
              <a:rPr lang="nb-NO" sz="1100" noProof="0" dirty="0" err="1"/>
              <a:t>obstruktiv</a:t>
            </a:r>
            <a:r>
              <a:rPr lang="nb-NO" sz="1100" noProof="0" dirty="0"/>
              <a:t> lungesykdom (KOLS), influensa/lungebetennelse, ulykker, selvmord og kreft for kvinner.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noProof="0" dirty="0"/>
              <a:t>Selvmordsrisikoen for menn og kvinner er henholdsvis 10x og 18x større enn i befolkningen, men flere menn (7,8 %) enn kvinner (4,8 %) tar livet sitt.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noProof="0" dirty="0"/>
              <a:t>Nesten 1/3 har gjort selvmordsforsøk.</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noProof="0" dirty="0"/>
              <a:t>Ressurs</a:t>
            </a:r>
            <a:r>
              <a:rPr lang="nb-NO" sz="1100" u="sng" baseline="0" noProof="0" dirty="0"/>
              <a:t> for videre lesing:</a:t>
            </a:r>
            <a:r>
              <a:rPr lang="nb-NO" sz="1100" noProof="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noProof="0" dirty="0"/>
              <a:t>Kap. 6, s.127-29</a:t>
            </a:r>
            <a:r>
              <a:rPr lang="nb-NO" sz="1100" baseline="0" noProof="0" dirty="0"/>
              <a:t> i Skjelstad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noProof="0"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21</a:t>
            </a:fld>
            <a:endParaRPr lang="nb-NO"/>
          </a:p>
        </p:txBody>
      </p:sp>
    </p:spTree>
    <p:extLst>
      <p:ext uri="{BB962C8B-B14F-4D97-AF65-F5344CB8AC3E}">
        <p14:creationId xmlns:p14="http://schemas.microsoft.com/office/powerpoint/2010/main" val="211045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defRPr/>
            </a:pPr>
            <a:r>
              <a:rPr lang="nb-NO" altLang="nb-NO" sz="1100" b="1" dirty="0"/>
              <a:t>Tekst:</a:t>
            </a:r>
          </a:p>
          <a:p>
            <a:pPr marL="171450" indent="-171450">
              <a:buFont typeface="Arial" panose="020B0604020202020204" pitchFamily="34" charset="0"/>
              <a:buChar char="•"/>
              <a:defRPr/>
            </a:pPr>
            <a:r>
              <a:rPr lang="nb-NO" altLang="nb-NO" sz="1100" dirty="0"/>
              <a:t>Utdanningsnivå som i befolkningen for øvrig.</a:t>
            </a:r>
          </a:p>
          <a:p>
            <a:pPr marL="171450" indent="-171450">
              <a:buFont typeface="Arial" panose="020B0604020202020204" pitchFamily="34" charset="0"/>
              <a:buChar char="•"/>
              <a:defRPr/>
            </a:pPr>
            <a:r>
              <a:rPr lang="nb-NO" altLang="nb-NO" sz="1100" dirty="0"/>
              <a:t>Debut i tenårene kan vanskeliggjøre/forsinke gjennomføring av utdannelse og etablering i arbeidslivet.</a:t>
            </a:r>
            <a:endParaRPr lang="nb-NO" sz="1100" dirty="0"/>
          </a:p>
          <a:p>
            <a:endParaRPr lang="nb-NO" sz="1100" u="none" dirty="0"/>
          </a:p>
          <a:p>
            <a:r>
              <a:rPr lang="nb-NO" sz="1100" u="sng" dirty="0"/>
              <a:t>Ressurs</a:t>
            </a:r>
            <a:r>
              <a:rPr lang="nb-NO" sz="1100" u="sng" baseline="0" dirty="0"/>
              <a:t> for videre lesing:</a:t>
            </a:r>
            <a:r>
              <a:rPr lang="nb-NO" sz="1100" dirty="0"/>
              <a:t> </a:t>
            </a:r>
          </a:p>
          <a:p>
            <a:pPr marL="171450" indent="-171450">
              <a:buFontTx/>
              <a:buChar char="-"/>
            </a:pPr>
            <a:r>
              <a:rPr lang="nb-NO" sz="1100" dirty="0"/>
              <a:t>Kap. 6, s.126-27</a:t>
            </a:r>
            <a:r>
              <a:rPr lang="nb-NO" sz="1100" baseline="0" dirty="0"/>
              <a:t> i Skjelstad (2021)</a:t>
            </a:r>
          </a:p>
          <a:p>
            <a:pPr marL="0" indent="0">
              <a:buFontTx/>
              <a:buNone/>
            </a:pPr>
            <a:endParaRPr lang="nb-NO" sz="1200"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22</a:t>
            </a:fld>
            <a:endParaRPr lang="nb-NO"/>
          </a:p>
        </p:txBody>
      </p:sp>
    </p:spTree>
    <p:extLst>
      <p:ext uri="{BB962C8B-B14F-4D97-AF65-F5344CB8AC3E}">
        <p14:creationId xmlns:p14="http://schemas.microsoft.com/office/powerpoint/2010/main" val="3474939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solidFill>
                  <a:schemeClr val="tx1"/>
                </a:solidFill>
                <a:latin typeface="+mn-lt"/>
              </a:rPr>
              <a:t>Tekst:</a:t>
            </a:r>
            <a:endParaRPr lang="nb-NO" altLang="nb-NO" sz="110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solidFill>
                  <a:schemeClr val="tx1"/>
                </a:solidFill>
                <a:latin typeface="+mn-lt"/>
              </a:rPr>
              <a:t>Det er høy yrkesdeltagelse blant personer med bipolar lidelse selv</a:t>
            </a:r>
            <a:r>
              <a:rPr lang="nb-NO" altLang="nb-NO" sz="1100" baseline="0" dirty="0">
                <a:solidFill>
                  <a:schemeClr val="tx1"/>
                </a:solidFill>
                <a:latin typeface="+mn-lt"/>
              </a:rPr>
              <a:t> om den ikke er like høy som i resten av befolkningen, noe som bl.a. skyldes at en del blir uføretrygdet. Omtrent 50% er i hel- eller deltidsjobb.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baseline="0" dirty="0">
                <a:solidFill>
                  <a:schemeClr val="tx1"/>
                </a:solidFill>
                <a:latin typeface="+mn-lt"/>
              </a:rPr>
              <a:t>En del bytter til mindre krevende jobber, bl.a. for å kunne ha en mer regelmessig og mindre stressende livsstil.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aseline="0" dirty="0">
                <a:solidFill>
                  <a:schemeClr val="tx1"/>
                </a:solidFill>
                <a:latin typeface="+mn-lt"/>
              </a:rPr>
              <a:t>Et hektisk karriereliv, uregelmessig og ugunstig arbeidstid (f.eks. jobber med turnus, i utelivsbransjen og med hyppige utenlandsreiser) kan gjøre det vanskelig å ha stabil døgnrytme, noe som er viktig ved bipolar lidelse. Dette skal vi snakke mer om på </a:t>
            </a:r>
            <a:r>
              <a:rPr lang="nb-NO" altLang="nb-NO" sz="1100" baseline="0" dirty="0" err="1">
                <a:solidFill>
                  <a:schemeClr val="tx1"/>
                </a:solidFill>
                <a:latin typeface="+mn-lt"/>
              </a:rPr>
              <a:t>kursgang</a:t>
            </a:r>
            <a:r>
              <a:rPr lang="nb-NO" altLang="nb-NO" sz="1100" baseline="0" dirty="0">
                <a:solidFill>
                  <a:schemeClr val="tx1"/>
                </a:solidFill>
                <a:latin typeface="+mn-lt"/>
              </a:rPr>
              <a:t> 6.</a:t>
            </a:r>
            <a:endParaRPr lang="nb-NO" altLang="nb-NO" sz="11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solidFill>
                  <a:schemeClr val="tx1"/>
                </a:solidFill>
                <a:latin typeface="+mn-lt"/>
              </a:rPr>
              <a:t>Tilleggsinformasjon ved behov:</a:t>
            </a:r>
          </a:p>
          <a:p>
            <a:pPr marL="171450" indent="-171450">
              <a:buFont typeface="Calibri Light" panose="020F0302020204030204" pitchFamily="34" charset="0"/>
              <a:buChar char="−"/>
              <a:defRPr/>
            </a:pPr>
            <a:r>
              <a:rPr lang="nb-NO" altLang="nb-NO" sz="1100" dirty="0">
                <a:solidFill>
                  <a:schemeClr val="tx1"/>
                </a:solidFill>
                <a:latin typeface="+mn-lt"/>
                <a:ea typeface="Cambria" panose="02040503050406030204" pitchFamily="18" charset="0"/>
              </a:rPr>
              <a:t>40-60 % er i jobb (flest amerikanske og noen europeiske studier)</a:t>
            </a:r>
          </a:p>
          <a:p>
            <a:pPr marL="171450" indent="-171450">
              <a:buFont typeface="Calibri Light" panose="020F0302020204030204" pitchFamily="34" charset="0"/>
              <a:buChar char="−"/>
              <a:defRPr/>
            </a:pPr>
            <a:r>
              <a:rPr lang="nb-NO" altLang="nb-NO" sz="1100" dirty="0">
                <a:solidFill>
                  <a:schemeClr val="tx1"/>
                </a:solidFill>
                <a:latin typeface="+mn-lt"/>
                <a:ea typeface="Cambria" panose="02040503050406030204" pitchFamily="18" charset="0"/>
              </a:rPr>
              <a:t>43,4 % av deltagerne på Vestre Viken HFs bipolarkurs (over 18 år) er i hel- eller deltidsjobb vs. 70 % i alderen 15-74 år i den norske befolkningen (SSB, 2024) </a:t>
            </a:r>
          </a:p>
          <a:p>
            <a:pPr marL="171450" indent="-171450">
              <a:buFont typeface="Calibri Light" panose="020F0302020204030204" pitchFamily="34" charset="0"/>
              <a:buChar char="−"/>
              <a:defRPr/>
            </a:pPr>
            <a:r>
              <a:rPr lang="nb-NO" altLang="nb-NO" sz="1100" dirty="0">
                <a:solidFill>
                  <a:schemeClr val="tx1"/>
                </a:solidFill>
                <a:latin typeface="+mn-lt"/>
                <a:ea typeface="Cambria" panose="02040503050406030204" pitchFamily="18" charset="0"/>
              </a:rPr>
              <a:t>Det er en nedadgående trend i arbeidsdeltagelse med alder</a:t>
            </a:r>
          </a:p>
          <a:p>
            <a:pPr marL="171450" indent="-171450">
              <a:buFont typeface="Calibri Light" panose="020F0302020204030204" pitchFamily="34" charset="0"/>
              <a:buChar char="−"/>
              <a:defRPr/>
            </a:pPr>
            <a:r>
              <a:rPr lang="nb-NO" altLang="nb-NO" sz="1100" dirty="0">
                <a:solidFill>
                  <a:schemeClr val="tx1"/>
                </a:solidFill>
                <a:latin typeface="+mn-lt"/>
                <a:ea typeface="Cambria" panose="02040503050406030204" pitchFamily="18" charset="0"/>
              </a:rPr>
              <a:t>En norsk studie viste 13,5 </a:t>
            </a:r>
            <a:r>
              <a:rPr lang="nb-NO" altLang="nb-NO" sz="1100" noProof="0" dirty="0">
                <a:solidFill>
                  <a:schemeClr val="tx1"/>
                </a:solidFill>
                <a:latin typeface="+mn-lt"/>
                <a:ea typeface="Cambria" panose="02040503050406030204" pitchFamily="18" charset="0"/>
              </a:rPr>
              <a:t>ganger</a:t>
            </a:r>
            <a:r>
              <a:rPr lang="nb-NO" altLang="nb-NO" sz="1100" dirty="0">
                <a:solidFill>
                  <a:schemeClr val="tx1"/>
                </a:solidFill>
                <a:latin typeface="+mn-lt"/>
                <a:ea typeface="Cambria" panose="02040503050406030204" pitchFamily="18" charset="0"/>
              </a:rPr>
              <a:t> økt risiko for uføretrygd med bipolar lidelse sammenlignet med befolkningen ellers (</a:t>
            </a:r>
            <a:r>
              <a:rPr lang="nb-NO" altLang="nb-NO" sz="1100" dirty="0" err="1">
                <a:solidFill>
                  <a:schemeClr val="tx1"/>
                </a:solidFill>
                <a:latin typeface="+mn-lt"/>
                <a:ea typeface="Cambria" panose="02040503050406030204" pitchFamily="18" charset="0"/>
              </a:rPr>
              <a:t>Schoeyen</a:t>
            </a:r>
            <a:r>
              <a:rPr lang="nb-NO" altLang="nb-NO" sz="1100" dirty="0">
                <a:solidFill>
                  <a:schemeClr val="tx1"/>
                </a:solidFill>
                <a:latin typeface="+mn-lt"/>
                <a:ea typeface="Cambria" panose="02040503050406030204" pitchFamily="18" charset="0"/>
              </a:rPr>
              <a:t> et al., 2011)</a:t>
            </a:r>
          </a:p>
          <a:p>
            <a:pPr marL="171450" indent="-171450">
              <a:buFont typeface="Calibri Light" panose="020F0302020204030204" pitchFamily="34" charset="0"/>
              <a:buChar char="−"/>
              <a:defRPr/>
            </a:pPr>
            <a:r>
              <a:rPr lang="nb-NO" altLang="nb-NO" sz="1100" dirty="0">
                <a:solidFill>
                  <a:schemeClr val="tx1"/>
                </a:solidFill>
                <a:latin typeface="+mn-lt"/>
              </a:rPr>
              <a:t>Personer med BP lever betydelig mer yrkesaktive og selvstendige liv enn personer med </a:t>
            </a:r>
            <a:r>
              <a:rPr lang="nb-NO" altLang="nb-NO" sz="1100" b="0" dirty="0">
                <a:solidFill>
                  <a:schemeClr val="tx1"/>
                </a:solidFill>
                <a:latin typeface="+mn-lt"/>
              </a:rPr>
              <a:t>schizofreni</a:t>
            </a:r>
            <a:r>
              <a:rPr lang="nb-NO" altLang="nb-NO" sz="1100" dirty="0">
                <a:solidFill>
                  <a:schemeClr val="tx1"/>
                </a:solidFill>
                <a:latin typeface="+mn-lt"/>
              </a:rPr>
              <a:t>. Bedre kognitiv funksjon trolig viktig</a:t>
            </a:r>
          </a:p>
          <a:p>
            <a:pPr>
              <a:buFont typeface="Arial" charset="0"/>
              <a:buNone/>
              <a:defRPr/>
            </a:pPr>
            <a:endParaRPr lang="nb-NO" altLang="nb-NO" sz="1100" noProof="0" dirty="0">
              <a:solidFill>
                <a:schemeClr val="tx1"/>
              </a:solidFill>
              <a:latin typeface="+mn-lt"/>
            </a:endParaRPr>
          </a:p>
          <a:p>
            <a:pPr>
              <a:buFont typeface="Arial" charset="0"/>
              <a:buNone/>
              <a:defRPr/>
            </a:pPr>
            <a:r>
              <a:rPr lang="nb-NO" altLang="nb-NO" sz="1100" u="sng" dirty="0">
                <a:solidFill>
                  <a:schemeClr val="tx1"/>
                </a:solidFill>
                <a:latin typeface="+mn-lt"/>
              </a:rPr>
              <a:t>Ressurs for videre lesing</a:t>
            </a:r>
            <a:r>
              <a:rPr lang="nb-NO" altLang="nb-NO" sz="1100" dirty="0">
                <a:solidFill>
                  <a:schemeClr val="tx1"/>
                </a:solidFill>
                <a:latin typeface="+mn-lt"/>
              </a:rPr>
              <a:t>: </a:t>
            </a:r>
          </a:p>
          <a:p>
            <a:pPr marL="171450" indent="-171450">
              <a:buFontTx/>
              <a:buChar char="-"/>
              <a:defRPr/>
            </a:pPr>
            <a:r>
              <a:rPr lang="nb-NO" altLang="nb-NO" sz="1100" dirty="0">
                <a:solidFill>
                  <a:schemeClr val="tx1"/>
                </a:solidFill>
                <a:latin typeface="+mn-lt"/>
              </a:rPr>
              <a:t>K</a:t>
            </a:r>
            <a:r>
              <a:rPr lang="nb-NO" sz="1100" dirty="0">
                <a:solidFill>
                  <a:schemeClr val="tx1"/>
                </a:solidFill>
                <a:latin typeface="+mn-lt"/>
              </a:rPr>
              <a:t>ap. 6, s.126-27</a:t>
            </a:r>
            <a:r>
              <a:rPr lang="nb-NO" sz="1100" baseline="0" dirty="0">
                <a:solidFill>
                  <a:schemeClr val="tx1"/>
                </a:solidFill>
                <a:latin typeface="+mn-lt"/>
              </a:rPr>
              <a:t> i Skjelstad (2021)</a:t>
            </a:r>
          </a:p>
          <a:p>
            <a:pPr marL="0" indent="0">
              <a:buFontTx/>
              <a:buNone/>
              <a:defRPr/>
            </a:pPr>
            <a:endParaRPr lang="nb-NO" sz="1100" b="0" i="0" dirty="0">
              <a:solidFill>
                <a:srgbClr val="212121"/>
              </a:solidFill>
              <a:effectLst/>
              <a:highlight>
                <a:srgbClr val="FFFFFF"/>
              </a:highlight>
              <a:latin typeface="+mn-lt"/>
            </a:endParaRPr>
          </a:p>
          <a:p>
            <a:pPr marL="0" indent="0">
              <a:buFontTx/>
              <a:buNone/>
              <a:defRPr/>
            </a:pPr>
            <a:r>
              <a:rPr lang="nb-NO" sz="1100" b="0" i="0" u="sng" dirty="0">
                <a:solidFill>
                  <a:srgbClr val="212121"/>
                </a:solidFill>
                <a:effectLst/>
                <a:highlight>
                  <a:srgbClr val="FFFFFF"/>
                </a:highlight>
                <a:latin typeface="+mn-lt"/>
              </a:rPr>
              <a:t>Kilder:</a:t>
            </a:r>
          </a:p>
          <a:p>
            <a:pPr marL="171450" indent="-171450">
              <a:buFont typeface="Calibri Light" panose="020F0302020204030204" pitchFamily="34" charset="0"/>
              <a:buChar char="−"/>
              <a:defRPr/>
            </a:pPr>
            <a:r>
              <a:rPr lang="nb-NO" sz="1100" b="0" i="0" dirty="0" err="1">
                <a:solidFill>
                  <a:srgbClr val="212121"/>
                </a:solidFill>
                <a:effectLst/>
                <a:highlight>
                  <a:srgbClr val="FFFFFF"/>
                </a:highlight>
                <a:latin typeface="+mn-lt"/>
              </a:rPr>
              <a:t>Schoeyen</a:t>
            </a:r>
            <a:r>
              <a:rPr lang="nb-NO" sz="1100" b="0" i="0" dirty="0">
                <a:solidFill>
                  <a:srgbClr val="212121"/>
                </a:solidFill>
                <a:effectLst/>
                <a:highlight>
                  <a:srgbClr val="FFFFFF"/>
                </a:highlight>
                <a:latin typeface="+mn-lt"/>
              </a:rPr>
              <a:t> HK, Vaaler AE, Auestad BH, Malt UF, Melle I, Andreassen OA, Morken G. </a:t>
            </a:r>
            <a:r>
              <a:rPr lang="nb-NO" sz="1100" b="0" i="0" dirty="0" err="1">
                <a:solidFill>
                  <a:srgbClr val="212121"/>
                </a:solidFill>
                <a:effectLst/>
                <a:highlight>
                  <a:srgbClr val="FFFFFF"/>
                </a:highlight>
                <a:latin typeface="+mn-lt"/>
              </a:rPr>
              <a:t>Despite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clinical</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differences</a:t>
            </a:r>
            <a:r>
              <a:rPr lang="nb-NO" sz="1100" b="0" i="0" dirty="0">
                <a:solidFill>
                  <a:srgbClr val="212121"/>
                </a:solidFill>
                <a:effectLst/>
                <a:highlight>
                  <a:srgbClr val="FFFFFF"/>
                </a:highlight>
                <a:latin typeface="+mn-lt"/>
              </a:rPr>
              <a:t>, bipolar </a:t>
            </a:r>
            <a:r>
              <a:rPr lang="nb-NO" sz="1100" b="0" i="0" dirty="0" err="1">
                <a:solidFill>
                  <a:srgbClr val="212121"/>
                </a:solidFill>
                <a:effectLst/>
                <a:highlight>
                  <a:srgbClr val="FFFFFF"/>
                </a:highlight>
                <a:latin typeface="+mn-lt"/>
              </a:rPr>
              <a:t>disorder</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patients</a:t>
            </a:r>
            <a:r>
              <a:rPr lang="nb-NO" sz="1100" b="0" i="0" dirty="0">
                <a:solidFill>
                  <a:srgbClr val="212121"/>
                </a:solidFill>
                <a:effectLst/>
                <a:highlight>
                  <a:srgbClr val="FFFFFF"/>
                </a:highlight>
                <a:latin typeface="+mn-lt"/>
              </a:rPr>
              <a:t> from </a:t>
            </a:r>
            <a:r>
              <a:rPr lang="nb-NO" sz="1100" b="0" i="0" dirty="0" err="1">
                <a:solidFill>
                  <a:srgbClr val="212121"/>
                </a:solidFill>
                <a:effectLst/>
                <a:highlight>
                  <a:srgbClr val="FFFFFF"/>
                </a:highlight>
                <a:latin typeface="+mn-lt"/>
              </a:rPr>
              <a:t>acute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wards</a:t>
            </a:r>
            <a:r>
              <a:rPr lang="nb-NO" sz="1100" b="0" i="0" dirty="0">
                <a:solidFill>
                  <a:srgbClr val="212121"/>
                </a:solidFill>
                <a:effectLst/>
                <a:highlight>
                  <a:srgbClr val="FFFFFF"/>
                </a:highlight>
                <a:latin typeface="+mn-lt"/>
              </a:rPr>
              <a:t> and </a:t>
            </a:r>
            <a:r>
              <a:rPr lang="nb-NO" sz="1100" b="0" i="0" dirty="0" err="1">
                <a:solidFill>
                  <a:srgbClr val="212121"/>
                </a:solidFill>
                <a:effectLst/>
                <a:highlight>
                  <a:srgbClr val="FFFFFF"/>
                </a:highlight>
                <a:latin typeface="+mn-lt"/>
              </a:rPr>
              <a:t>outpatient</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clinics</a:t>
            </a:r>
            <a:r>
              <a:rPr lang="nb-NO" sz="1100" b="0" i="0" dirty="0">
                <a:solidFill>
                  <a:srgbClr val="212121"/>
                </a:solidFill>
                <a:effectLst/>
                <a:highlight>
                  <a:srgbClr val="FFFFFF"/>
                </a:highlight>
                <a:latin typeface="+mn-lt"/>
              </a:rPr>
              <a:t> have </a:t>
            </a:r>
            <a:r>
              <a:rPr lang="nb-NO" sz="1100" b="0" i="0" dirty="0" err="1">
                <a:solidFill>
                  <a:srgbClr val="212121"/>
                </a:solidFill>
                <a:effectLst/>
                <a:highlight>
                  <a:srgbClr val="FFFFFF"/>
                </a:highlight>
                <a:latin typeface="+mn-lt"/>
              </a:rPr>
              <a:t>similar</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educational</a:t>
            </a:r>
            <a:r>
              <a:rPr lang="nb-NO" sz="1100" b="0" i="0" dirty="0">
                <a:solidFill>
                  <a:srgbClr val="212121"/>
                </a:solidFill>
                <a:effectLst/>
                <a:highlight>
                  <a:srgbClr val="FFFFFF"/>
                </a:highlight>
                <a:latin typeface="+mn-lt"/>
              </a:rPr>
              <a:t> and </a:t>
            </a:r>
            <a:r>
              <a:rPr lang="nb-NO" sz="1100" b="0" i="0" dirty="0" err="1">
                <a:solidFill>
                  <a:srgbClr val="212121"/>
                </a:solidFill>
                <a:effectLst/>
                <a:highlight>
                  <a:srgbClr val="FFFFFF"/>
                </a:highlight>
                <a:latin typeface="+mn-lt"/>
              </a:rPr>
              <a:t>disability</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levels</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compared</a:t>
            </a:r>
            <a:r>
              <a:rPr lang="nb-NO" sz="1100" b="0" i="0" dirty="0">
                <a:solidFill>
                  <a:srgbClr val="212121"/>
                </a:solidFill>
                <a:effectLst/>
                <a:highlight>
                  <a:srgbClr val="FFFFFF"/>
                </a:highlight>
                <a:latin typeface="+mn-lt"/>
              </a:rPr>
              <a:t> to </a:t>
            </a:r>
            <a:r>
              <a:rPr lang="nb-NO" sz="1100" b="0" i="0" dirty="0" err="1">
                <a:solidFill>
                  <a:srgbClr val="212121"/>
                </a:solidFill>
                <a:effectLst/>
                <a:highlight>
                  <a:srgbClr val="FFFFFF"/>
                </a:highlight>
                <a:latin typeface="+mn-lt"/>
              </a:rPr>
              <a:t>the</a:t>
            </a:r>
            <a:r>
              <a:rPr lang="nb-NO" sz="1100" b="0" i="0" dirty="0">
                <a:solidFill>
                  <a:srgbClr val="212121"/>
                </a:solidFill>
                <a:effectLst/>
                <a:highlight>
                  <a:srgbClr val="FFFFFF"/>
                </a:highlight>
                <a:latin typeface="+mn-lt"/>
              </a:rPr>
              <a:t> general </a:t>
            </a:r>
            <a:r>
              <a:rPr lang="nb-NO" sz="1100" b="0" i="0" dirty="0" err="1">
                <a:solidFill>
                  <a:srgbClr val="212121"/>
                </a:solidFill>
                <a:effectLst/>
                <a:highlight>
                  <a:srgbClr val="FFFFFF"/>
                </a:highlight>
                <a:latin typeface="+mn-lt"/>
              </a:rPr>
              <a:t>population</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Affect</a:t>
            </a:r>
            <a:r>
              <a:rPr lang="nb-NO" sz="1100" b="0" i="0" dirty="0">
                <a:solidFill>
                  <a:srgbClr val="212121"/>
                </a:solidFill>
                <a:effectLst/>
                <a:highlight>
                  <a:srgbClr val="FFFFFF"/>
                </a:highlight>
                <a:latin typeface="+mn-lt"/>
              </a:rPr>
              <a:t> Disord. 2011 Jul;132(1-2):209-15.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10.1016/j.jad.2011.02.025. </a:t>
            </a:r>
            <a:r>
              <a:rPr lang="nb-NO" sz="1100" b="0" i="0" dirty="0" err="1">
                <a:solidFill>
                  <a:srgbClr val="212121"/>
                </a:solidFill>
                <a:effectLst/>
                <a:highlight>
                  <a:srgbClr val="FFFFFF"/>
                </a:highlight>
                <a:latin typeface="+mn-lt"/>
              </a:rPr>
              <a:t>Epub</a:t>
            </a:r>
            <a:r>
              <a:rPr lang="nb-NO" sz="1100" b="0" i="0" dirty="0">
                <a:solidFill>
                  <a:srgbClr val="212121"/>
                </a:solidFill>
                <a:effectLst/>
                <a:highlight>
                  <a:srgbClr val="FFFFFF"/>
                </a:highlight>
                <a:latin typeface="+mn-lt"/>
              </a:rPr>
              <a:t> 2011 Mar 25. PMID: 21440307.</a:t>
            </a:r>
            <a:endParaRPr lang="nb-NO" sz="1100" b="0" i="0" baseline="0" dirty="0">
              <a:solidFill>
                <a:schemeClr val="tx1"/>
              </a:solidFill>
              <a:effectLst/>
              <a:highlight>
                <a:srgbClr val="FFFFFF"/>
              </a:highlight>
              <a:latin typeface="+mn-lt"/>
            </a:endParaRPr>
          </a:p>
          <a:p>
            <a:pPr marL="0" indent="0">
              <a:buFontTx/>
              <a:buNone/>
              <a:defRPr/>
            </a:pPr>
            <a:endParaRPr lang="nb-NO" sz="1100" baseline="0" dirty="0">
              <a:solidFill>
                <a:schemeClr val="tx1"/>
              </a:solidFill>
              <a:latin typeface="+mn-lt"/>
            </a:endParaRPr>
          </a:p>
          <a:p>
            <a:pPr marL="171450" indent="-171450">
              <a:buFontTx/>
              <a:buChar char="-"/>
              <a:defRPr/>
            </a:pPr>
            <a:endParaRPr lang="nb-NO" sz="1100" dirty="0">
              <a:solidFill>
                <a:schemeClr val="tx1"/>
              </a:solidFill>
              <a:latin typeface="+mn-lt"/>
            </a:endParaRPr>
          </a:p>
        </p:txBody>
      </p:sp>
      <p:sp>
        <p:nvSpPr>
          <p:cNvPr id="4" name="Plassholder for lysbildenummer 3"/>
          <p:cNvSpPr>
            <a:spLocks noGrp="1"/>
          </p:cNvSpPr>
          <p:nvPr>
            <p:ph type="sldNum" sz="quarter" idx="10"/>
          </p:nvPr>
        </p:nvSpPr>
        <p:spPr/>
        <p:txBody>
          <a:bodyPr/>
          <a:lstStyle/>
          <a:p>
            <a:fld id="{82CA1CDD-F5D3-4EEF-BC71-6C1A7FC31CD5}" type="slidenum">
              <a:rPr lang="nb-NO" smtClean="0"/>
              <a:t>23</a:t>
            </a:fld>
            <a:endParaRPr lang="nb-NO"/>
          </a:p>
        </p:txBody>
      </p:sp>
    </p:spTree>
    <p:extLst>
      <p:ext uri="{BB962C8B-B14F-4D97-AF65-F5344CB8AC3E}">
        <p14:creationId xmlns:p14="http://schemas.microsoft.com/office/powerpoint/2010/main" val="4064386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dirty="0"/>
              <a:t>SUMMEGRUPPE</a:t>
            </a:r>
          </a:p>
          <a:p>
            <a:pPr marL="0" indent="0">
              <a:buFontTx/>
              <a:buNone/>
            </a:pPr>
            <a:r>
              <a:rPr lang="nb-NO" sz="1100" i="1" dirty="0"/>
              <a:t>To og to. </a:t>
            </a:r>
          </a:p>
          <a:p>
            <a:pPr marL="0" indent="0">
              <a:buFontTx/>
              <a:buNone/>
            </a:pPr>
            <a:endParaRPr lang="nb-NO" sz="1100" dirty="0"/>
          </a:p>
          <a:p>
            <a:pPr marL="0" indent="0">
              <a:buFont typeface="+mj-lt"/>
              <a:buNone/>
            </a:pPr>
            <a:r>
              <a:rPr lang="nb-NO" sz="1100" dirty="0"/>
              <a:t>Del erfaringer basert på spørsmålene. Begynn på toppen og snakk om det dere rekker. </a:t>
            </a:r>
          </a:p>
          <a:p>
            <a:pPr marL="0" indent="0">
              <a:buFont typeface="+mj-lt"/>
              <a:buNone/>
            </a:pPr>
            <a:r>
              <a:rPr lang="nb-NO" sz="1100" dirty="0"/>
              <a:t>Dette er starten på en egenaktivitet: spørsmålene finner du i skjemaet «Beskrivelse av individuelt forløp av affektive episoder». Vi ønsker at dere fyller ut dette </a:t>
            </a:r>
            <a:r>
              <a:rPr lang="nb-NO" sz="1100" baseline="0" dirty="0"/>
              <a:t>til neste gang.</a:t>
            </a:r>
            <a:r>
              <a:rPr lang="nb-NO" sz="1100" dirty="0"/>
              <a:t>   </a:t>
            </a:r>
          </a:p>
          <a:p>
            <a:pPr marL="0" indent="0">
              <a:buFontTx/>
              <a:buNone/>
            </a:pPr>
            <a:endParaRPr lang="nb-NO" sz="1100" b="0" i="1" dirty="0"/>
          </a:p>
          <a:p>
            <a:pPr marL="0" indent="0">
              <a:buFontTx/>
              <a:buNone/>
            </a:pPr>
            <a:r>
              <a:rPr lang="nb-NO" sz="1100" b="0" i="1" dirty="0"/>
              <a:t>I plenum</a:t>
            </a:r>
            <a:r>
              <a:rPr lang="nb-NO" sz="1100" i="1" dirty="0"/>
              <a:t> etterpå: </a:t>
            </a:r>
          </a:p>
          <a:p>
            <a:pPr marL="0" indent="0">
              <a:buFontTx/>
              <a:buNone/>
            </a:pPr>
            <a:r>
              <a:rPr lang="nb-NO" sz="1100" i="0" dirty="0"/>
              <a:t>Har dere mye eller lite til felles? Eksempler?</a:t>
            </a:r>
          </a:p>
        </p:txBody>
      </p:sp>
      <p:sp>
        <p:nvSpPr>
          <p:cNvPr id="4" name="Plassholder for lysbildenummer 3"/>
          <p:cNvSpPr>
            <a:spLocks noGrp="1"/>
          </p:cNvSpPr>
          <p:nvPr>
            <p:ph type="sldNum" sz="quarter" idx="10"/>
          </p:nvPr>
        </p:nvSpPr>
        <p:spPr/>
        <p:txBody>
          <a:bodyPr/>
          <a:lstStyle/>
          <a:p>
            <a:fld id="{82CA1CDD-F5D3-4EEF-BC71-6C1A7FC31CD5}" type="slidenum">
              <a:rPr lang="nb-NO" smtClean="0"/>
              <a:t>24</a:t>
            </a:fld>
            <a:endParaRPr lang="nb-NO"/>
          </a:p>
        </p:txBody>
      </p:sp>
    </p:spTree>
    <p:extLst>
      <p:ext uri="{BB962C8B-B14F-4D97-AF65-F5344CB8AC3E}">
        <p14:creationId xmlns:p14="http://schemas.microsoft.com/office/powerpoint/2010/main" val="1566373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i="1" dirty="0"/>
              <a:t>Les</a:t>
            </a:r>
            <a:r>
              <a:rPr lang="nb-NO" sz="1100" i="1" baseline="0" dirty="0"/>
              <a:t> opp egenaktiviteten til neste </a:t>
            </a:r>
            <a:r>
              <a:rPr lang="nb-NO" sz="1100" i="1" baseline="0" dirty="0" err="1"/>
              <a:t>kursgang</a:t>
            </a:r>
            <a:r>
              <a:rPr lang="nb-NO" sz="1100" i="1" baseline="0" dirty="0"/>
              <a:t>. </a:t>
            </a:r>
            <a:endParaRPr lang="nb-NO" sz="1100" i="1" dirty="0"/>
          </a:p>
          <a:p>
            <a:endParaRPr lang="nb-NO" sz="1100" i="1" dirty="0"/>
          </a:p>
          <a:p>
            <a:r>
              <a:rPr lang="nb-NO" sz="1100" i="1" dirty="0"/>
              <a:t>Til oppgave 2: Se beskrivelse av tidslinje og eksempel i </a:t>
            </a:r>
            <a:r>
              <a:rPr lang="nb-NO" sz="1100" i="1" baseline="0" dirty="0"/>
              <a:t>neste lysbilde</a:t>
            </a:r>
            <a:r>
              <a:rPr lang="nb-NO" sz="1100" i="1" dirty="0"/>
              <a:t>.</a:t>
            </a:r>
          </a:p>
          <a:p>
            <a:endParaRPr lang="nb-NO" sz="1100" i="1" dirty="0"/>
          </a:p>
          <a:p>
            <a:r>
              <a:rPr lang="nb-NO" sz="1100" b="1" i="0" dirty="0"/>
              <a:t>Stemningsdagbok:</a:t>
            </a:r>
            <a:r>
              <a:rPr lang="nb-NO" sz="1100" i="0" dirty="0"/>
              <a:t> Be</a:t>
            </a:r>
            <a:r>
              <a:rPr lang="nb-NO" sz="1100" i="0" dirty="0">
                <a:latin typeface="+mn-lt"/>
              </a:rPr>
              <a:t> deltagerne på å ta med stemningsdagboken de fire neste </a:t>
            </a:r>
            <a:r>
              <a:rPr lang="nb-NO" sz="1100" i="0" dirty="0" err="1">
                <a:latin typeface="+mn-lt"/>
              </a:rPr>
              <a:t>kursgangene</a:t>
            </a:r>
            <a:r>
              <a:rPr lang="nb-NO" sz="1100" i="0" dirty="0">
                <a:latin typeface="+mn-lt"/>
              </a:rPr>
              <a:t> ettersom de for hvert tema vi gjennomgår i vedlikeholdsfasen skal fylle inn flere felter sammen på samlingene.</a:t>
            </a:r>
            <a:endParaRPr lang="nb-NO" sz="1100" i="0" dirty="0"/>
          </a:p>
          <a:p>
            <a:endParaRPr lang="nb-NO" sz="1100" i="1" dirty="0"/>
          </a:p>
          <a:p>
            <a:r>
              <a:rPr lang="nb-NO" sz="1100" b="1" i="0" dirty="0"/>
              <a:t>Evalueringsskjemaet:</a:t>
            </a:r>
            <a:r>
              <a:rPr lang="nb-NO" sz="1100" i="0" dirty="0"/>
              <a:t> Minn deltagerne om å evaluere dagens kurs.</a:t>
            </a:r>
            <a:r>
              <a:rPr lang="nb-NO" sz="1100" i="1" dirty="0"/>
              <a:t>  </a:t>
            </a:r>
          </a:p>
        </p:txBody>
      </p:sp>
      <p:sp>
        <p:nvSpPr>
          <p:cNvPr id="4" name="Plassholder for lysbildenummer 3"/>
          <p:cNvSpPr>
            <a:spLocks noGrp="1"/>
          </p:cNvSpPr>
          <p:nvPr>
            <p:ph type="sldNum" sz="quarter" idx="10"/>
          </p:nvPr>
        </p:nvSpPr>
        <p:spPr/>
        <p:txBody>
          <a:bodyPr/>
          <a:lstStyle/>
          <a:p>
            <a:fld id="{82CA1CDD-F5D3-4EEF-BC71-6C1A7FC31CD5}" type="slidenum">
              <a:rPr lang="nb-NO" smtClean="0"/>
              <a:t>25</a:t>
            </a:fld>
            <a:endParaRPr lang="nb-NO"/>
          </a:p>
        </p:txBody>
      </p:sp>
    </p:spTree>
    <p:extLst>
      <p:ext uri="{BB962C8B-B14F-4D97-AF65-F5344CB8AC3E}">
        <p14:creationId xmlns:p14="http://schemas.microsoft.com/office/powerpoint/2010/main" val="2958484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1" dirty="0"/>
              <a:t>Tekst:</a:t>
            </a:r>
          </a:p>
          <a:p>
            <a:pPr marR="0" lvl="0" algn="l" defTabSz="914400" rtl="0" eaLnBrk="1" fontAlgn="auto" latinLnBrk="0" hangingPunct="1">
              <a:lnSpc>
                <a:spcPct val="100000"/>
              </a:lnSpc>
              <a:spcBef>
                <a:spcPts val="0"/>
              </a:spcBef>
              <a:spcAft>
                <a:spcPts val="0"/>
              </a:spcAft>
              <a:buClrTx/>
              <a:buSzTx/>
              <a:tabLst/>
              <a:defRPr/>
            </a:pPr>
            <a:r>
              <a:rPr lang="nb-NO" sz="1100" dirty="0"/>
              <a:t>Til neste gang ønsker vi at dere også forsøker å lage</a:t>
            </a:r>
            <a:r>
              <a:rPr lang="nb-NO" sz="1100" baseline="0" dirty="0"/>
              <a:t> en tidslinje over affektive episoder. </a:t>
            </a:r>
          </a:p>
          <a:p>
            <a:pPr marL="171450" indent="-171450">
              <a:buFont typeface="Calibri Light" panose="020F0302020204030204" pitchFamily="34" charset="0"/>
              <a:buChar char="−"/>
              <a:defRPr/>
            </a:pPr>
            <a:r>
              <a:rPr lang="nb-NO" sz="1100" dirty="0"/>
              <a:t>For de som har hatt bipolar lidelse veldig lenge og / eller mange</a:t>
            </a:r>
            <a:r>
              <a:rPr lang="nb-NO" sz="1100" baseline="0" dirty="0"/>
              <a:t> episoder, kan det være hensiktsmessig å prioritere en tidslinje for de siste 5 eller 10 årene.</a:t>
            </a:r>
            <a:r>
              <a:rPr lang="nb-NO" sz="1100" dirty="0"/>
              <a:t> </a:t>
            </a:r>
          </a:p>
          <a:p>
            <a:pPr marL="171450" indent="-171450">
              <a:buFont typeface="Calibri Light" panose="020F0302020204030204" pitchFamily="34" charset="0"/>
              <a:buChar char="−"/>
              <a:defRPr/>
            </a:pPr>
            <a:r>
              <a:rPr lang="nb-NO" sz="1100" dirty="0"/>
              <a:t>Det er både mest interessant og lettere å huske hvordan </a:t>
            </a:r>
            <a:r>
              <a:rPr lang="nb-NO" sz="1100" baseline="0" dirty="0"/>
              <a:t>lidelsen har forløpt i nyere tid. Etterpå kan dere se om forløpet har endret seg de siste årene og reflektere over mulige grunner til det. </a:t>
            </a:r>
          </a:p>
          <a:p>
            <a:pPr marR="0" lvl="1" algn="l" defTabSz="914400" rtl="0" eaLnBrk="1" fontAlgn="auto" latinLnBrk="0" hangingPunct="1">
              <a:lnSpc>
                <a:spcPct val="100000"/>
              </a:lnSpc>
              <a:spcBef>
                <a:spcPts val="0"/>
              </a:spcBef>
              <a:spcAft>
                <a:spcPts val="0"/>
              </a:spcAft>
              <a:buClrTx/>
              <a:buSzTx/>
              <a:tabLst/>
              <a:defRPr/>
            </a:pPr>
            <a:endParaRPr lang="nb-NO" sz="1100" baseline="0" dirty="0"/>
          </a:p>
          <a:p>
            <a:pPr marR="0" lvl="0" algn="l" defTabSz="914400" rtl="0" eaLnBrk="1" fontAlgn="auto" latinLnBrk="0" hangingPunct="1">
              <a:lnSpc>
                <a:spcPct val="100000"/>
              </a:lnSpc>
              <a:spcBef>
                <a:spcPts val="0"/>
              </a:spcBef>
              <a:spcAft>
                <a:spcPts val="0"/>
              </a:spcAft>
              <a:buClrTx/>
              <a:buSzTx/>
              <a:tabLst/>
              <a:defRPr/>
            </a:pPr>
            <a:r>
              <a:rPr lang="nb-NO" sz="1100" baseline="0" dirty="0"/>
              <a:t>E</a:t>
            </a:r>
            <a:r>
              <a:rPr lang="nb-NO" sz="1100" dirty="0"/>
              <a:t>ksempelet viser én måte å lage tidslinje på. </a:t>
            </a:r>
          </a:p>
          <a:p>
            <a:pPr marL="171450" indent="-171450">
              <a:buFont typeface="Calibri Light" panose="020F0302020204030204" pitchFamily="34" charset="0"/>
              <a:buChar char="−"/>
              <a:defRPr/>
            </a:pPr>
            <a:r>
              <a:rPr lang="nb-NO" sz="1100" dirty="0"/>
              <a:t>Man fyller inn alder i tidsaksen og setter inn depressive episoder under og hypomane/maniske episoder over tidsaksen (med og uten psykose). </a:t>
            </a:r>
          </a:p>
          <a:p>
            <a:pPr marL="171450" indent="-171450">
              <a:buFont typeface="Calibri Light" panose="020F0302020204030204" pitchFamily="34" charset="0"/>
              <a:buChar char="−"/>
              <a:defRPr/>
            </a:pPr>
            <a:r>
              <a:rPr lang="nb-NO" sz="1100" dirty="0"/>
              <a:t>Ved blandet episode kan dere velge over eller under avhengig av hvilken</a:t>
            </a:r>
            <a:r>
              <a:rPr lang="nb-NO" sz="1100" baseline="0" dirty="0"/>
              <a:t> polaritet dere synes var mest dominerende. </a:t>
            </a:r>
          </a:p>
          <a:p>
            <a:pPr marL="171450" indent="-171450">
              <a:buFont typeface="Calibri Light" panose="020F0302020204030204" pitchFamily="34" charset="0"/>
              <a:buChar char="−"/>
              <a:defRPr/>
            </a:pPr>
            <a:r>
              <a:rPr lang="nb-NO" sz="1100" dirty="0"/>
              <a:t>Man kan fylle inn</a:t>
            </a:r>
            <a:r>
              <a:rPr lang="nb-NO" sz="1100" baseline="0" dirty="0"/>
              <a:t> annen informasjon som man synes er viktig, f.eks. omtrentlig varighet av episoder og hvor sterke/alvorlige de var. Man kan ev. også fylle inn stikkord om mulige utløsende faktorer og </a:t>
            </a:r>
            <a:r>
              <a:rPr lang="nb-NO" sz="1100" baseline="0"/>
              <a:t>andre viktige hendelser.</a:t>
            </a:r>
            <a:endParaRPr lang="nb-NO" sz="1100" baseline="0"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26</a:t>
            </a:fld>
            <a:endParaRPr lang="nb-NO"/>
          </a:p>
        </p:txBody>
      </p:sp>
    </p:spTree>
    <p:extLst>
      <p:ext uri="{BB962C8B-B14F-4D97-AF65-F5344CB8AC3E}">
        <p14:creationId xmlns:p14="http://schemas.microsoft.com/office/powerpoint/2010/main" val="1034628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2CA1CDD-F5D3-4EEF-BC71-6C1A7FC31CD5}" type="slidenum">
              <a:rPr lang="nb-NO" smtClean="0"/>
              <a:t>27</a:t>
            </a:fld>
            <a:endParaRPr lang="nb-NO"/>
          </a:p>
        </p:txBody>
      </p:sp>
    </p:spTree>
    <p:extLst>
      <p:ext uri="{BB962C8B-B14F-4D97-AF65-F5344CB8AC3E}">
        <p14:creationId xmlns:p14="http://schemas.microsoft.com/office/powerpoint/2010/main" val="30478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1" i="0" baseline="0" dirty="0">
                <a:solidFill>
                  <a:schemeClr val="tx1"/>
                </a:solidFill>
              </a:rPr>
              <a:t>Tekst: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0" i="0" baseline="0" dirty="0">
                <a:solidFill>
                  <a:schemeClr val="tx1"/>
                </a:solidFill>
              </a:rPr>
              <a:t>I dag skal vi snakke om to overordnede temaer: det vi vet om årsaker til utvikling av bipolar lidelse, og om forløp etter at man har fått diagnosen. </a:t>
            </a:r>
            <a:endParaRPr lang="nb-NO" sz="1100" b="0" i="0" dirty="0">
              <a:solidFill>
                <a:schemeClr val="tx1"/>
              </a:solidFill>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100" i="0" dirty="0">
                <a:solidFill>
                  <a:schemeClr val="tx1"/>
                </a:solidFill>
              </a:rPr>
              <a:t>Årsaker</a:t>
            </a:r>
            <a:r>
              <a:rPr lang="nb-NO" sz="1100" i="0" baseline="0" dirty="0">
                <a:solidFill>
                  <a:schemeClr val="tx1"/>
                </a:solidFill>
              </a:rPr>
              <a:t> til utvikling av bipolar lidelse</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baseline="0" dirty="0">
                <a:solidFill>
                  <a:schemeClr val="tx1"/>
                </a:solidFill>
              </a:rPr>
              <a:t>Arvbarhet</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baseline="0" dirty="0">
                <a:solidFill>
                  <a:schemeClr val="tx1"/>
                </a:solidFill>
              </a:rPr>
              <a:t>Miljøfaktorer</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baseline="0" dirty="0">
                <a:solidFill>
                  <a:schemeClr val="tx1"/>
                </a:solidFill>
              </a:rPr>
              <a:t>Stress-sårbarhetsmodellen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baseline="0" dirty="0">
                <a:solidFill>
                  <a:schemeClr val="tx1"/>
                </a:solidFill>
              </a:rPr>
              <a:t> Summegruppe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startAt="2"/>
              <a:tabLst/>
              <a:defRPr/>
            </a:pPr>
            <a:r>
              <a:rPr lang="nb-NO" sz="1100" i="0" baseline="0" dirty="0">
                <a:solidFill>
                  <a:schemeClr val="tx1"/>
                </a:solidFill>
              </a:rPr>
              <a:t>Forløp etter diagnose  </a:t>
            </a:r>
            <a:endParaRPr lang="nb-NO" sz="1100" i="1" dirty="0">
              <a:solidFill>
                <a:schemeClr val="tx1"/>
              </a:solidFill>
            </a:endParaRPr>
          </a:p>
          <a:p>
            <a:pPr marL="1085850" lvl="2" indent="-171450">
              <a:buFont typeface="Arial" panose="020B0604020202020204" pitchFamily="34" charset="0"/>
              <a:buChar char="•"/>
            </a:pPr>
            <a:r>
              <a:rPr lang="nb-NO" sz="1100" dirty="0">
                <a:solidFill>
                  <a:schemeClr val="tx1"/>
                </a:solidFill>
              </a:rPr>
              <a:t>Debutalder og utforming</a:t>
            </a:r>
          </a:p>
          <a:p>
            <a:pPr marL="1085850" lvl="2" indent="-171450">
              <a:buFont typeface="Arial" panose="020B0604020202020204" pitchFamily="34" charset="0"/>
              <a:buChar char="•"/>
            </a:pPr>
            <a:r>
              <a:rPr lang="nb-NO" sz="1100" dirty="0">
                <a:solidFill>
                  <a:schemeClr val="tx1"/>
                </a:solidFill>
              </a:rPr>
              <a:t>Forløpsmønstre</a:t>
            </a:r>
          </a:p>
          <a:p>
            <a:pPr marL="1085850" lvl="2" indent="-171450">
              <a:buFont typeface="Arial" panose="020B0604020202020204" pitchFamily="34" charset="0"/>
              <a:buChar char="•"/>
            </a:pPr>
            <a:r>
              <a:rPr lang="nb-NO" sz="1100" dirty="0">
                <a:solidFill>
                  <a:schemeClr val="tx1"/>
                </a:solidFill>
              </a:rPr>
              <a:t>Funksjon og levealder</a:t>
            </a:r>
          </a:p>
          <a:p>
            <a:pPr marL="1085850" lvl="2" indent="-171450">
              <a:buFont typeface="Arial" panose="020B0604020202020204" pitchFamily="34" charset="0"/>
              <a:buChar char="•"/>
            </a:pPr>
            <a:r>
              <a:rPr lang="nb-NO" sz="1100" dirty="0">
                <a:solidFill>
                  <a:schemeClr val="tx1"/>
                </a:solidFill>
              </a:rPr>
              <a:t>Summegruppe </a:t>
            </a:r>
          </a:p>
          <a:p>
            <a:pPr marL="1085850" lvl="2" indent="-171450">
              <a:buFont typeface="Arial" panose="020B0604020202020204" pitchFamily="34" charset="0"/>
              <a:buChar char="•"/>
            </a:pPr>
            <a:r>
              <a:rPr lang="nb-NO" sz="1100" dirty="0">
                <a:solidFill>
                  <a:schemeClr val="tx1"/>
                </a:solidFill>
              </a:rPr>
              <a:t>Egenaktivitet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0" u="sng" baseline="0" dirty="0">
                <a:solidFill>
                  <a:schemeClr val="tx1"/>
                </a:solidFill>
              </a:rPr>
              <a:t>Veiledende tidsbruk for kurs a 2,5 timer: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u="sng" baseline="0" dirty="0">
                <a:solidFill>
                  <a:schemeClr val="tx1"/>
                </a:solidFill>
              </a:rPr>
              <a:t>Første time: </a:t>
            </a:r>
            <a:r>
              <a:rPr lang="nb-NO" sz="1100" baseline="0" dirty="0">
                <a:solidFill>
                  <a:schemeClr val="tx1"/>
                </a:solidFill>
              </a:rPr>
              <a:t>25 min. om årsaker og 15-20 min. til summegruppe. 15 min. pause.</a:t>
            </a:r>
            <a:endParaRPr lang="nb-NO" sz="1100" u="sng" baseline="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u="sng" baseline="0" dirty="0">
                <a:solidFill>
                  <a:schemeClr val="tx1"/>
                </a:solidFill>
              </a:rPr>
              <a:t>Andre time:</a:t>
            </a:r>
            <a:r>
              <a:rPr lang="nb-NO" sz="1100" baseline="0" dirty="0">
                <a:solidFill>
                  <a:schemeClr val="tx1"/>
                </a:solidFill>
              </a:rPr>
              <a:t> 45 min. om forløp og konsekvenser, inkl. spørsmål og erfaringsutveksling underveis. 15 min pause.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u="sng" baseline="0" dirty="0">
                <a:solidFill>
                  <a:schemeClr val="tx1"/>
                </a:solidFill>
              </a:rPr>
              <a:t>Siste halvtime:</a:t>
            </a:r>
            <a:r>
              <a:rPr lang="nb-NO" sz="1100" baseline="0" dirty="0">
                <a:solidFill>
                  <a:schemeClr val="tx1"/>
                </a:solidFill>
              </a:rPr>
              <a:t> ca. 20 min til andre summegruppe og deretter 10 min. om egenaktivitet og forklaring av tidslinje.</a:t>
            </a:r>
            <a:endParaRPr lang="nb-NO" sz="1100" dirty="0"/>
          </a:p>
          <a:p>
            <a:endParaRPr lang="nb-NO" sz="1100"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3</a:t>
            </a:fld>
            <a:endParaRPr lang="nb-NO"/>
          </a:p>
        </p:txBody>
      </p:sp>
    </p:spTree>
    <p:extLst>
      <p:ext uri="{BB962C8B-B14F-4D97-AF65-F5344CB8AC3E}">
        <p14:creationId xmlns:p14="http://schemas.microsoft.com/office/powerpoint/2010/main" val="196771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100" b="1" dirty="0"/>
              <a:t>Tekst: </a:t>
            </a:r>
          </a:p>
          <a:p>
            <a:pPr marL="0" indent="0">
              <a:buNone/>
            </a:pPr>
            <a:r>
              <a:rPr lang="nb-NO" sz="1100" dirty="0"/>
              <a:t>Vi</a:t>
            </a:r>
            <a:r>
              <a:rPr lang="nb-NO" sz="1100" baseline="0" dirty="0"/>
              <a:t> begynner med tema 1: årsaker til bipolar lidelse</a:t>
            </a:r>
          </a:p>
          <a:p>
            <a:pPr marL="0" indent="0">
              <a:buNone/>
            </a:pPr>
            <a:endParaRPr lang="nb-NO" sz="1200" dirty="0"/>
          </a:p>
        </p:txBody>
      </p:sp>
      <p:sp>
        <p:nvSpPr>
          <p:cNvPr id="4" name="Plassholder for lysbildenummer 3"/>
          <p:cNvSpPr>
            <a:spLocks noGrp="1"/>
          </p:cNvSpPr>
          <p:nvPr>
            <p:ph type="sldNum" sz="quarter" idx="10"/>
          </p:nvPr>
        </p:nvSpPr>
        <p:spPr/>
        <p:txBody>
          <a:bodyPr/>
          <a:lstStyle/>
          <a:p>
            <a:fld id="{82CA1CDD-F5D3-4EEF-BC71-6C1A7FC31CD5}" type="slidenum">
              <a:rPr lang="nb-NO" smtClean="0"/>
              <a:t>4</a:t>
            </a:fld>
            <a:endParaRPr lang="nb-NO"/>
          </a:p>
        </p:txBody>
      </p:sp>
    </p:spTree>
    <p:extLst>
      <p:ext uri="{BB962C8B-B14F-4D97-AF65-F5344CB8AC3E}">
        <p14:creationId xmlns:p14="http://schemas.microsoft.com/office/powerpoint/2010/main" val="243272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217FF9-8046-454D-B830-E26D21ED9EF7}" type="slidenum">
              <a:rPr lang="nb-NO" altLang="nb-NO" smtClean="0">
                <a:latin typeface="Arial" panose="020B0604020202020204" pitchFamily="34" charset="0"/>
              </a:rPr>
              <a:pPr>
                <a:spcBef>
                  <a:spcPct val="0"/>
                </a:spcBef>
              </a:pPr>
              <a:t>5</a:t>
            </a:fld>
            <a:endParaRPr lang="nb-NO" altLang="nb-NO">
              <a:latin typeface="Arial" panose="020B0604020202020204" pitchFamily="34" charset="0"/>
            </a:endParaRPr>
          </a:p>
        </p:txBody>
      </p:sp>
      <p:sp>
        <p:nvSpPr>
          <p:cNvPr id="2355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nb-NO" altLang="nb-NO" sz="1100" b="1" dirty="0"/>
              <a:t>Tekst: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Bipolar lidelse går ofte igjen i familier.</a:t>
            </a:r>
            <a:r>
              <a:rPr lang="nb-NO" altLang="nb-NO" sz="1100" baseline="0" dirty="0"/>
              <a:t> Bipolar lidelse er en av de mest arvbare psykiske lidelsene.</a:t>
            </a:r>
          </a:p>
          <a:p>
            <a:pPr marL="171450" lvl="0" indent="-171450">
              <a:spcBef>
                <a:spcPts val="0"/>
              </a:spcBef>
              <a:spcAft>
                <a:spcPts val="0"/>
              </a:spcAft>
              <a:buFont typeface="Arial" panose="020B0604020202020204" pitchFamily="34" charset="0"/>
              <a:buChar char="•"/>
            </a:pPr>
            <a:r>
              <a:rPr lang="nb-NO" altLang="nb-NO" sz="1100" baseline="0" dirty="0"/>
              <a:t>Risiko øker med n</a:t>
            </a:r>
            <a:r>
              <a:rPr lang="nb-NO" altLang="nb-NO" sz="1100" dirty="0"/>
              <a:t>ærhet i genetisk slektskap.</a:t>
            </a:r>
            <a:r>
              <a:rPr lang="nb-NO" altLang="nb-NO" sz="1100" baseline="0" dirty="0"/>
              <a:t> </a:t>
            </a:r>
          </a:p>
          <a:p>
            <a:pPr marL="628650" lvl="1" indent="-171450">
              <a:spcBef>
                <a:spcPts val="0"/>
              </a:spcBef>
              <a:spcAft>
                <a:spcPts val="0"/>
              </a:spcAft>
              <a:buFont typeface="Calibri Light" panose="020F0302020204030204" pitchFamily="34" charset="0"/>
              <a:buChar char="−"/>
            </a:pPr>
            <a:r>
              <a:rPr lang="nb-NO" altLang="nb-NO" sz="1100" baseline="0" dirty="0"/>
              <a:t>D</a:t>
            </a:r>
            <a:r>
              <a:rPr lang="nb-NO" altLang="nb-NO" sz="1100" dirty="0"/>
              <a:t>et er f.eks. høyere risiko for bipolar lidelse mellom eneggede enn toeggede tvillinger. </a:t>
            </a:r>
          </a:p>
          <a:p>
            <a:pPr marL="628650" lvl="1" indent="-171450">
              <a:spcBef>
                <a:spcPts val="0"/>
              </a:spcBef>
              <a:spcAft>
                <a:spcPts val="0"/>
              </a:spcAft>
              <a:buFont typeface="Calibri Light" panose="020F0302020204030204" pitchFamily="34" charset="0"/>
              <a:buChar char="−"/>
            </a:pPr>
            <a:r>
              <a:rPr lang="nb-NO" altLang="nb-NO" sz="1100" dirty="0"/>
              <a:t>Høyere risiko med en forelder enn en besteforelder med lidelsen.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Risikoen øker med hyppigheten av bipolare og andre psykiske lidelser i familien.</a:t>
            </a:r>
            <a:r>
              <a:rPr lang="nb-NO" altLang="nb-NO" sz="1100" baseline="0" dirty="0"/>
              <a:t>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t>Det er 10 % sannsynlighet for at et barn av en person med bipolar lidelse utvikler lidelsen</a:t>
            </a:r>
            <a:r>
              <a:rPr lang="nb-NO" altLang="nb-NO" sz="1100" baseline="0" dirty="0"/>
              <a:t> (hvis den andre forelderen </a:t>
            </a:r>
            <a:r>
              <a:rPr lang="nb-NO" altLang="nb-NO" sz="1100" dirty="0"/>
              <a:t>er psykisk frisk).</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t>Det </a:t>
            </a:r>
            <a:r>
              <a:rPr lang="nb-NO" altLang="nb-NO" sz="1100" baseline="0" dirty="0"/>
              <a:t>betyr at risikoen er omtrent ti ganger høyere enn i befolkningen ellers, men det er likevel klart mest sannsynlig at et barn av en forelder med bipolar lidelse ikke selv utvikler lidelsen. </a:t>
            </a:r>
          </a:p>
          <a:p>
            <a:pPr marR="0" lvl="1" algn="l" defTabSz="914400" rtl="0" eaLnBrk="1" fontAlgn="auto" latinLnBrk="0" hangingPunct="1">
              <a:lnSpc>
                <a:spcPct val="100000"/>
              </a:lnSpc>
              <a:spcBef>
                <a:spcPts val="0"/>
              </a:spcBef>
              <a:spcAft>
                <a:spcPts val="0"/>
              </a:spcAft>
              <a:buClrTx/>
              <a:buSzTx/>
              <a:tabLst/>
              <a:defRPr/>
            </a:pPr>
            <a:endParaRPr lang="nb-NO" altLang="nb-NO" sz="1100" baseline="0" dirty="0"/>
          </a:p>
          <a:p>
            <a:pPr marL="0" lvl="0" indent="-112712">
              <a:buFont typeface="Wingdings" panose="05000000000000000000" pitchFamily="2" charset="2"/>
              <a:buNone/>
            </a:pPr>
            <a:r>
              <a:rPr lang="nb-NO" altLang="nb-NO" sz="1100" b="0" u="sng" baseline="0" dirty="0"/>
              <a:t>Tilleggsinformasjon ved behov:</a:t>
            </a:r>
          </a:p>
          <a:p>
            <a:pPr marL="0" marR="0" lvl="0" indent="-112712" algn="l" defTabSz="914400" rtl="0" eaLnBrk="1" fontAlgn="auto" latinLnBrk="0" hangingPunct="1">
              <a:lnSpc>
                <a:spcPct val="100000"/>
              </a:lnSpc>
              <a:buClrTx/>
              <a:buSzTx/>
              <a:buFont typeface="Wingdings" panose="05000000000000000000" pitchFamily="2" charset="2"/>
              <a:buNone/>
              <a:tabLst/>
              <a:defRPr/>
            </a:pPr>
            <a:r>
              <a:rPr lang="nb-NO" altLang="nb-NO" sz="1100" b="1" dirty="0"/>
              <a:t>Familie-, tvilling- og adopsjonsstudier viser høy arvbarhet</a:t>
            </a:r>
            <a:r>
              <a:rPr lang="nb-NO" altLang="nb-NO" sz="1100" dirty="0"/>
              <a:t> </a:t>
            </a:r>
            <a:r>
              <a:rPr lang="nb-NO" altLang="nb-NO" sz="1100" baseline="0" dirty="0"/>
              <a:t>(se kapittel 3 i Skjelstad, 2021).</a:t>
            </a:r>
            <a:endParaRPr lang="nb-NO" altLang="nb-NO" sz="1100" dirty="0"/>
          </a:p>
          <a:p>
            <a:pPr indent="-112712"/>
            <a:r>
              <a:rPr lang="nb-NO" altLang="nb-NO" sz="1100" b="1" u="none" dirty="0"/>
              <a:t>Tvillingstudier:</a:t>
            </a:r>
          </a:p>
          <a:p>
            <a:pPr marL="171450" indent="-171450">
              <a:buFontTx/>
              <a:buChar char="-"/>
            </a:pPr>
            <a:r>
              <a:rPr lang="nb-NO" altLang="nb-NO" sz="1100" dirty="0"/>
              <a:t>Likekjønnede eneggede tvillinger: hvis én har lidelsen er det 40-45 % sannsynlighet for at den andre utvikler den</a:t>
            </a:r>
          </a:p>
          <a:p>
            <a:pPr marL="171450" indent="-171450">
              <a:buFontTx/>
              <a:buChar char="-"/>
            </a:pPr>
            <a:r>
              <a:rPr lang="nb-NO" altLang="nb-NO" sz="1100" dirty="0"/>
              <a:t>Likekjønnede toeggede tvillinger: hvis én har lidelsen er det 5-9 %  sannsynlighet for at den andre utvikler den</a:t>
            </a:r>
          </a:p>
          <a:p>
            <a:pPr marL="171450" indent="-171450">
              <a:buFontTx/>
              <a:buChar char="-"/>
            </a:pPr>
            <a:r>
              <a:rPr lang="nb-NO" altLang="nb-NO" sz="1100" dirty="0"/>
              <a:t>Forskjellen mellom eneggede og toeggede tvillinger forklares med genetisk arv</a:t>
            </a:r>
          </a:p>
          <a:p>
            <a:pPr marL="171450" indent="-171450">
              <a:buFontTx/>
              <a:buChar char="-"/>
              <a:defRPr/>
            </a:pPr>
            <a:r>
              <a:rPr lang="nb-NO" altLang="nb-NO" sz="1100" baseline="0" dirty="0"/>
              <a:t>Tallene fra tvillingstudiene viser hovedsakelig til personer med bipolar I lidelse som har vært innlagt. </a:t>
            </a:r>
            <a:r>
              <a:rPr lang="nb-NO" altLang="nb-NO" sz="1100" dirty="0"/>
              <a:t>Arvbarheten er noe lavere ved bipolar II lidelse </a:t>
            </a:r>
            <a:endParaRPr lang="nb-NO" altLang="nb-NO" sz="1100" b="0" u="none" baseline="0" dirty="0"/>
          </a:p>
          <a:p>
            <a:pPr>
              <a:defRPr/>
            </a:pPr>
            <a:r>
              <a:rPr lang="nb-NO" altLang="nb-NO" sz="1100" b="1" u="none" dirty="0"/>
              <a:t>Mer om risiko:</a:t>
            </a:r>
          </a:p>
          <a:p>
            <a:pPr marL="171450" indent="-171450">
              <a:buFontTx/>
              <a:buChar char="-"/>
            </a:pPr>
            <a:r>
              <a:rPr lang="nb-NO" altLang="nb-NO" sz="1100" dirty="0"/>
              <a:t>Hvis begge foreldre har bipolar lidelse, øker risikoen til 25+ %</a:t>
            </a:r>
          </a:p>
          <a:p>
            <a:pPr marL="171450" indent="-171450">
              <a:buFontTx/>
              <a:buChar char="-"/>
            </a:pPr>
            <a:r>
              <a:rPr lang="nb-NO" altLang="nb-NO" sz="1100" dirty="0"/>
              <a:t>Schizofreni i familien øker risikoen for bipolar I lidelse hos et barn, mens tilbakevendende depresjoner øker risikoen for bipolar II lidelse</a:t>
            </a:r>
          </a:p>
          <a:p>
            <a:pPr marL="171450" indent="-171450">
              <a:buFontTx/>
              <a:buChar char="-"/>
              <a:defRPr/>
            </a:pPr>
            <a:r>
              <a:rPr lang="nb-NO" altLang="nb-NO" sz="1100" dirty="0"/>
              <a:t>Nærmere 50 % av barn</a:t>
            </a:r>
            <a:r>
              <a:rPr lang="nb-NO" altLang="nb-NO" sz="1100" baseline="0" dirty="0"/>
              <a:t> med en forelder med BP (og en frisk) utvikler </a:t>
            </a:r>
            <a:r>
              <a:rPr lang="nb-NO" altLang="nb-NO" sz="1100" dirty="0"/>
              <a:t>en eller annen psykisk lidelse. Det er omtrent det dobbelte som i befolkningen</a:t>
            </a:r>
            <a:r>
              <a:rPr lang="nb-NO" altLang="nb-NO" sz="1100" baseline="0" dirty="0"/>
              <a:t> for øvrig. Disse lidelsene har ulik alvorlighetsgrad og er ikke nødvendigvis vedvarende.</a:t>
            </a:r>
            <a:endParaRPr lang="nb-NO" altLang="nb-NO" sz="1100" dirty="0"/>
          </a:p>
          <a:p>
            <a:pPr marL="171450" indent="-171450">
              <a:buFontTx/>
              <a:buChar char="-"/>
            </a:pPr>
            <a:r>
              <a:rPr lang="nb-NO" altLang="nb-NO" sz="1100" dirty="0"/>
              <a:t>Det er mer sannsynlig at et barn av en forelder med bipolar lidelse utvikler unipolare depresjoner enn bipolar lidelse </a:t>
            </a:r>
          </a:p>
          <a:p>
            <a:pPr marL="171450" indent="-171450">
              <a:buFontTx/>
              <a:buChar char="-"/>
            </a:pPr>
            <a:r>
              <a:rPr lang="nb-NO" altLang="nb-NO" sz="1100" dirty="0"/>
              <a:t>1/4 til 1/3 av de med bipolar lidelse har en førstegradsslektning med lidelsen</a:t>
            </a:r>
          </a:p>
          <a:p>
            <a:pPr marL="0" lvl="0" indent="0" eaLnBrk="1" hangingPunct="1">
              <a:buFontTx/>
              <a:buNone/>
            </a:pPr>
            <a:endParaRPr lang="nb-NO" altLang="nb-NO" sz="1100" b="1" u="none" baseline="0" dirty="0"/>
          </a:p>
          <a:p>
            <a:pPr marL="0" lvl="0" indent="0" eaLnBrk="1" hangingPunct="1">
              <a:buFontTx/>
              <a:buNone/>
            </a:pPr>
            <a:r>
              <a:rPr lang="nb-NO" altLang="nb-NO" sz="1100" b="1" u="none" baseline="0" dirty="0"/>
              <a:t>Arvbarhetsestimater: </a:t>
            </a:r>
            <a:r>
              <a:rPr lang="nb-NO" altLang="nb-NO" sz="1100" i="1" baseline="0" dirty="0"/>
              <a:t>Dette kan være for avansert informasjon for kursdeltagerne, men enkelte deltagere kan ha hørt om arvbarhetsestimater og spør om hva det betyr. Informasjonen nedenfor kan benyttes av kursledere som ønsker å gi en forklaring. Alternativt kan deltagerne henvises til litteratur om dette, f.eks. kap. 3 i Skjelstad (2021)</a:t>
            </a:r>
            <a:endParaRPr lang="nb-NO" altLang="nb-NO" sz="1100" baseline="0" dirty="0"/>
          </a:p>
          <a:p>
            <a:pPr marL="171450" indent="-171450">
              <a:buFontTx/>
              <a:buChar char="-"/>
            </a:pPr>
            <a:r>
              <a:rPr lang="nb-NO" altLang="nb-NO" sz="1100" b="0" baseline="0" dirty="0">
                <a:solidFill>
                  <a:schemeClr val="tx1"/>
                </a:solidFill>
              </a:rPr>
              <a:t>Funnene fra tvillingstudier anslår arvbarheten til å ligge i området 60-80 % (høyest for bipolar I lidelse)</a:t>
            </a:r>
            <a:r>
              <a:rPr lang="nb-NO" altLang="nb-NO" sz="1100" b="0" baseline="0" dirty="0"/>
              <a:t>.</a:t>
            </a:r>
            <a:r>
              <a:rPr lang="nb-NO" altLang="nb-NO" sz="1100" baseline="0" dirty="0"/>
              <a:t> Mange tenker da feilaktig at det er 60-80 % sannsynlighet for at deres barn får lidelsen. Arvbarhetsestimatene betyr kun at 60-80 % av årsaken til høyere overlapp (konkordans) av bipolar lidelse hos eneggede sammenlignet med toeggede trolig skyldes arvematerialet. Dette fordi </a:t>
            </a:r>
            <a:r>
              <a:rPr lang="nb-NO" altLang="nb-NO" sz="1100" dirty="0"/>
              <a:t>eneggede har</a:t>
            </a:r>
            <a:r>
              <a:rPr lang="nb-NO" altLang="nb-NO" sz="1100" baseline="0" dirty="0"/>
              <a:t> identisk DNA, mens </a:t>
            </a:r>
            <a:r>
              <a:rPr lang="nb-NO" altLang="nb-NO" sz="1100" dirty="0"/>
              <a:t>toeggede kun deler ca. 50 % </a:t>
            </a:r>
            <a:r>
              <a:rPr lang="nb-NO" altLang="nb-NO" sz="1100" baseline="0" dirty="0"/>
              <a:t>(jf. Falconers formel)</a:t>
            </a:r>
            <a:r>
              <a:rPr lang="nb-NO" altLang="nb-NO" sz="1100" dirty="0"/>
              <a:t>. Men man kan ikke med sikkerhet si at forskjellen skyldes </a:t>
            </a:r>
            <a:r>
              <a:rPr lang="nb-NO" altLang="nb-NO" sz="1100" u="none" dirty="0"/>
              <a:t>arvematerialet,</a:t>
            </a:r>
            <a:r>
              <a:rPr lang="nb-NO" altLang="nb-NO" sz="1100" dirty="0"/>
              <a:t> selv om det anses som sannsynlig. Tvillingstudiene kan heller</a:t>
            </a:r>
            <a:r>
              <a:rPr lang="nb-NO" altLang="nb-NO" sz="1100" baseline="0" dirty="0"/>
              <a:t> ikke fortelle oss </a:t>
            </a:r>
            <a:r>
              <a:rPr lang="nb-NO" altLang="nb-NO" sz="1100" dirty="0"/>
              <a:t>hvor viktig arvematerialet</a:t>
            </a:r>
            <a:r>
              <a:rPr lang="nb-NO" altLang="nb-NO" sz="1100" baseline="0" dirty="0"/>
              <a:t> generelt er for utvikling av bipolar lidelse. Da trengs det andre typer studier, som </a:t>
            </a:r>
            <a:r>
              <a:rPr lang="nb-NO" altLang="nb-NO" sz="1100" dirty="0"/>
              <a:t>genetiske studier. Arvbarhetsestimatet</a:t>
            </a:r>
            <a:r>
              <a:rPr lang="nb-NO" altLang="nb-NO" sz="1100" baseline="0" dirty="0"/>
              <a:t> fra tvillingstudier kan heller ikke fortelle oss hvor sannsynlig det er at et barn av en person med bipolar lidelse selv utvikler lidelsen, men overlappen mellom toeggede tvillinger gir oss en pekepinn ettersom også et barn (i likhet med søsken) deler</a:t>
            </a:r>
            <a:r>
              <a:rPr lang="nb-NO" altLang="nb-NO" sz="1100" dirty="0"/>
              <a:t> omtrent halvparten</a:t>
            </a:r>
            <a:r>
              <a:rPr lang="nb-NO" altLang="nb-NO" sz="1100" baseline="0" dirty="0"/>
              <a:t> av arvematerialet med hver av foreldrene. Det er også verdt å merke seg at selv for eneggede tvillinger er det størst sannsynlighet for at tvilling nummer to ikke utvikler bipolar lidelse, til tross for identiske gener. Det tilsier at også andre faktorer er viktige, f.eks. forskjeller i eksponering for og mestring av miljøfaktorer, livsstilsfaktorer eller andre tilfeldige faktorer av biokjemisk betydning.</a:t>
            </a:r>
            <a:endParaRPr lang="nb-NO" altLang="nb-NO" sz="1100" dirty="0"/>
          </a:p>
        </p:txBody>
      </p:sp>
    </p:spTree>
    <p:extLst>
      <p:ext uri="{BB962C8B-B14F-4D97-AF65-F5344CB8AC3E}">
        <p14:creationId xmlns:p14="http://schemas.microsoft.com/office/powerpoint/2010/main" val="22385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16A6E1-6F30-44A2-A33C-EA7C31FD7EF3}" type="slidenum">
              <a:rPr lang="nb-NO" altLang="nb-NO" smtClean="0">
                <a:latin typeface="Arial" panose="020B0604020202020204" pitchFamily="34" charset="0"/>
              </a:rPr>
              <a:pPr>
                <a:spcBef>
                  <a:spcPct val="0"/>
                </a:spcBef>
              </a:pPr>
              <a:t>6</a:t>
            </a:fld>
            <a:endParaRPr lang="nb-NO" altLang="nb-NO">
              <a:latin typeface="Arial" panose="020B0604020202020204" pitchFamily="34" charset="0"/>
            </a:endParaRPr>
          </a:p>
        </p:txBody>
      </p:sp>
      <p:sp>
        <p:nvSpPr>
          <p:cNvPr id="2560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t>Tekst: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baseline="0" dirty="0"/>
              <a:t>Ingen enkeltgener kan forklare utvikling av bipolar lidelse. </a:t>
            </a:r>
            <a:r>
              <a:rPr lang="nb-NO" altLang="nb-NO" sz="1100" dirty="0"/>
              <a:t>G</a:t>
            </a:r>
            <a:r>
              <a:rPr lang="nb-NO" altLang="nb-NO" sz="1100" baseline="0" dirty="0"/>
              <a:t>enenes betydning for utvikling av bipolare og andre psykiske lidelser er mye mer komplisert enn man tidligere trodde og håpet på.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baseline="0" dirty="0"/>
              <a:t>Mange genvarianter bidrar litt. De påviste genvariantene har også andre funksjoner: de øker ikke bare sannsynligheten for bipolar lidelse, men har også betydning for andre egenskaper som kreativitet.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baseline="0" dirty="0"/>
              <a:t>Selv om vi nå vet at det ikke finnes noen enkeltgener av stor betydning, er det f</a:t>
            </a:r>
            <a:r>
              <a:rPr lang="nb-NO" altLang="nb-NO" sz="1100" dirty="0"/>
              <a:t>ortsatt mye vi ikke vet om hvordan arvematerialet inngår i biologiske prosesser som kan påvirke risikoen for bipolar lidelse.</a:t>
            </a:r>
            <a:endParaRPr lang="nb-NO" altLang="nb-NO" sz="1100" b="1" u="none" dirty="0"/>
          </a:p>
          <a:p>
            <a:pPr marL="0" indent="0" eaLnBrk="1" hangingPunct="1">
              <a:buFontTx/>
              <a:buNone/>
            </a:pPr>
            <a:endParaRPr lang="nb-NO" altLang="nb-NO" sz="1100" b="1" u="none" dirty="0"/>
          </a:p>
          <a:p>
            <a:pPr marL="0" indent="0" eaLnBrk="1" hangingPunct="1">
              <a:buFontTx/>
              <a:buNone/>
            </a:pPr>
            <a:r>
              <a:rPr lang="nb-NO" altLang="nb-NO" sz="1100" b="0" u="sng" dirty="0"/>
              <a:t>Tilleggsinformasjon ved behov:</a:t>
            </a:r>
          </a:p>
          <a:p>
            <a:pPr marL="171450" lvl="0" indent="-171450" eaLnBrk="1" hangingPunct="1">
              <a:buFontTx/>
              <a:buChar char="-"/>
            </a:pPr>
            <a:r>
              <a:rPr lang="nb-NO" altLang="nb-NO" sz="1100" dirty="0" err="1"/>
              <a:t>Helgenomstudier</a:t>
            </a:r>
            <a:r>
              <a:rPr lang="nb-NO" altLang="nb-NO" sz="1100" dirty="0"/>
              <a:t> har </a:t>
            </a:r>
            <a:r>
              <a:rPr lang="nb-NO" altLang="nb-NO" sz="1100" baseline="0" dirty="0"/>
              <a:t>hovedsakelig konsentrert seg om proteinkodende gener i DNA-et. Funn </a:t>
            </a:r>
            <a:r>
              <a:rPr lang="nb-NO" altLang="nb-NO" sz="1100" dirty="0"/>
              <a:t>viser</a:t>
            </a:r>
            <a:r>
              <a:rPr lang="nb-NO" altLang="nb-NO" sz="1100" baseline="0" dirty="0"/>
              <a:t> at mange vanlige genvarianter (alleler) opptrer noe hyppigere hos personer med bipolar lidelse. Hver av disse genvariantene synes kun å øke risikoen litt. De genvariantene som øker risikoen mest, øker risikoen med ca. 20 %. Det vil si at hvis du har en slik genvariant, vil risikoen for å få bipolar I lidelse øke fra 1 % til 1,2 %. Personer med bipolar lidelse har gjerne flere slike genvarianter, men hvilke og hvor mange varierer. Det er også mange i befolkningen som har slike genvarianter – og dermed antatt økt risiko eller sårbarhet – uten å utvikle bipolar lidelse.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baseline="0" dirty="0"/>
              <a:t>Studier antyder at de genetiske funnene på gruppenivå </a:t>
            </a:r>
            <a:r>
              <a:rPr lang="nb-NO" altLang="nb-NO" sz="1100" dirty="0"/>
              <a:t>kanskje kan</a:t>
            </a:r>
            <a:r>
              <a:rPr lang="nb-NO" altLang="nb-NO" sz="1100" baseline="0" dirty="0"/>
              <a:t> forklare </a:t>
            </a:r>
            <a:r>
              <a:rPr lang="nb-NO" altLang="nb-NO" sz="1100" dirty="0"/>
              <a:t>25 % av arvbarheten fra tvillingstudiene </a:t>
            </a:r>
            <a:r>
              <a:rPr lang="nb-NO" altLang="nb-NO" sz="1100" baseline="0" dirty="0"/>
              <a:t>og noen få prosent på i</a:t>
            </a:r>
            <a:r>
              <a:rPr lang="nb-NO" altLang="nb-NO" sz="1100" dirty="0"/>
              <a:t>ndividnivå.</a:t>
            </a:r>
            <a:endParaRPr lang="nb-NO" altLang="nb-NO" sz="1100" baseline="0" dirty="0"/>
          </a:p>
          <a:p>
            <a:pPr marL="171450" lvl="0" indent="-171450" eaLnBrk="1" hangingPunct="1">
              <a:buFontTx/>
              <a:buChar char="-"/>
            </a:pPr>
            <a:r>
              <a:rPr lang="nb-NO" altLang="nb-NO" sz="1100" baseline="0" dirty="0"/>
              <a:t>Ettersom det ikke finnes noen få genvarianter som betyr mye (det vil si at arvegangen er polygenetisk og ikke-mendelsk), er det også vanskelig å utvikle nye genetiske og medikamentelle behandlingsformer. I tillegg er det økt forekomst av flere av de samme genvariantene ved andre psykiske lidelser. </a:t>
            </a:r>
            <a:r>
              <a:rPr lang="nb-NO" altLang="nb-NO" sz="1100" dirty="0"/>
              <a:t>Studier finner f.eks. 70 % overlapp i genvarianter mellom bipolar I lidelse og schizofreni.</a:t>
            </a:r>
          </a:p>
          <a:p>
            <a:pPr marL="0" indent="0" eaLnBrk="1" hangingPunct="1">
              <a:buFontTx/>
              <a:buNone/>
            </a:pPr>
            <a:endParaRPr lang="nb-NO" altLang="nb-NO" sz="1100" baseline="0" dirty="0"/>
          </a:p>
          <a:p>
            <a:pPr marL="0" indent="0" eaLnBrk="1" hangingPunct="1">
              <a:buFontTx/>
              <a:buNone/>
            </a:pPr>
            <a:r>
              <a:rPr lang="nb-NO" altLang="nb-NO" sz="1100" u="sng" baseline="0" dirty="0"/>
              <a:t>Ressurs for videre lesing: </a:t>
            </a:r>
          </a:p>
          <a:p>
            <a:pPr marL="171450" indent="-171450" eaLnBrk="1" hangingPunct="1">
              <a:buFontTx/>
              <a:buChar char="-"/>
            </a:pPr>
            <a:r>
              <a:rPr lang="nb-NO" altLang="nb-NO" sz="1100" u="none" baseline="0" dirty="0"/>
              <a:t>Se NORMENT-konferansen «Der det er forskning, er det håp!» (</a:t>
            </a:r>
            <a:r>
              <a:rPr lang="nb-NO" sz="1100" dirty="0">
                <a:hlinkClick r:id="rId3"/>
              </a:rPr>
              <a:t>Der det er forskning, er det håp! - NORMENT: Norsk senter for forskning på mentale lidelser (uio.no)</a:t>
            </a:r>
            <a:r>
              <a:rPr lang="nb-NO" altLang="nb-NO" sz="1100" u="none" baseline="0" dirty="0"/>
              <a:t>) </a:t>
            </a:r>
          </a:p>
          <a:p>
            <a:pPr marL="0" indent="0" eaLnBrk="1" hangingPunct="1">
              <a:buFontTx/>
              <a:buNone/>
            </a:pPr>
            <a:endParaRPr lang="nb-NO" altLang="nb-NO" sz="1200" u="sng" baseline="0" dirty="0"/>
          </a:p>
        </p:txBody>
      </p:sp>
    </p:spTree>
    <p:extLst>
      <p:ext uri="{BB962C8B-B14F-4D97-AF65-F5344CB8AC3E}">
        <p14:creationId xmlns:p14="http://schemas.microsoft.com/office/powerpoint/2010/main" val="3232282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100" b="1" i="0" baseline="0" dirty="0"/>
              <a:t>Tekst:</a:t>
            </a:r>
            <a:endParaRPr lang="nb-NO" altLang="nb-NO" sz="1100" dirty="0"/>
          </a:p>
          <a:p>
            <a:pPr marL="0" lvl="0" indent="0">
              <a:buFont typeface="Arial" panose="020B0604020202020204" pitchFamily="34" charset="0"/>
              <a:buNone/>
            </a:pPr>
            <a:r>
              <a:rPr lang="nb-NO" altLang="nb-NO" sz="1100" baseline="0" dirty="0"/>
              <a:t>Miljørisikofaktorene som er vist å øke risikoen for bipolar lidelse:</a:t>
            </a:r>
            <a:endParaRPr lang="nb-NO" altLang="nb-NO" sz="1100" dirty="0"/>
          </a:p>
          <a:p>
            <a:pPr marL="171450" lvl="0" indent="-171450">
              <a:buFont typeface="Arial" panose="020B0604020202020204" pitchFamily="34" charset="0"/>
              <a:buChar char="•"/>
            </a:pPr>
            <a:r>
              <a:rPr lang="nb-NO" altLang="nb-NO" sz="1100" dirty="0"/>
              <a:t>Å være født veldig prematurt</a:t>
            </a:r>
          </a:p>
          <a:p>
            <a:pPr marL="171450" lvl="0" indent="-171450">
              <a:buFont typeface="Arial" panose="020B0604020202020204" pitchFamily="34" charset="0"/>
              <a:buChar char="•"/>
            </a:pPr>
            <a:r>
              <a:rPr lang="nb-NO" altLang="nb-NO" sz="1100" dirty="0"/>
              <a:t>Psykologiske traumer tidlig i livet</a:t>
            </a:r>
          </a:p>
          <a:p>
            <a:pPr marL="171450" lvl="0" indent="-171450">
              <a:buFont typeface="Arial" panose="020B0604020202020204" pitchFamily="34" charset="0"/>
              <a:buChar char="•"/>
            </a:pPr>
            <a:r>
              <a:rPr lang="nb-NO" altLang="nb-NO" sz="1100" dirty="0"/>
              <a:t>Større stressopplevelser kort tid før sykdomsutbruddet</a:t>
            </a:r>
          </a:p>
          <a:p>
            <a:pPr marL="171450" lvl="0" indent="-171450">
              <a:buFont typeface="Arial" panose="020B0604020202020204" pitchFamily="34" charset="0"/>
              <a:buChar char="•"/>
            </a:pPr>
            <a:r>
              <a:rPr lang="nb-NO" altLang="nb-NO" sz="1100" dirty="0"/>
              <a:t>Hodeskader</a:t>
            </a:r>
          </a:p>
          <a:p>
            <a:pPr marL="171450" lvl="0" indent="-171450">
              <a:buFont typeface="Arial" panose="020B0604020202020204" pitchFamily="34" charset="0"/>
              <a:buChar char="•"/>
            </a:pPr>
            <a:r>
              <a:rPr lang="nb-NO" altLang="nb-NO" sz="1100" dirty="0"/>
              <a:t>Rusmidler er</a:t>
            </a:r>
            <a:r>
              <a:rPr lang="nb-NO" altLang="nb-NO" sz="1100" baseline="0" dirty="0"/>
              <a:t> mer usikkert </a:t>
            </a:r>
          </a:p>
          <a:p>
            <a:pPr marL="171450" lvl="0" indent="-171450">
              <a:buFont typeface="Arial" panose="020B0604020202020204" pitchFamily="34" charset="0"/>
              <a:buChar char="•"/>
            </a:pPr>
            <a:r>
              <a:rPr lang="nb-NO" altLang="nb-NO" sz="1100" baseline="0" dirty="0"/>
              <a:t>B</a:t>
            </a:r>
            <a:r>
              <a:rPr lang="nb-NO" altLang="nb-NO" sz="1100" dirty="0"/>
              <a:t>etennelser er</a:t>
            </a:r>
            <a:r>
              <a:rPr lang="nb-NO" altLang="nb-NO" sz="1100" baseline="0" dirty="0"/>
              <a:t> </a:t>
            </a:r>
            <a:r>
              <a:rPr lang="nb-NO" altLang="nb-NO" sz="1100" dirty="0"/>
              <a:t>mer usikkert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aseline="0" dirty="0"/>
              <a:t>Disse miljørisikofaktorene er vist å </a:t>
            </a:r>
            <a:r>
              <a:rPr lang="nb-NO" altLang="nb-NO" sz="1100" i="1" baseline="0" dirty="0"/>
              <a:t>øke</a:t>
            </a:r>
            <a:r>
              <a:rPr lang="nb-NO" altLang="nb-NO" sz="1100" baseline="0" dirty="0"/>
              <a:t> risikoen, men på samme måte som for genvarianter er ikke sammenhengene entydige: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Ikke alle med </a:t>
            </a:r>
            <a:r>
              <a:rPr lang="nb-NO" sz="1100" baseline="0" dirty="0"/>
              <a:t>slike erfaringer utvikler bipolar eller annen psykisk lidelse</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aseline="0" dirty="0"/>
              <a:t>Også personer uten disse risikofaktorene kan utvikle bipolar lidelse</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Risikofaktorene øker også risikoen for en rekke andre psykiske lidelser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aseline="0" dirty="0"/>
              <a:t>Andre miljøfaktorer kan </a:t>
            </a:r>
            <a:r>
              <a:rPr lang="nb-NO" altLang="nb-NO" sz="1100" i="1" baseline="0" dirty="0"/>
              <a:t>redusere</a:t>
            </a:r>
            <a:r>
              <a:rPr lang="nb-NO" altLang="nb-NO" sz="1100" baseline="0" dirty="0"/>
              <a:t> risikoen for bipolar lidelse.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aseline="0" dirty="0"/>
              <a:t>Gunstige oppvekstbetingelser kan ha beskyttende effekt for de som har genetisk sårbarhet.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u="sng" baseline="0" dirty="0"/>
              <a:t>Tilleggsinformasjon ved behov:</a:t>
            </a:r>
            <a:endParaRPr lang="nb-NO" altLang="nb-NO" sz="1100" b="0" u="sng" dirty="0"/>
          </a:p>
          <a:p>
            <a:pPr marL="342900" indent="-342900">
              <a:buFontTx/>
              <a:buChar char="-"/>
            </a:pPr>
            <a:r>
              <a:rPr lang="nb-NO" altLang="nb-NO" sz="1100" dirty="0"/>
              <a:t>Å ha erfart enten misbruk, omsorgsforsømmelse, mobbing eller tap av foreldre de første 18 leveårene, er vist å øke risikoen for bipolar lidelse med 2,6x. Emosjonelt misbruk gir størst økt risiko (4x).</a:t>
            </a:r>
          </a:p>
          <a:p>
            <a:pPr marL="342900" indent="-342900">
              <a:buFontTx/>
              <a:buChar char="-"/>
            </a:pPr>
            <a:r>
              <a:rPr lang="nb-NO" altLang="nb-NO" sz="1100" dirty="0"/>
              <a:t>Hodeskader ≈ 2x økt risiko.</a:t>
            </a:r>
          </a:p>
          <a:p>
            <a:pPr marL="342900" indent="-342900">
              <a:buFontTx/>
              <a:buChar char="-"/>
            </a:pPr>
            <a:r>
              <a:rPr lang="nb-NO" altLang="nb-NO" sz="1100" dirty="0"/>
              <a:t>Rusmiddelbruk, spesielt illegale stoffer, er vist å øke risikoen i noen, men ikke i andre studier.</a:t>
            </a:r>
          </a:p>
          <a:p>
            <a:pPr marL="342900" indent="-342900">
              <a:buFontTx/>
              <a:buChar char="-"/>
            </a:pPr>
            <a:r>
              <a:rPr lang="nb-NO" altLang="nb-NO" sz="1100" dirty="0"/>
              <a:t>Fødsler kan utløse lidelsen, men har ingen sterk evidens som risikofaktor.</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t>Det er behov for flere gode langtidsstudier. Om flere miljøfaktorer er det motstridende funn og usikkerhet.</a:t>
            </a:r>
          </a:p>
        </p:txBody>
      </p:sp>
      <p:sp>
        <p:nvSpPr>
          <p:cNvPr id="4" name="Plassholder for lysbildenummer 3"/>
          <p:cNvSpPr>
            <a:spLocks noGrp="1"/>
          </p:cNvSpPr>
          <p:nvPr>
            <p:ph type="sldNum" sz="quarter" idx="10"/>
          </p:nvPr>
        </p:nvSpPr>
        <p:spPr/>
        <p:txBody>
          <a:bodyPr/>
          <a:lstStyle/>
          <a:p>
            <a:fld id="{82CA1CDD-F5D3-4EEF-BC71-6C1A7FC31CD5}" type="slidenum">
              <a:rPr lang="nb-NO" smtClean="0"/>
              <a:t>7</a:t>
            </a:fld>
            <a:endParaRPr lang="nb-NO"/>
          </a:p>
        </p:txBody>
      </p:sp>
    </p:spTree>
    <p:extLst>
      <p:ext uri="{BB962C8B-B14F-4D97-AF65-F5344CB8AC3E}">
        <p14:creationId xmlns:p14="http://schemas.microsoft.com/office/powerpoint/2010/main" val="3957493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F0A454-0FCA-4DEE-94E6-BEC7480F6871}" type="slidenum">
              <a:rPr lang="nb-NO" altLang="nb-NO" smtClean="0">
                <a:latin typeface="Arial" panose="020B0604020202020204" pitchFamily="34" charset="0"/>
              </a:rPr>
              <a:pPr>
                <a:spcBef>
                  <a:spcPct val="0"/>
                </a:spcBef>
              </a:pPr>
              <a:t>8</a:t>
            </a:fld>
            <a:endParaRPr lang="nb-NO" altLang="nb-NO">
              <a:latin typeface="Arial" panose="020B0604020202020204"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Arial" panose="020B0604020202020204" pitchFamily="34" charset="0"/>
              <a:buNone/>
            </a:pPr>
            <a:r>
              <a:rPr lang="nb-NO" altLang="nb-NO" sz="1100" b="1" dirty="0">
                <a:latin typeface="+mn-lt"/>
              </a:rPr>
              <a:t>Tekst:</a:t>
            </a:r>
          </a:p>
          <a:p>
            <a:pPr marL="171450" indent="-171450" eaLnBrk="1" hangingPunct="1">
              <a:buFont typeface="Calibri Light" panose="020F0302020204030204" pitchFamily="34" charset="0"/>
              <a:buChar char="−"/>
            </a:pPr>
            <a:r>
              <a:rPr lang="nb-NO" altLang="nb-NO" sz="1100" dirty="0">
                <a:latin typeface="+mn-lt"/>
              </a:rPr>
              <a:t>Som forskningen på arvematerialet og miljørisikofaktorer har vist,</a:t>
            </a:r>
            <a:r>
              <a:rPr lang="nb-NO" altLang="nb-NO" sz="1100" baseline="0" dirty="0">
                <a:latin typeface="+mn-lt"/>
              </a:rPr>
              <a:t> vet vi i dag at det ikke finnes noen enkle årsakssammenhenger for utvikling av bipolar lidelse. </a:t>
            </a:r>
          </a:p>
          <a:p>
            <a:pPr marL="171450" indent="-171450" eaLnBrk="1" hangingPunct="1">
              <a:buFont typeface="Calibri Light" panose="020F0302020204030204" pitchFamily="34" charset="0"/>
              <a:buChar char="−"/>
            </a:pPr>
            <a:r>
              <a:rPr lang="nb-NO" altLang="nb-NO" sz="1100" baseline="0" dirty="0">
                <a:latin typeface="+mn-lt"/>
              </a:rPr>
              <a:t>Dagens kunnskap tilsier at bipolar lidelse er et resultat av komplekse samspillsprosesser mellom arvematerialet, levd liv og komplekse psykologiske og biologiske prosesser som utvikler og endrer seg over tid. </a:t>
            </a:r>
          </a:p>
          <a:p>
            <a:pPr eaLnBrk="1" hangingPunct="1"/>
            <a:endParaRPr lang="nb-NO" altLang="nb-NO" sz="1100" baseline="0" dirty="0">
              <a:latin typeface="+mn-lt"/>
            </a:endParaRPr>
          </a:p>
          <a:p>
            <a:pPr eaLnBrk="1" hangingPunct="1"/>
            <a:r>
              <a:rPr lang="nb-NO" altLang="nb-NO" sz="1100" u="sng" baseline="0" dirty="0">
                <a:latin typeface="+mn-lt"/>
              </a:rPr>
              <a:t>Stress-sårbarhetsmodellen illustrerer dette på et overordnet nivå</a:t>
            </a:r>
            <a:r>
              <a:rPr lang="nb-NO" altLang="nb-NO" sz="1100" baseline="0" dirty="0">
                <a:latin typeface="+mn-lt"/>
              </a:rPr>
              <a:t>: </a:t>
            </a:r>
          </a:p>
          <a:p>
            <a:pPr marL="171450" indent="-171450" eaLnBrk="1" hangingPunct="1">
              <a:buFont typeface="Calibri Light" panose="020F0302020204030204" pitchFamily="34" charset="0"/>
              <a:buChar char="−"/>
            </a:pPr>
            <a:r>
              <a:rPr lang="nb-NO" altLang="nb-NO" sz="1100" baseline="0" dirty="0">
                <a:latin typeface="+mn-lt"/>
              </a:rPr>
              <a:t>Hovedidéen er at man arver, ev. utvikler, en større eller mindre biologisk sårbarhet, og at det er graden av psykologisk og biologisk stress som avgjør om bipolar lidelse utvikles. </a:t>
            </a:r>
          </a:p>
          <a:p>
            <a:pPr marL="171450" indent="-171450" eaLnBrk="1" hangingPunct="1">
              <a:buFont typeface="Calibri Light" panose="020F0302020204030204" pitchFamily="34" charset="0"/>
              <a:buChar char="−"/>
            </a:pPr>
            <a:r>
              <a:rPr lang="nb-NO" altLang="nb-NO" sz="1100" baseline="0" dirty="0">
                <a:latin typeface="+mn-lt"/>
              </a:rPr>
              <a:t>Ved høy biologisk sårbarhet skal det mindre stress til for å utløse lidelsen, mens ved lav biologisk sårbarhet skal det mer stress til.</a:t>
            </a:r>
          </a:p>
          <a:p>
            <a:pPr marL="171450" indent="-171450" eaLnBrk="1" hangingPunct="1">
              <a:buFont typeface="Arial" panose="020B0604020202020204" pitchFamily="34" charset="0"/>
              <a:buChar char="•"/>
            </a:pPr>
            <a:endParaRPr lang="nb-NO" altLang="nb-NO" sz="1100" baseline="0" dirty="0">
              <a:latin typeface="+mn-lt"/>
            </a:endParaRPr>
          </a:p>
          <a:p>
            <a:pPr eaLnBrk="1" hangingPunct="1"/>
            <a:r>
              <a:rPr lang="nb-NO" altLang="nb-NO" sz="1100" i="1" baseline="0" dirty="0">
                <a:latin typeface="+mn-lt"/>
              </a:rPr>
              <a:t>Forklar modellen: </a:t>
            </a:r>
          </a:p>
          <a:p>
            <a:pPr marL="171450" indent="-171450" eaLnBrk="1" hangingPunct="1">
              <a:buFont typeface="Calibri Light" panose="020F0302020204030204" pitchFamily="34" charset="0"/>
              <a:buChar char="−"/>
            </a:pPr>
            <a:r>
              <a:rPr lang="nb-NO" altLang="nb-NO" sz="1100" b="1" dirty="0">
                <a:latin typeface="+mn-lt"/>
              </a:rPr>
              <a:t>Biologisk sårbarhet</a:t>
            </a:r>
            <a:r>
              <a:rPr lang="nb-NO" altLang="nb-NO" sz="1100" b="0" dirty="0">
                <a:latin typeface="+mn-lt"/>
              </a:rPr>
              <a:t>: </a:t>
            </a:r>
            <a:r>
              <a:rPr lang="nb-NO" altLang="nb-NO" sz="1100" dirty="0">
                <a:latin typeface="+mn-lt"/>
              </a:rPr>
              <a:t>Er medfødt (DNA) eller ervervet.</a:t>
            </a:r>
            <a:r>
              <a:rPr lang="nb-NO" altLang="nb-NO" sz="1100" baseline="0" dirty="0">
                <a:latin typeface="+mn-lt"/>
              </a:rPr>
              <a:t> De oppstår en svikt i hjernens normale prosesser, bl.a. i signalstoffenes funksjon.</a:t>
            </a:r>
          </a:p>
          <a:p>
            <a:pPr marL="171450" indent="-171450" eaLnBrk="1" hangingPunct="1">
              <a:buFont typeface="Calibri Light" panose="020F0302020204030204" pitchFamily="34" charset="0"/>
              <a:buChar char="−"/>
            </a:pPr>
            <a:r>
              <a:rPr lang="nb-NO" altLang="nb-NO" sz="1100" b="0" baseline="0" dirty="0">
                <a:latin typeface="+mn-lt"/>
              </a:rPr>
              <a:t>Sårbarheten samspiller med og utløses av </a:t>
            </a:r>
            <a:r>
              <a:rPr lang="nb-NO" altLang="nb-NO" sz="1100" b="1" baseline="0" dirty="0">
                <a:latin typeface="+mn-lt"/>
              </a:rPr>
              <a:t>miljøfaktorer</a:t>
            </a:r>
            <a:r>
              <a:rPr lang="nb-NO" altLang="nb-NO" sz="1100" baseline="0" dirty="0">
                <a:latin typeface="+mn-lt"/>
              </a:rPr>
              <a:t>: Langvarig stress, store livsbelastninger, store variasjoner i døgnrytme m.m.</a:t>
            </a:r>
          </a:p>
          <a:p>
            <a:pPr marL="171450" indent="-171450" eaLnBrk="1" hangingPunct="1">
              <a:buFont typeface="Calibri Light" panose="020F0302020204030204" pitchFamily="34" charset="0"/>
              <a:buChar char="−"/>
            </a:pPr>
            <a:r>
              <a:rPr lang="nb-NO" altLang="nb-NO" sz="1100" b="0" baseline="0" dirty="0">
                <a:latin typeface="+mn-lt"/>
              </a:rPr>
              <a:t>Sårbarheten kommer til uttrykk </a:t>
            </a:r>
            <a:r>
              <a:rPr lang="nb-NO" altLang="nb-NO" sz="1100" baseline="0" dirty="0">
                <a:latin typeface="+mn-lt"/>
              </a:rPr>
              <a:t>i </a:t>
            </a:r>
            <a:r>
              <a:rPr lang="nb-NO" altLang="nb-NO" sz="1100" b="1" baseline="0" dirty="0">
                <a:latin typeface="+mn-lt"/>
              </a:rPr>
              <a:t>symptomer og atferd </a:t>
            </a:r>
            <a:r>
              <a:rPr lang="nb-NO" altLang="nb-NO" sz="1100" b="0" baseline="0" dirty="0">
                <a:latin typeface="+mn-lt"/>
              </a:rPr>
              <a:t>(bipolar lidelse).</a:t>
            </a:r>
            <a:endParaRPr lang="nb-NO" altLang="nb-NO" sz="1100" b="0" dirty="0">
              <a:latin typeface="+mn-lt"/>
            </a:endParaRPr>
          </a:p>
          <a:p>
            <a:pPr marL="228600" indent="-228600" eaLnBrk="1" hangingPunct="1"/>
            <a:endParaRPr lang="nb-NO" altLang="nb-NO" sz="1100" dirty="0">
              <a:latin typeface="+mn-lt"/>
            </a:endParaRPr>
          </a:p>
          <a:p>
            <a:pPr marL="228600" indent="-228600" eaLnBrk="1" hangingPunct="1"/>
            <a:r>
              <a:rPr lang="nb-NO" altLang="nb-NO" sz="1100" u="sng" dirty="0">
                <a:latin typeface="+mn-lt"/>
              </a:rPr>
              <a:t>Tilleggsinformasjon</a:t>
            </a:r>
            <a:r>
              <a:rPr lang="nb-NO" altLang="nb-NO" sz="1100" u="sng" baseline="0" dirty="0">
                <a:latin typeface="+mn-lt"/>
              </a:rPr>
              <a:t> ved behov:</a:t>
            </a:r>
            <a:endParaRPr lang="nb-NO" altLang="nb-NO" sz="1100" u="sng" dirty="0">
              <a:latin typeface="+mn-lt"/>
            </a:endParaRPr>
          </a:p>
          <a:p>
            <a:pPr marL="171450" indent="-171450">
              <a:buFontTx/>
              <a:buChar char="-"/>
            </a:pPr>
            <a:r>
              <a:rPr lang="nb-NO" altLang="nb-NO" sz="1100" dirty="0">
                <a:latin typeface="+mn-lt"/>
              </a:rPr>
              <a:t>Forskning viser sammenheng mellom familiær forekomst av både bipolare, affektive og psykiske lidelser generelt og </a:t>
            </a:r>
            <a:r>
              <a:rPr lang="nb-NO" altLang="nb-NO" sz="1100" u="sng" dirty="0">
                <a:latin typeface="+mn-lt"/>
              </a:rPr>
              <a:t>lavere debutalder</a:t>
            </a:r>
            <a:r>
              <a:rPr lang="nb-NO" altLang="nb-NO" sz="1100" dirty="0">
                <a:latin typeface="+mn-lt"/>
              </a:rPr>
              <a:t> av bipolar lidelse.</a:t>
            </a:r>
          </a:p>
          <a:p>
            <a:pPr marL="171450" indent="-171450">
              <a:buFontTx/>
              <a:buChar char="-"/>
            </a:pPr>
            <a:r>
              <a:rPr lang="nb-NO" altLang="nb-NO" sz="1100" dirty="0">
                <a:latin typeface="+mn-lt"/>
              </a:rPr>
              <a:t>Det er også funnet sammenheng mellom mishandling/misbruk i barndom og tidligere debut av bipolar lidelse.</a:t>
            </a:r>
          </a:p>
          <a:p>
            <a:pPr marL="171450" indent="-171450">
              <a:buFontTx/>
              <a:buChar char="-"/>
            </a:pPr>
            <a:r>
              <a:rPr lang="nb-NO" altLang="nb-NO" sz="1100" dirty="0">
                <a:latin typeface="+mn-lt"/>
              </a:rPr>
              <a:t>En studie viste at de med lavest debutalder både hadde høyest forekomst av psykiske lidelser hos foreldre og besteforeldre </a:t>
            </a:r>
            <a:r>
              <a:rPr lang="nb-NO" altLang="nb-NO" sz="1100" u="sng" dirty="0">
                <a:latin typeface="+mn-lt"/>
              </a:rPr>
              <a:t>og</a:t>
            </a:r>
            <a:r>
              <a:rPr lang="nb-NO" altLang="nb-NO" sz="1100" dirty="0">
                <a:latin typeface="+mn-lt"/>
              </a:rPr>
              <a:t> mishandling/misbruk i barndom (kombinert effekt). Ytterlighetene innebar en forskjell i debutalder på ca. 20 år.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Selv om stress-sårbarhetsmodellen synes å ha god forklaringskraft for mange, er det også en del som utvikler bipolar lidelse «mot alle odds»: de har lav forekomst av psykiske lidelser i nær familie</a:t>
            </a:r>
            <a:r>
              <a:rPr lang="nb-NO" sz="1100" baseline="0" dirty="0">
                <a:latin typeface="+mn-lt"/>
              </a:rPr>
              <a:t> </a:t>
            </a:r>
            <a:r>
              <a:rPr lang="nb-NO" sz="1100" dirty="0">
                <a:latin typeface="+mn-lt"/>
              </a:rPr>
              <a:t>og har hatt en god oppvekt med høyt funksjonsnivå. Det er med andre ord fortsatt mye vi ikke vet. Noen arver kanskje en sårbarhet fra hver av sine psykisk friske foreldre som i kombinasjon gir tilstrekkelig genetisk sårbarhet til å utvikle lidelsen. </a:t>
            </a:r>
            <a:r>
              <a:rPr lang="nb-NO" altLang="nb-NO" sz="1100" dirty="0">
                <a:latin typeface="+mn-lt"/>
              </a:rPr>
              <a:t>Også andre mer eller mindre «tilfeldige» prosesser synes å påvirke.</a:t>
            </a:r>
          </a:p>
          <a:p>
            <a:pPr marL="228600" indent="-228600" eaLnBrk="1" hangingPunct="1"/>
            <a:endParaRPr lang="nb-NO" altLang="nb-NO" sz="1100" dirty="0">
              <a:latin typeface="+mn-lt"/>
            </a:endParaRPr>
          </a:p>
          <a:p>
            <a:pPr marL="228600" indent="-228600" eaLnBrk="1" hangingPunct="1"/>
            <a:endParaRPr lang="nb-NO" altLang="nb-NO" sz="1200" dirty="0">
              <a:latin typeface="+mn-lt"/>
            </a:endParaRPr>
          </a:p>
        </p:txBody>
      </p:sp>
    </p:spTree>
    <p:extLst>
      <p:ext uri="{BB962C8B-B14F-4D97-AF65-F5344CB8AC3E}">
        <p14:creationId xmlns:p14="http://schemas.microsoft.com/office/powerpoint/2010/main" val="107060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CDAABB-67D7-4F34-AD84-DD8E58B9AD13}" type="slidenum">
              <a:rPr lang="nb-NO" altLang="nb-NO" smtClean="0">
                <a:latin typeface="Arial" panose="020B0604020202020204" pitchFamily="34" charset="0"/>
              </a:rPr>
              <a:pPr>
                <a:spcBef>
                  <a:spcPct val="0"/>
                </a:spcBef>
              </a:pPr>
              <a:t>9</a:t>
            </a:fld>
            <a:endParaRPr lang="nb-NO" altLang="nb-NO">
              <a:latin typeface="Arial" panose="020B0604020202020204" pitchFamily="34" charset="0"/>
            </a:endParaRPr>
          </a:p>
        </p:txBody>
      </p:sp>
      <p:sp>
        <p:nvSpPr>
          <p:cNvPr id="3072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1" baseline="0" dirty="0"/>
              <a:t>Tekst:</a:t>
            </a:r>
          </a:p>
          <a:p>
            <a:pPr marL="0" marR="0" lvl="0" indent="0" algn="l" defTabSz="914400" rtl="0" eaLnBrk="1" fontAlgn="auto" latinLnBrk="0" hangingPunct="1">
              <a:lnSpc>
                <a:spcPct val="100000"/>
              </a:lnSpc>
              <a:buClrTx/>
              <a:buSzTx/>
              <a:buFontTx/>
              <a:buNone/>
              <a:tabLst/>
              <a:defRPr/>
            </a:pPr>
            <a:r>
              <a:rPr lang="nb-NO" altLang="nb-NO" sz="1100" baseline="0" dirty="0"/>
              <a:t>DNA-et vårt legger noen føringer og rammer for vår utvikling, men som vi har sett bestemmer det ikke alt. Livserfaringer og hvordan vi lever har betydning for hvordan genene tas i bruk. Dette skjer gjennom kjemiske prosesser i kroppen. </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nb-NO" altLang="nb-NO" sz="1100" baseline="0" dirty="0"/>
              <a:t>Epigenetikk er en betegnelse på slike prosesser og kan ses på som et bindeledd mellom arvematerialet og levd liv. </a:t>
            </a:r>
            <a:r>
              <a:rPr lang="nb-NO" altLang="nb-NO" sz="1100" dirty="0"/>
              <a:t>Ergo: Gener og livserfaringer påvirker oss, men vi kan også påvirke dem.</a:t>
            </a:r>
            <a:r>
              <a:rPr lang="nb-NO" altLang="nb-NO" sz="1100" baseline="0" dirty="0"/>
              <a:t> </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nb-NO" altLang="nb-NO" sz="1100" baseline="0" dirty="0"/>
              <a:t>Selv om vi ikke har eksakt biologisk kunnskap om hvordan dette fungerer ved bipolar lidelse, vet vi at tiltakene dere lærer om på dette kurset kan ha en gunstig og stabiliserende virkning på epigenetiske prosesser. </a:t>
            </a:r>
            <a:r>
              <a:rPr lang="nb-NO" altLang="nb-NO" sz="1100" b="1" baseline="0" dirty="0"/>
              <a:t>Epigenetikk forklarer hvorfor vi kan forandre oss og få det bedre. Dette gir håp.</a:t>
            </a:r>
          </a:p>
          <a:p>
            <a:pPr marR="0" lvl="0" algn="l" defTabSz="914400" rtl="0" eaLnBrk="1" fontAlgn="auto" latinLnBrk="0" hangingPunct="1">
              <a:lnSpc>
                <a:spcPct val="100000"/>
              </a:lnSpc>
              <a:buClrTx/>
              <a:buSzTx/>
              <a:tabLst/>
              <a:defRPr/>
            </a:pPr>
            <a:endParaRPr lang="nb-NO" altLang="nb-NO" sz="1100" dirty="0"/>
          </a:p>
          <a:p>
            <a:pPr marL="0" indent="0" eaLnBrk="1" hangingPunct="1">
              <a:buFontTx/>
              <a:buNone/>
            </a:pPr>
            <a:r>
              <a:rPr lang="nb-NO" altLang="nb-NO" sz="1100" b="0" u="sng" dirty="0"/>
              <a:t>Tilleggsinformasjon ved behov:</a:t>
            </a:r>
          </a:p>
          <a:p>
            <a:pPr marL="171450" indent="-171450">
              <a:buFontTx/>
              <a:buChar char="-"/>
            </a:pPr>
            <a:r>
              <a:rPr lang="nb-NO" altLang="nb-NO" sz="1100" dirty="0"/>
              <a:t>Epigenetiske prosesser bestemmer når genene i cellene skal produsere proteiner ved å skru gener på og av og med ulik styrke. Proteinene er bl.a. forstoffer til hormoner og signalstoffer i hjernen. Epigenetiske prosesser kan sammenlignes med hvordan</a:t>
            </a:r>
            <a:r>
              <a:rPr lang="nb-NO" altLang="nb-NO" sz="1100" baseline="0" dirty="0"/>
              <a:t> et symfoniorkester fungerer (se kapittel 3 i Skjelstad, 2021).</a:t>
            </a:r>
          </a:p>
          <a:p>
            <a:pPr marL="171450" indent="-171450">
              <a:buFontTx/>
              <a:buChar char="-"/>
            </a:pPr>
            <a:r>
              <a:rPr lang="nb-NO" altLang="nb-NO" sz="1100" dirty="0"/>
              <a:t>De epigenetiske prosessene påvirkes av vår biologiske utvikling, hva vi erfarer (f.eks. traumer og sykdom), hvordan vi reagerer og håndterer utfordringer (f.eks. stressmestring og livsstil).</a:t>
            </a:r>
          </a:p>
          <a:p>
            <a:pPr marL="171450" indent="-171450">
              <a:buFontTx/>
              <a:buChar char="-"/>
            </a:pPr>
            <a:r>
              <a:rPr lang="nb-NO" altLang="nb-NO" sz="1100" dirty="0"/>
              <a:t>Forskning har også</a:t>
            </a:r>
            <a:r>
              <a:rPr lang="nb-NO" altLang="nb-NO" sz="1100" baseline="0" dirty="0"/>
              <a:t> </a:t>
            </a:r>
            <a:r>
              <a:rPr lang="nb-NO" altLang="nb-NO" sz="1100" dirty="0"/>
              <a:t>vist at det kan oppstå mer varige kjemiske endringer som gjør epigenetiske prosesser mindre fleksible. </a:t>
            </a:r>
          </a:p>
        </p:txBody>
      </p:sp>
    </p:spTree>
    <p:extLst>
      <p:ext uri="{BB962C8B-B14F-4D97-AF65-F5344CB8AC3E}">
        <p14:creationId xmlns:p14="http://schemas.microsoft.com/office/powerpoint/2010/main" val="2744794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1552195323"/>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1032128768"/>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47705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1132403389"/>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4D3D85-9AC8-84E6-B8C9-20981DEEC7D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35E624E-502F-6227-39B4-CB26004E3AB4}"/>
              </a:ext>
            </a:extLst>
          </p:cNvPr>
          <p:cNvSpPr>
            <a:spLocks noGrp="1"/>
          </p:cNvSpPr>
          <p:nvPr>
            <p:ph sz="half" idx="1"/>
          </p:nvPr>
        </p:nvSpPr>
        <p:spPr>
          <a:xfrm>
            <a:off x="695325" y="1825625"/>
            <a:ext cx="5324475" cy="4483100"/>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B2E7829B-5770-9DFC-946E-734E526F15C1}"/>
              </a:ext>
            </a:extLst>
          </p:cNvPr>
          <p:cNvSpPr>
            <a:spLocks noGrp="1"/>
          </p:cNvSpPr>
          <p:nvPr>
            <p:ph sz="half" idx="2"/>
          </p:nvPr>
        </p:nvSpPr>
        <p:spPr>
          <a:xfrm>
            <a:off x="6172200" y="1825625"/>
            <a:ext cx="5324474" cy="4483100"/>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DA5021FD-EB2E-C366-6A65-12C8B3777E02}"/>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6" name="Plassholder for bunntekst 5">
            <a:extLst>
              <a:ext uri="{FF2B5EF4-FFF2-40B4-BE49-F238E27FC236}">
                <a16:creationId xmlns:a16="http://schemas.microsoft.com/office/drawing/2014/main" id="{C9DC511E-6863-27A8-688E-FC3DC8351A0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F8BF91F-CAA2-FB84-0E5C-C7A29D712BB1}"/>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903574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31244942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80" r:id="rId5"/>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CB618A-3365-74EF-0541-358A0F6F4B77}"/>
              </a:ext>
            </a:extLst>
          </p:cNvPr>
          <p:cNvPicPr>
            <a:picLocks noChangeAspect="1"/>
          </p:cNvPicPr>
          <p:nvPr/>
        </p:nvPicPr>
        <p:blipFill>
          <a:blip r:embed="rId3">
            <a:extLst>
              <a:ext uri="{28A0092B-C50C-407E-A947-70E740481C1C}">
                <a14:useLocalDpi xmlns:a14="http://schemas.microsoft.com/office/drawing/2010/main" val="0"/>
              </a:ext>
            </a:extLst>
          </a:blip>
          <a:srcRect t="513" b="513"/>
          <a:stretch/>
        </p:blipFill>
        <p:spPr>
          <a:xfrm>
            <a:off x="91843" y="86293"/>
            <a:ext cx="12008314" cy="6685415"/>
          </a:xfrm>
          <a:prstGeom prst="roundRect">
            <a:avLst>
              <a:gd name="adj" fmla="val 2914"/>
            </a:avLst>
          </a:prstGeom>
        </p:spPr>
      </p:pic>
      <p:sp>
        <p:nvSpPr>
          <p:cNvPr id="2" name="Tittel 1"/>
          <p:cNvSpPr>
            <a:spLocks noGrp="1"/>
          </p:cNvSpPr>
          <p:nvPr>
            <p:ph type="ctrTitle"/>
          </p:nvPr>
        </p:nvSpPr>
        <p:spPr>
          <a:xfrm>
            <a:off x="6598023" y="1911143"/>
            <a:ext cx="5358414" cy="784830"/>
          </a:xfrm>
        </p:spPr>
        <p:txBody>
          <a:bodyPr anchor="t">
            <a:normAutofit/>
          </a:bodyPr>
          <a:lstStyle/>
          <a:p>
            <a:pPr algn="l"/>
            <a:r>
              <a:rPr lang="nb-NO" sz="5000" dirty="0"/>
              <a:t>Årsaker og forløp</a:t>
            </a:r>
          </a:p>
        </p:txBody>
      </p:sp>
      <p:sp>
        <p:nvSpPr>
          <p:cNvPr id="3" name="Ellipse 2">
            <a:extLst>
              <a:ext uri="{FF2B5EF4-FFF2-40B4-BE49-F238E27FC236}">
                <a16:creationId xmlns:a16="http://schemas.microsoft.com/office/drawing/2014/main" id="{2FCBCBCE-A206-300F-A527-4E0476E80BD5}"/>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a:solidFill>
                  <a:schemeClr val="tx1"/>
                </a:solidFill>
                <a:latin typeface="Calibri Light" panose="020F0302020204030204" pitchFamily="34" charset="0"/>
                <a:cs typeface="Calibri Light" panose="020F0302020204030204" pitchFamily="34" charset="0"/>
              </a:rPr>
              <a:t>5</a:t>
            </a:r>
            <a:endParaRPr lang="nb-NO" sz="35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83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3D8CFB43-DD8B-B4E9-CBAF-CADE73FBE58D}"/>
              </a:ext>
            </a:extLst>
          </p:cNvPr>
          <p:cNvSpPr/>
          <p:nvPr/>
        </p:nvSpPr>
        <p:spPr>
          <a:xfrm>
            <a:off x="670728" y="5382416"/>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Ellipse 4">
            <a:extLst>
              <a:ext uri="{FF2B5EF4-FFF2-40B4-BE49-F238E27FC236}">
                <a16:creationId xmlns:a16="http://schemas.microsoft.com/office/drawing/2014/main" id="{F6FFCD26-41BE-6D04-B953-38E231CCD012}"/>
              </a:ext>
            </a:extLst>
          </p:cNvPr>
          <p:cNvSpPr/>
          <p:nvPr/>
        </p:nvSpPr>
        <p:spPr>
          <a:xfrm>
            <a:off x="670728" y="3832038"/>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731838" y="549275"/>
            <a:ext cx="10515600" cy="947775"/>
          </a:xfrm>
        </p:spPr>
        <p:txBody>
          <a:bodyPr anchor="t"/>
          <a:lstStyle/>
          <a:p>
            <a:r>
              <a:rPr lang="nb-NO" dirty="0"/>
              <a:t>Summegruppe</a:t>
            </a:r>
            <a:endParaRPr lang="nb-NO" sz="2400" dirty="0"/>
          </a:p>
        </p:txBody>
      </p:sp>
      <p:sp>
        <p:nvSpPr>
          <p:cNvPr id="3" name="Plassholder for innhold 2"/>
          <p:cNvSpPr>
            <a:spLocks noGrp="1"/>
          </p:cNvSpPr>
          <p:nvPr>
            <p:ph idx="1"/>
          </p:nvPr>
        </p:nvSpPr>
        <p:spPr>
          <a:xfrm>
            <a:off x="731838" y="3183209"/>
            <a:ext cx="10515600" cy="3125516"/>
          </a:xfrm>
        </p:spPr>
        <p:txBody>
          <a:bodyPr anchor="b"/>
          <a:lstStyle/>
          <a:p>
            <a:pPr marL="514350" indent="-514350">
              <a:buFont typeface="+mj-lt"/>
              <a:buAutoNum type="arabicPeriod"/>
            </a:pPr>
            <a:r>
              <a:rPr lang="nb-NO" dirty="0"/>
              <a:t>Har du familiemedlemmer med bipolar lidelse eller </a:t>
            </a:r>
            <a:r>
              <a:rPr lang="nb-NO"/>
              <a:t>andre </a:t>
            </a:r>
            <a:br>
              <a:rPr lang="nb-NO"/>
            </a:br>
            <a:r>
              <a:rPr lang="nb-NO"/>
              <a:t>psykiske </a:t>
            </a:r>
            <a:r>
              <a:rPr lang="nb-NO" dirty="0"/>
              <a:t>lidelser?</a:t>
            </a:r>
          </a:p>
          <a:p>
            <a:pPr marL="514350" indent="-514350">
              <a:buFont typeface="+mj-lt"/>
              <a:buAutoNum type="arabicPeriod"/>
            </a:pPr>
            <a:endParaRPr lang="nb-NO" dirty="0"/>
          </a:p>
          <a:p>
            <a:pPr marL="514350" indent="-514350">
              <a:buFont typeface="+mj-lt"/>
              <a:buAutoNum type="arabicPeriod"/>
            </a:pPr>
            <a:r>
              <a:rPr lang="nb-NO" dirty="0"/>
              <a:t>Opplevde du stress, belastninger eller fysisk sykdom i forkant av den første affektive episoden?</a:t>
            </a:r>
          </a:p>
        </p:txBody>
      </p:sp>
      <p:pic>
        <p:nvPicPr>
          <p:cNvPr id="6" name="Bilde 5" descr="Et bilde som inneholder clip art, tegning, illustrasjon, Grafikk&#10;&#10;Automatisk generert beskrivelse">
            <a:extLst>
              <a:ext uri="{FF2B5EF4-FFF2-40B4-BE49-F238E27FC236}">
                <a16:creationId xmlns:a16="http://schemas.microsoft.com/office/drawing/2014/main" id="{23D59CF4-4D01-B97F-E0EF-90F6265FDC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254336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idx="4294967295"/>
          </p:nvPr>
        </p:nvSpPr>
        <p:spPr>
          <a:xfrm>
            <a:off x="1559170" y="2085975"/>
            <a:ext cx="9144000" cy="2387600"/>
          </a:xfrm>
        </p:spPr>
        <p:txBody>
          <a:bodyPr anchor="ctr">
            <a:normAutofit/>
          </a:bodyPr>
          <a:lstStyle/>
          <a:p>
            <a:pPr algn="ctr"/>
            <a:r>
              <a:rPr lang="nb-NO" sz="4400" dirty="0"/>
              <a:t>Tema 2: Forløp</a:t>
            </a:r>
          </a:p>
        </p:txBody>
      </p:sp>
    </p:spTree>
    <p:extLst>
      <p:ext uri="{BB962C8B-B14F-4D97-AF65-F5344CB8AC3E}">
        <p14:creationId xmlns:p14="http://schemas.microsoft.com/office/powerpoint/2010/main" val="1324411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2"/>
          <p:cNvSpPr>
            <a:spLocks noGrp="1" noChangeArrowheads="1"/>
          </p:cNvSpPr>
          <p:nvPr>
            <p:ph type="title"/>
          </p:nvPr>
        </p:nvSpPr>
        <p:spPr/>
        <p:txBody>
          <a:bodyPr>
            <a:normAutofit/>
          </a:bodyPr>
          <a:lstStyle/>
          <a:p>
            <a:pPr eaLnBrk="1" hangingPunct="1"/>
            <a:r>
              <a:rPr lang="nb-NO" altLang="nb-NO" dirty="0"/>
              <a:t>Debutalder</a:t>
            </a:r>
          </a:p>
        </p:txBody>
      </p:sp>
      <p:sp>
        <p:nvSpPr>
          <p:cNvPr id="31746" name="Rectangle 3"/>
          <p:cNvSpPr>
            <a:spLocks noGrp="1" noChangeArrowheads="1"/>
          </p:cNvSpPr>
          <p:nvPr>
            <p:ph idx="1"/>
          </p:nvPr>
        </p:nvSpPr>
        <p:spPr/>
        <p:txBody>
          <a:bodyPr anchor="b"/>
          <a:lstStyle/>
          <a:p>
            <a:pPr>
              <a:spcBef>
                <a:spcPct val="50000"/>
              </a:spcBef>
            </a:pPr>
            <a:r>
              <a:rPr lang="nb-NO" altLang="nb-NO" dirty="0">
                <a:ea typeface="Cambria" panose="02040503050406030204" pitchFamily="18" charset="0"/>
                <a:cs typeface="Cambria" panose="02040503050406030204" pitchFamily="18" charset="0"/>
              </a:rPr>
              <a:t>Gjennomsnittlig debutalder: Ca. 20 år</a:t>
            </a:r>
          </a:p>
          <a:p>
            <a:pPr>
              <a:spcBef>
                <a:spcPct val="50000"/>
              </a:spcBef>
            </a:pPr>
            <a:r>
              <a:rPr lang="nb-NO" altLang="nb-NO" dirty="0">
                <a:ea typeface="Cambria" panose="02040503050406030204" pitchFamily="18" charset="0"/>
                <a:cs typeface="Cambria" panose="02040503050406030204" pitchFamily="18" charset="0"/>
              </a:rPr>
              <a:t>Utvikles vanligvis før fylte 35 år</a:t>
            </a:r>
          </a:p>
          <a:p>
            <a:pPr>
              <a:spcBef>
                <a:spcPct val="50000"/>
              </a:spcBef>
            </a:pPr>
            <a:r>
              <a:rPr lang="nb-NO" altLang="nb-NO" dirty="0">
                <a:ea typeface="Cambria" panose="02040503050406030204" pitchFamily="18" charset="0"/>
                <a:cs typeface="Cambria" panose="02040503050406030204" pitchFamily="18" charset="0"/>
              </a:rPr>
              <a:t>Høyest risiko i alderen 15 – 25 år</a:t>
            </a:r>
          </a:p>
          <a:p>
            <a:pPr>
              <a:spcBef>
                <a:spcPct val="50000"/>
              </a:spcBef>
            </a:pPr>
            <a:r>
              <a:rPr lang="nb-NO" altLang="nb-NO" dirty="0">
                <a:ea typeface="Cambria" panose="02040503050406030204" pitchFamily="18" charset="0"/>
                <a:cs typeface="Cambria" panose="02040503050406030204" pitchFamily="18" charset="0"/>
              </a:rPr>
              <a:t>Det kan gå mange år før riktig diagnose og behandling</a:t>
            </a:r>
          </a:p>
        </p:txBody>
      </p:sp>
    </p:spTree>
    <p:extLst>
      <p:ext uri="{BB962C8B-B14F-4D97-AF65-F5344CB8AC3E}">
        <p14:creationId xmlns:p14="http://schemas.microsoft.com/office/powerpoint/2010/main" val="85761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fade">
                                      <p:cBhvr>
                                        <p:cTn id="7" dur="500"/>
                                        <p:tgtEl>
                                          <p:spTgt spid="3174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746">
                                            <p:txEl>
                                              <p:pRg st="1" end="1"/>
                                            </p:txEl>
                                          </p:spTgt>
                                        </p:tgtEl>
                                        <p:attrNameLst>
                                          <p:attrName>style.visibility</p:attrName>
                                        </p:attrNameLst>
                                      </p:cBhvr>
                                      <p:to>
                                        <p:strVal val="visible"/>
                                      </p:to>
                                    </p:set>
                                    <p:animEffect transition="in" filter="fade">
                                      <p:cBhvr>
                                        <p:cTn id="10" dur="500"/>
                                        <p:tgtEl>
                                          <p:spTgt spid="3174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746">
                                            <p:txEl>
                                              <p:pRg st="2" end="2"/>
                                            </p:txEl>
                                          </p:spTgt>
                                        </p:tgtEl>
                                        <p:attrNameLst>
                                          <p:attrName>style.visibility</p:attrName>
                                        </p:attrNameLst>
                                      </p:cBhvr>
                                      <p:to>
                                        <p:strVal val="visible"/>
                                      </p:to>
                                    </p:set>
                                    <p:animEffect transition="in" filter="fade">
                                      <p:cBhvr>
                                        <p:cTn id="13" dur="500"/>
                                        <p:tgtEl>
                                          <p:spTgt spid="3174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746">
                                            <p:txEl>
                                              <p:pRg st="3" end="3"/>
                                            </p:txEl>
                                          </p:spTgt>
                                        </p:tgtEl>
                                        <p:attrNameLst>
                                          <p:attrName>style.visibility</p:attrName>
                                        </p:attrNameLst>
                                      </p:cBhvr>
                                      <p:to>
                                        <p:strVal val="visible"/>
                                      </p:to>
                                    </p:set>
                                    <p:animEffect transition="in" filter="fade">
                                      <p:cBhvr>
                                        <p:cTn id="16" dur="500"/>
                                        <p:tgtEl>
                                          <p:spTgt spid="317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nchor="b">
            <a:normAutofit/>
          </a:bodyPr>
          <a:lstStyle/>
          <a:p>
            <a:pPr eaLnBrk="1" hangingPunct="1">
              <a:lnSpc>
                <a:spcPct val="90000"/>
              </a:lnSpc>
              <a:spcBef>
                <a:spcPct val="50000"/>
              </a:spcBef>
              <a:buFont typeface="Wingdings" pitchFamily="2" charset="2"/>
              <a:buNone/>
              <a:defRPr/>
            </a:pPr>
            <a:r>
              <a:rPr lang="nb-NO" altLang="nb-NO" dirty="0"/>
              <a:t>Store individuelle variasjoner i: </a:t>
            </a:r>
          </a:p>
          <a:p>
            <a:pPr eaLnBrk="1" hangingPunct="1">
              <a:lnSpc>
                <a:spcPct val="90000"/>
              </a:lnSpc>
              <a:spcBef>
                <a:spcPct val="50000"/>
              </a:spcBef>
              <a:defRPr/>
            </a:pPr>
            <a:endParaRPr lang="nb-NO" altLang="nb-NO" dirty="0"/>
          </a:p>
          <a:p>
            <a:pPr>
              <a:spcBef>
                <a:spcPct val="50000"/>
              </a:spcBef>
              <a:defRPr/>
            </a:pPr>
            <a:r>
              <a:rPr lang="nb-NO" altLang="nb-NO" dirty="0"/>
              <a:t>Episoders alvorlighetsgrad</a:t>
            </a:r>
          </a:p>
          <a:p>
            <a:pPr>
              <a:spcBef>
                <a:spcPct val="50000"/>
              </a:spcBef>
              <a:defRPr/>
            </a:pPr>
            <a:r>
              <a:rPr lang="nb-NO" altLang="nb-NO" dirty="0"/>
              <a:t>Varighet av episoder</a:t>
            </a:r>
          </a:p>
          <a:p>
            <a:pPr>
              <a:spcBef>
                <a:spcPct val="50000"/>
              </a:spcBef>
              <a:defRPr/>
            </a:pPr>
            <a:r>
              <a:rPr lang="nb-NO" altLang="nb-NO" dirty="0"/>
              <a:t>Type episoder</a:t>
            </a:r>
          </a:p>
          <a:p>
            <a:pPr>
              <a:spcBef>
                <a:spcPct val="50000"/>
              </a:spcBef>
              <a:defRPr/>
            </a:pPr>
            <a:r>
              <a:rPr lang="nb-NO" altLang="nb-NO" dirty="0"/>
              <a:t>Lengden på stabile faser</a:t>
            </a:r>
          </a:p>
        </p:txBody>
      </p:sp>
      <p:sp>
        <p:nvSpPr>
          <p:cNvPr id="32771" name="TekstSylinder 5"/>
          <p:cNvSpPr txBox="1">
            <a:spLocks noChangeArrowheads="1"/>
          </p:cNvSpPr>
          <p:nvPr/>
        </p:nvSpPr>
        <p:spPr bwMode="auto">
          <a:xfrm>
            <a:off x="731838" y="549275"/>
            <a:ext cx="9144000" cy="769441"/>
          </a:xfrm>
          <a:prstGeom prst="rect">
            <a:avLst/>
          </a:prstGeom>
          <a:solidFill>
            <a:schemeClr val="bg1"/>
          </a:solidFill>
          <a:ln>
            <a:noFill/>
          </a:ln>
        </p:spPr>
        <p:txBody>
          <a:bodyPr>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r>
              <a:rPr lang="nb-NO" altLang="nb-NO" sz="4400" dirty="0">
                <a:latin typeface="+mj-lt"/>
              </a:rPr>
              <a:t>Utforming</a:t>
            </a:r>
          </a:p>
        </p:txBody>
      </p:sp>
    </p:spTree>
    <p:extLst>
      <p:ext uri="{BB962C8B-B14F-4D97-AF65-F5344CB8AC3E}">
        <p14:creationId xmlns:p14="http://schemas.microsoft.com/office/powerpoint/2010/main" val="403366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843">
                                            <p:txEl>
                                              <p:pRg st="2" end="2"/>
                                            </p:txEl>
                                          </p:spTgt>
                                        </p:tgtEl>
                                        <p:attrNameLst>
                                          <p:attrName>style.visibility</p:attrName>
                                        </p:attrNameLst>
                                      </p:cBhvr>
                                      <p:to>
                                        <p:strVal val="visible"/>
                                      </p:to>
                                    </p:set>
                                    <p:animEffect transition="in" filter="fade">
                                      <p:cBhvr>
                                        <p:cTn id="10" dur="500"/>
                                        <p:tgtEl>
                                          <p:spTgt spid="3584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843">
                                            <p:txEl>
                                              <p:pRg st="3" end="3"/>
                                            </p:txEl>
                                          </p:spTgt>
                                        </p:tgtEl>
                                        <p:attrNameLst>
                                          <p:attrName>style.visibility</p:attrName>
                                        </p:attrNameLst>
                                      </p:cBhvr>
                                      <p:to>
                                        <p:strVal val="visible"/>
                                      </p:to>
                                    </p:set>
                                    <p:animEffect transition="in" filter="fade">
                                      <p:cBhvr>
                                        <p:cTn id="13" dur="500"/>
                                        <p:tgtEl>
                                          <p:spTgt spid="3584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843">
                                            <p:txEl>
                                              <p:pRg st="4" end="4"/>
                                            </p:txEl>
                                          </p:spTgt>
                                        </p:tgtEl>
                                        <p:attrNameLst>
                                          <p:attrName>style.visibility</p:attrName>
                                        </p:attrNameLst>
                                      </p:cBhvr>
                                      <p:to>
                                        <p:strVal val="visible"/>
                                      </p:to>
                                    </p:set>
                                    <p:animEffect transition="in" filter="fade">
                                      <p:cBhvr>
                                        <p:cTn id="16" dur="500"/>
                                        <p:tgtEl>
                                          <p:spTgt spid="3584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animEffect transition="in" filter="fade">
                                      <p:cBhvr>
                                        <p:cTn id="19" dur="500"/>
                                        <p:tgtEl>
                                          <p:spTgt spid="3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kstSylinder 2"/>
          <p:cNvSpPr txBox="1">
            <a:spLocks noChangeArrowheads="1"/>
          </p:cNvSpPr>
          <p:nvPr/>
        </p:nvSpPr>
        <p:spPr bwMode="auto">
          <a:xfrm>
            <a:off x="731838" y="552878"/>
            <a:ext cx="114601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r>
              <a:rPr lang="nb-NO" altLang="nb-NO" sz="4400" dirty="0">
                <a:latin typeface="+mj-lt"/>
                <a:ea typeface="Cambria" panose="02040503050406030204" pitchFamily="18" charset="0"/>
              </a:rPr>
              <a:t>Oppfølgingsstudie over 15 år: </a:t>
            </a:r>
          </a:p>
          <a:p>
            <a:pPr eaLnBrk="1" hangingPunct="1">
              <a:spcBef>
                <a:spcPct val="0"/>
              </a:spcBef>
              <a:buClrTx/>
              <a:buFontTx/>
              <a:buNone/>
            </a:pPr>
            <a:r>
              <a:rPr lang="nb-NO" altLang="nb-NO" sz="3600" dirty="0">
                <a:latin typeface="+mj-lt"/>
                <a:ea typeface="Cambria" panose="02040503050406030204" pitchFamily="18" charset="0"/>
              </a:rPr>
              <a:t>Tid i ulike tilstander</a:t>
            </a:r>
          </a:p>
        </p:txBody>
      </p:sp>
      <p:pic>
        <p:nvPicPr>
          <p:cNvPr id="3" name="Bilde 2">
            <a:extLst>
              <a:ext uri="{FF2B5EF4-FFF2-40B4-BE49-F238E27FC236}">
                <a16:creationId xmlns:a16="http://schemas.microsoft.com/office/drawing/2014/main" id="{765491FB-0F03-4622-B55E-0B4CAA7DA9D4}"/>
              </a:ext>
            </a:extLst>
          </p:cNvPr>
          <p:cNvPicPr>
            <a:picLocks noChangeAspect="1"/>
          </p:cNvPicPr>
          <p:nvPr/>
        </p:nvPicPr>
        <p:blipFill>
          <a:blip r:embed="rId3" cstate="print">
            <a:extLst>
              <a:ext uri="{28A0092B-C50C-407E-A947-70E740481C1C}">
                <a14:useLocalDpi xmlns:a14="http://schemas.microsoft.com/office/drawing/2010/main" val="0"/>
              </a:ext>
            </a:extLst>
          </a:blip>
          <a:srcRect l="9252" r="9252"/>
          <a:stretch/>
        </p:blipFill>
        <p:spPr>
          <a:xfrm>
            <a:off x="1140665" y="549276"/>
            <a:ext cx="9818298" cy="6970858"/>
          </a:xfrm>
          <a:prstGeom prst="rect">
            <a:avLst/>
          </a:prstGeom>
        </p:spPr>
      </p:pic>
    </p:spTree>
    <p:extLst>
      <p:ext uri="{BB962C8B-B14F-4D97-AF65-F5344CB8AC3E}">
        <p14:creationId xmlns:p14="http://schemas.microsoft.com/office/powerpoint/2010/main" val="365752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nchor="b">
            <a:normAutofit/>
          </a:bodyPr>
          <a:lstStyle/>
          <a:p>
            <a:r>
              <a:rPr lang="nb-NO" altLang="nb-NO" dirty="0"/>
              <a:t>Kun et mindretall med bipolar II utvikler bipolar I</a:t>
            </a:r>
          </a:p>
          <a:p>
            <a:endParaRPr lang="nb-NO" altLang="nb-NO" dirty="0"/>
          </a:p>
          <a:p>
            <a:r>
              <a:rPr lang="nb-NO" altLang="nb-NO" dirty="0"/>
              <a:t>Å være frisk i ett år reduserer tilbakefallsrisikoen</a:t>
            </a:r>
          </a:p>
          <a:p>
            <a:endParaRPr lang="nb-NO" altLang="nb-NO" dirty="0"/>
          </a:p>
          <a:p>
            <a:r>
              <a:rPr lang="nb-NO" altLang="nb-NO" dirty="0"/>
              <a:t>De fleste opplever tilbakefall i løpet av fem år</a:t>
            </a:r>
          </a:p>
          <a:p>
            <a:endParaRPr lang="nb-NO" altLang="nb-NO" dirty="0"/>
          </a:p>
          <a:p>
            <a:r>
              <a:rPr lang="nb-NO" altLang="nb-NO" dirty="0"/>
              <a:t>Færre og kortere episoder med hevet stemningsleie over tid</a:t>
            </a:r>
          </a:p>
        </p:txBody>
      </p:sp>
      <p:sp>
        <p:nvSpPr>
          <p:cNvPr id="34820" name="TekstSylinder 5"/>
          <p:cNvSpPr txBox="1">
            <a:spLocks noChangeArrowheads="1"/>
          </p:cNvSpPr>
          <p:nvPr/>
        </p:nvSpPr>
        <p:spPr bwMode="auto">
          <a:xfrm>
            <a:off x="731838" y="549275"/>
            <a:ext cx="9144000" cy="769441"/>
          </a:xfrm>
          <a:prstGeom prst="rect">
            <a:avLst/>
          </a:prstGeom>
          <a:solidFill>
            <a:schemeClr val="bg1"/>
          </a:solidFill>
          <a:ln>
            <a:noFill/>
          </a:ln>
        </p:spPr>
        <p:txBody>
          <a:bodyPr>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r>
              <a:rPr lang="nb-NO" altLang="nb-NO" sz="4400" dirty="0">
                <a:latin typeface="+mj-lt"/>
              </a:rPr>
              <a:t>Forløp</a:t>
            </a:r>
          </a:p>
        </p:txBody>
      </p:sp>
    </p:spTree>
    <p:extLst>
      <p:ext uri="{BB962C8B-B14F-4D97-AF65-F5344CB8AC3E}">
        <p14:creationId xmlns:p14="http://schemas.microsoft.com/office/powerpoint/2010/main" val="122695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9">
                                            <p:txEl>
                                              <p:pRg st="2" end="2"/>
                                            </p:txEl>
                                          </p:spTgt>
                                        </p:tgtEl>
                                        <p:attrNameLst>
                                          <p:attrName>style.visibility</p:attrName>
                                        </p:attrNameLst>
                                      </p:cBhvr>
                                      <p:to>
                                        <p:strVal val="visible"/>
                                      </p:to>
                                    </p:set>
                                    <p:animEffect transition="in" filter="fade">
                                      <p:cBhvr>
                                        <p:cTn id="10" dur="500"/>
                                        <p:tgtEl>
                                          <p:spTgt spid="29699">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699">
                                            <p:txEl>
                                              <p:pRg st="4" end="4"/>
                                            </p:txEl>
                                          </p:spTgt>
                                        </p:tgtEl>
                                        <p:attrNameLst>
                                          <p:attrName>style.visibility</p:attrName>
                                        </p:attrNameLst>
                                      </p:cBhvr>
                                      <p:to>
                                        <p:strVal val="visible"/>
                                      </p:to>
                                    </p:set>
                                    <p:animEffect transition="in" filter="fade">
                                      <p:cBhvr>
                                        <p:cTn id="13" dur="500"/>
                                        <p:tgtEl>
                                          <p:spTgt spid="29699">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699">
                                            <p:txEl>
                                              <p:pRg st="6" end="6"/>
                                            </p:txEl>
                                          </p:spTgt>
                                        </p:tgtEl>
                                        <p:attrNameLst>
                                          <p:attrName>style.visibility</p:attrName>
                                        </p:attrNameLst>
                                      </p:cBhvr>
                                      <p:to>
                                        <p:strVal val="visible"/>
                                      </p:to>
                                    </p:set>
                                    <p:animEffect transition="in" filter="fade">
                                      <p:cBhvr>
                                        <p:cTn id="16" dur="5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kstSylinder 5"/>
          <p:cNvSpPr txBox="1">
            <a:spLocks noChangeArrowheads="1"/>
          </p:cNvSpPr>
          <p:nvPr/>
        </p:nvSpPr>
        <p:spPr bwMode="auto">
          <a:xfrm>
            <a:off x="731837" y="549275"/>
            <a:ext cx="10764837" cy="769441"/>
          </a:xfrm>
          <a:prstGeom prst="rect">
            <a:avLst/>
          </a:prstGeom>
          <a:solidFill>
            <a:schemeClr val="bg1"/>
          </a:solidFill>
          <a:ln>
            <a:noFill/>
          </a:ln>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r>
              <a:rPr lang="nb-NO" altLang="nb-NO" sz="4400" dirty="0">
                <a:latin typeface="+mj-lt"/>
              </a:rPr>
              <a:t>Forløpsmønstre</a:t>
            </a:r>
          </a:p>
        </p:txBody>
      </p:sp>
      <p:sp>
        <p:nvSpPr>
          <p:cNvPr id="10" name="TekstSylinder 9">
            <a:extLst>
              <a:ext uri="{FF2B5EF4-FFF2-40B4-BE49-F238E27FC236}">
                <a16:creationId xmlns:a16="http://schemas.microsoft.com/office/drawing/2014/main" id="{11406C30-D126-0A24-A078-2FFE87AF9827}"/>
              </a:ext>
            </a:extLst>
          </p:cNvPr>
          <p:cNvSpPr txBox="1"/>
          <p:nvPr/>
        </p:nvSpPr>
        <p:spPr>
          <a:xfrm>
            <a:off x="2297353" y="4457700"/>
            <a:ext cx="2710542" cy="1015663"/>
          </a:xfrm>
          <a:prstGeom prst="rect">
            <a:avLst/>
          </a:prstGeom>
          <a:noFill/>
        </p:spPr>
        <p:txBody>
          <a:bodyPr wrap="square" rtlCol="0">
            <a:spAutoFit/>
          </a:bodyPr>
          <a:lstStyle/>
          <a:p>
            <a:pPr algn="ctr"/>
            <a:r>
              <a:rPr lang="nb-NO" altLang="nb-NO" sz="2000" dirty="0">
                <a:latin typeface="+mj-lt"/>
                <a:ea typeface="Cambria" panose="02040503050406030204" pitchFamily="18" charset="0"/>
                <a:cs typeface="Arial" panose="020B0604020202020204" pitchFamily="34" charset="0"/>
              </a:rPr>
              <a:t>Hurtigsvingende type (rapid </a:t>
            </a:r>
            <a:r>
              <a:rPr lang="nb-NO" altLang="nb-NO" sz="2000" dirty="0" err="1">
                <a:latin typeface="+mj-lt"/>
                <a:ea typeface="Cambria" panose="02040503050406030204" pitchFamily="18" charset="0"/>
                <a:cs typeface="Arial" panose="020B0604020202020204" pitchFamily="34" charset="0"/>
              </a:rPr>
              <a:t>cycling</a:t>
            </a:r>
            <a:r>
              <a:rPr lang="nb-NO" altLang="nb-NO" sz="2000" dirty="0">
                <a:latin typeface="+mj-lt"/>
                <a:ea typeface="Cambria" panose="02040503050406030204" pitchFamily="18" charset="0"/>
                <a:cs typeface="Arial" panose="020B0604020202020204" pitchFamily="34" charset="0"/>
              </a:rPr>
              <a:t>) </a:t>
            </a:r>
          </a:p>
          <a:p>
            <a:pPr algn="ctr"/>
            <a:endParaRPr lang="nb-NO" sz="2000" dirty="0">
              <a:latin typeface="+mj-lt"/>
            </a:endParaRPr>
          </a:p>
        </p:txBody>
      </p:sp>
      <p:sp>
        <p:nvSpPr>
          <p:cNvPr id="11" name="TekstSylinder 10">
            <a:extLst>
              <a:ext uri="{FF2B5EF4-FFF2-40B4-BE49-F238E27FC236}">
                <a16:creationId xmlns:a16="http://schemas.microsoft.com/office/drawing/2014/main" id="{AE61B56F-A84D-24DA-8C51-199DAAFC097D}"/>
              </a:ext>
            </a:extLst>
          </p:cNvPr>
          <p:cNvSpPr txBox="1"/>
          <p:nvPr/>
        </p:nvSpPr>
        <p:spPr>
          <a:xfrm>
            <a:off x="4764996" y="4457700"/>
            <a:ext cx="2710542" cy="400110"/>
          </a:xfrm>
          <a:prstGeom prst="rect">
            <a:avLst/>
          </a:prstGeom>
          <a:noFill/>
        </p:spPr>
        <p:txBody>
          <a:bodyPr wrap="square" rtlCol="0">
            <a:spAutoFit/>
          </a:bodyPr>
          <a:lstStyle/>
          <a:p>
            <a:pPr algn="ctr"/>
            <a:r>
              <a:rPr lang="nb-NO" altLang="nb-NO" sz="2000" dirty="0">
                <a:latin typeface="+mj-lt"/>
                <a:ea typeface="Cambria" panose="02040503050406030204" pitchFamily="18" charset="0"/>
                <a:cs typeface="Arial" panose="020B0604020202020204" pitchFamily="34" charset="0"/>
              </a:rPr>
              <a:t>Sesongmønster</a:t>
            </a:r>
            <a:endParaRPr lang="nb-NO" sz="2000" dirty="0">
              <a:latin typeface="+mj-lt"/>
            </a:endParaRPr>
          </a:p>
        </p:txBody>
      </p:sp>
      <p:sp>
        <p:nvSpPr>
          <p:cNvPr id="12" name="TekstSylinder 11">
            <a:extLst>
              <a:ext uri="{FF2B5EF4-FFF2-40B4-BE49-F238E27FC236}">
                <a16:creationId xmlns:a16="http://schemas.microsoft.com/office/drawing/2014/main" id="{369561C7-C97E-A854-8F81-AD1B7FA8C895}"/>
              </a:ext>
            </a:extLst>
          </p:cNvPr>
          <p:cNvSpPr txBox="1"/>
          <p:nvPr/>
        </p:nvSpPr>
        <p:spPr>
          <a:xfrm>
            <a:off x="7190449" y="4457700"/>
            <a:ext cx="2710542" cy="707886"/>
          </a:xfrm>
          <a:prstGeom prst="rect">
            <a:avLst/>
          </a:prstGeom>
          <a:noFill/>
        </p:spPr>
        <p:txBody>
          <a:bodyPr wrap="square" rtlCol="0">
            <a:spAutoFit/>
          </a:bodyPr>
          <a:lstStyle/>
          <a:p>
            <a:pPr algn="ctr">
              <a:spcBef>
                <a:spcPct val="50000"/>
              </a:spcBef>
              <a:defRPr/>
            </a:pPr>
            <a:r>
              <a:rPr lang="nb-NO" altLang="nb-NO" sz="2000" dirty="0">
                <a:latin typeface="+mj-lt"/>
                <a:ea typeface="Cambria" panose="02040503050406030204" pitchFamily="18" charset="0"/>
                <a:cs typeface="Arial" panose="020B0604020202020204" pitchFamily="34" charset="0"/>
              </a:rPr>
              <a:t>Kronisk mønster</a:t>
            </a:r>
          </a:p>
          <a:p>
            <a:pPr algn="ctr"/>
            <a:endParaRPr lang="nb-NO" sz="2000" dirty="0">
              <a:latin typeface="+mj-lt"/>
            </a:endParaRPr>
          </a:p>
        </p:txBody>
      </p:sp>
      <p:pic>
        <p:nvPicPr>
          <p:cNvPr id="4" name="Bilde 3" descr="Et bilde som inneholder clip art, design, kreativitet&#10;&#10;Automatisk generert beskrivelse">
            <a:extLst>
              <a:ext uri="{FF2B5EF4-FFF2-40B4-BE49-F238E27FC236}">
                <a16:creationId xmlns:a16="http://schemas.microsoft.com/office/drawing/2014/main" id="{2DBD0165-C46F-9B97-83AC-7788BC449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104" y="2234653"/>
            <a:ext cx="2146847" cy="2146847"/>
          </a:xfrm>
          <a:prstGeom prst="rect">
            <a:avLst/>
          </a:prstGeom>
        </p:spPr>
      </p:pic>
      <p:pic>
        <p:nvPicPr>
          <p:cNvPr id="7" name="Bilde 6" descr="Et bilde som inneholder clip art, tegnefilm, Grafikk, kreativitet&#10;&#10;Automatisk generert beskrivelse">
            <a:extLst>
              <a:ext uri="{FF2B5EF4-FFF2-40B4-BE49-F238E27FC236}">
                <a16:creationId xmlns:a16="http://schemas.microsoft.com/office/drawing/2014/main" id="{EEAD7EE8-66A4-014B-DEEC-0A37316FE2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7256" y="2237668"/>
            <a:ext cx="2143832" cy="2143832"/>
          </a:xfrm>
          <a:prstGeom prst="rect">
            <a:avLst/>
          </a:prstGeom>
        </p:spPr>
      </p:pic>
      <p:pic>
        <p:nvPicPr>
          <p:cNvPr id="13" name="Bilde 12" descr="Et bilde som inneholder sirkel, design&#10;&#10;Automatisk generert beskrivelse">
            <a:extLst>
              <a:ext uri="{FF2B5EF4-FFF2-40B4-BE49-F238E27FC236}">
                <a16:creationId xmlns:a16="http://schemas.microsoft.com/office/drawing/2014/main" id="{1AAF4FDA-FDF1-F93E-B328-C83225B515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2441" y="2237668"/>
            <a:ext cx="2143832" cy="2143832"/>
          </a:xfrm>
          <a:prstGeom prst="rect">
            <a:avLst/>
          </a:prstGeom>
        </p:spPr>
      </p:pic>
    </p:spTree>
    <p:extLst>
      <p:ext uri="{BB962C8B-B14F-4D97-AF65-F5344CB8AC3E}">
        <p14:creationId xmlns:p14="http://schemas.microsoft.com/office/powerpoint/2010/main" val="70100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p:txBody>
          <a:bodyPr anchor="b">
            <a:normAutofit/>
          </a:bodyPr>
          <a:lstStyle/>
          <a:p>
            <a:pPr>
              <a:spcBef>
                <a:spcPct val="50000"/>
              </a:spcBef>
              <a:buClr>
                <a:schemeClr val="tx1"/>
              </a:buClr>
              <a:buSzPct val="100000"/>
            </a:pPr>
            <a:r>
              <a:rPr lang="nb-NO" altLang="nb-NO" sz="2400" dirty="0">
                <a:latin typeface="+mj-lt"/>
                <a:ea typeface="Cambria" panose="02040503050406030204" pitchFamily="18" charset="0"/>
                <a:cs typeface="Cambria" panose="02040503050406030204" pitchFamily="18" charset="0"/>
              </a:rPr>
              <a:t>Minst fire episoder i løpet av ett år</a:t>
            </a:r>
          </a:p>
          <a:p>
            <a:pPr>
              <a:spcBef>
                <a:spcPct val="50000"/>
              </a:spcBef>
              <a:buClr>
                <a:schemeClr val="tx1"/>
              </a:buClr>
              <a:buSzPct val="100000"/>
            </a:pPr>
            <a:r>
              <a:rPr lang="nb-NO" altLang="nb-NO" sz="2400" dirty="0">
                <a:latin typeface="+mj-lt"/>
                <a:ea typeface="Cambria" panose="02040503050406030204" pitchFamily="18" charset="0"/>
                <a:cs typeface="Cambria" panose="02040503050406030204" pitchFamily="18" charset="0"/>
              </a:rPr>
              <a:t>Alvorlig fordi man er mye syk, men ikke nødvendigvis et vedvarende mønster</a:t>
            </a:r>
          </a:p>
          <a:p>
            <a:pPr>
              <a:spcBef>
                <a:spcPct val="50000"/>
              </a:spcBef>
              <a:buClr>
                <a:schemeClr val="tx1"/>
              </a:buClr>
              <a:buSzPct val="100000"/>
            </a:pPr>
            <a:r>
              <a:rPr lang="nb-NO" altLang="nb-NO" sz="2400" dirty="0">
                <a:latin typeface="+mj-lt"/>
                <a:ea typeface="Cambria" panose="02040503050406030204" pitchFamily="18" charset="0"/>
              </a:rPr>
              <a:t>Høyest risiko:</a:t>
            </a:r>
          </a:p>
          <a:p>
            <a:pPr lvl="1">
              <a:spcBef>
                <a:spcPct val="50000"/>
              </a:spcBef>
              <a:buClr>
                <a:schemeClr val="tx1"/>
              </a:buClr>
              <a:buSzPct val="70000"/>
            </a:pPr>
            <a:r>
              <a:rPr lang="nb-NO" altLang="nb-NO" dirty="0">
                <a:latin typeface="+mj-lt"/>
                <a:ea typeface="Cambria" panose="02040503050406030204" pitchFamily="18" charset="0"/>
              </a:rPr>
              <a:t>Lavere debutalder</a:t>
            </a:r>
          </a:p>
          <a:p>
            <a:pPr lvl="1">
              <a:spcBef>
                <a:spcPct val="50000"/>
              </a:spcBef>
              <a:buClr>
                <a:schemeClr val="tx1"/>
              </a:buClr>
              <a:buSzPct val="70000"/>
            </a:pPr>
            <a:r>
              <a:rPr lang="nb-NO" altLang="nb-NO" dirty="0">
                <a:latin typeface="+mj-lt"/>
                <a:ea typeface="Cambria" panose="02040503050406030204" pitchFamily="18" charset="0"/>
              </a:rPr>
              <a:t>Rusmisbruk</a:t>
            </a:r>
          </a:p>
          <a:p>
            <a:pPr lvl="1">
              <a:spcBef>
                <a:spcPct val="50000"/>
              </a:spcBef>
              <a:buClr>
                <a:schemeClr val="tx1"/>
              </a:buClr>
              <a:buSzPct val="70000"/>
            </a:pPr>
            <a:r>
              <a:rPr lang="nb-NO" altLang="nb-NO" dirty="0">
                <a:latin typeface="+mj-lt"/>
                <a:ea typeface="Cambria" panose="02040503050406030204" pitchFamily="18" charset="0"/>
              </a:rPr>
              <a:t>Ustabil livsførsel</a:t>
            </a:r>
          </a:p>
          <a:p>
            <a:pPr lvl="1">
              <a:spcBef>
                <a:spcPct val="50000"/>
              </a:spcBef>
              <a:buClr>
                <a:schemeClr val="tx1"/>
              </a:buClr>
              <a:buSzPct val="70000"/>
            </a:pPr>
            <a:r>
              <a:rPr lang="nb-NO" altLang="nb-NO" dirty="0">
                <a:latin typeface="+mj-lt"/>
                <a:ea typeface="Cambria" panose="02040503050406030204" pitchFamily="18" charset="0"/>
              </a:rPr>
              <a:t>Feil medisinering</a:t>
            </a:r>
          </a:p>
        </p:txBody>
      </p:sp>
      <p:sp>
        <p:nvSpPr>
          <p:cNvPr id="104452" name="Rectangle 4"/>
          <p:cNvSpPr>
            <a:spLocks noChangeArrowheads="1"/>
          </p:cNvSpPr>
          <p:nvPr/>
        </p:nvSpPr>
        <p:spPr bwMode="auto">
          <a:xfrm>
            <a:off x="1037063" y="3838943"/>
            <a:ext cx="620193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692150" indent="-347663">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spcBef>
                <a:spcPct val="50000"/>
              </a:spcBef>
              <a:buClr>
                <a:schemeClr val="tx2"/>
              </a:buClr>
              <a:buSzPct val="70000"/>
            </a:pPr>
            <a:endParaRPr lang="nb-NO" altLang="nb-NO" sz="2000" dirty="0">
              <a:latin typeface="+mn-lt"/>
              <a:ea typeface="Cambria" panose="02040503050406030204" pitchFamily="18" charset="0"/>
            </a:endParaRPr>
          </a:p>
        </p:txBody>
      </p:sp>
      <p:sp>
        <p:nvSpPr>
          <p:cNvPr id="37895" name="Tittel 1"/>
          <p:cNvSpPr txBox="1">
            <a:spLocks/>
          </p:cNvSpPr>
          <p:nvPr/>
        </p:nvSpPr>
        <p:spPr bwMode="auto">
          <a:xfrm>
            <a:off x="2352675" y="549275"/>
            <a:ext cx="9144000" cy="935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spcBef>
                <a:spcPct val="0"/>
              </a:spcBef>
              <a:buClrTx/>
              <a:buFontTx/>
              <a:buNone/>
            </a:pPr>
            <a:r>
              <a:rPr lang="nb-NO" altLang="nb-NO" sz="4400" dirty="0">
                <a:latin typeface="+mj-lt"/>
              </a:rPr>
              <a:t>Hurtigsvingende type </a:t>
            </a:r>
          </a:p>
          <a:p>
            <a:pPr>
              <a:spcBef>
                <a:spcPct val="0"/>
              </a:spcBef>
              <a:buClrTx/>
              <a:buFontTx/>
              <a:buNone/>
            </a:pPr>
            <a:r>
              <a:rPr lang="nb-NO" altLang="nb-NO" sz="4400" dirty="0">
                <a:latin typeface="+mj-lt"/>
              </a:rPr>
              <a:t>(rapid </a:t>
            </a:r>
            <a:r>
              <a:rPr lang="nb-NO" altLang="nb-NO" sz="4400" dirty="0" err="1">
                <a:latin typeface="+mj-lt"/>
              </a:rPr>
              <a:t>cycling</a:t>
            </a:r>
            <a:r>
              <a:rPr lang="nb-NO" altLang="nb-NO" sz="4400" dirty="0">
                <a:latin typeface="+mj-lt"/>
              </a:rPr>
              <a:t>)</a:t>
            </a:r>
          </a:p>
        </p:txBody>
      </p:sp>
      <p:pic>
        <p:nvPicPr>
          <p:cNvPr id="5" name="Bilde 4" descr="Et bilde som inneholder sirkel, design&#10;&#10;Automatisk generert beskrivelse">
            <a:extLst>
              <a:ext uri="{FF2B5EF4-FFF2-40B4-BE49-F238E27FC236}">
                <a16:creationId xmlns:a16="http://schemas.microsoft.com/office/drawing/2014/main" id="{D2C35D62-54BB-59CD-B996-4C009A2E0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17" y="365228"/>
            <a:ext cx="1905000" cy="1905000"/>
          </a:xfrm>
          <a:prstGeom prst="rect">
            <a:avLst/>
          </a:prstGeom>
        </p:spPr>
      </p:pic>
    </p:spTree>
    <p:extLst>
      <p:ext uri="{BB962C8B-B14F-4D97-AF65-F5344CB8AC3E}">
        <p14:creationId xmlns:p14="http://schemas.microsoft.com/office/powerpoint/2010/main" val="99302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500"/>
                                        <p:tgtEl>
                                          <p:spTgt spid="3789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890">
                                            <p:txEl>
                                              <p:pRg st="1" end="1"/>
                                            </p:txEl>
                                          </p:spTgt>
                                        </p:tgtEl>
                                        <p:attrNameLst>
                                          <p:attrName>style.visibility</p:attrName>
                                        </p:attrNameLst>
                                      </p:cBhvr>
                                      <p:to>
                                        <p:strVal val="visible"/>
                                      </p:to>
                                    </p:set>
                                    <p:animEffect transition="in" filter="fade">
                                      <p:cBhvr>
                                        <p:cTn id="10" dur="500"/>
                                        <p:tgtEl>
                                          <p:spTgt spid="3789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890">
                                            <p:txEl>
                                              <p:pRg st="2" end="2"/>
                                            </p:txEl>
                                          </p:spTgt>
                                        </p:tgtEl>
                                        <p:attrNameLst>
                                          <p:attrName>style.visibility</p:attrName>
                                        </p:attrNameLst>
                                      </p:cBhvr>
                                      <p:to>
                                        <p:strVal val="visible"/>
                                      </p:to>
                                    </p:set>
                                    <p:animEffect transition="in" filter="fade">
                                      <p:cBhvr>
                                        <p:cTn id="13" dur="500"/>
                                        <p:tgtEl>
                                          <p:spTgt spid="3789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890">
                                            <p:txEl>
                                              <p:pRg st="3" end="3"/>
                                            </p:txEl>
                                          </p:spTgt>
                                        </p:tgtEl>
                                        <p:attrNameLst>
                                          <p:attrName>style.visibility</p:attrName>
                                        </p:attrNameLst>
                                      </p:cBhvr>
                                      <p:to>
                                        <p:strVal val="visible"/>
                                      </p:to>
                                    </p:set>
                                    <p:animEffect transition="in" filter="fade">
                                      <p:cBhvr>
                                        <p:cTn id="16" dur="500"/>
                                        <p:tgtEl>
                                          <p:spTgt spid="3789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890">
                                            <p:txEl>
                                              <p:pRg st="4" end="4"/>
                                            </p:txEl>
                                          </p:spTgt>
                                        </p:tgtEl>
                                        <p:attrNameLst>
                                          <p:attrName>style.visibility</p:attrName>
                                        </p:attrNameLst>
                                      </p:cBhvr>
                                      <p:to>
                                        <p:strVal val="visible"/>
                                      </p:to>
                                    </p:set>
                                    <p:animEffect transition="in" filter="fade">
                                      <p:cBhvr>
                                        <p:cTn id="19" dur="500"/>
                                        <p:tgtEl>
                                          <p:spTgt spid="37890">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890">
                                            <p:txEl>
                                              <p:pRg st="5" end="5"/>
                                            </p:txEl>
                                          </p:spTgt>
                                        </p:tgtEl>
                                        <p:attrNameLst>
                                          <p:attrName>style.visibility</p:attrName>
                                        </p:attrNameLst>
                                      </p:cBhvr>
                                      <p:to>
                                        <p:strVal val="visible"/>
                                      </p:to>
                                    </p:set>
                                    <p:animEffect transition="in" filter="fade">
                                      <p:cBhvr>
                                        <p:cTn id="22" dur="500"/>
                                        <p:tgtEl>
                                          <p:spTgt spid="37890">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890">
                                            <p:txEl>
                                              <p:pRg st="6" end="6"/>
                                            </p:txEl>
                                          </p:spTgt>
                                        </p:tgtEl>
                                        <p:attrNameLst>
                                          <p:attrName>style.visibility</p:attrName>
                                        </p:attrNameLst>
                                      </p:cBhvr>
                                      <p:to>
                                        <p:strVal val="visible"/>
                                      </p:to>
                                    </p:set>
                                    <p:animEffect transition="in" filter="fade">
                                      <p:cBhvr>
                                        <p:cTn id="25" dur="500"/>
                                        <p:tgtEl>
                                          <p:spTgt spid="378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tel 1"/>
          <p:cNvSpPr>
            <a:spLocks noGrp="1"/>
          </p:cNvSpPr>
          <p:nvPr>
            <p:ph type="title"/>
          </p:nvPr>
        </p:nvSpPr>
        <p:spPr>
          <a:xfrm>
            <a:off x="2494208" y="1019895"/>
            <a:ext cx="10515600" cy="701731"/>
          </a:xfrm>
        </p:spPr>
        <p:txBody>
          <a:bodyPr anchor="ctr"/>
          <a:lstStyle/>
          <a:p>
            <a:r>
              <a:rPr lang="nb-NO" altLang="nb-NO" dirty="0"/>
              <a:t>Sesongmønster</a:t>
            </a:r>
          </a:p>
        </p:txBody>
      </p:sp>
      <p:sp>
        <p:nvSpPr>
          <p:cNvPr id="3" name="Plassholder for innhold 2"/>
          <p:cNvSpPr>
            <a:spLocks noGrp="1"/>
          </p:cNvSpPr>
          <p:nvPr>
            <p:ph idx="1"/>
          </p:nvPr>
        </p:nvSpPr>
        <p:spPr/>
        <p:txBody>
          <a:bodyPr anchor="b"/>
          <a:lstStyle/>
          <a:p>
            <a:endParaRPr lang="nb-NO" altLang="nb-NO" dirty="0"/>
          </a:p>
          <a:p>
            <a:r>
              <a:rPr lang="nb-NO" dirty="0"/>
              <a:t>Personer med bipolar lidelse er ofte følsomme for lysvariasjoner</a:t>
            </a:r>
            <a:endParaRPr lang="nb-NO" altLang="nb-NO" dirty="0"/>
          </a:p>
          <a:p>
            <a:r>
              <a:rPr lang="nb-NO" altLang="nb-NO" dirty="0"/>
              <a:t>Omtrent 25 % av personer med bipolar lidelse har sesongmønster</a:t>
            </a:r>
          </a:p>
          <a:p>
            <a:r>
              <a:rPr lang="nb-NO" altLang="nb-NO" dirty="0"/>
              <a:t>Noe vanligere med sesongbetonte depresjoner enn manier</a:t>
            </a:r>
          </a:p>
        </p:txBody>
      </p:sp>
      <p:pic>
        <p:nvPicPr>
          <p:cNvPr id="2" name="Bilde 1">
            <a:extLst>
              <a:ext uri="{FF2B5EF4-FFF2-40B4-BE49-F238E27FC236}">
                <a16:creationId xmlns:a16="http://schemas.microsoft.com/office/drawing/2014/main" id="{7F39BBF8-17EB-ACF4-C42F-E68D0208D11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8917" y="365228"/>
            <a:ext cx="1905000" cy="1905000"/>
          </a:xfrm>
          <a:prstGeom prst="rect">
            <a:avLst/>
          </a:prstGeom>
        </p:spPr>
      </p:pic>
    </p:spTree>
    <p:extLst>
      <p:ext uri="{BB962C8B-B14F-4D97-AF65-F5344CB8AC3E}">
        <p14:creationId xmlns:p14="http://schemas.microsoft.com/office/powerpoint/2010/main" val="361601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idx="1"/>
          </p:nvPr>
        </p:nvSpPr>
        <p:spPr/>
        <p:txBody>
          <a:bodyPr anchor="b"/>
          <a:lstStyle/>
          <a:p>
            <a:r>
              <a:rPr lang="nb-NO" altLang="nb-NO" dirty="0"/>
              <a:t>Enkelte har aldri helt friske perioder</a:t>
            </a:r>
            <a:endParaRPr lang="nb-NO" altLang="nb-NO" sz="1700" dirty="0"/>
          </a:p>
          <a:p>
            <a:r>
              <a:rPr lang="nb-NO" altLang="nb-NO" dirty="0"/>
              <a:t>Opplever flere sykdomsepisoder</a:t>
            </a:r>
            <a:endParaRPr lang="nb-NO" altLang="nb-NO" sz="1700" dirty="0"/>
          </a:p>
          <a:p>
            <a:r>
              <a:rPr lang="nb-NO" altLang="nb-NO" dirty="0"/>
              <a:t>Vanligere ved bipolar II enn I</a:t>
            </a:r>
          </a:p>
        </p:txBody>
      </p:sp>
      <p:sp>
        <p:nvSpPr>
          <p:cNvPr id="41988" name="TekstSylinder 4"/>
          <p:cNvSpPr txBox="1">
            <a:spLocks noChangeArrowheads="1"/>
          </p:cNvSpPr>
          <p:nvPr/>
        </p:nvSpPr>
        <p:spPr bwMode="auto">
          <a:xfrm>
            <a:off x="2459038" y="933007"/>
            <a:ext cx="9144000" cy="7694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r>
              <a:rPr lang="nb-NO" altLang="nb-NO" sz="4400" dirty="0">
                <a:latin typeface="+mj-lt"/>
              </a:rPr>
              <a:t>Kroniske mønster</a:t>
            </a:r>
          </a:p>
        </p:txBody>
      </p:sp>
      <p:pic>
        <p:nvPicPr>
          <p:cNvPr id="3" name="Bilde 2">
            <a:extLst>
              <a:ext uri="{FF2B5EF4-FFF2-40B4-BE49-F238E27FC236}">
                <a16:creationId xmlns:a16="http://schemas.microsoft.com/office/drawing/2014/main" id="{713CDCB1-0060-1B9B-07F0-EA95E5A0C5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8917" y="365228"/>
            <a:ext cx="1905000" cy="1905000"/>
          </a:xfrm>
          <a:prstGeom prst="rect">
            <a:avLst/>
          </a:prstGeom>
        </p:spPr>
      </p:pic>
    </p:spTree>
    <p:extLst>
      <p:ext uri="{BB962C8B-B14F-4D97-AF65-F5344CB8AC3E}">
        <p14:creationId xmlns:p14="http://schemas.microsoft.com/office/powerpoint/2010/main" val="18244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CB0337E1-8E19-04C6-099C-929E130CD60E}"/>
              </a:ext>
            </a:extLst>
          </p:cNvPr>
          <p:cNvSpPr/>
          <p:nvPr/>
        </p:nvSpPr>
        <p:spPr>
          <a:xfrm>
            <a:off x="654242" y="1800712"/>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7DA9768E-8779-2948-D990-C198345B94C3}"/>
              </a:ext>
            </a:extLst>
          </p:cNvPr>
          <p:cNvSpPr/>
          <p:nvPr/>
        </p:nvSpPr>
        <p:spPr>
          <a:xfrm>
            <a:off x="654242" y="3132801"/>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11812CB0-F389-D1EA-ED0B-73C9F2A24E12}"/>
              </a:ext>
            </a:extLst>
          </p:cNvPr>
          <p:cNvSpPr/>
          <p:nvPr/>
        </p:nvSpPr>
        <p:spPr>
          <a:xfrm>
            <a:off x="654242" y="4498757"/>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C4FF795B-79D9-5E3B-0BD7-1594AB14CFC9}"/>
              </a:ext>
            </a:extLst>
          </p:cNvPr>
          <p:cNvSpPr/>
          <p:nvPr/>
        </p:nvSpPr>
        <p:spPr>
          <a:xfrm>
            <a:off x="654242" y="5842135"/>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latin typeface="+mj-lt"/>
              </a:rPr>
              <a:t>Egenaktivitet til i dag</a:t>
            </a:r>
          </a:p>
        </p:txBody>
      </p:sp>
      <p:sp>
        <p:nvSpPr>
          <p:cNvPr id="3" name="Plassholder for innhold 2"/>
          <p:cNvSpPr>
            <a:spLocks noGrp="1"/>
          </p:cNvSpPr>
          <p:nvPr>
            <p:ph idx="1"/>
          </p:nvPr>
        </p:nvSpPr>
        <p:spPr/>
        <p:txBody>
          <a:bodyPr anchor="b">
            <a:noAutofit/>
          </a:bodyPr>
          <a:lstStyle/>
          <a:p>
            <a:pPr marL="514350" indent="-514350">
              <a:lnSpc>
                <a:spcPct val="100000"/>
              </a:lnSpc>
              <a:buFont typeface="+mj-lt"/>
              <a:buAutoNum type="arabicPeriod"/>
            </a:pPr>
            <a:r>
              <a:rPr lang="nb-NO" sz="2400" dirty="0">
                <a:latin typeface="+mj-lt"/>
              </a:rPr>
              <a:t>Føre inn grunner for å forebygge depresjon under delen </a:t>
            </a:r>
            <a:br>
              <a:rPr lang="nb-NO" sz="2400" dirty="0">
                <a:latin typeface="+mj-lt"/>
              </a:rPr>
            </a:br>
            <a:r>
              <a:rPr lang="nb-NO" sz="2400" dirty="0">
                <a:latin typeface="+mj-lt"/>
              </a:rPr>
              <a:t>«Motivasjon for forebygging»  i forebyggelsesplanen</a:t>
            </a:r>
          </a:p>
          <a:p>
            <a:pPr marL="514350" indent="-514350">
              <a:lnSpc>
                <a:spcPct val="100000"/>
              </a:lnSpc>
              <a:buFont typeface="+mj-lt"/>
              <a:buAutoNum type="arabicPeriod"/>
            </a:pPr>
            <a:endParaRPr lang="nb-NO" sz="2400" dirty="0">
              <a:latin typeface="+mj-lt"/>
            </a:endParaRPr>
          </a:p>
          <a:p>
            <a:pPr marL="514350" indent="-514350">
              <a:lnSpc>
                <a:spcPct val="100000"/>
              </a:lnSpc>
              <a:buFont typeface="+mj-lt"/>
              <a:buAutoNum type="arabicPeriod"/>
            </a:pPr>
            <a:r>
              <a:rPr lang="nb-NO" sz="2400" dirty="0">
                <a:latin typeface="+mj-lt"/>
              </a:rPr>
              <a:t>Fylle ut et </a:t>
            </a:r>
            <a:r>
              <a:rPr lang="nb-NO" sz="2400" dirty="0" err="1">
                <a:latin typeface="+mj-lt"/>
              </a:rPr>
              <a:t>familietre</a:t>
            </a:r>
            <a:r>
              <a:rPr lang="nb-NO" sz="2400" dirty="0">
                <a:latin typeface="+mj-lt"/>
              </a:rPr>
              <a:t> med eventuelle kjente psykiske lidelser </a:t>
            </a:r>
            <a:br>
              <a:rPr lang="nb-NO" sz="2400" dirty="0">
                <a:latin typeface="+mj-lt"/>
              </a:rPr>
            </a:br>
            <a:r>
              <a:rPr lang="nb-NO" sz="2400" dirty="0">
                <a:latin typeface="+mj-lt"/>
              </a:rPr>
              <a:t>hos biologiske foreldre og besteforeldre. Spør familien ved behov</a:t>
            </a:r>
          </a:p>
          <a:p>
            <a:pPr marL="514350" indent="-514350">
              <a:lnSpc>
                <a:spcPct val="100000"/>
              </a:lnSpc>
              <a:buFont typeface="+mj-lt"/>
              <a:buAutoNum type="arabicPeriod"/>
            </a:pPr>
            <a:endParaRPr lang="nb-NO" sz="2400" dirty="0">
              <a:latin typeface="+mj-lt"/>
            </a:endParaRPr>
          </a:p>
          <a:p>
            <a:pPr marL="514350" indent="-514350">
              <a:lnSpc>
                <a:spcPct val="100000"/>
              </a:lnSpc>
              <a:buFont typeface="+mj-lt"/>
              <a:buAutoNum type="arabicPeriod"/>
            </a:pPr>
            <a:r>
              <a:rPr lang="nb-NO" sz="2400" dirty="0">
                <a:latin typeface="+mj-lt"/>
              </a:rPr>
              <a:t>Prøve å huske hvordan livssituasjonen var i forkant av første affektive episode. </a:t>
            </a:r>
            <a:br>
              <a:rPr lang="nb-NO" sz="2400" dirty="0">
                <a:latin typeface="+mj-lt"/>
              </a:rPr>
            </a:br>
            <a:r>
              <a:rPr lang="nb-NO" sz="2400" dirty="0">
                <a:latin typeface="+mj-lt"/>
              </a:rPr>
              <a:t>Spør gjerne andre som kan vite</a:t>
            </a:r>
          </a:p>
          <a:p>
            <a:pPr marL="514350" indent="-514350">
              <a:lnSpc>
                <a:spcPct val="100000"/>
              </a:lnSpc>
              <a:buFont typeface="+mj-lt"/>
              <a:buAutoNum type="arabicPeriod"/>
            </a:pPr>
            <a:endParaRPr lang="nb-NO" sz="2400" dirty="0">
              <a:latin typeface="+mj-lt"/>
            </a:endParaRPr>
          </a:p>
          <a:p>
            <a:pPr marL="514350" indent="-514350">
              <a:lnSpc>
                <a:spcPct val="100000"/>
              </a:lnSpc>
              <a:buFont typeface="+mj-lt"/>
              <a:buAutoNum type="arabicPeriod"/>
            </a:pPr>
            <a:r>
              <a:rPr lang="nb-NO" sz="2400" dirty="0">
                <a:latin typeface="+mj-lt"/>
              </a:rPr>
              <a:t>Fortsett å fylle ut stemningsdagboken daglig</a:t>
            </a:r>
          </a:p>
        </p:txBody>
      </p:sp>
      <p:pic>
        <p:nvPicPr>
          <p:cNvPr id="4" name="Bilde 3" descr="Et bilde som inneholder clip art, tegning, illustrasjon, strektegning&#10;&#10;Automatisk generert beskrivelse">
            <a:extLst>
              <a:ext uri="{FF2B5EF4-FFF2-40B4-BE49-F238E27FC236}">
                <a16:creationId xmlns:a16="http://schemas.microsoft.com/office/drawing/2014/main" id="{EE4CB008-E22E-E8B2-DC10-D7E924840C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109838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descr="Et bilde som inneholder tegning, sketch, kunst&#10;&#10;Automatisk generert beskrivelse">
            <a:extLst>
              <a:ext uri="{FF2B5EF4-FFF2-40B4-BE49-F238E27FC236}">
                <a16:creationId xmlns:a16="http://schemas.microsoft.com/office/drawing/2014/main" id="{83F44EBF-6952-632D-7E70-D88168BA1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3013" y="335072"/>
            <a:ext cx="6350000" cy="6350000"/>
          </a:xfrm>
          <a:prstGeom prst="rect">
            <a:avLst/>
          </a:prstGeom>
        </p:spPr>
      </p:pic>
      <p:sp>
        <p:nvSpPr>
          <p:cNvPr id="2" name="Tittel 1"/>
          <p:cNvSpPr>
            <a:spLocks noGrp="1"/>
          </p:cNvSpPr>
          <p:nvPr>
            <p:ph type="title"/>
          </p:nvPr>
        </p:nvSpPr>
        <p:spPr/>
        <p:txBody>
          <a:bodyPr anchor="t"/>
          <a:lstStyle/>
          <a:p>
            <a:r>
              <a:rPr lang="nb-NO" dirty="0"/>
              <a:t>Kognitive funksjoner</a:t>
            </a:r>
          </a:p>
        </p:txBody>
      </p:sp>
      <p:sp>
        <p:nvSpPr>
          <p:cNvPr id="3" name="Plassholder for innhold 2"/>
          <p:cNvSpPr>
            <a:spLocks noGrp="1"/>
          </p:cNvSpPr>
          <p:nvPr>
            <p:ph idx="1"/>
          </p:nvPr>
        </p:nvSpPr>
        <p:spPr>
          <a:xfrm>
            <a:off x="695325" y="1673765"/>
            <a:ext cx="4070106" cy="4634960"/>
          </a:xfrm>
        </p:spPr>
        <p:txBody>
          <a:bodyPr anchor="t">
            <a:normAutofit/>
          </a:bodyPr>
          <a:lstStyle/>
          <a:p>
            <a:pPr>
              <a:buClr>
                <a:schemeClr val="tx1"/>
              </a:buClr>
            </a:pPr>
            <a:r>
              <a:rPr lang="nb-NO" sz="2400" dirty="0"/>
              <a:t>Våre mentale prosesser</a:t>
            </a:r>
          </a:p>
          <a:p>
            <a:pPr>
              <a:buClr>
                <a:schemeClr val="tx1"/>
              </a:buClr>
            </a:pPr>
            <a:r>
              <a:rPr lang="nb-NO" sz="2400" dirty="0"/>
              <a:t>En del opplever kognitive utfordringer også utenom affektive episoder</a:t>
            </a:r>
          </a:p>
        </p:txBody>
      </p:sp>
      <p:sp>
        <p:nvSpPr>
          <p:cNvPr id="4" name="TekstSylinder 3"/>
          <p:cNvSpPr txBox="1"/>
          <p:nvPr/>
        </p:nvSpPr>
        <p:spPr>
          <a:xfrm>
            <a:off x="3263708" y="4845681"/>
            <a:ext cx="2612125" cy="338554"/>
          </a:xfrm>
          <a:prstGeom prst="rect">
            <a:avLst/>
          </a:prstGeom>
          <a:noFill/>
        </p:spPr>
        <p:txBody>
          <a:bodyPr wrap="none" rtlCol="0">
            <a:spAutoFit/>
          </a:bodyPr>
          <a:lstStyle/>
          <a:p>
            <a:r>
              <a:rPr lang="nb-NO" sz="1600" dirty="0">
                <a:latin typeface="+mj-lt"/>
                <a:ea typeface="Cambria" panose="02040503050406030204" pitchFamily="18" charset="0"/>
              </a:rPr>
              <a:t>Bearbeiding av sanseinntrykk</a:t>
            </a:r>
          </a:p>
        </p:txBody>
      </p:sp>
      <p:sp>
        <p:nvSpPr>
          <p:cNvPr id="7" name="TekstSylinder 6"/>
          <p:cNvSpPr txBox="1"/>
          <p:nvPr/>
        </p:nvSpPr>
        <p:spPr>
          <a:xfrm>
            <a:off x="4244820" y="3993800"/>
            <a:ext cx="1579471" cy="338554"/>
          </a:xfrm>
          <a:prstGeom prst="rect">
            <a:avLst/>
          </a:prstGeom>
          <a:noFill/>
        </p:spPr>
        <p:txBody>
          <a:bodyPr wrap="none" rtlCol="0">
            <a:spAutoFit/>
          </a:bodyPr>
          <a:lstStyle/>
          <a:p>
            <a:r>
              <a:rPr lang="nb-NO" sz="1600" dirty="0">
                <a:latin typeface="+mj-lt"/>
                <a:ea typeface="Cambria" panose="02040503050406030204" pitchFamily="18" charset="0"/>
              </a:rPr>
              <a:t>Oppmerksomhet</a:t>
            </a:r>
          </a:p>
        </p:txBody>
      </p:sp>
      <p:sp>
        <p:nvSpPr>
          <p:cNvPr id="8" name="TekstSylinder 7"/>
          <p:cNvSpPr txBox="1"/>
          <p:nvPr/>
        </p:nvSpPr>
        <p:spPr>
          <a:xfrm>
            <a:off x="8557951" y="3989493"/>
            <a:ext cx="2536656" cy="338554"/>
          </a:xfrm>
          <a:prstGeom prst="rect">
            <a:avLst/>
          </a:prstGeom>
          <a:noFill/>
        </p:spPr>
        <p:txBody>
          <a:bodyPr wrap="none" rtlCol="0">
            <a:spAutoFit/>
          </a:bodyPr>
          <a:lstStyle/>
          <a:p>
            <a:r>
              <a:rPr lang="nb-NO" sz="1600" dirty="0">
                <a:latin typeface="+mj-lt"/>
                <a:ea typeface="Cambria" panose="02040503050406030204" pitchFamily="18" charset="0"/>
              </a:rPr>
              <a:t>Mental effektivitet og tempo</a:t>
            </a:r>
          </a:p>
        </p:txBody>
      </p:sp>
      <p:sp>
        <p:nvSpPr>
          <p:cNvPr id="9" name="TekstSylinder 8"/>
          <p:cNvSpPr txBox="1"/>
          <p:nvPr/>
        </p:nvSpPr>
        <p:spPr>
          <a:xfrm>
            <a:off x="7706579" y="1429754"/>
            <a:ext cx="3430496" cy="584775"/>
          </a:xfrm>
          <a:prstGeom prst="rect">
            <a:avLst/>
          </a:prstGeom>
          <a:noFill/>
        </p:spPr>
        <p:txBody>
          <a:bodyPr wrap="square" rtlCol="0">
            <a:spAutoFit/>
          </a:bodyPr>
          <a:lstStyle/>
          <a:p>
            <a:r>
              <a:rPr lang="nb-NO" sz="1600" dirty="0">
                <a:latin typeface="+mj-lt"/>
                <a:ea typeface="Cambria" panose="02040503050406030204" pitchFamily="18" charset="0"/>
              </a:rPr>
              <a:t>Verbal og visuell innlæring </a:t>
            </a:r>
            <a:br>
              <a:rPr lang="nb-NO" sz="1600" dirty="0">
                <a:latin typeface="+mj-lt"/>
                <a:ea typeface="Cambria" panose="02040503050406030204" pitchFamily="18" charset="0"/>
              </a:rPr>
            </a:br>
            <a:r>
              <a:rPr lang="nb-NO" sz="1600" dirty="0">
                <a:latin typeface="+mj-lt"/>
                <a:ea typeface="Cambria" panose="02040503050406030204" pitchFamily="18" charset="0"/>
              </a:rPr>
              <a:t>og hukommelse</a:t>
            </a:r>
          </a:p>
        </p:txBody>
      </p:sp>
      <p:sp>
        <p:nvSpPr>
          <p:cNvPr id="10" name="TekstSylinder 9"/>
          <p:cNvSpPr txBox="1"/>
          <p:nvPr/>
        </p:nvSpPr>
        <p:spPr>
          <a:xfrm>
            <a:off x="3312895" y="5578280"/>
            <a:ext cx="1677511" cy="338554"/>
          </a:xfrm>
          <a:prstGeom prst="rect">
            <a:avLst/>
          </a:prstGeom>
          <a:noFill/>
        </p:spPr>
        <p:txBody>
          <a:bodyPr wrap="none" rtlCol="0">
            <a:spAutoFit/>
          </a:bodyPr>
          <a:lstStyle/>
          <a:p>
            <a:r>
              <a:rPr lang="nb-NO" sz="1600" dirty="0">
                <a:latin typeface="+mj-lt"/>
                <a:ea typeface="Cambria" panose="02040503050406030204" pitchFamily="18" charset="0"/>
              </a:rPr>
              <a:t>Språklig fungering</a:t>
            </a:r>
          </a:p>
        </p:txBody>
      </p:sp>
      <p:sp>
        <p:nvSpPr>
          <p:cNvPr id="11" name="TekstSylinder 10"/>
          <p:cNvSpPr txBox="1"/>
          <p:nvPr/>
        </p:nvSpPr>
        <p:spPr>
          <a:xfrm>
            <a:off x="8455433" y="5618793"/>
            <a:ext cx="2292872" cy="338554"/>
          </a:xfrm>
          <a:prstGeom prst="rect">
            <a:avLst/>
          </a:prstGeom>
          <a:noFill/>
        </p:spPr>
        <p:txBody>
          <a:bodyPr wrap="none" rtlCol="0">
            <a:spAutoFit/>
          </a:bodyPr>
          <a:lstStyle/>
          <a:p>
            <a:r>
              <a:rPr lang="nb-NO" sz="1600" dirty="0">
                <a:latin typeface="+mj-lt"/>
                <a:ea typeface="Cambria" panose="02040503050406030204" pitchFamily="18" charset="0"/>
              </a:rPr>
              <a:t>Ikke-språklige ferdigheter</a:t>
            </a:r>
          </a:p>
        </p:txBody>
      </p:sp>
      <p:sp>
        <p:nvSpPr>
          <p:cNvPr id="12" name="TekstSylinder 11"/>
          <p:cNvSpPr txBox="1"/>
          <p:nvPr/>
        </p:nvSpPr>
        <p:spPr>
          <a:xfrm>
            <a:off x="8251296" y="2676993"/>
            <a:ext cx="3149965" cy="584775"/>
          </a:xfrm>
          <a:prstGeom prst="rect">
            <a:avLst/>
          </a:prstGeom>
          <a:noFill/>
        </p:spPr>
        <p:txBody>
          <a:bodyPr wrap="none" rtlCol="0">
            <a:spAutoFit/>
          </a:bodyPr>
          <a:lstStyle/>
          <a:p>
            <a:r>
              <a:rPr lang="nb-NO" sz="1600" dirty="0">
                <a:latin typeface="+mj-lt"/>
                <a:ea typeface="Cambria" panose="02040503050406030204" pitchFamily="18" charset="0"/>
              </a:rPr>
              <a:t>Overordnede reguleringsfunksjoner</a:t>
            </a:r>
          </a:p>
          <a:p>
            <a:r>
              <a:rPr lang="nb-NO" sz="1600" dirty="0">
                <a:latin typeface="+mj-lt"/>
                <a:ea typeface="Cambria" panose="02040503050406030204" pitchFamily="18" charset="0"/>
              </a:rPr>
              <a:t>(eksekutive funksjoner)</a:t>
            </a:r>
          </a:p>
        </p:txBody>
      </p:sp>
      <p:sp>
        <p:nvSpPr>
          <p:cNvPr id="13" name="TekstSylinder 12"/>
          <p:cNvSpPr txBox="1"/>
          <p:nvPr/>
        </p:nvSpPr>
        <p:spPr>
          <a:xfrm>
            <a:off x="7920006" y="4871772"/>
            <a:ext cx="3085717" cy="338554"/>
          </a:xfrm>
          <a:prstGeom prst="rect">
            <a:avLst/>
          </a:prstGeom>
          <a:noFill/>
        </p:spPr>
        <p:txBody>
          <a:bodyPr wrap="none" rtlCol="0">
            <a:spAutoFit/>
          </a:bodyPr>
          <a:lstStyle/>
          <a:p>
            <a:r>
              <a:rPr lang="nb-NO" sz="1600" dirty="0">
                <a:latin typeface="+mj-lt"/>
                <a:ea typeface="Cambria" panose="02040503050406030204" pitchFamily="18" charset="0"/>
              </a:rPr>
              <a:t>Generell intellektuell kapasitet (IQ)</a:t>
            </a:r>
          </a:p>
        </p:txBody>
      </p:sp>
    </p:spTree>
    <p:extLst>
      <p:ext uri="{BB962C8B-B14F-4D97-AF65-F5344CB8AC3E}">
        <p14:creationId xmlns:p14="http://schemas.microsoft.com/office/powerpoint/2010/main" val="294000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P spid="7" grpId="0"/>
      <p:bldP spid="8" grpId="0"/>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idx="1"/>
          </p:nvPr>
        </p:nvSpPr>
        <p:spPr/>
        <p:txBody>
          <a:bodyPr anchor="b">
            <a:noAutofit/>
          </a:bodyPr>
          <a:lstStyle/>
          <a:p>
            <a:pPr>
              <a:buFont typeface="Arial" charset="0"/>
              <a:buChar char="•"/>
              <a:defRPr/>
            </a:pPr>
            <a:r>
              <a:rPr lang="nb-NO" dirty="0"/>
              <a:t>Oftere sen helsehjelp for fysiske sykdommer</a:t>
            </a:r>
          </a:p>
          <a:p>
            <a:pPr>
              <a:buFont typeface="Arial" charset="0"/>
              <a:buChar char="•"/>
              <a:defRPr/>
            </a:pPr>
            <a:endParaRPr lang="nb-NO" sz="1700" dirty="0"/>
          </a:p>
          <a:p>
            <a:pPr>
              <a:buFont typeface="Arial" charset="0"/>
              <a:buChar char="•"/>
              <a:defRPr/>
            </a:pPr>
            <a:r>
              <a:rPr lang="nb-NO" dirty="0"/>
              <a:t>Høyere forekomst av selvmord</a:t>
            </a:r>
          </a:p>
          <a:p>
            <a:pPr>
              <a:buFont typeface="Arial" charset="0"/>
              <a:buChar char="•"/>
              <a:defRPr/>
            </a:pPr>
            <a:endParaRPr lang="nb-NO" sz="1700" dirty="0"/>
          </a:p>
          <a:p>
            <a:pPr>
              <a:buFont typeface="Arial" charset="0"/>
              <a:buChar char="•"/>
              <a:defRPr/>
            </a:pPr>
            <a:r>
              <a:rPr lang="nb-NO" dirty="0"/>
              <a:t>Overhyppighet av ulykker</a:t>
            </a:r>
          </a:p>
          <a:p>
            <a:pPr>
              <a:buFont typeface="Arial" charset="0"/>
              <a:buChar char="•"/>
              <a:defRPr/>
            </a:pPr>
            <a:endParaRPr lang="en-US" dirty="0"/>
          </a:p>
          <a:p>
            <a:pPr marL="0" indent="0">
              <a:buNone/>
              <a:defRPr/>
            </a:pPr>
            <a:r>
              <a:rPr lang="en-US" b="1" dirty="0">
                <a:solidFill>
                  <a:schemeClr val="accent3">
                    <a:lumMod val="75000"/>
                  </a:schemeClr>
                </a:solidFill>
              </a:rPr>
              <a:t>!</a:t>
            </a:r>
            <a:r>
              <a:rPr lang="en-US" dirty="0">
                <a:solidFill>
                  <a:schemeClr val="accent3">
                    <a:lumMod val="75000"/>
                  </a:schemeClr>
                </a:solidFill>
              </a:rPr>
              <a:t> </a:t>
            </a:r>
            <a:r>
              <a:rPr lang="en-US" b="1" dirty="0"/>
              <a:t>MEN</a:t>
            </a:r>
            <a:r>
              <a:rPr lang="en-US" dirty="0"/>
              <a:t>: </a:t>
            </a:r>
            <a:r>
              <a:rPr lang="en-US" dirty="0" err="1"/>
              <a:t>Forskning</a:t>
            </a:r>
            <a:r>
              <a:rPr lang="en-US" dirty="0"/>
              <a:t> </a:t>
            </a:r>
            <a:r>
              <a:rPr lang="en-US" dirty="0" err="1"/>
              <a:t>viser</a:t>
            </a:r>
            <a:r>
              <a:rPr lang="en-US" dirty="0"/>
              <a:t> at </a:t>
            </a:r>
            <a:r>
              <a:rPr lang="en-US" dirty="0" err="1"/>
              <a:t>tidlig</a:t>
            </a:r>
            <a:r>
              <a:rPr lang="en-US" dirty="0"/>
              <a:t> </a:t>
            </a:r>
            <a:r>
              <a:rPr lang="en-US" dirty="0" err="1"/>
              <a:t>helsehjelp</a:t>
            </a:r>
            <a:r>
              <a:rPr lang="en-US" dirty="0"/>
              <a:t> </a:t>
            </a:r>
            <a:r>
              <a:rPr lang="en-US" dirty="0" err="1"/>
              <a:t>gir</a:t>
            </a:r>
            <a:r>
              <a:rPr lang="en-US" dirty="0"/>
              <a:t> </a:t>
            </a:r>
            <a:r>
              <a:rPr lang="en-US" dirty="0" err="1"/>
              <a:t>nesten</a:t>
            </a:r>
            <a:r>
              <a:rPr lang="en-US" dirty="0"/>
              <a:t> </a:t>
            </a:r>
            <a:br>
              <a:rPr lang="en-US" dirty="0"/>
            </a:br>
            <a:r>
              <a:rPr lang="en-US" dirty="0" err="1"/>
              <a:t>samme</a:t>
            </a:r>
            <a:r>
              <a:rPr lang="en-US" dirty="0"/>
              <a:t> </a:t>
            </a:r>
            <a:r>
              <a:rPr lang="en-US" dirty="0" err="1"/>
              <a:t>forventet</a:t>
            </a:r>
            <a:r>
              <a:rPr lang="en-US" dirty="0"/>
              <a:t> </a:t>
            </a:r>
            <a:r>
              <a:rPr lang="en-US" dirty="0" err="1"/>
              <a:t>levealder</a:t>
            </a:r>
            <a:r>
              <a:rPr lang="en-US" dirty="0"/>
              <a:t> </a:t>
            </a:r>
            <a:r>
              <a:rPr lang="en-US" dirty="0" err="1"/>
              <a:t>som</a:t>
            </a:r>
            <a:r>
              <a:rPr lang="en-US" dirty="0"/>
              <a:t> </a:t>
            </a:r>
            <a:r>
              <a:rPr lang="en-US" dirty="0" err="1"/>
              <a:t>i</a:t>
            </a:r>
            <a:r>
              <a:rPr lang="en-US" dirty="0"/>
              <a:t> </a:t>
            </a:r>
            <a:r>
              <a:rPr lang="en-US" dirty="0" err="1"/>
              <a:t>befolkningen</a:t>
            </a:r>
            <a:r>
              <a:rPr lang="en-US" dirty="0"/>
              <a:t> </a:t>
            </a:r>
            <a:r>
              <a:rPr lang="en-US" dirty="0" err="1"/>
              <a:t>ellers</a:t>
            </a:r>
            <a:endParaRPr lang="en-US" dirty="0"/>
          </a:p>
        </p:txBody>
      </p:sp>
      <p:sp>
        <p:nvSpPr>
          <p:cNvPr id="46084" name="TekstSylinder 4"/>
          <p:cNvSpPr txBox="1">
            <a:spLocks noChangeArrowheads="1"/>
          </p:cNvSpPr>
          <p:nvPr/>
        </p:nvSpPr>
        <p:spPr bwMode="auto">
          <a:xfrm>
            <a:off x="724829" y="549275"/>
            <a:ext cx="9144000" cy="769441"/>
          </a:xfrm>
          <a:prstGeom prst="rect">
            <a:avLst/>
          </a:prstGeom>
          <a:solidFill>
            <a:schemeClr val="bg1"/>
          </a:solidFill>
          <a:ln>
            <a:noFill/>
          </a:ln>
        </p:spPr>
        <p:txBody>
          <a:bodyPr>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r>
              <a:rPr lang="nb-NO" altLang="nb-NO" sz="4400" dirty="0">
                <a:latin typeface="+mj-lt"/>
              </a:rPr>
              <a:t>Levealder</a:t>
            </a:r>
          </a:p>
        </p:txBody>
      </p:sp>
    </p:spTree>
    <p:extLst>
      <p:ext uri="{BB962C8B-B14F-4D97-AF65-F5344CB8AC3E}">
        <p14:creationId xmlns:p14="http://schemas.microsoft.com/office/powerpoint/2010/main" val="161164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idx="1"/>
          </p:nvPr>
        </p:nvSpPr>
        <p:spPr/>
        <p:txBody>
          <a:bodyPr anchor="b">
            <a:noAutofit/>
          </a:bodyPr>
          <a:lstStyle/>
          <a:p>
            <a:pPr>
              <a:buFont typeface="Arial" charset="0"/>
              <a:buChar char="•"/>
              <a:defRPr/>
            </a:pPr>
            <a:r>
              <a:rPr lang="nb-NO" altLang="nb-NO" dirty="0"/>
              <a:t>Utdanningsnivå som i befolkningen for øvrig</a:t>
            </a:r>
          </a:p>
          <a:p>
            <a:pPr>
              <a:buFont typeface="Arial" charset="0"/>
              <a:buChar char="•"/>
              <a:defRPr/>
            </a:pPr>
            <a:endParaRPr lang="nb-NO" altLang="nb-NO" dirty="0"/>
          </a:p>
          <a:p>
            <a:pPr>
              <a:buFont typeface="Arial" charset="0"/>
              <a:buChar char="•"/>
              <a:defRPr/>
            </a:pPr>
            <a:r>
              <a:rPr lang="nb-NO" altLang="nb-NO" dirty="0"/>
              <a:t>Tidlig debut kan vanskeliggjøre gjennomføring av utdannelse </a:t>
            </a:r>
            <a:br>
              <a:rPr lang="nb-NO" altLang="nb-NO" dirty="0"/>
            </a:br>
            <a:r>
              <a:rPr lang="nb-NO" altLang="nb-NO" dirty="0"/>
              <a:t>og etablering i arbeidslivet</a:t>
            </a:r>
          </a:p>
        </p:txBody>
      </p:sp>
      <p:sp>
        <p:nvSpPr>
          <p:cNvPr id="45059" name="TekstSylinder 4"/>
          <p:cNvSpPr txBox="1">
            <a:spLocks noChangeArrowheads="1"/>
          </p:cNvSpPr>
          <p:nvPr/>
        </p:nvSpPr>
        <p:spPr bwMode="auto">
          <a:xfrm>
            <a:off x="731838" y="549275"/>
            <a:ext cx="9144000" cy="769441"/>
          </a:xfrm>
          <a:prstGeom prst="rect">
            <a:avLst/>
          </a:prstGeom>
          <a:solidFill>
            <a:schemeClr val="bg1"/>
          </a:solidFill>
          <a:ln>
            <a:noFill/>
          </a:ln>
        </p:spPr>
        <p:txBody>
          <a:bodyPr>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r>
              <a:rPr lang="nb-NO" altLang="nb-NO" sz="4400" dirty="0">
                <a:latin typeface="+mj-lt"/>
              </a:rPr>
              <a:t>Utdanning</a:t>
            </a:r>
          </a:p>
        </p:txBody>
      </p:sp>
    </p:spTree>
    <p:extLst>
      <p:ext uri="{BB962C8B-B14F-4D97-AF65-F5344CB8AC3E}">
        <p14:creationId xmlns:p14="http://schemas.microsoft.com/office/powerpoint/2010/main" val="7699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idx="1"/>
          </p:nvPr>
        </p:nvSpPr>
        <p:spPr/>
        <p:txBody>
          <a:bodyPr anchor="b">
            <a:noAutofit/>
          </a:bodyPr>
          <a:lstStyle/>
          <a:p>
            <a:pPr>
              <a:buFont typeface="Arial" charset="0"/>
              <a:buChar char="•"/>
              <a:defRPr/>
            </a:pPr>
            <a:r>
              <a:rPr lang="en-US" altLang="nb-NO" dirty="0" err="1">
                <a:ea typeface="Cambria" panose="02040503050406030204" pitchFamily="18" charset="0"/>
              </a:rPr>
              <a:t>Omtrent</a:t>
            </a:r>
            <a:r>
              <a:rPr lang="en-US" altLang="nb-NO" dirty="0">
                <a:ea typeface="Cambria" panose="02040503050406030204" pitchFamily="18" charset="0"/>
              </a:rPr>
              <a:t> 50 % </a:t>
            </a:r>
            <a:r>
              <a:rPr lang="en-US" altLang="nb-NO" dirty="0" err="1">
                <a:ea typeface="Cambria" panose="02040503050406030204" pitchFamily="18" charset="0"/>
              </a:rPr>
              <a:t>er</a:t>
            </a:r>
            <a:r>
              <a:rPr lang="en-US" altLang="nb-NO" dirty="0">
                <a:ea typeface="Cambria" panose="02040503050406030204" pitchFamily="18" charset="0"/>
              </a:rPr>
              <a:t> </a:t>
            </a:r>
            <a:r>
              <a:rPr lang="en-US" altLang="nb-NO" dirty="0" err="1">
                <a:ea typeface="Cambria" panose="02040503050406030204" pitchFamily="18" charset="0"/>
              </a:rPr>
              <a:t>i</a:t>
            </a:r>
            <a:r>
              <a:rPr lang="en-US" altLang="nb-NO" dirty="0">
                <a:ea typeface="Cambria" panose="02040503050406030204" pitchFamily="18" charset="0"/>
              </a:rPr>
              <a:t> </a:t>
            </a:r>
            <a:r>
              <a:rPr lang="en-US" altLang="nb-NO" dirty="0" err="1">
                <a:ea typeface="Cambria" panose="02040503050406030204" pitchFamily="18" charset="0"/>
              </a:rPr>
              <a:t>hel</a:t>
            </a:r>
            <a:r>
              <a:rPr lang="en-US" altLang="nb-NO" dirty="0">
                <a:ea typeface="Cambria" panose="02040503050406030204" pitchFamily="18" charset="0"/>
              </a:rPr>
              <a:t>- </a:t>
            </a:r>
            <a:r>
              <a:rPr lang="en-US" altLang="nb-NO" dirty="0" err="1">
                <a:ea typeface="Cambria" panose="02040503050406030204" pitchFamily="18" charset="0"/>
              </a:rPr>
              <a:t>eller</a:t>
            </a:r>
            <a:r>
              <a:rPr lang="en-US" altLang="nb-NO" dirty="0">
                <a:ea typeface="Cambria" panose="02040503050406030204" pitchFamily="18" charset="0"/>
              </a:rPr>
              <a:t> </a:t>
            </a:r>
            <a:r>
              <a:rPr lang="en-US" altLang="nb-NO" dirty="0" err="1">
                <a:ea typeface="Cambria" panose="02040503050406030204" pitchFamily="18" charset="0"/>
              </a:rPr>
              <a:t>deltidsjobb</a:t>
            </a:r>
            <a:endParaRPr lang="en-US" altLang="nb-NO" dirty="0">
              <a:ea typeface="Cambria" panose="02040503050406030204" pitchFamily="18" charset="0"/>
            </a:endParaRPr>
          </a:p>
          <a:p>
            <a:pPr>
              <a:buFont typeface="Arial" charset="0"/>
              <a:buChar char="•"/>
              <a:defRPr/>
            </a:pPr>
            <a:endParaRPr lang="en-US" altLang="nb-NO" dirty="0">
              <a:ea typeface="Cambria" panose="02040503050406030204" pitchFamily="18" charset="0"/>
            </a:endParaRPr>
          </a:p>
          <a:p>
            <a:pPr>
              <a:buFont typeface="Arial" charset="0"/>
              <a:buChar char="•"/>
              <a:defRPr/>
            </a:pPr>
            <a:r>
              <a:rPr lang="en-US" altLang="nb-NO" dirty="0" err="1">
                <a:ea typeface="Cambria" panose="02040503050406030204" pitchFamily="18" charset="0"/>
              </a:rPr>
              <a:t>En</a:t>
            </a:r>
            <a:r>
              <a:rPr lang="en-US" altLang="nb-NO" dirty="0">
                <a:ea typeface="Cambria" panose="02040503050406030204" pitchFamily="18" charset="0"/>
              </a:rPr>
              <a:t> del </a:t>
            </a:r>
            <a:r>
              <a:rPr lang="en-US" altLang="nb-NO" dirty="0" err="1">
                <a:ea typeface="Cambria" panose="02040503050406030204" pitchFamily="18" charset="0"/>
              </a:rPr>
              <a:t>bytter</a:t>
            </a:r>
            <a:r>
              <a:rPr lang="en-US" altLang="nb-NO" dirty="0">
                <a:ea typeface="Cambria" panose="02040503050406030204" pitchFamily="18" charset="0"/>
              </a:rPr>
              <a:t> </a:t>
            </a:r>
            <a:r>
              <a:rPr lang="en-US" altLang="nb-NO" dirty="0" err="1">
                <a:ea typeface="Cambria" panose="02040503050406030204" pitchFamily="18" charset="0"/>
              </a:rPr>
              <a:t>til</a:t>
            </a:r>
            <a:r>
              <a:rPr lang="en-US" altLang="nb-NO" dirty="0">
                <a:ea typeface="Cambria" panose="02040503050406030204" pitchFamily="18" charset="0"/>
              </a:rPr>
              <a:t> </a:t>
            </a:r>
            <a:r>
              <a:rPr lang="en-US" altLang="nb-NO" dirty="0" err="1">
                <a:ea typeface="Cambria" panose="02040503050406030204" pitchFamily="18" charset="0"/>
              </a:rPr>
              <a:t>mindre</a:t>
            </a:r>
            <a:r>
              <a:rPr lang="en-US" altLang="nb-NO" dirty="0">
                <a:ea typeface="Cambria" panose="02040503050406030204" pitchFamily="18" charset="0"/>
              </a:rPr>
              <a:t> </a:t>
            </a:r>
            <a:r>
              <a:rPr lang="en-US" altLang="nb-NO" dirty="0" err="1">
                <a:ea typeface="Cambria" panose="02040503050406030204" pitchFamily="18" charset="0"/>
              </a:rPr>
              <a:t>krevende</a:t>
            </a:r>
            <a:r>
              <a:rPr lang="en-US" altLang="nb-NO" dirty="0">
                <a:ea typeface="Cambria" panose="02040503050406030204" pitchFamily="18" charset="0"/>
              </a:rPr>
              <a:t> jobber</a:t>
            </a:r>
          </a:p>
        </p:txBody>
      </p:sp>
      <p:sp>
        <p:nvSpPr>
          <p:cNvPr id="45059" name="TekstSylinder 4"/>
          <p:cNvSpPr txBox="1">
            <a:spLocks noChangeArrowheads="1"/>
          </p:cNvSpPr>
          <p:nvPr/>
        </p:nvSpPr>
        <p:spPr bwMode="auto">
          <a:xfrm>
            <a:off x="731838" y="549275"/>
            <a:ext cx="9144000" cy="769441"/>
          </a:xfrm>
          <a:prstGeom prst="rect">
            <a:avLst/>
          </a:prstGeom>
          <a:solidFill>
            <a:schemeClr val="bg1"/>
          </a:solidFill>
          <a:ln>
            <a:noFill/>
          </a:ln>
        </p:spPr>
        <p:txBody>
          <a:bodyPr>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r>
              <a:rPr lang="nb-NO" altLang="nb-NO" sz="4400" dirty="0">
                <a:latin typeface="+mj-lt"/>
              </a:rPr>
              <a:t>Yrkesdeltagelse</a:t>
            </a:r>
          </a:p>
        </p:txBody>
      </p:sp>
    </p:spTree>
    <p:extLst>
      <p:ext uri="{BB962C8B-B14F-4D97-AF65-F5344CB8AC3E}">
        <p14:creationId xmlns:p14="http://schemas.microsoft.com/office/powerpoint/2010/main" val="226299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5DB5A4C7-722F-50CF-77F7-AC6B101F453F}"/>
              </a:ext>
            </a:extLst>
          </p:cNvPr>
          <p:cNvSpPr/>
          <p:nvPr/>
        </p:nvSpPr>
        <p:spPr>
          <a:xfrm>
            <a:off x="687957" y="1929366"/>
            <a:ext cx="389337" cy="38933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Ellipse 4">
            <a:extLst>
              <a:ext uri="{FF2B5EF4-FFF2-40B4-BE49-F238E27FC236}">
                <a16:creationId xmlns:a16="http://schemas.microsoft.com/office/drawing/2014/main" id="{FC848758-057C-309E-F98A-F7CD9229E669}"/>
              </a:ext>
            </a:extLst>
          </p:cNvPr>
          <p:cNvSpPr/>
          <p:nvPr/>
        </p:nvSpPr>
        <p:spPr>
          <a:xfrm>
            <a:off x="687957" y="2367345"/>
            <a:ext cx="389337" cy="38933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1E97693B-18F4-F842-7DE9-312E61AB2135}"/>
              </a:ext>
            </a:extLst>
          </p:cNvPr>
          <p:cNvSpPr/>
          <p:nvPr/>
        </p:nvSpPr>
        <p:spPr>
          <a:xfrm>
            <a:off x="687957" y="2841566"/>
            <a:ext cx="389337" cy="38933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62001854-899D-F452-4AFD-E9A3CB7A7B0E}"/>
              </a:ext>
            </a:extLst>
          </p:cNvPr>
          <p:cNvSpPr/>
          <p:nvPr/>
        </p:nvSpPr>
        <p:spPr>
          <a:xfrm>
            <a:off x="687957" y="3296534"/>
            <a:ext cx="389337" cy="38933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583A1ED1-7C6C-4CDA-AA06-07E7451A168A}"/>
              </a:ext>
            </a:extLst>
          </p:cNvPr>
          <p:cNvSpPr/>
          <p:nvPr/>
        </p:nvSpPr>
        <p:spPr>
          <a:xfrm>
            <a:off x="687957" y="3761134"/>
            <a:ext cx="389337" cy="38933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2DF08499-98D1-271A-96C4-44F1907385FC}"/>
              </a:ext>
            </a:extLst>
          </p:cNvPr>
          <p:cNvSpPr/>
          <p:nvPr/>
        </p:nvSpPr>
        <p:spPr>
          <a:xfrm>
            <a:off x="687957" y="4698538"/>
            <a:ext cx="389337" cy="38933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63910C54-A744-82AF-2902-3E7247EF2375}"/>
              </a:ext>
            </a:extLst>
          </p:cNvPr>
          <p:cNvSpPr/>
          <p:nvPr/>
        </p:nvSpPr>
        <p:spPr>
          <a:xfrm>
            <a:off x="687957" y="5425598"/>
            <a:ext cx="389337" cy="38933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6FFF5C45-4C8E-B0E1-CEA1-CE78B63F63DA}"/>
              </a:ext>
            </a:extLst>
          </p:cNvPr>
          <p:cNvSpPr/>
          <p:nvPr/>
        </p:nvSpPr>
        <p:spPr>
          <a:xfrm>
            <a:off x="687957" y="5893949"/>
            <a:ext cx="389337" cy="38933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3010" name="Tittel 1"/>
          <p:cNvSpPr>
            <a:spLocks noGrp="1"/>
          </p:cNvSpPr>
          <p:nvPr>
            <p:ph type="title"/>
          </p:nvPr>
        </p:nvSpPr>
        <p:spPr/>
        <p:txBody>
          <a:bodyPr>
            <a:normAutofit/>
          </a:bodyPr>
          <a:lstStyle/>
          <a:p>
            <a:r>
              <a:rPr lang="nb-NO" altLang="nb-NO" dirty="0"/>
              <a:t>Summegruppe</a:t>
            </a:r>
          </a:p>
        </p:txBody>
      </p:sp>
      <p:sp>
        <p:nvSpPr>
          <p:cNvPr id="43011" name="Plassholder for innhold 2"/>
          <p:cNvSpPr>
            <a:spLocks noGrp="1"/>
          </p:cNvSpPr>
          <p:nvPr>
            <p:ph idx="1"/>
          </p:nvPr>
        </p:nvSpPr>
        <p:spPr>
          <a:xfrm>
            <a:off x="695325" y="1126156"/>
            <a:ext cx="8679681" cy="5182569"/>
          </a:xfrm>
        </p:spPr>
        <p:txBody>
          <a:bodyPr anchor="b">
            <a:normAutofit lnSpcReduction="10000"/>
          </a:bodyPr>
          <a:lstStyle/>
          <a:p>
            <a:pPr marL="0" indent="0">
              <a:buNone/>
            </a:pPr>
            <a:r>
              <a:rPr lang="nb-NO" altLang="nb-NO" b="1" dirty="0"/>
              <a:t>Beskrivelse av individuelle forløp</a:t>
            </a:r>
            <a:endParaRPr lang="nb-NO" b="1" dirty="0"/>
          </a:p>
          <a:p>
            <a:pPr marL="514350" indent="-514350">
              <a:buFont typeface="+mj-lt"/>
              <a:buAutoNum type="arabicPeriod"/>
            </a:pPr>
            <a:r>
              <a:rPr lang="nb-NO" sz="2400" dirty="0"/>
              <a:t>Hvilke episodetyper har du opplevd?</a:t>
            </a:r>
          </a:p>
          <a:p>
            <a:pPr marL="514350" indent="-514350">
              <a:buFont typeface="+mj-lt"/>
              <a:buAutoNum type="arabicPeriod"/>
            </a:pPr>
            <a:r>
              <a:rPr lang="nb-NO" sz="2400" dirty="0"/>
              <a:t>Hvor ofte opptrer det affektive episoder? </a:t>
            </a:r>
          </a:p>
          <a:p>
            <a:pPr marL="514350" indent="-514350">
              <a:buFont typeface="+mj-lt"/>
              <a:buAutoNum type="arabicPeriod"/>
            </a:pPr>
            <a:r>
              <a:rPr lang="nb-NO" sz="2400" dirty="0"/>
              <a:t>Er en pol dominerende?  </a:t>
            </a:r>
          </a:p>
          <a:p>
            <a:pPr marL="514350" indent="-514350">
              <a:buFont typeface="+mj-lt"/>
              <a:buAutoNum type="arabicPeriod"/>
            </a:pPr>
            <a:r>
              <a:rPr lang="nb-NO" sz="2400" dirty="0"/>
              <a:t>Hvor lenge pleier de ulike episodetypene å vare?</a:t>
            </a:r>
          </a:p>
          <a:p>
            <a:pPr marL="514350" indent="-514350">
              <a:buFont typeface="+mj-lt"/>
              <a:buAutoNum type="arabicPeriod"/>
            </a:pPr>
            <a:r>
              <a:rPr lang="nb-NO" sz="2400" dirty="0"/>
              <a:t>Følger ulike episodetyper hverandre i en spesiell rekkefølge? </a:t>
            </a:r>
          </a:p>
          <a:p>
            <a:pPr marL="914400" lvl="2" indent="0">
              <a:buNone/>
            </a:pPr>
            <a:r>
              <a:rPr lang="nb-NO" sz="1600" dirty="0"/>
              <a:t>(Slår f.eks. en episodetype direkte over i motsatt polaritet eller er det normalt </a:t>
            </a:r>
            <a:br>
              <a:rPr lang="nb-NO" sz="1600" dirty="0"/>
            </a:br>
            <a:r>
              <a:rPr lang="nb-NO" sz="1600" dirty="0"/>
              <a:t>stemningsleie imellom?)</a:t>
            </a:r>
          </a:p>
          <a:p>
            <a:pPr marL="514350" indent="-514350">
              <a:buFont typeface="+mj-lt"/>
              <a:buAutoNum type="arabicPeriod"/>
            </a:pPr>
            <a:r>
              <a:rPr lang="nb-NO" sz="2400" dirty="0"/>
              <a:t>Opptrer de ulike episodetypene oftest på bestemte tider av året? </a:t>
            </a:r>
          </a:p>
          <a:p>
            <a:pPr marL="914400" lvl="2" indent="0">
              <a:buNone/>
            </a:pPr>
            <a:r>
              <a:rPr lang="nb-NO" sz="1600" dirty="0"/>
              <a:t>(Beskriv i så fall hvilken pol som opptrer når)</a:t>
            </a:r>
          </a:p>
          <a:p>
            <a:pPr marL="514350" indent="-514350">
              <a:buFont typeface="+mj-lt"/>
              <a:buAutoNum type="arabicPeriod"/>
            </a:pPr>
            <a:r>
              <a:rPr lang="nb-NO" sz="2400" dirty="0"/>
              <a:t>Er det full tilfriskning mellom episoder? </a:t>
            </a:r>
          </a:p>
          <a:p>
            <a:pPr marL="514350" indent="-514350">
              <a:buFont typeface="+mj-lt"/>
              <a:buAutoNum type="arabicPeriod"/>
            </a:pPr>
            <a:r>
              <a:rPr lang="nb-NO" sz="2400" dirty="0"/>
              <a:t>Hvor lenge varer typisk de friske periodene?</a:t>
            </a:r>
          </a:p>
        </p:txBody>
      </p:sp>
      <p:pic>
        <p:nvPicPr>
          <p:cNvPr id="3" name="Bilde 2" descr="Et bilde som inneholder clip art, tegning, illustrasjon, Grafikk&#10;&#10;Automatisk generert beskrivelse">
            <a:extLst>
              <a:ext uri="{FF2B5EF4-FFF2-40B4-BE49-F238E27FC236}">
                <a16:creationId xmlns:a16="http://schemas.microsoft.com/office/drawing/2014/main" id="{FB219259-E486-1A04-F8D4-47D276E5AB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
        <p:nvSpPr>
          <p:cNvPr id="18" name="TekstSylinder 17">
            <a:extLst>
              <a:ext uri="{FF2B5EF4-FFF2-40B4-BE49-F238E27FC236}">
                <a16:creationId xmlns:a16="http://schemas.microsoft.com/office/drawing/2014/main" id="{997EE7C9-E54A-B495-6864-566995369E02}"/>
              </a:ext>
            </a:extLst>
          </p:cNvPr>
          <p:cNvSpPr txBox="1"/>
          <p:nvPr/>
        </p:nvSpPr>
        <p:spPr>
          <a:xfrm>
            <a:off x="9696702" y="3804631"/>
            <a:ext cx="1817280" cy="646331"/>
          </a:xfrm>
          <a:prstGeom prst="rect">
            <a:avLst/>
          </a:prstGeom>
          <a:noFill/>
        </p:spPr>
        <p:txBody>
          <a:bodyPr wrap="square" rtlCol="0" anchor="b">
            <a:spAutoFit/>
          </a:bodyPr>
          <a:lstStyle/>
          <a:p>
            <a:pPr algn="ctr"/>
            <a:r>
              <a:rPr lang="nb-NO" dirty="0">
                <a:latin typeface="+mj-lt"/>
              </a:rPr>
              <a:t>Beskrivelse av individuelt forløp</a:t>
            </a:r>
          </a:p>
        </p:txBody>
      </p:sp>
      <p:pic>
        <p:nvPicPr>
          <p:cNvPr id="2" name="Bilde 1" descr="Et bilde som inneholder skjermbilde, mønster, sort og hvit, maske&#10;&#10;Automatisk generert beskrivelse">
            <a:extLst>
              <a:ext uri="{FF2B5EF4-FFF2-40B4-BE49-F238E27FC236}">
                <a16:creationId xmlns:a16="http://schemas.microsoft.com/office/drawing/2014/main" id="{1D69EF8F-7872-D0CC-E30E-4B37DD8454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5615" y="4461554"/>
            <a:ext cx="1847171" cy="1847171"/>
          </a:xfrm>
          <a:prstGeom prst="rect">
            <a:avLst/>
          </a:prstGeom>
        </p:spPr>
      </p:pic>
    </p:spTree>
    <p:extLst>
      <p:ext uri="{BB962C8B-B14F-4D97-AF65-F5344CB8AC3E}">
        <p14:creationId xmlns:p14="http://schemas.microsoft.com/office/powerpoint/2010/main" val="229809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011">
                                            <p:txEl>
                                              <p:pRg st="0" end="0"/>
                                            </p:txEl>
                                          </p:spTgt>
                                        </p:tgtEl>
                                        <p:attrNameLst>
                                          <p:attrName>style.visibility</p:attrName>
                                        </p:attrNameLst>
                                      </p:cBhvr>
                                      <p:to>
                                        <p:strVal val="visible"/>
                                      </p:to>
                                    </p:set>
                                    <p:animEffect transition="in" filter="fade">
                                      <p:cBhvr>
                                        <p:cTn id="40" dur="500"/>
                                        <p:tgtEl>
                                          <p:spTgt spid="43011">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011">
                                            <p:txEl>
                                              <p:pRg st="1" end="1"/>
                                            </p:txEl>
                                          </p:spTgt>
                                        </p:tgtEl>
                                        <p:attrNameLst>
                                          <p:attrName>style.visibility</p:attrName>
                                        </p:attrNameLst>
                                      </p:cBhvr>
                                      <p:to>
                                        <p:strVal val="visible"/>
                                      </p:to>
                                    </p:set>
                                    <p:animEffect transition="in" filter="fade">
                                      <p:cBhvr>
                                        <p:cTn id="43" dur="500"/>
                                        <p:tgtEl>
                                          <p:spTgt spid="43011">
                                            <p:txEl>
                                              <p:pRg st="1" end="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011">
                                            <p:txEl>
                                              <p:pRg st="2" end="2"/>
                                            </p:txEl>
                                          </p:spTgt>
                                        </p:tgtEl>
                                        <p:attrNameLst>
                                          <p:attrName>style.visibility</p:attrName>
                                        </p:attrNameLst>
                                      </p:cBhvr>
                                      <p:to>
                                        <p:strVal val="visible"/>
                                      </p:to>
                                    </p:set>
                                    <p:animEffect transition="in" filter="fade">
                                      <p:cBhvr>
                                        <p:cTn id="46" dur="500"/>
                                        <p:tgtEl>
                                          <p:spTgt spid="43011">
                                            <p:txEl>
                                              <p:pRg st="2" end="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011">
                                            <p:txEl>
                                              <p:pRg st="3" end="3"/>
                                            </p:txEl>
                                          </p:spTgt>
                                        </p:tgtEl>
                                        <p:attrNameLst>
                                          <p:attrName>style.visibility</p:attrName>
                                        </p:attrNameLst>
                                      </p:cBhvr>
                                      <p:to>
                                        <p:strVal val="visible"/>
                                      </p:to>
                                    </p:set>
                                    <p:animEffect transition="in" filter="fade">
                                      <p:cBhvr>
                                        <p:cTn id="49" dur="500"/>
                                        <p:tgtEl>
                                          <p:spTgt spid="43011">
                                            <p:txEl>
                                              <p:pRg st="3" end="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3011">
                                            <p:txEl>
                                              <p:pRg st="4" end="4"/>
                                            </p:txEl>
                                          </p:spTgt>
                                        </p:tgtEl>
                                        <p:attrNameLst>
                                          <p:attrName>style.visibility</p:attrName>
                                        </p:attrNameLst>
                                      </p:cBhvr>
                                      <p:to>
                                        <p:strVal val="visible"/>
                                      </p:to>
                                    </p:set>
                                    <p:animEffect transition="in" filter="fade">
                                      <p:cBhvr>
                                        <p:cTn id="52" dur="500"/>
                                        <p:tgtEl>
                                          <p:spTgt spid="43011">
                                            <p:txEl>
                                              <p:pRg st="4" end="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3011">
                                            <p:txEl>
                                              <p:pRg st="5" end="5"/>
                                            </p:txEl>
                                          </p:spTgt>
                                        </p:tgtEl>
                                        <p:attrNameLst>
                                          <p:attrName>style.visibility</p:attrName>
                                        </p:attrNameLst>
                                      </p:cBhvr>
                                      <p:to>
                                        <p:strVal val="visible"/>
                                      </p:to>
                                    </p:set>
                                    <p:animEffect transition="in" filter="fade">
                                      <p:cBhvr>
                                        <p:cTn id="55" dur="500"/>
                                        <p:tgtEl>
                                          <p:spTgt spid="43011">
                                            <p:txEl>
                                              <p:pRg st="5" end="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011">
                                            <p:txEl>
                                              <p:pRg st="6" end="6"/>
                                            </p:txEl>
                                          </p:spTgt>
                                        </p:tgtEl>
                                        <p:attrNameLst>
                                          <p:attrName>style.visibility</p:attrName>
                                        </p:attrNameLst>
                                      </p:cBhvr>
                                      <p:to>
                                        <p:strVal val="visible"/>
                                      </p:to>
                                    </p:set>
                                    <p:animEffect transition="in" filter="fade">
                                      <p:cBhvr>
                                        <p:cTn id="58" dur="500"/>
                                        <p:tgtEl>
                                          <p:spTgt spid="43011">
                                            <p:txEl>
                                              <p:pRg st="6" end="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011">
                                            <p:txEl>
                                              <p:pRg st="7" end="7"/>
                                            </p:txEl>
                                          </p:spTgt>
                                        </p:tgtEl>
                                        <p:attrNameLst>
                                          <p:attrName>style.visibility</p:attrName>
                                        </p:attrNameLst>
                                      </p:cBhvr>
                                      <p:to>
                                        <p:strVal val="visible"/>
                                      </p:to>
                                    </p:set>
                                    <p:animEffect transition="in" filter="fade">
                                      <p:cBhvr>
                                        <p:cTn id="61" dur="500"/>
                                        <p:tgtEl>
                                          <p:spTgt spid="43011">
                                            <p:txEl>
                                              <p:pRg st="7" end="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3011">
                                            <p:txEl>
                                              <p:pRg st="8" end="8"/>
                                            </p:txEl>
                                          </p:spTgt>
                                        </p:tgtEl>
                                        <p:attrNameLst>
                                          <p:attrName>style.visibility</p:attrName>
                                        </p:attrNameLst>
                                      </p:cBhvr>
                                      <p:to>
                                        <p:strVal val="visible"/>
                                      </p:to>
                                    </p:set>
                                    <p:animEffect transition="in" filter="fade">
                                      <p:cBhvr>
                                        <p:cTn id="64" dur="500"/>
                                        <p:tgtEl>
                                          <p:spTgt spid="43011">
                                            <p:txEl>
                                              <p:pRg st="8" end="8"/>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3011">
                                            <p:txEl>
                                              <p:pRg st="9" end="9"/>
                                            </p:txEl>
                                          </p:spTgt>
                                        </p:tgtEl>
                                        <p:attrNameLst>
                                          <p:attrName>style.visibility</p:attrName>
                                        </p:attrNameLst>
                                      </p:cBhvr>
                                      <p:to>
                                        <p:strVal val="visible"/>
                                      </p:to>
                                    </p:set>
                                    <p:animEffect transition="in" filter="fade">
                                      <p:cBhvr>
                                        <p:cTn id="67" dur="500"/>
                                        <p:tgtEl>
                                          <p:spTgt spid="43011">
                                            <p:txEl>
                                              <p:pRg st="9" end="9"/>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3011">
                                            <p:txEl>
                                              <p:pRg st="10" end="10"/>
                                            </p:txEl>
                                          </p:spTgt>
                                        </p:tgtEl>
                                        <p:attrNameLst>
                                          <p:attrName>style.visibility</p:attrName>
                                        </p:attrNameLst>
                                      </p:cBhvr>
                                      <p:to>
                                        <p:strVal val="visible"/>
                                      </p:to>
                                    </p:set>
                                    <p:animEffect transition="in" filter="fade">
                                      <p:cBhvr>
                                        <p:cTn id="70" dur="500"/>
                                        <p:tgtEl>
                                          <p:spTgt spid="430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43011" grpId="0" uiExpand="1" build="allAtOnce"/>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CE4A8B40-D114-B44E-DB45-E531961C70BB}"/>
              </a:ext>
            </a:extLst>
          </p:cNvPr>
          <p:cNvSpPr/>
          <p:nvPr/>
        </p:nvSpPr>
        <p:spPr>
          <a:xfrm>
            <a:off x="646368" y="1524013"/>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17A49EC2-A008-45D3-9BA4-C278F5E49516}"/>
              </a:ext>
            </a:extLst>
          </p:cNvPr>
          <p:cNvSpPr/>
          <p:nvPr/>
        </p:nvSpPr>
        <p:spPr>
          <a:xfrm>
            <a:off x="646368" y="3252427"/>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CDC7BF67-CAC4-8131-27BF-105AB2716ABA}"/>
              </a:ext>
            </a:extLst>
          </p:cNvPr>
          <p:cNvSpPr/>
          <p:nvPr/>
        </p:nvSpPr>
        <p:spPr>
          <a:xfrm>
            <a:off x="646368" y="5850834"/>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Egenaktivitet til neste gang</a:t>
            </a:r>
          </a:p>
        </p:txBody>
      </p:sp>
      <p:sp>
        <p:nvSpPr>
          <p:cNvPr id="3" name="Plassholder for innhold 2"/>
          <p:cNvSpPr>
            <a:spLocks noGrp="1"/>
          </p:cNvSpPr>
          <p:nvPr>
            <p:ph idx="1"/>
          </p:nvPr>
        </p:nvSpPr>
        <p:spPr/>
        <p:txBody>
          <a:bodyPr anchor="b">
            <a:noAutofit/>
          </a:bodyPr>
          <a:lstStyle/>
          <a:p>
            <a:pPr marL="514350" indent="-514350">
              <a:buFont typeface="+mj-lt"/>
              <a:buAutoNum type="arabicPeriod"/>
            </a:pPr>
            <a:r>
              <a:rPr lang="nb-NO" sz="2400" dirty="0"/>
              <a:t>Jobb videre med å besvare spørsmålene om forløp </a:t>
            </a:r>
            <a:br>
              <a:rPr lang="nb-NO" sz="2400" dirty="0"/>
            </a:br>
            <a:r>
              <a:rPr lang="nb-NO" sz="2400" dirty="0"/>
              <a:t>fra summegruppen, fra skjemaet «Beskrivelse av </a:t>
            </a:r>
            <a:br>
              <a:rPr lang="nb-NO" sz="2400" dirty="0"/>
            </a:br>
            <a:r>
              <a:rPr lang="nb-NO" sz="2400" dirty="0"/>
              <a:t>individuelt forløp av affektive episoder»</a:t>
            </a:r>
          </a:p>
          <a:p>
            <a:pPr marL="514350" indent="-514350">
              <a:buFont typeface="+mj-lt"/>
              <a:buAutoNum type="arabicPeriod"/>
            </a:pPr>
            <a:endParaRPr lang="nb-NO" sz="2400" dirty="0"/>
          </a:p>
          <a:p>
            <a:pPr marL="514350" indent="-514350">
              <a:buFont typeface="+mj-lt"/>
              <a:buAutoNum type="arabicPeriod"/>
            </a:pPr>
            <a:r>
              <a:rPr lang="nb-NO" sz="2400" dirty="0"/>
              <a:t>Lag en tidslinje over affektive episoder fra den første til nå. </a:t>
            </a:r>
            <a:br>
              <a:rPr lang="nb-NO" sz="2400" dirty="0"/>
            </a:br>
            <a:r>
              <a:rPr lang="nb-NO" sz="2400" dirty="0"/>
              <a:t>Bruk verktøyet «Tidslinje» eller lag egen variant. Prøve å huske: </a:t>
            </a:r>
            <a:endParaRPr lang="nb-NO" sz="2000" dirty="0"/>
          </a:p>
          <a:p>
            <a:pPr lvl="1"/>
            <a:r>
              <a:rPr lang="nb-NO" sz="2000" dirty="0"/>
              <a:t>Alder, årstall og årstid</a:t>
            </a:r>
          </a:p>
          <a:p>
            <a:pPr lvl="1"/>
            <a:r>
              <a:rPr lang="nb-NO" sz="2000" dirty="0"/>
              <a:t>Episodetype</a:t>
            </a:r>
          </a:p>
          <a:p>
            <a:pPr lvl="1"/>
            <a:r>
              <a:rPr lang="nb-NO" sz="2000" dirty="0"/>
              <a:t>Episodens varighet</a:t>
            </a:r>
          </a:p>
          <a:p>
            <a:pPr lvl="1"/>
            <a:r>
              <a:rPr lang="nb-NO" sz="2000" dirty="0"/>
              <a:t>Ev. spesielle hendelser og omstendigheter i forkant av hver episode</a:t>
            </a:r>
          </a:p>
          <a:p>
            <a:pPr marL="457200" indent="-457200">
              <a:lnSpc>
                <a:spcPct val="210000"/>
              </a:lnSpc>
              <a:buFont typeface="+mj-lt"/>
              <a:buAutoNum type="arabicPeriod"/>
            </a:pPr>
            <a:r>
              <a:rPr lang="nb-NO" sz="2400" dirty="0"/>
              <a:t>Fortsett å registrere stemningsleiet i stemningsdagboken</a:t>
            </a:r>
          </a:p>
        </p:txBody>
      </p:sp>
      <p:pic>
        <p:nvPicPr>
          <p:cNvPr id="4" name="Bilde 3" descr="Et bilde som inneholder clip art, tegning, illustrasjon, strektegning&#10;&#10;Automatisk generert beskrivelse">
            <a:extLst>
              <a:ext uri="{FF2B5EF4-FFF2-40B4-BE49-F238E27FC236}">
                <a16:creationId xmlns:a16="http://schemas.microsoft.com/office/drawing/2014/main" id="{A8CE012F-F980-C7EE-0EB4-54677663E7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pic>
        <p:nvPicPr>
          <p:cNvPr id="10" name="Bilde 9" descr="Et bilde som inneholder skjermbilde, mønster, sort og hvit, maske&#10;&#10;Automatisk generert beskrivelse">
            <a:extLst>
              <a:ext uri="{FF2B5EF4-FFF2-40B4-BE49-F238E27FC236}">
                <a16:creationId xmlns:a16="http://schemas.microsoft.com/office/drawing/2014/main" id="{C1E82599-2677-E5FA-C400-9B165D73AE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9504" y="4461928"/>
            <a:ext cx="1847171" cy="1847171"/>
          </a:xfrm>
          <a:prstGeom prst="rect">
            <a:avLst/>
          </a:prstGeom>
        </p:spPr>
      </p:pic>
      <p:sp>
        <p:nvSpPr>
          <p:cNvPr id="8" name="TekstSylinder 7">
            <a:extLst>
              <a:ext uri="{FF2B5EF4-FFF2-40B4-BE49-F238E27FC236}">
                <a16:creationId xmlns:a16="http://schemas.microsoft.com/office/drawing/2014/main" id="{CA118CB7-0D4F-3331-E46A-5ED28BD491D0}"/>
              </a:ext>
            </a:extLst>
          </p:cNvPr>
          <p:cNvSpPr txBox="1"/>
          <p:nvPr/>
        </p:nvSpPr>
        <p:spPr>
          <a:xfrm>
            <a:off x="9983538" y="6263717"/>
            <a:ext cx="1197764" cy="461665"/>
          </a:xfrm>
          <a:prstGeom prst="rect">
            <a:avLst/>
          </a:prstGeom>
          <a:noFill/>
        </p:spPr>
        <p:txBody>
          <a:bodyPr wrap="none" rtlCol="0">
            <a:spAutoFit/>
          </a:bodyPr>
          <a:lstStyle/>
          <a:p>
            <a:r>
              <a:rPr lang="nb-NO" sz="2400" dirty="0"/>
              <a:t>Tidslinje</a:t>
            </a:r>
          </a:p>
        </p:txBody>
      </p:sp>
    </p:spTree>
    <p:extLst>
      <p:ext uri="{BB962C8B-B14F-4D97-AF65-F5344CB8AC3E}">
        <p14:creationId xmlns:p14="http://schemas.microsoft.com/office/powerpoint/2010/main" val="366260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uiExpand="1"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skjermbilde, sirkel, design&#10;&#10;Automatisk generert beskrivelse">
            <a:extLst>
              <a:ext uri="{FF2B5EF4-FFF2-40B4-BE49-F238E27FC236}">
                <a16:creationId xmlns:a16="http://schemas.microsoft.com/office/drawing/2014/main" id="{721E5AEF-2E81-C2EC-56EF-1720433B5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152713"/>
            <a:ext cx="11851341" cy="6857316"/>
          </a:xfrm>
          <a:prstGeom prst="rect">
            <a:avLst/>
          </a:prstGeom>
        </p:spPr>
      </p:pic>
    </p:spTree>
    <p:extLst>
      <p:ext uri="{BB962C8B-B14F-4D97-AF65-F5344CB8AC3E}">
        <p14:creationId xmlns:p14="http://schemas.microsoft.com/office/powerpoint/2010/main" val="1924941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5">
            <a:extLst>
              <a:ext uri="{FF2B5EF4-FFF2-40B4-BE49-F238E27FC236}">
                <a16:creationId xmlns:a16="http://schemas.microsoft.com/office/drawing/2014/main" id="{D4B3B81A-F00D-5331-0887-684B8D0591BD}"/>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t>Presentasjonen er utformet av Vestre Viken, i samarbeid </a:t>
            </a:r>
            <a:br>
              <a:rPr lang="nb-NO" dirty="0"/>
            </a:br>
            <a:r>
              <a:rPr lang="nb-NO" dirty="0"/>
              <a:t>med erfaringsspesialister og Bipolarforeningen. </a:t>
            </a:r>
            <a:br>
              <a:rPr lang="nb-NO" dirty="0"/>
            </a:br>
            <a:br>
              <a:rPr lang="nb-NO" dirty="0"/>
            </a:br>
            <a:r>
              <a:rPr lang="nb-NO" dirty="0"/>
              <a:t>Prosjektet er støttet av Rådet for psykisk helse </a:t>
            </a:r>
            <a:br>
              <a:rPr lang="nb-NO" dirty="0"/>
            </a:br>
            <a:r>
              <a:rPr lang="nb-NO" dirty="0"/>
              <a:t>gjennom Stiftelsen Dam</a:t>
            </a:r>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p:txBody>
      </p:sp>
      <p:pic>
        <p:nvPicPr>
          <p:cNvPr id="3" name="LOGO png Rådet for psykisk helse.png" descr="LOGO png Rådet for psykisk helse.png">
            <a:extLst>
              <a:ext uri="{FF2B5EF4-FFF2-40B4-BE49-F238E27FC236}">
                <a16:creationId xmlns:a16="http://schemas.microsoft.com/office/drawing/2014/main" id="{69D587BE-C6E9-6069-B617-CD01BEA2B7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4" name="Bilde" descr="Bilde">
            <a:extLst>
              <a:ext uri="{FF2B5EF4-FFF2-40B4-BE49-F238E27FC236}">
                <a16:creationId xmlns:a16="http://schemas.microsoft.com/office/drawing/2014/main" id="{21CF0334-F802-6570-41FE-52F9824084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6" name="logo_transparent-01.png" descr="logo_transparent-01.png">
            <a:extLst>
              <a:ext uri="{FF2B5EF4-FFF2-40B4-BE49-F238E27FC236}">
                <a16:creationId xmlns:a16="http://schemas.microsoft.com/office/drawing/2014/main" id="{0B5C98DB-3DBF-CA96-0723-ABF4ABA4EC51}"/>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7" name="50830959051_658d4b82a4_o.png" descr="50830959051_658d4b82a4_o.png">
            <a:extLst>
              <a:ext uri="{FF2B5EF4-FFF2-40B4-BE49-F238E27FC236}">
                <a16:creationId xmlns:a16="http://schemas.microsoft.com/office/drawing/2014/main" id="{080EA4AD-EBFF-C480-6B96-DC2AF7F718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31B63BB1-702A-719B-BBAF-0C2EED906D1E}"/>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266715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Dagens temaer</a:t>
            </a:r>
          </a:p>
        </p:txBody>
      </p:sp>
      <p:sp>
        <p:nvSpPr>
          <p:cNvPr id="3" name="Plassholder for innhold 2"/>
          <p:cNvSpPr>
            <a:spLocks noGrp="1"/>
          </p:cNvSpPr>
          <p:nvPr>
            <p:ph idx="1"/>
          </p:nvPr>
        </p:nvSpPr>
        <p:spPr/>
        <p:txBody>
          <a:bodyPr anchor="b">
            <a:normAutofit fontScale="92500" lnSpcReduction="20000"/>
          </a:bodyPr>
          <a:lstStyle/>
          <a:p>
            <a:pPr marL="514350" indent="-514350">
              <a:buFont typeface="+mj-lt"/>
              <a:buAutoNum type="arabicPeriod"/>
            </a:pPr>
            <a:r>
              <a:rPr lang="nb-NO" sz="2600" dirty="0">
                <a:latin typeface="+mj-lt"/>
              </a:rPr>
              <a:t>Årsaker til utvikling av bipolar lidelse</a:t>
            </a:r>
          </a:p>
          <a:p>
            <a:pPr lvl="1"/>
            <a:r>
              <a:rPr lang="nb-NO" sz="2200" dirty="0">
                <a:latin typeface="+mj-lt"/>
              </a:rPr>
              <a:t>Arvbarhet </a:t>
            </a:r>
          </a:p>
          <a:p>
            <a:pPr lvl="1"/>
            <a:r>
              <a:rPr lang="nb-NO" sz="2200" dirty="0">
                <a:latin typeface="+mj-lt"/>
              </a:rPr>
              <a:t>Miljøfaktorer</a:t>
            </a:r>
          </a:p>
          <a:p>
            <a:pPr lvl="1"/>
            <a:r>
              <a:rPr lang="nb-NO" sz="2200" dirty="0">
                <a:latin typeface="+mj-lt"/>
              </a:rPr>
              <a:t>Stress-sårbarhetsmodellen</a:t>
            </a:r>
          </a:p>
          <a:p>
            <a:pPr marL="914400" lvl="1" indent="-457200"/>
            <a:endParaRPr lang="nb-NO" sz="2200" dirty="0">
              <a:latin typeface="+mj-lt"/>
            </a:endParaRPr>
          </a:p>
          <a:p>
            <a:pPr lvl="1"/>
            <a:r>
              <a:rPr lang="nb-NO" sz="2200" dirty="0">
                <a:latin typeface="+mj-lt"/>
              </a:rPr>
              <a:t>Summegruppe: arvbarhet og miljøfaktorer i ditt liv</a:t>
            </a:r>
          </a:p>
          <a:p>
            <a:pPr marL="457200" indent="-457200">
              <a:buFont typeface="+mj-lt"/>
              <a:buAutoNum type="arabicPeriod"/>
            </a:pPr>
            <a:endParaRPr lang="nb-NO" sz="2200" dirty="0">
              <a:latin typeface="+mj-lt"/>
            </a:endParaRPr>
          </a:p>
          <a:p>
            <a:pPr marL="514350" indent="-514350">
              <a:buFont typeface="+mj-lt"/>
              <a:buAutoNum type="arabicPeriod"/>
            </a:pPr>
            <a:r>
              <a:rPr lang="nb-NO" sz="2600" dirty="0">
                <a:latin typeface="+mj-lt"/>
              </a:rPr>
              <a:t>Forløp etter diagnose</a:t>
            </a:r>
          </a:p>
          <a:p>
            <a:pPr lvl="1"/>
            <a:r>
              <a:rPr lang="nb-NO" sz="2200" dirty="0">
                <a:latin typeface="+mj-lt"/>
              </a:rPr>
              <a:t>Debutalder og utforming</a:t>
            </a:r>
          </a:p>
          <a:p>
            <a:pPr lvl="1"/>
            <a:r>
              <a:rPr lang="nb-NO" sz="2200" dirty="0">
                <a:latin typeface="+mj-lt"/>
              </a:rPr>
              <a:t>Forløpsmønstre</a:t>
            </a:r>
          </a:p>
          <a:p>
            <a:pPr lvl="1"/>
            <a:r>
              <a:rPr lang="nb-NO" sz="2200" dirty="0">
                <a:latin typeface="+mj-lt"/>
              </a:rPr>
              <a:t>Funksjon og levealder</a:t>
            </a:r>
          </a:p>
          <a:p>
            <a:pPr marL="0" indent="0">
              <a:buNone/>
            </a:pPr>
            <a:endParaRPr lang="nb-NO" sz="2200" dirty="0">
              <a:latin typeface="+mj-lt"/>
            </a:endParaRPr>
          </a:p>
          <a:p>
            <a:pPr lvl="1"/>
            <a:r>
              <a:rPr lang="nb-NO" sz="2200" dirty="0">
                <a:latin typeface="+mj-lt"/>
              </a:rPr>
              <a:t>Summegruppe: hvordan er ditt forløp?</a:t>
            </a:r>
          </a:p>
          <a:p>
            <a:pPr lvl="1"/>
            <a:r>
              <a:rPr lang="nb-NO" sz="2200" dirty="0">
                <a:latin typeface="+mj-lt"/>
              </a:rPr>
              <a:t>Egenaktivitet til neste gang</a:t>
            </a:r>
          </a:p>
        </p:txBody>
      </p:sp>
    </p:spTree>
    <p:extLst>
      <p:ext uri="{BB962C8B-B14F-4D97-AF65-F5344CB8AC3E}">
        <p14:creationId xmlns:p14="http://schemas.microsoft.com/office/powerpoint/2010/main" val="34609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idx="4294967295"/>
          </p:nvPr>
        </p:nvSpPr>
        <p:spPr>
          <a:xfrm>
            <a:off x="1551296" y="2100263"/>
            <a:ext cx="9144000" cy="2387600"/>
          </a:xfrm>
        </p:spPr>
        <p:txBody>
          <a:bodyPr anchor="ctr">
            <a:normAutofit/>
          </a:bodyPr>
          <a:lstStyle/>
          <a:p>
            <a:pPr algn="ctr"/>
            <a:r>
              <a:rPr lang="nb-NO" sz="4400" dirty="0">
                <a:latin typeface="+mj-lt"/>
              </a:rPr>
              <a:t>Tema 1: Årsaker</a:t>
            </a:r>
          </a:p>
        </p:txBody>
      </p:sp>
    </p:spTree>
    <p:extLst>
      <p:ext uri="{BB962C8B-B14F-4D97-AF65-F5344CB8AC3E}">
        <p14:creationId xmlns:p14="http://schemas.microsoft.com/office/powerpoint/2010/main" val="3300437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2"/>
          <p:cNvSpPr>
            <a:spLocks noGrp="1" noChangeArrowheads="1"/>
          </p:cNvSpPr>
          <p:nvPr>
            <p:ph type="title"/>
          </p:nvPr>
        </p:nvSpPr>
        <p:spPr/>
        <p:txBody>
          <a:bodyPr anchor="t"/>
          <a:lstStyle/>
          <a:p>
            <a:pPr eaLnBrk="1" hangingPunct="1">
              <a:defRPr/>
            </a:pPr>
            <a:r>
              <a:rPr lang="nb-NO" altLang="nb-NO" dirty="0"/>
              <a:t>Arvbarhet</a:t>
            </a:r>
          </a:p>
        </p:txBody>
      </p:sp>
      <p:sp>
        <p:nvSpPr>
          <p:cNvPr id="1035" name="Rectangle 3"/>
          <p:cNvSpPr>
            <a:spLocks noGrp="1" noChangeArrowheads="1"/>
          </p:cNvSpPr>
          <p:nvPr>
            <p:ph idx="1"/>
          </p:nvPr>
        </p:nvSpPr>
        <p:spPr/>
        <p:txBody>
          <a:bodyPr anchor="b">
            <a:normAutofit/>
          </a:bodyPr>
          <a:lstStyle/>
          <a:p>
            <a:pPr>
              <a:spcBef>
                <a:spcPct val="50000"/>
              </a:spcBef>
            </a:pPr>
            <a:r>
              <a:rPr lang="nb-NO" altLang="nb-NO" dirty="0"/>
              <a:t>Bipolar lidelse går ofte igjen i familier</a:t>
            </a:r>
          </a:p>
          <a:p>
            <a:pPr>
              <a:spcBef>
                <a:spcPct val="50000"/>
              </a:spcBef>
            </a:pPr>
            <a:r>
              <a:rPr lang="nb-NO" altLang="nb-NO" dirty="0"/>
              <a:t>Høyest risiko ved nært genetisk slektskap</a:t>
            </a:r>
          </a:p>
          <a:p>
            <a:pPr>
              <a:spcBef>
                <a:spcPct val="50000"/>
              </a:spcBef>
            </a:pPr>
            <a:r>
              <a:rPr lang="nb-NO" altLang="nb-NO" dirty="0"/>
              <a:t>Risikoen øker med hyppigheten av bipolare og andre </a:t>
            </a:r>
            <a:br>
              <a:rPr lang="nb-NO" altLang="nb-NO" dirty="0"/>
            </a:br>
            <a:r>
              <a:rPr lang="nb-NO" altLang="nb-NO" dirty="0"/>
              <a:t>psykiske lidelser i familien</a:t>
            </a:r>
          </a:p>
        </p:txBody>
      </p:sp>
      <p:pic>
        <p:nvPicPr>
          <p:cNvPr id="3" name="Bilde 2" descr="Et bilde som inneholder sirkel, diagram, Grafikk, design&#10;&#10;Automatisk generert beskrivelse">
            <a:extLst>
              <a:ext uri="{FF2B5EF4-FFF2-40B4-BE49-F238E27FC236}">
                <a16:creationId xmlns:a16="http://schemas.microsoft.com/office/drawing/2014/main" id="{27A2553E-4984-1062-F659-DFC991774F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1675" y="549275"/>
            <a:ext cx="1905000" cy="1905000"/>
          </a:xfrm>
          <a:prstGeom prst="rect">
            <a:avLst/>
          </a:prstGeom>
        </p:spPr>
      </p:pic>
    </p:spTree>
    <p:extLst>
      <p:ext uri="{BB962C8B-B14F-4D97-AF65-F5344CB8AC3E}">
        <p14:creationId xmlns:p14="http://schemas.microsoft.com/office/powerpoint/2010/main" val="176817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5">
                                            <p:txEl>
                                              <p:pRg st="0" end="0"/>
                                            </p:txEl>
                                          </p:spTgt>
                                        </p:tgtEl>
                                        <p:attrNameLst>
                                          <p:attrName>style.visibility</p:attrName>
                                        </p:attrNameLst>
                                      </p:cBhvr>
                                      <p:to>
                                        <p:strVal val="visible"/>
                                      </p:to>
                                    </p:set>
                                    <p:animEffect transition="in" filter="fade">
                                      <p:cBhvr>
                                        <p:cTn id="7" dur="500"/>
                                        <p:tgtEl>
                                          <p:spTgt spid="10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5">
                                            <p:txEl>
                                              <p:pRg st="1" end="1"/>
                                            </p:txEl>
                                          </p:spTgt>
                                        </p:tgtEl>
                                        <p:attrNameLst>
                                          <p:attrName>style.visibility</p:attrName>
                                        </p:attrNameLst>
                                      </p:cBhvr>
                                      <p:to>
                                        <p:strVal val="visible"/>
                                      </p:to>
                                    </p:set>
                                    <p:animEffect transition="in" filter="fade">
                                      <p:cBhvr>
                                        <p:cTn id="10" dur="500"/>
                                        <p:tgtEl>
                                          <p:spTgt spid="103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35">
                                            <p:txEl>
                                              <p:pRg st="2" end="2"/>
                                            </p:txEl>
                                          </p:spTgt>
                                        </p:tgtEl>
                                        <p:attrNameLst>
                                          <p:attrName>style.visibility</p:attrName>
                                        </p:attrNameLst>
                                      </p:cBhvr>
                                      <p:to>
                                        <p:strVal val="visible"/>
                                      </p:to>
                                    </p:set>
                                    <p:animEffect transition="in" filter="fade">
                                      <p:cBhvr>
                                        <p:cTn id="13" dur="500"/>
                                        <p:tgtEl>
                                          <p:spTgt spid="1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chor="t"/>
          <a:lstStyle/>
          <a:p>
            <a:pPr eaLnBrk="1" hangingPunct="1">
              <a:defRPr/>
            </a:pPr>
            <a:r>
              <a:rPr lang="nb-NO" altLang="nb-NO" dirty="0"/>
              <a:t>Genetikk</a:t>
            </a:r>
          </a:p>
        </p:txBody>
      </p:sp>
      <p:sp>
        <p:nvSpPr>
          <p:cNvPr id="25603" name="Rectangle 3"/>
          <p:cNvSpPr>
            <a:spLocks noGrp="1" noChangeArrowheads="1"/>
          </p:cNvSpPr>
          <p:nvPr>
            <p:ph idx="1"/>
          </p:nvPr>
        </p:nvSpPr>
        <p:spPr/>
        <p:txBody>
          <a:bodyPr anchor="b">
            <a:normAutofit/>
          </a:bodyPr>
          <a:lstStyle/>
          <a:p>
            <a:pPr>
              <a:spcBef>
                <a:spcPct val="70000"/>
              </a:spcBef>
            </a:pPr>
            <a:r>
              <a:rPr lang="nb-NO" altLang="nb-NO" dirty="0"/>
              <a:t>Ingen enkeltgener kan forklare utvikling av bipolar lidelse</a:t>
            </a:r>
          </a:p>
          <a:p>
            <a:pPr>
              <a:spcBef>
                <a:spcPct val="70000"/>
              </a:spcBef>
            </a:pPr>
            <a:r>
              <a:rPr lang="nb-NO" altLang="nb-NO" dirty="0"/>
              <a:t>Mange </a:t>
            </a:r>
            <a:r>
              <a:rPr lang="nb-NO" altLang="nb-NO" dirty="0" err="1"/>
              <a:t>genvarianter</a:t>
            </a:r>
            <a:r>
              <a:rPr lang="nb-NO" altLang="nb-NO" dirty="0"/>
              <a:t> bidrar litt</a:t>
            </a:r>
          </a:p>
          <a:p>
            <a:pPr>
              <a:spcBef>
                <a:spcPct val="70000"/>
              </a:spcBef>
            </a:pPr>
            <a:r>
              <a:rPr lang="nb-NO" altLang="nb-NO" dirty="0"/>
              <a:t>Fortsatt mye vi ikke vet</a:t>
            </a:r>
          </a:p>
        </p:txBody>
      </p:sp>
      <p:pic>
        <p:nvPicPr>
          <p:cNvPr id="3" name="Bilde 2" descr="Et bilde som inneholder sketch, tegning, sirkel, kunst&#10;&#10;Automatisk generert beskrivelse">
            <a:extLst>
              <a:ext uri="{FF2B5EF4-FFF2-40B4-BE49-F238E27FC236}">
                <a16:creationId xmlns:a16="http://schemas.microsoft.com/office/drawing/2014/main" id="{498FC6C9-2041-3D16-A2E6-5A193BA5EC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1675" y="549275"/>
            <a:ext cx="1905000" cy="1905000"/>
          </a:xfrm>
          <a:prstGeom prst="rect">
            <a:avLst/>
          </a:prstGeom>
        </p:spPr>
      </p:pic>
    </p:spTree>
    <p:extLst>
      <p:ext uri="{BB962C8B-B14F-4D97-AF65-F5344CB8AC3E}">
        <p14:creationId xmlns:p14="http://schemas.microsoft.com/office/powerpoint/2010/main" val="411881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fade">
                                      <p:cBhvr>
                                        <p:cTn id="10" dur="500"/>
                                        <p:tgtEl>
                                          <p:spTgt spid="2560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Effect transition="in" filter="fade">
                                      <p:cBhvr>
                                        <p:cTn id="13"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tel 1"/>
          <p:cNvSpPr>
            <a:spLocks noGrp="1"/>
          </p:cNvSpPr>
          <p:nvPr>
            <p:ph type="title"/>
          </p:nvPr>
        </p:nvSpPr>
        <p:spPr/>
        <p:txBody>
          <a:bodyPr anchor="t">
            <a:noAutofit/>
          </a:bodyPr>
          <a:lstStyle/>
          <a:p>
            <a:pPr>
              <a:defRPr/>
            </a:pPr>
            <a:r>
              <a:rPr lang="nb-NO" altLang="nb-NO" dirty="0"/>
              <a:t>Miljørisikofaktorer</a:t>
            </a:r>
          </a:p>
        </p:txBody>
      </p:sp>
      <p:sp>
        <p:nvSpPr>
          <p:cNvPr id="29699" name="Plassholder for innhold 2"/>
          <p:cNvSpPr>
            <a:spLocks noGrp="1"/>
          </p:cNvSpPr>
          <p:nvPr>
            <p:ph idx="1"/>
          </p:nvPr>
        </p:nvSpPr>
        <p:spPr/>
        <p:txBody>
          <a:bodyPr anchor="b">
            <a:normAutofit/>
          </a:bodyPr>
          <a:lstStyle/>
          <a:p>
            <a:r>
              <a:rPr lang="nb-NO" altLang="nb-NO" dirty="0"/>
              <a:t>Å være født prematurt</a:t>
            </a:r>
          </a:p>
          <a:p>
            <a:r>
              <a:rPr lang="nb-NO" altLang="nb-NO" dirty="0"/>
              <a:t>Tidlige psykologiske traumer</a:t>
            </a:r>
          </a:p>
          <a:p>
            <a:r>
              <a:rPr lang="nb-NO" altLang="nb-NO" dirty="0"/>
              <a:t>Stressopplevelser før sykdomsutbruddet</a:t>
            </a:r>
          </a:p>
          <a:p>
            <a:r>
              <a:rPr lang="nb-NO" altLang="nb-NO" dirty="0"/>
              <a:t>Hodeskader</a:t>
            </a:r>
          </a:p>
          <a:p>
            <a:r>
              <a:rPr lang="nb-NO" altLang="nb-NO" dirty="0"/>
              <a:t>Rusmidler </a:t>
            </a:r>
          </a:p>
          <a:p>
            <a:r>
              <a:rPr lang="nb-NO" altLang="nb-NO" dirty="0"/>
              <a:t>Betennelser </a:t>
            </a:r>
          </a:p>
        </p:txBody>
      </p:sp>
      <p:pic>
        <p:nvPicPr>
          <p:cNvPr id="3" name="Bilde 2" descr="Et bilde som inneholder clip art, tegning, illustrasjon, Grafikk&#10;&#10;Automatisk generert beskrivelse">
            <a:extLst>
              <a:ext uri="{FF2B5EF4-FFF2-40B4-BE49-F238E27FC236}">
                <a16:creationId xmlns:a16="http://schemas.microsoft.com/office/drawing/2014/main" id="{8AE25283-0974-6DB8-BFA6-4FA2798760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1675" y="549275"/>
            <a:ext cx="1905000" cy="1905000"/>
          </a:xfrm>
          <a:prstGeom prst="rect">
            <a:avLst/>
          </a:prstGeom>
        </p:spPr>
      </p:pic>
    </p:spTree>
    <p:extLst>
      <p:ext uri="{BB962C8B-B14F-4D97-AF65-F5344CB8AC3E}">
        <p14:creationId xmlns:p14="http://schemas.microsoft.com/office/powerpoint/2010/main" val="249767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fade">
                                      <p:cBhvr>
                                        <p:cTn id="10" dur="500"/>
                                        <p:tgtEl>
                                          <p:spTgt spid="296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Effect transition="in" filter="fade">
                                      <p:cBhvr>
                                        <p:cTn id="13" dur="500"/>
                                        <p:tgtEl>
                                          <p:spTgt spid="2969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699">
                                            <p:txEl>
                                              <p:pRg st="3" end="3"/>
                                            </p:txEl>
                                          </p:spTgt>
                                        </p:tgtEl>
                                        <p:attrNameLst>
                                          <p:attrName>style.visibility</p:attrName>
                                        </p:attrNameLst>
                                      </p:cBhvr>
                                      <p:to>
                                        <p:strVal val="visible"/>
                                      </p:to>
                                    </p:set>
                                    <p:animEffect transition="in" filter="fade">
                                      <p:cBhvr>
                                        <p:cTn id="16" dur="500"/>
                                        <p:tgtEl>
                                          <p:spTgt spid="2969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Effect transition="in" filter="fade">
                                      <p:cBhvr>
                                        <p:cTn id="19" dur="500"/>
                                        <p:tgtEl>
                                          <p:spTgt spid="2969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699">
                                            <p:txEl>
                                              <p:pRg st="5" end="5"/>
                                            </p:txEl>
                                          </p:spTgt>
                                        </p:tgtEl>
                                        <p:attrNameLst>
                                          <p:attrName>style.visibility</p:attrName>
                                        </p:attrNameLst>
                                      </p:cBhvr>
                                      <p:to>
                                        <p:strVal val="visible"/>
                                      </p:to>
                                    </p:set>
                                    <p:animEffect transition="in" filter="fade">
                                      <p:cBhvr>
                                        <p:cTn id="22" dur="5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solidFill>
            <a:schemeClr val="bg1"/>
          </a:solidFill>
        </p:spPr>
        <p:txBody>
          <a:bodyPr anchor="t">
            <a:noAutofit/>
          </a:bodyPr>
          <a:lstStyle/>
          <a:p>
            <a:pPr eaLnBrk="1" hangingPunct="1"/>
            <a:r>
              <a:rPr lang="nb-NO" altLang="nb-NO" dirty="0"/>
              <a:t>Stress-sårbarhetsmodellen</a:t>
            </a:r>
          </a:p>
        </p:txBody>
      </p:sp>
      <p:sp>
        <p:nvSpPr>
          <p:cNvPr id="27652" name="TekstSylinder 3"/>
          <p:cNvSpPr txBox="1">
            <a:spLocks noChangeArrowheads="1"/>
          </p:cNvSpPr>
          <p:nvPr/>
        </p:nvSpPr>
        <p:spPr bwMode="auto">
          <a:xfrm>
            <a:off x="2904076" y="1181686"/>
            <a:ext cx="249899" cy="48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endParaRPr lang="nb-NO" altLang="nb-NO" sz="1800">
              <a:latin typeface="Arial" panose="020B0604020202020204" pitchFamily="34" charset="0"/>
            </a:endParaRPr>
          </a:p>
        </p:txBody>
      </p:sp>
      <p:pic>
        <p:nvPicPr>
          <p:cNvPr id="3" name="Bilde 2">
            <a:extLst>
              <a:ext uri="{FF2B5EF4-FFF2-40B4-BE49-F238E27FC236}">
                <a16:creationId xmlns:a16="http://schemas.microsoft.com/office/drawing/2014/main" id="{E1C45A00-DF0B-A412-C56A-2AF87714D2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73" t="19272" r="11468" b="11253"/>
          <a:stretch/>
        </p:blipFill>
        <p:spPr>
          <a:xfrm>
            <a:off x="2414896" y="1422350"/>
            <a:ext cx="8549813" cy="5064834"/>
          </a:xfrm>
          <a:prstGeom prst="rect">
            <a:avLst/>
          </a:prstGeom>
        </p:spPr>
      </p:pic>
    </p:spTree>
    <p:extLst>
      <p:ext uri="{BB962C8B-B14F-4D97-AF65-F5344CB8AC3E}">
        <p14:creationId xmlns:p14="http://schemas.microsoft.com/office/powerpoint/2010/main" val="422871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skjermbilde, diagram, vann&#10;&#10;Automatisk generert beskrivelse">
            <a:extLst>
              <a:ext uri="{FF2B5EF4-FFF2-40B4-BE49-F238E27FC236}">
                <a16:creationId xmlns:a16="http://schemas.microsoft.com/office/drawing/2014/main" id="{56ADCDEB-9F5D-AD67-CC77-E55B97586B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83" t="19330" r="11712" b="15233"/>
          <a:stretch/>
        </p:blipFill>
        <p:spPr>
          <a:xfrm>
            <a:off x="400884" y="1254351"/>
            <a:ext cx="7765924" cy="4349297"/>
          </a:xfrm>
          <a:prstGeom prst="rect">
            <a:avLst/>
          </a:prstGeom>
        </p:spPr>
      </p:pic>
      <p:sp>
        <p:nvSpPr>
          <p:cNvPr id="1034" name="Rectangle 2"/>
          <p:cNvSpPr>
            <a:spLocks noGrp="1" noChangeArrowheads="1"/>
          </p:cNvSpPr>
          <p:nvPr>
            <p:ph type="title"/>
          </p:nvPr>
        </p:nvSpPr>
        <p:spPr/>
        <p:txBody>
          <a:bodyPr anchor="t">
            <a:normAutofit/>
          </a:bodyPr>
          <a:lstStyle/>
          <a:p>
            <a:r>
              <a:rPr lang="nb-NO" altLang="nb-NO" dirty="0" err="1"/>
              <a:t>Epigenetikk</a:t>
            </a:r>
            <a:endParaRPr lang="nb-NO" altLang="nb-NO" dirty="0"/>
          </a:p>
        </p:txBody>
      </p:sp>
      <p:sp>
        <p:nvSpPr>
          <p:cNvPr id="1035" name="Rectangle 3"/>
          <p:cNvSpPr>
            <a:spLocks noGrp="1" noChangeArrowheads="1"/>
          </p:cNvSpPr>
          <p:nvPr>
            <p:ph idx="1"/>
          </p:nvPr>
        </p:nvSpPr>
        <p:spPr>
          <a:xfrm>
            <a:off x="7405141" y="1458686"/>
            <a:ext cx="4091534" cy="4850039"/>
          </a:xfrm>
        </p:spPr>
        <p:txBody>
          <a:bodyPr anchor="b">
            <a:noAutofit/>
          </a:bodyPr>
          <a:lstStyle/>
          <a:p>
            <a:pPr>
              <a:spcBef>
                <a:spcPct val="70000"/>
              </a:spcBef>
              <a:buFontTx/>
              <a:buChar char="-"/>
            </a:pPr>
            <a:r>
              <a:rPr lang="nb-NO" altLang="nb-NO" sz="2400" dirty="0"/>
              <a:t>Et bindeledd mellom arvematerialet og levd liv</a:t>
            </a:r>
          </a:p>
          <a:p>
            <a:pPr>
              <a:spcBef>
                <a:spcPct val="70000"/>
              </a:spcBef>
            </a:pPr>
            <a:r>
              <a:rPr lang="nb-NO" altLang="nb-NO" sz="2400" dirty="0"/>
              <a:t>Vi kan påvirke de kjemiske prosessene gjennom hvordan vi lever </a:t>
            </a:r>
          </a:p>
          <a:p>
            <a:pPr>
              <a:spcBef>
                <a:spcPct val="70000"/>
              </a:spcBef>
            </a:pPr>
            <a:r>
              <a:rPr lang="nb-NO" altLang="nb-NO" sz="2400" dirty="0"/>
              <a:t>Forklarer hvorfor vi kan forandre oss og få det bedre</a:t>
            </a:r>
          </a:p>
        </p:txBody>
      </p:sp>
    </p:spTree>
    <p:extLst>
      <p:ext uri="{BB962C8B-B14F-4D97-AF65-F5344CB8AC3E}">
        <p14:creationId xmlns:p14="http://schemas.microsoft.com/office/powerpoint/2010/main" val="157654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5">
                                            <p:txEl>
                                              <p:pRg st="0" end="0"/>
                                            </p:txEl>
                                          </p:spTgt>
                                        </p:tgtEl>
                                        <p:attrNameLst>
                                          <p:attrName>style.visibility</p:attrName>
                                        </p:attrNameLst>
                                      </p:cBhvr>
                                      <p:to>
                                        <p:strVal val="visible"/>
                                      </p:to>
                                    </p:set>
                                    <p:animEffect transition="in" filter="fade">
                                      <p:cBhvr>
                                        <p:cTn id="12" dur="500"/>
                                        <p:tgtEl>
                                          <p:spTgt spid="103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35">
                                            <p:txEl>
                                              <p:pRg st="1" end="1"/>
                                            </p:txEl>
                                          </p:spTgt>
                                        </p:tgtEl>
                                        <p:attrNameLst>
                                          <p:attrName>style.visibility</p:attrName>
                                        </p:attrNameLst>
                                      </p:cBhvr>
                                      <p:to>
                                        <p:strVal val="visible"/>
                                      </p:to>
                                    </p:set>
                                    <p:animEffect transition="in" filter="fade">
                                      <p:cBhvr>
                                        <p:cTn id="15" dur="500"/>
                                        <p:tgtEl>
                                          <p:spTgt spid="103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35">
                                            <p:txEl>
                                              <p:pRg st="2" end="2"/>
                                            </p:txEl>
                                          </p:spTgt>
                                        </p:tgtEl>
                                        <p:attrNameLst>
                                          <p:attrName>style.visibility</p:attrName>
                                        </p:attrNameLst>
                                      </p:cBhvr>
                                      <p:to>
                                        <p:strVal val="visible"/>
                                      </p:to>
                                    </p:set>
                                    <p:animEffect transition="in" filter="fade">
                                      <p:cBhvr>
                                        <p:cTn id="18" dur="500"/>
                                        <p:tgtEl>
                                          <p:spTgt spid="1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build="allAtOnce"/>
    </p:bldLst>
  </p:timing>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D0CB769-03D8-425A-9AB3-76F2D742EEE0}"/>
</file>

<file path=customXml/itemProps2.xml><?xml version="1.0" encoding="utf-8"?>
<ds:datastoreItem xmlns:ds="http://schemas.openxmlformats.org/officeDocument/2006/customXml" ds:itemID="{AC05F188-4A91-47DB-9709-2B85BC256FC1}"/>
</file>

<file path=customXml/itemProps3.xml><?xml version="1.0" encoding="utf-8"?>
<ds:datastoreItem xmlns:ds="http://schemas.openxmlformats.org/officeDocument/2006/customXml" ds:itemID="{9CC9CF1C-9F7E-47FD-94E0-BABC0645C1D7}"/>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14820</TotalTime>
  <Words>5920</Words>
  <Application>Microsoft Macintosh PowerPoint</Application>
  <PresentationFormat>Widescreen</PresentationFormat>
  <Paragraphs>501</Paragraphs>
  <Slides>27</Slides>
  <Notes>27</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27</vt:i4>
      </vt:variant>
    </vt:vector>
  </HeadingPairs>
  <TitlesOfParts>
    <vt:vector size="33" baseType="lpstr">
      <vt:lpstr>Arial</vt:lpstr>
      <vt:lpstr>Calibri</vt:lpstr>
      <vt:lpstr>Calibri Light</vt:lpstr>
      <vt:lpstr>Cambria</vt:lpstr>
      <vt:lpstr>Wingdings</vt:lpstr>
      <vt:lpstr>Bipolarkurs tema 2024</vt:lpstr>
      <vt:lpstr>Årsaker og forløp</vt:lpstr>
      <vt:lpstr>Egenaktivitet til i dag</vt:lpstr>
      <vt:lpstr>Dagens temaer</vt:lpstr>
      <vt:lpstr>Tema 1: Årsaker</vt:lpstr>
      <vt:lpstr>Arvbarhet</vt:lpstr>
      <vt:lpstr>Genetikk</vt:lpstr>
      <vt:lpstr>Miljørisikofaktorer</vt:lpstr>
      <vt:lpstr>Stress-sårbarhetsmodellen</vt:lpstr>
      <vt:lpstr>Epigenetikk</vt:lpstr>
      <vt:lpstr>Summegruppe</vt:lpstr>
      <vt:lpstr>Tema 2: Forløp</vt:lpstr>
      <vt:lpstr>Debutalder</vt:lpstr>
      <vt:lpstr>PowerPoint-presentasjon</vt:lpstr>
      <vt:lpstr>PowerPoint-presentasjon</vt:lpstr>
      <vt:lpstr>PowerPoint-presentasjon</vt:lpstr>
      <vt:lpstr>PowerPoint-presentasjon</vt:lpstr>
      <vt:lpstr>PowerPoint-presentasjon</vt:lpstr>
      <vt:lpstr>Sesongmønster</vt:lpstr>
      <vt:lpstr>PowerPoint-presentasjon</vt:lpstr>
      <vt:lpstr>Kognitive funksjoner</vt:lpstr>
      <vt:lpstr>PowerPoint-presentasjon</vt:lpstr>
      <vt:lpstr>PowerPoint-presentasjon</vt:lpstr>
      <vt:lpstr>PowerPoint-presentasjon</vt:lpstr>
      <vt:lpstr>Summegruppe</vt:lpstr>
      <vt:lpstr>Egenaktivitet til neste gang</vt:lpstr>
      <vt:lpstr>PowerPoint-presentasjon</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Tuva Løyning</cp:lastModifiedBy>
  <cp:revision>516</cp:revision>
  <dcterms:created xsi:type="dcterms:W3CDTF">2022-04-25T12:49:33Z</dcterms:created>
  <dcterms:modified xsi:type="dcterms:W3CDTF">2024-12-19T12:44:37Z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ies>
</file>