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8.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20.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Metadata/LabelInfo.xml" ContentType="application/vnd.ms-office.classificationlabel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391" r:id="rId3"/>
    <p:sldId id="384" r:id="rId4"/>
    <p:sldId id="392" r:id="rId5"/>
    <p:sldId id="375" r:id="rId6"/>
    <p:sldId id="258" r:id="rId7"/>
    <p:sldId id="378" r:id="rId8"/>
    <p:sldId id="379" r:id="rId9"/>
    <p:sldId id="314" r:id="rId10"/>
    <p:sldId id="315" r:id="rId11"/>
    <p:sldId id="325" r:id="rId12"/>
    <p:sldId id="389" r:id="rId13"/>
    <p:sldId id="284" r:id="rId14"/>
    <p:sldId id="382" r:id="rId15"/>
    <p:sldId id="330" r:id="rId16"/>
    <p:sldId id="334" r:id="rId17"/>
    <p:sldId id="358" r:id="rId18"/>
    <p:sldId id="363" r:id="rId19"/>
    <p:sldId id="338" r:id="rId20"/>
    <p:sldId id="393" r:id="rId21"/>
    <p:sldId id="385" r:id="rId22"/>
    <p:sldId id="345" r:id="rId23"/>
    <p:sldId id="350" r:id="rId24"/>
    <p:sldId id="339" r:id="rId25"/>
    <p:sldId id="359" r:id="rId26"/>
    <p:sldId id="390"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kmKuxg2lejK2IjJ/qVWkA==" hashData="XX5H0Y9fPaI8QjlT60aEtqLL6Ep7PZGh5CImmGbBe/09GMtTvNdyawgxLDmzdIQdjqZBRvQhLOkeCFIMgqQPH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de Maria Åsholt" initials="VMÅ" lastIdx="50" clrIdx="0">
    <p:extLst>
      <p:ext uri="{19B8F6BF-5375-455C-9EA6-DF929625EA0E}">
        <p15:presenceInfo xmlns:p15="http://schemas.microsoft.com/office/powerpoint/2012/main" userId="S-1-5-21-1370250876-1709593646-2220234579-362784" providerId="AD"/>
      </p:ext>
    </p:extLst>
  </p:cmAuthor>
  <p:cmAuthor id="2" name="Dag Vegard Skjelstad" initials="DVS" lastIdx="19" clrIdx="1">
    <p:extLst>
      <p:ext uri="{19B8F6BF-5375-455C-9EA6-DF929625EA0E}">
        <p15:presenceInfo xmlns:p15="http://schemas.microsoft.com/office/powerpoint/2012/main" userId="S-1-5-21-1370250876-1709593646-2220234579-8131" providerId="AD"/>
      </p:ext>
    </p:extLst>
  </p:cmAuthor>
  <p:cmAuthor id="3" name="Vilde Maria Åsholt" initials="VMÅ [2]" lastIdx="2" clrIdx="2">
    <p:extLst>
      <p:ext uri="{19B8F6BF-5375-455C-9EA6-DF929625EA0E}">
        <p15:presenceInfo xmlns:p15="http://schemas.microsoft.com/office/powerpoint/2012/main" userId="S::viaash@vestreviken.no::2e645e10-fa58-4c6a-8fdd-9eb43362fdd7" providerId="AD"/>
      </p:ext>
    </p:extLst>
  </p:cmAuthor>
  <p:cmAuthor id="4" name="Irene Norheim" initials="IN" lastIdx="10" clrIdx="3">
    <p:extLst>
      <p:ext uri="{19B8F6BF-5375-455C-9EA6-DF929625EA0E}">
        <p15:presenceInfo xmlns:p15="http://schemas.microsoft.com/office/powerpoint/2012/main" userId="S::sbnoir@vestreviken.no::0f26c499-42bd-47cb-9ea4-f53d43ea25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96301" autoAdjust="0"/>
  </p:normalViewPr>
  <p:slideViewPr>
    <p:cSldViewPr snapToGrid="0">
      <p:cViewPr varScale="1">
        <p:scale>
          <a:sx n="118" d="100"/>
          <a:sy n="118" d="100"/>
        </p:scale>
        <p:origin x="504" y="192"/>
      </p:cViewPr>
      <p:guideLst/>
    </p:cSldViewPr>
  </p:slideViewPr>
  <p:notesTextViewPr>
    <p:cViewPr>
      <p:scale>
        <a:sx n="100" d="100"/>
        <a:sy n="100" d="100"/>
      </p:scale>
      <p:origin x="0" y="0"/>
    </p:cViewPr>
  </p:notesTextViewPr>
  <p:notesViewPr>
    <p:cSldViewPr snapToGrid="0">
      <p:cViewPr varScale="1">
        <p:scale>
          <a:sx n="126" d="100"/>
          <a:sy n="126" d="100"/>
        </p:scale>
        <p:origin x="356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4EC9B6-95C1-4700-A883-65BDB300F77B}" type="datetimeFigureOut">
              <a:rPr lang="nb-NO" smtClean="0"/>
              <a:t>19.12.2024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6EDE36-A5A3-4D9E-8A24-3776A93AC82E}" type="slidenum">
              <a:rPr lang="nb-NO" smtClean="0"/>
              <a:t>‹#›</a:t>
            </a:fld>
            <a:endParaRPr lang="nb-NO"/>
          </a:p>
        </p:txBody>
      </p:sp>
    </p:spTree>
    <p:extLst>
      <p:ext uri="{BB962C8B-B14F-4D97-AF65-F5344CB8AC3E}">
        <p14:creationId xmlns:p14="http://schemas.microsoft.com/office/powerpoint/2010/main" val="2620993010"/>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helsedirektoratet.no/tema/frisklivssentraler/hva-er-en-frisklivssentra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16EDE36-A5A3-4D9E-8A24-3776A93AC82E}" type="slidenum">
              <a:rPr lang="nb-NO" smtClean="0"/>
              <a:t>1</a:t>
            </a:fld>
            <a:endParaRPr lang="nb-NO"/>
          </a:p>
        </p:txBody>
      </p:sp>
    </p:spTree>
    <p:extLst>
      <p:ext uri="{BB962C8B-B14F-4D97-AF65-F5344CB8AC3E}">
        <p14:creationId xmlns:p14="http://schemas.microsoft.com/office/powerpoint/2010/main" val="489109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sz="1100" b="1" dirty="0">
                <a:latin typeface="+mn-lt"/>
              </a:rPr>
              <a:t>Tekst:</a:t>
            </a:r>
          </a:p>
          <a:p>
            <a:pPr marR="0" lvl="0" algn="l" defTabSz="914400" rtl="0" eaLnBrk="1" fontAlgn="auto" latinLnBrk="0" hangingPunct="1">
              <a:lnSpc>
                <a:spcPct val="100000"/>
              </a:lnSpc>
              <a:spcBef>
                <a:spcPts val="0"/>
              </a:spcBef>
              <a:spcAft>
                <a:spcPts val="0"/>
              </a:spcAft>
              <a:buClrTx/>
              <a:buSzTx/>
              <a:tabLst/>
              <a:defRPr/>
            </a:pPr>
            <a:r>
              <a:rPr lang="nb-NO" sz="1100" b="0" dirty="0">
                <a:latin typeface="+mn-lt"/>
              </a:rPr>
              <a:t>1) Døgnrytme</a:t>
            </a:r>
            <a:r>
              <a:rPr lang="nb-NO" sz="1100" b="0" baseline="0" dirty="0">
                <a:latin typeface="+mn-lt"/>
              </a:rPr>
              <a:t> </a:t>
            </a:r>
            <a:r>
              <a:rPr lang="nb-NO" sz="1100" dirty="0">
                <a:latin typeface="+mn-lt"/>
              </a:rPr>
              <a:t>er den første hovedfaktoren som påvirker søvn</a:t>
            </a:r>
            <a:r>
              <a:rPr lang="nb-NO" sz="1100" baseline="0" dirty="0">
                <a:latin typeface="+mn-lt"/>
              </a:rPr>
              <a:t>.</a:t>
            </a:r>
            <a:endParaRPr lang="nb-NO" sz="1100" b="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Døgnrytme er forutsigbare døgnvariasjoner i kroppens biologiske prosesser</a:t>
            </a:r>
            <a:r>
              <a:rPr lang="nb-NO" sz="1100" baseline="0" dirty="0">
                <a:latin typeface="+mn-lt"/>
                <a:ea typeface="Cambria" panose="02040503050406030204" pitchFamily="18" charset="0"/>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latin typeface="+mn-lt"/>
                <a:ea typeface="Cambria" panose="02040503050406030204" pitchFamily="18" charset="0"/>
              </a:rPr>
              <a:t>Tilpasset jordrotasjonen (24 timer)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rPr>
              <a:t>Biologiske prosesser følger en syklus med topp- og bunnivåer i løpet av et døgn, inkludert: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latin typeface="+mn-lt"/>
              </a:rPr>
              <a:t>	våkenhet – søvn;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latin typeface="+mn-lt"/>
              </a:rPr>
              <a:t>	kroppstemperatur;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latin typeface="+mn-lt"/>
              </a:rPr>
              <a:t>	blodtrykk;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latin typeface="+mn-lt"/>
              </a:rPr>
              <a:t>	stoffskifte;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latin typeface="+mn-lt"/>
              </a:rPr>
              <a:t>	tarmaktivitet;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latin typeface="+mn-lt"/>
              </a:rPr>
              <a:t>	hormoner som </a:t>
            </a:r>
            <a:r>
              <a:rPr lang="nb-NO" sz="1100" dirty="0" err="1">
                <a:latin typeface="+mn-lt"/>
              </a:rPr>
              <a:t>melatonin</a:t>
            </a:r>
            <a:r>
              <a:rPr lang="nb-NO" sz="1100" dirty="0">
                <a:latin typeface="+mn-lt"/>
              </a:rPr>
              <a:t>, kortisol, testosteron, veksthormoner;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latin typeface="+mn-lt"/>
              </a:rPr>
              <a:t>	koordinasjonsevne; reaksjonstid;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latin typeface="+mn-lt"/>
              </a:rPr>
              <a:t>	muskelstyrke.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aseline="0" dirty="0">
                <a:latin typeface="+mn-lt"/>
              </a:rPr>
              <a:t>Figuren viser noen av de biologiske prosessene for en person som legger seg sent om kvelden.</a:t>
            </a:r>
          </a:p>
          <a:p>
            <a:pPr>
              <a:buFont typeface="Arial" charset="0"/>
              <a:buNone/>
              <a:defRPr/>
            </a:pPr>
            <a:endParaRPr lang="nb-NO" sz="1100" baseline="0" dirty="0">
              <a:latin typeface="+mn-lt"/>
            </a:endParaRPr>
          </a:p>
          <a:p>
            <a:pPr>
              <a:buFont typeface="Arial" charset="0"/>
              <a:buNone/>
              <a:defRPr/>
            </a:pPr>
            <a:r>
              <a:rPr lang="nb-NO" sz="1100" u="sng" baseline="0" dirty="0">
                <a:latin typeface="+mn-lt"/>
              </a:rPr>
              <a:t>Tilleggsinformasjon ved behov:</a:t>
            </a:r>
          </a:p>
          <a:p>
            <a:pPr marL="285750" indent="-285750">
              <a:buFontTx/>
              <a:buChar char="-"/>
              <a:defRPr/>
            </a:pPr>
            <a:r>
              <a:rPr lang="nb-NO" sz="1100" baseline="0" dirty="0">
                <a:latin typeface="+mn-lt"/>
              </a:rPr>
              <a:t>Melatonin kalles mørkehormonet fordi det produseres og utskilles når øyet ikke registrerer lys. Det kalles også søvnhormonet fordi det hjelper oss med innsovning og opprettholdelse av søvn. </a:t>
            </a:r>
          </a:p>
          <a:p>
            <a:pPr marL="285750" indent="-285750">
              <a:buFontTx/>
              <a:buChar char="-"/>
              <a:defRPr/>
            </a:pPr>
            <a:r>
              <a:rPr lang="nb-NO" sz="1100" baseline="0" dirty="0">
                <a:latin typeface="+mn-lt"/>
              </a:rPr>
              <a:t>Melatonin blir omdannet fra serotonin som bl.a. har stor betydning for humør. Ved depresjon klarer ikke hjernen å utnytte serotoninet på normal måte slik at man føler seg både nedstemt og får søvnvansker.</a:t>
            </a:r>
          </a:p>
          <a:p>
            <a:pPr marL="285750" indent="-285750">
              <a:buFontTx/>
              <a:buChar char="-"/>
              <a:defRPr/>
            </a:pPr>
            <a:endParaRPr 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dirty="0">
                <a:latin typeface="+mn-lt"/>
              </a:rPr>
              <a:t>Ressurs</a:t>
            </a:r>
            <a:r>
              <a:rPr lang="nb-NO" sz="1100" u="sng" baseline="0" dirty="0">
                <a:latin typeface="+mn-lt"/>
              </a:rPr>
              <a:t> for videre lesing: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u="none" dirty="0">
                <a:latin typeface="+mn-lt"/>
              </a:rPr>
              <a:t>Se </a:t>
            </a:r>
            <a:r>
              <a:rPr lang="nb-NO" sz="1100" dirty="0">
                <a:latin typeface="+mn-lt"/>
              </a:rPr>
              <a:t>Skjelstad</a:t>
            </a:r>
            <a:r>
              <a:rPr lang="nb-NO" sz="1100" baseline="0" dirty="0">
                <a:latin typeface="+mn-lt"/>
              </a:rPr>
              <a:t> (2021) s. 177-78.</a:t>
            </a:r>
          </a:p>
          <a:p>
            <a:pPr marL="0" indent="0">
              <a:buFontTx/>
              <a:buNone/>
              <a:defRPr/>
            </a:pPr>
            <a:r>
              <a:rPr lang="nb-NO" sz="1100" dirty="0">
                <a:latin typeface="+mn-lt"/>
              </a:rPr>
              <a:t> </a:t>
            </a:r>
          </a:p>
        </p:txBody>
      </p:sp>
      <p:sp>
        <p:nvSpPr>
          <p:cNvPr id="4" name="Plassholder for lysbildenummer 3"/>
          <p:cNvSpPr>
            <a:spLocks noGrp="1"/>
          </p:cNvSpPr>
          <p:nvPr>
            <p:ph type="sldNum" sz="quarter" idx="10"/>
          </p:nvPr>
        </p:nvSpPr>
        <p:spPr/>
        <p:txBody>
          <a:bodyPr/>
          <a:lstStyle/>
          <a:p>
            <a:fld id="{D16EDE36-A5A3-4D9E-8A24-3776A93AC82E}" type="slidenum">
              <a:rPr lang="nb-NO" smtClean="0"/>
              <a:t>10</a:t>
            </a:fld>
            <a:endParaRPr lang="nb-NO"/>
          </a:p>
        </p:txBody>
      </p:sp>
    </p:spTree>
    <p:extLst>
      <p:ext uri="{BB962C8B-B14F-4D97-AF65-F5344CB8AC3E}">
        <p14:creationId xmlns:p14="http://schemas.microsoft.com/office/powerpoint/2010/main" val="1523687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rPr>
              <a:t>Tekst: </a:t>
            </a:r>
          </a:p>
          <a:p>
            <a:pPr marL="171450" indent="-171450">
              <a:buFont typeface="Arial" panose="020B0604020202020204" pitchFamily="34" charset="0"/>
              <a:buChar char="•"/>
            </a:pPr>
            <a:r>
              <a:rPr lang="nb-NO" sz="1100" dirty="0">
                <a:latin typeface="+mn-lt"/>
                <a:ea typeface="Cambria" panose="02040503050406030204" pitchFamily="18" charset="0"/>
              </a:rPr>
              <a:t>Nesten alle celler i kroppen har sin egen selvdrevne biokjemiske klokke. De styrer når biologiske prosesser i kroppen skal skje</a:t>
            </a:r>
          </a:p>
          <a:p>
            <a:pPr marL="171450" indent="-171450">
              <a:buFont typeface="Arial" panose="020B0604020202020204" pitchFamily="34" charset="0"/>
              <a:buChar char="•"/>
            </a:pPr>
            <a:r>
              <a:rPr lang="nb-NO" sz="1100" dirty="0" err="1">
                <a:latin typeface="+mn-lt"/>
                <a:ea typeface="Cambria" panose="02040503050406030204" pitchFamily="18" charset="0"/>
              </a:rPr>
              <a:t>Hovedklokken</a:t>
            </a:r>
            <a:r>
              <a:rPr lang="nb-NO" sz="1100" dirty="0">
                <a:latin typeface="+mn-lt"/>
                <a:ea typeface="Cambria" panose="02040503050406030204" pitchFamily="18" charset="0"/>
              </a:rPr>
              <a:t> sitter i hjernen</a:t>
            </a:r>
          </a:p>
          <a:p>
            <a:pPr marL="628650" lvl="1" indent="-171450">
              <a:buFont typeface="Calibri Light" panose="020F0302020204030204" pitchFamily="34" charset="0"/>
              <a:buChar char="−"/>
            </a:pPr>
            <a:r>
              <a:rPr lang="nb-NO" sz="1100" dirty="0">
                <a:latin typeface="+mn-lt"/>
                <a:ea typeface="Cambria" panose="02040503050406030204" pitchFamily="18" charset="0"/>
              </a:rPr>
              <a:t>Den prøver å få de andre klokkene i kroppen til å gå i takt (ha samme døgnrytme)</a:t>
            </a:r>
          </a:p>
          <a:p>
            <a:pPr marL="628650" lvl="1" indent="-171450">
              <a:buFont typeface="Calibri Light" panose="020F0302020204030204" pitchFamily="34" charset="0"/>
              <a:buChar char="−"/>
            </a:pPr>
            <a:r>
              <a:rPr lang="nb-NO" sz="1100" dirty="0">
                <a:latin typeface="+mn-lt"/>
                <a:ea typeface="Cambria" panose="02040503050406030204" pitchFamily="18" charset="0"/>
              </a:rPr>
              <a:t>Eksponering for lys er viktig for å stille </a:t>
            </a:r>
            <a:r>
              <a:rPr lang="nb-NO" sz="1100" dirty="0" err="1">
                <a:latin typeface="+mn-lt"/>
                <a:ea typeface="Cambria" panose="02040503050406030204" pitchFamily="18" charset="0"/>
              </a:rPr>
              <a:t>hovedklokken</a:t>
            </a:r>
            <a:endParaRPr lang="nb-NO" sz="1100" dirty="0">
              <a:latin typeface="+mn-lt"/>
              <a:ea typeface="Cambria" panose="02040503050406030204" pitchFamily="18" charset="0"/>
            </a:endParaRPr>
          </a:p>
          <a:p>
            <a:pPr marL="171450" indent="-171450">
              <a:buFont typeface="Arial" panose="020B0604020202020204" pitchFamily="34" charset="0"/>
              <a:buChar char="•"/>
            </a:pPr>
            <a:r>
              <a:rPr lang="nb-NO" sz="1100" dirty="0">
                <a:latin typeface="+mn-lt"/>
                <a:ea typeface="Cambria" panose="02040503050406030204" pitchFamily="18" charset="0"/>
              </a:rPr>
              <a:t>Ting vi gjør påvirker klokkene i vev, muskler og organer</a:t>
            </a:r>
          </a:p>
          <a:p>
            <a:pPr marL="628650" lvl="1" indent="-171450">
              <a:buFont typeface="Arial" panose="020B0604020202020204" pitchFamily="34" charset="0"/>
              <a:buChar char="•"/>
            </a:pPr>
            <a:r>
              <a:rPr lang="nb-NO" sz="1100" dirty="0">
                <a:latin typeface="+mn-lt"/>
                <a:ea typeface="Cambria" panose="02040503050406030204" pitchFamily="18" charset="0"/>
              </a:rPr>
              <a:t>F.eks. </a:t>
            </a:r>
            <a:r>
              <a:rPr lang="nb-NO" sz="1100" i="1" u="none" dirty="0">
                <a:latin typeface="+mn-lt"/>
                <a:ea typeface="Cambria" panose="02040503050406030204" pitchFamily="18" charset="0"/>
              </a:rPr>
              <a:t>når</a:t>
            </a:r>
            <a:r>
              <a:rPr lang="nb-NO" sz="1100" dirty="0">
                <a:latin typeface="+mn-lt"/>
                <a:ea typeface="Cambria" panose="02040503050406030204" pitchFamily="18" charset="0"/>
              </a:rPr>
              <a:t> vi trener eller spiser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latin typeface="+mn-lt"/>
              </a:rPr>
              <a:t>Tilleggsinformasjon ved</a:t>
            </a:r>
            <a:r>
              <a:rPr lang="nb-NO" altLang="nb-NO" sz="1100" u="sng" baseline="0" dirty="0">
                <a:latin typeface="+mn-lt"/>
              </a:rPr>
              <a:t> behov:</a:t>
            </a:r>
            <a:endParaRPr lang="nb-NO" altLang="nb-NO" sz="1100" u="sng"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err="1">
                <a:latin typeface="+mn-lt"/>
                <a:ea typeface="Cambria" panose="02040503050406030204" pitchFamily="18" charset="0"/>
              </a:rPr>
              <a:t>Hovedklokken</a:t>
            </a:r>
            <a:r>
              <a:rPr lang="nb-NO" sz="1100" dirty="0">
                <a:latin typeface="+mn-lt"/>
                <a:ea typeface="Cambria" panose="02040503050406030204" pitchFamily="18" charset="0"/>
              </a:rPr>
              <a:t> kalles </a:t>
            </a:r>
            <a:r>
              <a:rPr lang="nb-NO" sz="1100" b="0" i="1" dirty="0">
                <a:latin typeface="+mn-lt"/>
                <a:ea typeface="Cambria" panose="02040503050406030204" pitchFamily="18" charset="0"/>
              </a:rPr>
              <a:t>den </a:t>
            </a:r>
            <a:r>
              <a:rPr lang="nb-NO" sz="1100" b="0" i="1" dirty="0" err="1">
                <a:latin typeface="+mn-lt"/>
                <a:ea typeface="Cambria" panose="02040503050406030204" pitchFamily="18" charset="0"/>
              </a:rPr>
              <a:t>suprakiasmatiske</a:t>
            </a:r>
            <a:r>
              <a:rPr lang="nb-NO" sz="1100" b="0" i="1" dirty="0">
                <a:latin typeface="+mn-lt"/>
                <a:ea typeface="Cambria" panose="02040503050406030204" pitchFamily="18" charset="0"/>
              </a:rPr>
              <a:t> kjerne (SCN).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Den </a:t>
            </a:r>
            <a:r>
              <a:rPr lang="nb-NO" altLang="nb-NO" sz="1100" dirty="0" err="1">
                <a:latin typeface="+mn-lt"/>
              </a:rPr>
              <a:t>suprakiasmatiske</a:t>
            </a:r>
            <a:r>
              <a:rPr lang="nb-NO" altLang="nb-NO" sz="1100" dirty="0">
                <a:latin typeface="+mn-lt"/>
              </a:rPr>
              <a:t> kjernen er en ansamling av omtrent 20 000 celler lokalisert i fremre hypothalamus i begge hjernehalvdeler.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ea typeface="Cambria" panose="02040503050406030204" pitchFamily="18" charset="0"/>
              </a:rPr>
              <a:t>Forskning på bipolar lidelse har ikke vist at det er noe annerledes med DNA-et til de ca. 20 klokkegenene som får de biologiske klokkene til å fungere.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Enkelte studier har vist at litium gjør klokkene mer robuste/mindre fleksible slik at det er lettere å opprettholde stabil døgnrytme.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ea typeface="Cambria" panose="02040503050406030204" pitchFamily="18" charset="0"/>
              </a:rPr>
              <a:t>Foreløpig finnes det ikke nok forskning om hvordan epigenetiske prosesser påvirker klokkegenene ved bipolar lidelse.</a:t>
            </a:r>
          </a:p>
          <a:p>
            <a:endParaRPr lang="nb-NO" sz="1100" b="0" dirty="0">
              <a:latin typeface="+mn-lt"/>
            </a:endParaRPr>
          </a:p>
          <a:p>
            <a:r>
              <a:rPr lang="nb-NO" sz="1100" b="0" u="sng" dirty="0">
                <a:latin typeface="+mn-lt"/>
              </a:rPr>
              <a:t>Ressurs for videre lesing: </a:t>
            </a:r>
          </a:p>
          <a:p>
            <a:pPr marL="171450" indent="-171450">
              <a:buFontTx/>
              <a:buChar char="-"/>
            </a:pPr>
            <a:r>
              <a:rPr lang="nb-NO" sz="1100" b="0" u="none" baseline="0" dirty="0">
                <a:latin typeface="+mn-lt"/>
              </a:rPr>
              <a:t>Se kapittel 9 i Skjelstad (2021) om d</a:t>
            </a:r>
            <a:r>
              <a:rPr lang="nb-NO" sz="1100" b="0" u="none" dirty="0">
                <a:latin typeface="+mn-lt"/>
              </a:rPr>
              <a:t>en</a:t>
            </a:r>
            <a:r>
              <a:rPr lang="nb-NO" sz="1100" b="0" u="none" baseline="0" dirty="0">
                <a:latin typeface="+mn-lt"/>
              </a:rPr>
              <a:t> </a:t>
            </a:r>
            <a:r>
              <a:rPr lang="nb-NO" sz="1100" b="0" u="none" baseline="0" dirty="0" err="1">
                <a:latin typeface="+mn-lt"/>
              </a:rPr>
              <a:t>suprakiasmatiske</a:t>
            </a:r>
            <a:r>
              <a:rPr lang="nb-NO" sz="1100" b="0" u="none" baseline="0" dirty="0">
                <a:latin typeface="+mn-lt"/>
              </a:rPr>
              <a:t> kjernen.</a:t>
            </a:r>
          </a:p>
          <a:p>
            <a:pPr marL="0" indent="0">
              <a:buFontTx/>
              <a:buNone/>
            </a:pPr>
            <a:endParaRPr lang="nb-NO" sz="1100" b="0" u="none" dirty="0">
              <a:latin typeface="+mn-lt"/>
            </a:endParaRPr>
          </a:p>
        </p:txBody>
      </p:sp>
      <p:sp>
        <p:nvSpPr>
          <p:cNvPr id="4" name="Plassholder for lysbildenummer 3"/>
          <p:cNvSpPr>
            <a:spLocks noGrp="1"/>
          </p:cNvSpPr>
          <p:nvPr>
            <p:ph type="sldNum" sz="quarter" idx="10"/>
          </p:nvPr>
        </p:nvSpPr>
        <p:spPr/>
        <p:txBody>
          <a:bodyPr/>
          <a:lstStyle/>
          <a:p>
            <a:fld id="{D16EDE36-A5A3-4D9E-8A24-3776A93AC82E}" type="slidenum">
              <a:rPr lang="nb-NO" smtClean="0"/>
              <a:t>11</a:t>
            </a:fld>
            <a:endParaRPr lang="nb-NO"/>
          </a:p>
        </p:txBody>
      </p:sp>
    </p:spTree>
    <p:extLst>
      <p:ext uri="{BB962C8B-B14F-4D97-AF65-F5344CB8AC3E}">
        <p14:creationId xmlns:p14="http://schemas.microsoft.com/office/powerpoint/2010/main" val="2479566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latin typeface="+mn-lt"/>
              </a:rPr>
              <a:t>Tekst: </a:t>
            </a:r>
          </a:p>
          <a:p>
            <a:r>
              <a:rPr lang="nb-NO" sz="1100" dirty="0"/>
              <a:t>2</a:t>
            </a:r>
            <a:r>
              <a:rPr lang="nb-NO" sz="1100" b="0" dirty="0">
                <a:latin typeface="+mn-lt"/>
              </a:rPr>
              <a:t>) Oppdemmet</a:t>
            </a:r>
            <a:r>
              <a:rPr lang="nb-NO" sz="1100" b="0" baseline="0" dirty="0">
                <a:latin typeface="+mn-lt"/>
              </a:rPr>
              <a:t> søvnbehov </a:t>
            </a:r>
            <a:r>
              <a:rPr lang="nb-NO" sz="1100" dirty="0">
                <a:latin typeface="+mn-lt"/>
              </a:rPr>
              <a:t>er den andre hovedfaktoren som påvirker søvn</a:t>
            </a:r>
            <a:r>
              <a:rPr lang="nb-NO" sz="1100" baseline="0" dirty="0">
                <a:latin typeface="+mn-lt"/>
              </a:rPr>
              <a:t> og døgnrytme.</a:t>
            </a:r>
          </a:p>
          <a:p>
            <a:endParaRPr lang="nb-NO" sz="1100" b="0"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ea typeface="Cambria" panose="02040503050406030204" pitchFamily="18" charset="0"/>
              </a:rPr>
              <a:t>Som en demning der søvnbehovet bygger seg opp gjennom dagen</a:t>
            </a:r>
            <a:r>
              <a:rPr lang="nb-NO" sz="1100" dirty="0">
                <a:latin typeface="+mn-lt"/>
                <a:ea typeface="Cambria" panose="02040503050406030204" pitchFamily="18" charset="0"/>
              </a:rPr>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ea typeface="Cambria" panose="02040503050406030204" pitchFamily="18" charset="0"/>
              </a:rPr>
              <a:t>Utover dagen fungerer døgnrytmen (demningen) mer og mer som en motkraft som holder oss våkne fram til leggetid.</a:t>
            </a:r>
          </a:p>
          <a:p>
            <a:pPr marL="171450" indent="-171450">
              <a:buFont typeface="Arial" panose="020B0604020202020204" pitchFamily="34" charset="0"/>
              <a:buChar char="•"/>
            </a:pPr>
            <a:r>
              <a:rPr lang="nb-NO" sz="1100" dirty="0">
                <a:latin typeface="+mn-lt"/>
                <a:ea typeface="Cambria" panose="02040503050406030204" pitchFamily="18" charset="0"/>
              </a:rPr>
              <a:t>Det er viktig å sove passe mye. Det gir overskudd gjennom dagen samtidig som man klarer å sovne til ønsket tid.</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latin typeface="+mn-lt"/>
                <a:ea typeface="Cambria" panose="02040503050406030204" pitchFamily="18" charset="0"/>
              </a:rPr>
              <a:t>Å sove for lite kan gjøre at man sovner tidligere slik at døgnrytmen framskyndes.</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latin typeface="+mn-lt"/>
                <a:ea typeface="Cambria" panose="02040503050406030204" pitchFamily="18" charset="0"/>
              </a:rPr>
              <a:t>Å sove for mye eller på dagtid kan gi vansker med å sovne til ønsket tidspunkt slik at døgnrytmen forskyves.</a:t>
            </a:r>
          </a:p>
          <a:p>
            <a:pPr marL="171450" indent="-171450">
              <a:buFont typeface="Arial" panose="020B0604020202020204" pitchFamily="34" charset="0"/>
              <a:buChar char="•"/>
            </a:pPr>
            <a:r>
              <a:rPr lang="nb-NO" sz="1100" dirty="0">
                <a:latin typeface="+mn-lt"/>
                <a:ea typeface="Cambria" panose="02040503050406030204" pitchFamily="18" charset="0"/>
              </a:rPr>
              <a:t>Gunstig å stå opp og legge seg til omtrent samme tid hver dag</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dirty="0">
              <a:latin typeface="+mn-lt"/>
              <a:ea typeface="Cambria" panose="02040503050406030204" pitchFamily="18" charset="0"/>
            </a:endParaRPr>
          </a:p>
          <a:p>
            <a:endParaRPr lang="nb-NO" sz="1100" dirty="0">
              <a:latin typeface="+mn-lt"/>
            </a:endParaRPr>
          </a:p>
        </p:txBody>
      </p:sp>
      <p:sp>
        <p:nvSpPr>
          <p:cNvPr id="4" name="Plassholder for lysbildenummer 3"/>
          <p:cNvSpPr>
            <a:spLocks noGrp="1"/>
          </p:cNvSpPr>
          <p:nvPr>
            <p:ph type="sldNum" sz="quarter" idx="10"/>
          </p:nvPr>
        </p:nvSpPr>
        <p:spPr/>
        <p:txBody>
          <a:bodyPr/>
          <a:lstStyle/>
          <a:p>
            <a:fld id="{D16EDE36-A5A3-4D9E-8A24-3776A93AC82E}" type="slidenum">
              <a:rPr lang="nb-NO" smtClean="0"/>
              <a:t>12</a:t>
            </a:fld>
            <a:endParaRPr lang="nb-NO"/>
          </a:p>
        </p:txBody>
      </p:sp>
    </p:spTree>
    <p:extLst>
      <p:ext uri="{BB962C8B-B14F-4D97-AF65-F5344CB8AC3E}">
        <p14:creationId xmlns:p14="http://schemas.microsoft.com/office/powerpoint/2010/main" val="2600254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ea typeface="Cambria" panose="02040503050406030204" pitchFamily="18" charset="0"/>
              </a:rPr>
              <a:t>Tekst: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ea typeface="Cambria" panose="02040503050406030204" pitchFamily="18" charset="0"/>
              </a:rPr>
              <a:t>3</a:t>
            </a:r>
            <a:r>
              <a:rPr lang="nb-NO" sz="1100" b="0" dirty="0">
                <a:latin typeface="+mn-lt"/>
                <a:ea typeface="Cambria" panose="02040503050406030204" pitchFamily="18" charset="0"/>
              </a:rPr>
              <a:t>) Atferd </a:t>
            </a:r>
            <a:r>
              <a:rPr lang="nb-NO" sz="1100" dirty="0">
                <a:latin typeface="+mn-lt"/>
              </a:rPr>
              <a:t>er den tredje hovedfaktoren som påvirker søvn</a:t>
            </a:r>
            <a:r>
              <a:rPr lang="nb-NO" sz="1100" baseline="0" dirty="0">
                <a:latin typeface="+mn-lt"/>
              </a:rPr>
              <a:t> og døgnrytme.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dirty="0">
              <a:latin typeface="+mn-lt"/>
              <a:ea typeface="Cambria" panose="020405030504060302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latin typeface="+mn-lt"/>
                <a:ea typeface="Cambria" panose="02040503050406030204" pitchFamily="18" charset="0"/>
              </a:rPr>
              <a:t>Døgnrytmen reguleres hovedsakelig gjennom atferd</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latin typeface="+mn-lt"/>
                <a:ea typeface="Cambria" panose="02040503050406030204" pitchFamily="18" charset="0"/>
              </a:rPr>
              <a:t>Stabil døgnrytme skaper forutsigbarhet for kroppens biologiske prosesser og bidrar til å holde den bipolare sårbarheten for</a:t>
            </a:r>
            <a:r>
              <a:rPr lang="nb-NO" altLang="nb-NO" sz="1100" dirty="0">
                <a:latin typeface="+mn-lt"/>
                <a:ea typeface="Cambria" panose="02040503050406030204" pitchFamily="18" charset="0"/>
              </a:rPr>
              <a:t> ustabilitet i sjakk.</a:t>
            </a:r>
            <a:endParaRPr lang="nb-NO" altLang="nb-NO" sz="1100" baseline="0" dirty="0">
              <a:latin typeface="+mn-lt"/>
              <a:ea typeface="Cambria" panose="020405030504060302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latin typeface="+mn-lt"/>
                <a:ea typeface="Cambria" panose="02040503050406030204" pitchFamily="18" charset="0"/>
              </a:rPr>
              <a:t>Helsefremmende regelmessig atferd fungerer altså som en støttestruktur som kompenserer for sårbarheten for ustabilitet. Sagt på en annen måte: Fordi man</a:t>
            </a:r>
            <a:r>
              <a:rPr lang="nb-NO" altLang="nb-NO" sz="1100" baseline="0" dirty="0">
                <a:latin typeface="+mn-lt"/>
                <a:ea typeface="Cambria" panose="02040503050406030204" pitchFamily="18" charset="0"/>
              </a:rPr>
              <a:t> har en ekstra biologisk sårbarhet for ustabilitet, er det desto viktigere for personer med bipolar lidelse å leve regelmessig på en helsefremmende måte.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Stabil døgnrytme forutsetter regelmessig livsførsel og gode vaner</a:t>
            </a:r>
            <a:endParaRPr lang="nb-NO" altLang="nb-NO" sz="1100" baseline="0" dirty="0">
              <a:latin typeface="+mn-lt"/>
              <a:ea typeface="Cambria" panose="020405030504060302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latin typeface="+mn-lt"/>
                <a:ea typeface="Cambria" panose="02040503050406030204" pitchFamily="18" charset="0"/>
              </a:rPr>
              <a:t>Virkningen handler oftest ikke om </a:t>
            </a:r>
            <a:r>
              <a:rPr lang="nb-NO" altLang="nb-NO" sz="1100" i="1" dirty="0">
                <a:latin typeface="+mn-lt"/>
                <a:ea typeface="Cambria" panose="02040503050406030204" pitchFamily="18" charset="0"/>
              </a:rPr>
              <a:t>hva</a:t>
            </a:r>
            <a:r>
              <a:rPr lang="nb-NO" altLang="nb-NO" sz="1100" dirty="0">
                <a:latin typeface="+mn-lt"/>
                <a:ea typeface="Cambria" panose="02040503050406030204" pitchFamily="18" charset="0"/>
              </a:rPr>
              <a:t> man gjør eller opplever, men </a:t>
            </a:r>
            <a:r>
              <a:rPr lang="nb-NO" altLang="nb-NO" sz="1100" i="1" dirty="0">
                <a:latin typeface="+mn-lt"/>
                <a:ea typeface="Cambria" panose="02040503050406030204" pitchFamily="18" charset="0"/>
              </a:rPr>
              <a:t>når</a:t>
            </a:r>
            <a:r>
              <a:rPr lang="nb-NO" altLang="nb-NO" sz="1100" dirty="0">
                <a:latin typeface="+mn-lt"/>
                <a:ea typeface="Cambria" panose="02040503050406030204" pitchFamily="18" charset="0"/>
              </a:rPr>
              <a:t> på døgnet kropp og hjerne utsettes for ulike stimuli og aktiviteter</a:t>
            </a:r>
            <a:endParaRPr lang="nb-NO" altLang="nb-NO" sz="1100" baseline="0" dirty="0">
              <a:latin typeface="+mn-lt"/>
              <a:ea typeface="Cambria" panose="020405030504060302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aseline="0" dirty="0">
                <a:latin typeface="+mn-lt"/>
                <a:ea typeface="Cambria" panose="02040503050406030204" pitchFamily="18" charset="0"/>
              </a:rPr>
              <a:t>F.eks. stor forskjell på om man drikker kaffe på formiddagen eller rett før leggetid.</a:t>
            </a:r>
            <a:endParaRPr lang="nb-NO" sz="1100" dirty="0">
              <a:latin typeface="+mn-lt"/>
              <a:ea typeface="Cambria" panose="02040503050406030204" pitchFamily="18" charset="0"/>
            </a:endParaRPr>
          </a:p>
          <a:p>
            <a:pPr marL="628650" lvl="1" indent="-171450">
              <a:buFont typeface="Calibri Light" panose="020F0302020204030204" pitchFamily="34" charset="0"/>
              <a:buChar char="−"/>
            </a:pPr>
            <a:r>
              <a:rPr lang="nb-NO" sz="1100" dirty="0">
                <a:latin typeface="+mn-lt"/>
              </a:rPr>
              <a:t>Enkelte</a:t>
            </a:r>
            <a:r>
              <a:rPr lang="nb-NO" sz="1100" baseline="0" dirty="0">
                <a:latin typeface="+mn-lt"/>
              </a:rPr>
              <a:t> stimuli og aktiviteter kan forstyrre døgnrytmen og være usunne uansett når på døgnet eksponeringen skjer, f.eks. inntak av rusmidler. D</a:t>
            </a:r>
            <a:r>
              <a:rPr lang="nb-NO" altLang="nb-NO" sz="1100" baseline="0" dirty="0">
                <a:latin typeface="+mn-lt"/>
                <a:ea typeface="Cambria" panose="02040503050406030204" pitchFamily="18" charset="0"/>
              </a:rPr>
              <a:t>et vil altså ikke være helsefremmende å bruke rusmidler på samme tidspunkt hver kveld selv om det skjer regelmessig. </a:t>
            </a:r>
            <a:endParaRPr lang="nb-NO" sz="1100" dirty="0">
              <a:latin typeface="+mn-lt"/>
            </a:endParaRPr>
          </a:p>
          <a:p>
            <a:pPr marL="0" indent="0">
              <a:buFontTx/>
              <a:buNone/>
            </a:pPr>
            <a:endParaRPr lang="nb-NO" sz="1100" dirty="0">
              <a:latin typeface="+mn-lt"/>
            </a:endParaRPr>
          </a:p>
          <a:p>
            <a:pPr marL="0" indent="0">
              <a:buFontTx/>
              <a:buNone/>
            </a:pPr>
            <a:r>
              <a:rPr lang="nb-NO" sz="1100" u="sng" dirty="0">
                <a:latin typeface="+mn-lt"/>
              </a:rPr>
              <a:t>Tilleggsinformasjon ved behov:</a:t>
            </a:r>
          </a:p>
          <a:p>
            <a:pPr marL="0" indent="0">
              <a:buFontTx/>
              <a:buNone/>
            </a:pPr>
            <a:r>
              <a:rPr lang="nb-NO" altLang="nb-NO" sz="1100" b="1" u="none" dirty="0">
                <a:latin typeface="+mn-lt"/>
              </a:rPr>
              <a:t>Om</a:t>
            </a:r>
            <a:r>
              <a:rPr lang="nb-NO" altLang="nb-NO" sz="1100" b="1" u="none" baseline="0" dirty="0">
                <a:latin typeface="+mn-lt"/>
              </a:rPr>
              <a:t> d</a:t>
            </a:r>
            <a:r>
              <a:rPr lang="nb-NO" altLang="nb-NO" sz="1100" b="1" u="none" dirty="0">
                <a:latin typeface="+mn-lt"/>
              </a:rPr>
              <a:t>øgnrytmetype og stabilitet:</a:t>
            </a:r>
          </a:p>
          <a:p>
            <a:r>
              <a:rPr lang="nb-NO" altLang="nb-NO" sz="1100" dirty="0">
                <a:latin typeface="+mn-lt"/>
                <a:ea typeface="Cambria" panose="02040503050406030204" pitchFamily="18" charset="0"/>
              </a:rPr>
              <a:t>- Å være A-menneske er assosiert med flere gunstige forhold ved bipolar lidelse sammenlignet med å være B-menneske:</a:t>
            </a:r>
          </a:p>
          <a:p>
            <a:pPr lvl="1"/>
            <a:r>
              <a:rPr lang="nb-NO" altLang="nb-NO" sz="1100" dirty="0">
                <a:latin typeface="+mn-lt"/>
                <a:ea typeface="Cambria" panose="02040503050406030204" pitchFamily="18" charset="0"/>
              </a:rPr>
              <a:t>- lengre perioder med stabilitet</a:t>
            </a:r>
          </a:p>
          <a:p>
            <a:pPr lvl="1"/>
            <a:r>
              <a:rPr lang="nb-NO" altLang="nb-NO" sz="1100" dirty="0">
                <a:latin typeface="+mn-lt"/>
                <a:ea typeface="Cambria" panose="02040503050406030204" pitchFamily="18" charset="0"/>
              </a:rPr>
              <a:t>- færre depressive og maniske symptomer</a:t>
            </a:r>
          </a:p>
          <a:p>
            <a:pPr lvl="1"/>
            <a:r>
              <a:rPr lang="nb-NO" altLang="nb-NO" sz="1100" dirty="0">
                <a:latin typeface="+mn-lt"/>
                <a:ea typeface="Cambria" panose="02040503050406030204" pitchFamily="18" charset="0"/>
              </a:rPr>
              <a:t>- bedre respons på litium</a:t>
            </a:r>
          </a:p>
          <a:p>
            <a:pPr lvl="1"/>
            <a:r>
              <a:rPr lang="nb-NO" altLang="nb-NO" sz="1100" dirty="0">
                <a:latin typeface="+mn-lt"/>
                <a:ea typeface="Cambria" panose="02040503050406030204" pitchFamily="18" charset="0"/>
              </a:rPr>
              <a:t>-</a:t>
            </a:r>
            <a:r>
              <a:rPr lang="nb-NO" altLang="nb-NO" sz="1100" baseline="0" dirty="0">
                <a:latin typeface="+mn-lt"/>
                <a:ea typeface="Cambria" panose="02040503050406030204" pitchFamily="18" charset="0"/>
              </a:rPr>
              <a:t> l</a:t>
            </a:r>
            <a:r>
              <a:rPr lang="nb-NO" altLang="nb-NO" sz="1100" dirty="0">
                <a:latin typeface="+mn-lt"/>
                <a:ea typeface="Cambria" panose="02040503050406030204" pitchFamily="18" charset="0"/>
              </a:rPr>
              <a:t>avere forekomst av sesongbetonte affektive episoder</a:t>
            </a:r>
          </a:p>
          <a:p>
            <a:pPr marL="171450" indent="-171450">
              <a:buFontTx/>
              <a:buChar char="-"/>
            </a:pPr>
            <a:r>
              <a:rPr lang="nb-NO" altLang="nb-NO" sz="1100" dirty="0">
                <a:latin typeface="+mn-lt"/>
                <a:ea typeface="Cambria" panose="02040503050406030204" pitchFamily="18" charset="0"/>
              </a:rPr>
              <a:t>Foreløpige funn viser at B-mennesker muligens kan få et gunstigere forløp ved å framskynde døgnrytmen, men stabil døgnrytme er uansett bedre enn ustabil døgnrytme.</a:t>
            </a:r>
          </a:p>
          <a:p>
            <a:pPr marL="0" indent="0">
              <a:buFontTx/>
              <a:buNone/>
            </a:pPr>
            <a:endParaRPr lang="nb-NO" altLang="nb-NO" sz="1100" dirty="0">
              <a:latin typeface="+mn-lt"/>
              <a:ea typeface="Cambria" panose="02040503050406030204" pitchFamily="18" charset="0"/>
            </a:endParaRPr>
          </a:p>
        </p:txBody>
      </p:sp>
      <p:sp>
        <p:nvSpPr>
          <p:cNvPr id="4" name="Plassholder for lysbildenummer 3"/>
          <p:cNvSpPr>
            <a:spLocks noGrp="1"/>
          </p:cNvSpPr>
          <p:nvPr>
            <p:ph type="sldNum" sz="quarter" idx="10"/>
          </p:nvPr>
        </p:nvSpPr>
        <p:spPr/>
        <p:txBody>
          <a:bodyPr/>
          <a:lstStyle/>
          <a:p>
            <a:fld id="{D16EDE36-A5A3-4D9E-8A24-3776A93AC82E}" type="slidenum">
              <a:rPr lang="nb-NO" smtClean="0"/>
              <a:t>13</a:t>
            </a:fld>
            <a:endParaRPr lang="nb-NO"/>
          </a:p>
        </p:txBody>
      </p:sp>
    </p:spTree>
    <p:extLst>
      <p:ext uri="{BB962C8B-B14F-4D97-AF65-F5344CB8AC3E}">
        <p14:creationId xmlns:p14="http://schemas.microsoft.com/office/powerpoint/2010/main" val="182832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ea typeface="Cambria" panose="02040503050406030204" pitchFamily="18" charset="0"/>
              </a:rPr>
              <a:t>Tekst: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latin typeface="+mn-lt"/>
                <a:ea typeface="Cambria" panose="02040503050406030204" pitchFamily="18" charset="0"/>
              </a:rPr>
              <a:t>Alt man gjør og utsettes for som kan forstyrre døgnrytmen eller etablering av fast døgnrytme, er ugunstig. </a:t>
            </a:r>
            <a:r>
              <a:rPr lang="nb-NO" sz="1100" b="0" dirty="0">
                <a:latin typeface="+mn-lt"/>
                <a:ea typeface="Cambria" panose="02040503050406030204" pitchFamily="18" charset="0"/>
              </a:rPr>
              <a:t>Konsekvensen av forstyrrelsene er at k</a:t>
            </a:r>
            <a:r>
              <a:rPr lang="nb-NO" sz="1100" dirty="0">
                <a:latin typeface="+mn-lt"/>
                <a:ea typeface="Cambria" panose="02040503050406030204" pitchFamily="18" charset="0"/>
              </a:rPr>
              <a:t>roppens biologiske prosesser kommer i ulage og må bruke energi på å prøve å samkjøre seg, noe som kan skape ustabilitet.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dirty="0">
              <a:latin typeface="+mn-l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1" dirty="0">
                <a:latin typeface="+mn-lt"/>
                <a:ea typeface="Cambria" panose="02040503050406030204" pitchFamily="18" charset="0"/>
              </a:rPr>
              <a:t>Eksempler i lysbildet:</a:t>
            </a:r>
          </a:p>
          <a:p>
            <a:pPr marL="171450" indent="-171450">
              <a:buFont typeface="Arial" panose="020B0604020202020204" pitchFamily="34" charset="0"/>
              <a:buChar char="•"/>
            </a:pPr>
            <a:r>
              <a:rPr lang="nb-NO" sz="1100" b="0" u="none" dirty="0">
                <a:latin typeface="+mn-lt"/>
                <a:ea typeface="Cambria" panose="02040503050406030204" pitchFamily="18" charset="0"/>
              </a:rPr>
              <a:t>Høyt aktivitetsnivå sent på kvelden: </a:t>
            </a:r>
            <a:r>
              <a:rPr lang="nb-NO" sz="1100" dirty="0">
                <a:latin typeface="+mn-lt"/>
                <a:ea typeface="Cambria" panose="02040503050406030204" pitchFamily="18" charset="0"/>
              </a:rPr>
              <a:t>Høy mental aktivitet (jobb, lekser, </a:t>
            </a:r>
            <a:r>
              <a:rPr lang="nb-NO" sz="1100" dirty="0" err="1">
                <a:latin typeface="+mn-lt"/>
                <a:ea typeface="Cambria" panose="02040503050406030204" pitchFamily="18" charset="0"/>
              </a:rPr>
              <a:t>gaming</a:t>
            </a:r>
            <a:r>
              <a:rPr lang="nb-NO" sz="1100" dirty="0">
                <a:latin typeface="+mn-lt"/>
                <a:ea typeface="Cambria" panose="02040503050406030204" pitchFamily="18" charset="0"/>
              </a:rPr>
              <a:t>), intens trening, bekymringer, diskusjoner/konflikter, festing, sosiale, familiære og huslige gjøremål.</a:t>
            </a:r>
          </a:p>
          <a:p>
            <a:pPr marL="171450" indent="-171450">
              <a:buFont typeface="Arial" panose="020B0604020202020204" pitchFamily="34" charset="0"/>
              <a:buChar char="•"/>
            </a:pPr>
            <a:r>
              <a:rPr lang="nb-NO" sz="1100" b="0" u="none" dirty="0">
                <a:latin typeface="+mn-lt"/>
                <a:ea typeface="Cambria" panose="02040503050406030204" pitchFamily="18" charset="0"/>
              </a:rPr>
              <a:t>Eksponering for aktiverende stimuli: </a:t>
            </a:r>
            <a:r>
              <a:rPr lang="nb-NO" sz="1100" dirty="0">
                <a:latin typeface="+mn-lt"/>
                <a:ea typeface="Cambria" panose="02040503050406030204" pitchFamily="18" charset="0"/>
              </a:rPr>
              <a:t>Lys, varme, kulde, støy, spennende </a:t>
            </a:r>
            <a:r>
              <a:rPr lang="nb-NO" sz="1100" dirty="0" err="1">
                <a:latin typeface="+mn-lt"/>
                <a:ea typeface="Cambria" panose="02040503050406030204" pitchFamily="18" charset="0"/>
              </a:rPr>
              <a:t>Netflix</a:t>
            </a:r>
            <a:r>
              <a:rPr lang="nb-NO" sz="1100" dirty="0">
                <a:latin typeface="+mn-lt"/>
                <a:ea typeface="Cambria" panose="02040503050406030204" pitchFamily="18" charset="0"/>
              </a:rPr>
              <a:t>-serie eller bok, sterkt krydret mat, koffein, rusmidler, uforutsigbare hendelser.</a:t>
            </a:r>
          </a:p>
          <a:p>
            <a:pPr marL="171450" indent="-171450">
              <a:buFont typeface="Arial" panose="020B0604020202020204" pitchFamily="34" charset="0"/>
              <a:buChar char="•"/>
            </a:pPr>
            <a:r>
              <a:rPr lang="nb-NO" altLang="nb-NO" sz="1100" b="0" u="none" dirty="0">
                <a:latin typeface="+mn-lt"/>
                <a:ea typeface="Cambria" panose="02040503050406030204" pitchFamily="18" charset="0"/>
              </a:rPr>
              <a:t>Å legge seg og stå opp før/senere enn normalt: </a:t>
            </a:r>
            <a:r>
              <a:rPr lang="nb-NO" altLang="nb-NO" sz="1100" dirty="0">
                <a:latin typeface="+mn-lt"/>
                <a:ea typeface="Cambria" panose="02040503050406030204" pitchFamily="18" charset="0"/>
              </a:rPr>
              <a:t>f.eks. i helger og ferier.</a:t>
            </a:r>
          </a:p>
          <a:p>
            <a:pPr marL="171450" indent="-171450">
              <a:buFont typeface="Arial" panose="020B0604020202020204" pitchFamily="34" charset="0"/>
              <a:buChar char="•"/>
            </a:pPr>
            <a:r>
              <a:rPr lang="nb-NO" altLang="nb-NO" sz="1100" b="0" u="none" dirty="0">
                <a:latin typeface="+mn-lt"/>
                <a:ea typeface="Cambria" panose="02040503050406030204" pitchFamily="18" charset="0"/>
              </a:rPr>
              <a:t>Jobb og andre situasjoner som vanskeliggjør stabil døgnrytme: </a:t>
            </a:r>
            <a:r>
              <a:rPr lang="nb-NO" altLang="nb-NO" sz="1100" dirty="0">
                <a:latin typeface="+mn-lt"/>
                <a:ea typeface="Cambria" panose="02040503050406030204" pitchFamily="18" charset="0"/>
              </a:rPr>
              <a:t>Roterende skiftarbeid, reiser over mange tidssoner (jetlag), «</a:t>
            </a:r>
            <a:r>
              <a:rPr lang="nb-NO" altLang="nb-NO" sz="1100" dirty="0" err="1">
                <a:latin typeface="+mn-lt"/>
                <a:ea typeface="Cambria" panose="02040503050406030204" pitchFamily="18" charset="0"/>
              </a:rPr>
              <a:t>døgning</a:t>
            </a:r>
            <a:r>
              <a:rPr lang="nb-NO" altLang="nb-NO" sz="1100" dirty="0">
                <a:latin typeface="+mn-lt"/>
                <a:ea typeface="Cambria" panose="02040503050406030204" pitchFamily="18" charset="0"/>
              </a:rPr>
              <a:t>», fødsler og </a:t>
            </a:r>
            <a:r>
              <a:rPr lang="nb-NO" altLang="nb-NO" sz="1100" dirty="0" err="1">
                <a:latin typeface="+mn-lt"/>
                <a:ea typeface="Cambria" panose="02040503050406030204" pitchFamily="18" charset="0"/>
              </a:rPr>
              <a:t>spedbarnsperioden</a:t>
            </a:r>
            <a:r>
              <a:rPr lang="nb-NO" altLang="nb-NO" sz="1100" dirty="0">
                <a:latin typeface="+mn-lt"/>
                <a:ea typeface="Cambria" panose="02040503050406030204" pitchFamily="18" charset="0"/>
              </a:rPr>
              <a:t>, fysisk sykdom.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dirty="0">
                <a:latin typeface="+mn-lt"/>
              </a:rPr>
              <a:t>SPØRSMÅL:</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1" u="none" dirty="0">
                <a:latin typeface="+mn-lt"/>
              </a:rPr>
              <a:t>Det</a:t>
            </a:r>
            <a:r>
              <a:rPr lang="nb-NO" sz="1100" b="0" i="1" u="none" baseline="0" dirty="0">
                <a:latin typeface="+mn-lt"/>
              </a:rPr>
              <a:t> kan være krevende, men viktig for stabilitet, å</a:t>
            </a:r>
            <a:r>
              <a:rPr lang="nb-NO" sz="1100" b="0" i="1" u="none" dirty="0">
                <a:latin typeface="+mn-lt"/>
              </a:rPr>
              <a:t> endre</a:t>
            </a:r>
            <a:r>
              <a:rPr lang="nb-NO" sz="1100" b="0" i="1" u="none" baseline="0" dirty="0">
                <a:latin typeface="+mn-lt"/>
              </a:rPr>
              <a:t> vaner og tilrettelegge livet for å optimalisere forutsetningene for regelmessig og god søvn og døgnrytme.</a:t>
            </a:r>
            <a:endParaRPr lang="nb-NO" sz="1100" b="0" i="1" u="non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1" u="none" dirty="0">
                <a:latin typeface="+mn-lt"/>
              </a:rPr>
              <a:t>Her kan man ev. høre med deltagerne om de har (u)vaner som forstyrrer innsovning og døgnrytme.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1" u="none" dirty="0">
              <a:latin typeface="+mn-lt"/>
            </a:endParaRPr>
          </a:p>
        </p:txBody>
      </p:sp>
      <p:sp>
        <p:nvSpPr>
          <p:cNvPr id="4" name="Plassholder for lysbildenummer 3"/>
          <p:cNvSpPr>
            <a:spLocks noGrp="1"/>
          </p:cNvSpPr>
          <p:nvPr>
            <p:ph type="sldNum" sz="quarter" idx="10"/>
          </p:nvPr>
        </p:nvSpPr>
        <p:spPr/>
        <p:txBody>
          <a:bodyPr/>
          <a:lstStyle/>
          <a:p>
            <a:fld id="{D16EDE36-A5A3-4D9E-8A24-3776A93AC82E}" type="slidenum">
              <a:rPr lang="nb-NO" smtClean="0"/>
              <a:t>14</a:t>
            </a:fld>
            <a:endParaRPr lang="nb-NO"/>
          </a:p>
        </p:txBody>
      </p:sp>
    </p:spTree>
    <p:extLst>
      <p:ext uri="{BB962C8B-B14F-4D97-AF65-F5344CB8AC3E}">
        <p14:creationId xmlns:p14="http://schemas.microsoft.com/office/powerpoint/2010/main" val="3179256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ea typeface="Cambria" panose="02040503050406030204" pitchFamily="18" charset="0"/>
              </a:rPr>
              <a:t>Tekst:</a:t>
            </a:r>
            <a:endParaRPr lang="nb-NO" altLang="nb-NO" sz="1100" b="0" dirty="0">
              <a:latin typeface="+mn-lt"/>
              <a:ea typeface="Cambria" panose="02040503050406030204" pitchFamily="18" charset="0"/>
            </a:endParaRPr>
          </a:p>
          <a:p>
            <a:pPr marL="171450" indent="-171450">
              <a:buFont typeface="Arial" panose="020B0604020202020204" pitchFamily="34" charset="0"/>
              <a:buChar char="•"/>
            </a:pPr>
            <a:r>
              <a:rPr lang="nb-NO" altLang="nb-NO" sz="1100" dirty="0">
                <a:latin typeface="+mn-lt"/>
                <a:ea typeface="Cambria" panose="02040503050406030204" pitchFamily="18" charset="0"/>
              </a:rPr>
              <a:t>Lys er den viktigste naturlige tidsgiveren for kroppens </a:t>
            </a:r>
            <a:r>
              <a:rPr lang="nb-NO" altLang="nb-NO" sz="1100" dirty="0" err="1">
                <a:latin typeface="+mn-lt"/>
                <a:ea typeface="Cambria" panose="02040503050406030204" pitchFamily="18" charset="0"/>
              </a:rPr>
              <a:t>hovedklokke</a:t>
            </a:r>
            <a:endParaRPr lang="nb-NO" altLang="nb-NO" sz="1100" dirty="0">
              <a:latin typeface="+mn-lt"/>
              <a:ea typeface="Cambria" panose="02040503050406030204" pitchFamily="18" charset="0"/>
            </a:endParaRPr>
          </a:p>
          <a:p>
            <a:pPr marL="171450" indent="-171450">
              <a:buFont typeface="Arial" panose="020B0604020202020204" pitchFamily="34" charset="0"/>
              <a:buChar char="•"/>
            </a:pPr>
            <a:r>
              <a:rPr lang="nb-NO" altLang="nb-NO" sz="1100" dirty="0">
                <a:latin typeface="+mn-lt"/>
                <a:ea typeface="Cambria" panose="02040503050406030204" pitchFamily="18" charset="0"/>
              </a:rPr>
              <a:t>Lyseksponering etter oppvåkning/fra</a:t>
            </a:r>
            <a:r>
              <a:rPr lang="nb-NO" altLang="nb-NO" sz="1100" baseline="0" dirty="0">
                <a:latin typeface="+mn-lt"/>
                <a:ea typeface="Cambria" panose="02040503050406030204" pitchFamily="18" charset="0"/>
              </a:rPr>
              <a:t> morgenen</a:t>
            </a:r>
            <a:r>
              <a:rPr lang="nb-NO" altLang="nb-NO" sz="1100" dirty="0">
                <a:latin typeface="+mn-lt"/>
                <a:ea typeface="Cambria" panose="02040503050406030204" pitchFamily="18" charset="0"/>
              </a:rPr>
              <a:t> bidrar til justering av de biologiske klokkene og forankrer døgnrytmen</a:t>
            </a:r>
            <a:endParaRPr lang="nb-NO" altLang="nb-NO" sz="1100" b="0" dirty="0">
              <a:latin typeface="+mn-lt"/>
              <a:ea typeface="Cambria" panose="020405030504060302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baseline="0" dirty="0">
                <a:latin typeface="+mn-lt"/>
                <a:ea typeface="Cambria" panose="02040503050406030204" pitchFamily="18" charset="0"/>
              </a:rPr>
              <a:t>Lyseksponering er nødvendig for produksjon av søvnhormonet </a:t>
            </a:r>
            <a:r>
              <a:rPr lang="nb-NO" altLang="nb-NO" sz="1100" baseline="0" dirty="0" err="1">
                <a:latin typeface="+mn-lt"/>
                <a:ea typeface="Cambria" panose="02040503050406030204" pitchFamily="18" charset="0"/>
              </a:rPr>
              <a:t>melatonin</a:t>
            </a:r>
            <a:r>
              <a:rPr lang="nb-NO" altLang="nb-NO" sz="1100" baseline="0" dirty="0">
                <a:latin typeface="+mn-lt"/>
                <a:ea typeface="Cambria" panose="02040503050406030204" pitchFamily="18" charset="0"/>
              </a:rPr>
              <a:t> om natten</a:t>
            </a:r>
            <a:endParaRPr lang="nb-NO" altLang="nb-NO" sz="1100" dirty="0">
              <a:latin typeface="+mn-lt"/>
              <a:ea typeface="Cambria" panose="02040503050406030204" pitchFamily="18" charset="0"/>
            </a:endParaRPr>
          </a:p>
          <a:p>
            <a:pPr marL="171450" indent="-171450">
              <a:buFont typeface="Arial" panose="020B0604020202020204" pitchFamily="34" charset="0"/>
              <a:buChar char="•"/>
            </a:pPr>
            <a:r>
              <a:rPr lang="nb-NO" altLang="nb-NO" sz="1100" dirty="0">
                <a:latin typeface="+mn-lt"/>
                <a:ea typeface="Cambria" panose="02040503050406030204" pitchFamily="18" charset="0"/>
              </a:rPr>
              <a:t>Lysskjerming </a:t>
            </a:r>
            <a:r>
              <a:rPr lang="nb-NO" altLang="nb-NO" sz="1100" baseline="0" dirty="0">
                <a:latin typeface="+mn-lt"/>
                <a:ea typeface="Cambria" panose="02040503050406030204" pitchFamily="18" charset="0"/>
              </a:rPr>
              <a:t>fra blått (og grønt) </a:t>
            </a:r>
            <a:r>
              <a:rPr lang="nb-NO" altLang="nb-NO" sz="1100" dirty="0">
                <a:latin typeface="+mn-lt"/>
                <a:ea typeface="Cambria" panose="02040503050406030204" pitchFamily="18" charset="0"/>
              </a:rPr>
              <a:t>lys 2-3 timer før søvn er gunstig ved innsovningsvansker, fordi</a:t>
            </a:r>
            <a:r>
              <a:rPr lang="nb-NO" altLang="nb-NO" sz="1100" baseline="0" dirty="0">
                <a:latin typeface="+mn-lt"/>
                <a:ea typeface="Cambria" panose="02040503050406030204" pitchFamily="18" charset="0"/>
              </a:rPr>
              <a:t> </a:t>
            </a:r>
            <a:r>
              <a:rPr lang="nb-NO" altLang="nb-NO" sz="1100" baseline="0" dirty="0" err="1">
                <a:latin typeface="+mn-lt"/>
                <a:ea typeface="Cambria" panose="02040503050406030204" pitchFamily="18" charset="0"/>
              </a:rPr>
              <a:t>melatonin</a:t>
            </a:r>
            <a:r>
              <a:rPr lang="nb-NO" altLang="nb-NO" sz="1100" baseline="0" dirty="0">
                <a:latin typeface="+mn-lt"/>
                <a:ea typeface="Cambria" panose="02040503050406030204" pitchFamily="18" charset="0"/>
              </a:rPr>
              <a:t> utskilles etter 2-3 timer med mørke. </a:t>
            </a:r>
          </a:p>
          <a:p>
            <a:pPr marL="628650" lvl="1" indent="-171450">
              <a:buFont typeface="Calibri Light" panose="020F0302020204030204" pitchFamily="34" charset="0"/>
              <a:buChar char="−"/>
            </a:pPr>
            <a:r>
              <a:rPr lang="nb-NO" altLang="nb-NO" sz="1100" baseline="0" dirty="0">
                <a:latin typeface="+mn-lt"/>
                <a:ea typeface="Cambria" panose="02040503050406030204" pitchFamily="18" charset="0"/>
              </a:rPr>
              <a:t>Sollys inneholder mye blått lys. Blått lys finnes også i skjermer og LED-lys. For å unngå å sitte i mørke (eller med stearinlys eller i rødt lys), kan man bruke blålysblokkerende briller med oransje eller rødt (best) glass som dekker øyehulene godt. Ved oppvåkning om natten er det viktig å unngå lys ettersom det stopper utskillelsen av </a:t>
            </a:r>
            <a:r>
              <a:rPr lang="nb-NO" altLang="nb-NO" sz="1100" baseline="0" dirty="0" err="1">
                <a:latin typeface="+mn-lt"/>
                <a:ea typeface="Cambria" panose="02040503050406030204" pitchFamily="18" charset="0"/>
              </a:rPr>
              <a:t>melatonin</a:t>
            </a:r>
            <a:r>
              <a:rPr lang="nb-NO" altLang="nb-NO" sz="1100" baseline="0" dirty="0">
                <a:latin typeface="+mn-lt"/>
                <a:ea typeface="Cambria" panose="02040503050406030204" pitchFamily="18" charset="0"/>
              </a:rPr>
              <a:t>. Da er det viktig å ha gardiner som blender godt og å unngå å skru på lamper. Har man god døgnrytme og nok oppdemmet søvnbehov, trenger ikke eksponering for blått lys om kvelden å være noe stort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latin typeface="+mn-l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latin typeface="+mn-lt"/>
                <a:ea typeface="Cambria" panose="02040503050406030204" pitchFamily="18" charset="0"/>
              </a:rPr>
              <a:t>Tilleggsinformasjon</a:t>
            </a:r>
            <a:r>
              <a:rPr lang="nb-NO" altLang="nb-NO" sz="1100" u="sng" baseline="0" dirty="0">
                <a:latin typeface="+mn-lt"/>
                <a:ea typeface="Cambria" panose="02040503050406030204" pitchFamily="18" charset="0"/>
              </a:rPr>
              <a:t> ved behov:</a:t>
            </a:r>
            <a:endParaRPr lang="nb-NO" altLang="nb-NO" sz="1100" u="sng" dirty="0">
              <a:latin typeface="+mn-lt"/>
              <a:ea typeface="Cambria" panose="020405030504060302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ea typeface="Cambria" panose="02040503050406030204" pitchFamily="18" charset="0"/>
              </a:rPr>
              <a:t>Når blått lys (450-495 nanometer) treffer </a:t>
            </a:r>
            <a:r>
              <a:rPr lang="nb-NO" altLang="nb-NO" sz="1100" dirty="0" err="1">
                <a:latin typeface="+mn-lt"/>
                <a:ea typeface="Cambria" panose="02040503050406030204" pitchFamily="18" charset="0"/>
              </a:rPr>
              <a:t>IpRGC</a:t>
            </a:r>
            <a:r>
              <a:rPr lang="nb-NO" altLang="nb-NO" sz="1100" dirty="0">
                <a:latin typeface="+mn-lt"/>
                <a:ea typeface="Cambria" panose="02040503050406030204" pitchFamily="18" charset="0"/>
              </a:rPr>
              <a:t>-reseptorer i øyenetthinnen, sendes det kjemiske beskjeder til SCN i hypothalamus (</a:t>
            </a:r>
            <a:r>
              <a:rPr lang="nb-NO" altLang="nb-NO" sz="1100" dirty="0" err="1">
                <a:latin typeface="+mn-lt"/>
                <a:ea typeface="Cambria" panose="02040503050406030204" pitchFamily="18" charset="0"/>
              </a:rPr>
              <a:t>hovedklokken</a:t>
            </a:r>
            <a:r>
              <a:rPr lang="nb-NO" altLang="nb-NO" sz="1100" dirty="0">
                <a:latin typeface="+mn-lt"/>
                <a:ea typeface="Cambria" panose="02040503050406030204" pitchFamily="18" charset="0"/>
              </a:rPr>
              <a:t>)</a:t>
            </a:r>
            <a:r>
              <a:rPr lang="nb-NO" altLang="nb-NO" sz="1100" baseline="0" dirty="0">
                <a:latin typeface="+mn-lt"/>
                <a:ea typeface="Cambria" panose="02040503050406030204" pitchFamily="18" charset="0"/>
              </a:rPr>
              <a:t> </a:t>
            </a:r>
            <a:r>
              <a:rPr lang="nb-NO" altLang="nb-NO" sz="1100" dirty="0">
                <a:latin typeface="+mn-lt"/>
                <a:ea typeface="Cambria" panose="02040503050406030204" pitchFamily="18" charset="0"/>
              </a:rPr>
              <a:t>om at det er dagtid. Denne beskjeden sendes videre</a:t>
            </a:r>
            <a:r>
              <a:rPr lang="nb-NO" altLang="nb-NO" sz="1100" baseline="0" dirty="0">
                <a:latin typeface="+mn-lt"/>
                <a:ea typeface="Cambria" panose="02040503050406030204" pitchFamily="18" charset="0"/>
              </a:rPr>
              <a:t> til andre biologiske klokker i kroppen</a:t>
            </a:r>
            <a:r>
              <a:rPr lang="nb-NO" altLang="nb-NO" sz="1100" dirty="0">
                <a:latin typeface="+mn-lt"/>
                <a:ea typeface="Cambria" panose="02040503050406030204" pitchFamily="18" charset="0"/>
              </a:rPr>
              <a:t>. Klokkene inngår i et intrikat samspill. Fravær av lys indikerer natt.</a:t>
            </a:r>
          </a:p>
        </p:txBody>
      </p:sp>
      <p:sp>
        <p:nvSpPr>
          <p:cNvPr id="4" name="Plassholder for lysbildenummer 3"/>
          <p:cNvSpPr>
            <a:spLocks noGrp="1"/>
          </p:cNvSpPr>
          <p:nvPr>
            <p:ph type="sldNum" sz="quarter" idx="10"/>
          </p:nvPr>
        </p:nvSpPr>
        <p:spPr/>
        <p:txBody>
          <a:bodyPr/>
          <a:lstStyle/>
          <a:p>
            <a:fld id="{D16EDE36-A5A3-4D9E-8A24-3776A93AC82E}" type="slidenum">
              <a:rPr lang="nb-NO" smtClean="0"/>
              <a:t>15</a:t>
            </a:fld>
            <a:endParaRPr lang="nb-NO"/>
          </a:p>
        </p:txBody>
      </p:sp>
    </p:spTree>
    <p:extLst>
      <p:ext uri="{BB962C8B-B14F-4D97-AF65-F5344CB8AC3E}">
        <p14:creationId xmlns:p14="http://schemas.microsoft.com/office/powerpoint/2010/main" val="1441302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latin typeface="+mn-lt"/>
                <a:ea typeface="Cambria" panose="02040503050406030204" pitchFamily="18" charset="0"/>
              </a:rPr>
              <a:t>Tekst:</a:t>
            </a:r>
          </a:p>
          <a:p>
            <a:pPr marL="171450" indent="-171450">
              <a:buFont typeface="Arial" panose="020B0604020202020204" pitchFamily="34" charset="0"/>
              <a:buChar char="•"/>
            </a:pPr>
            <a:r>
              <a:rPr lang="nb-NO" sz="1100" dirty="0">
                <a:latin typeface="+mn-lt"/>
                <a:ea typeface="Cambria" panose="02040503050406030204" pitchFamily="18" charset="0"/>
              </a:rPr>
              <a:t>Kosthold, spiserutiner og vekt er viktig for allmenntilstanden og påvirker humør, tenkning, overskudd og funksjon.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Et regelmessig (fast) spisemønster bidrar til stabil funksjon for kroppens biologiske klokker (i vev i lever, nyrer, bukspyttkjertel og hjerte)</a:t>
            </a:r>
          </a:p>
          <a:p>
            <a:pPr marL="171450" indent="-171450">
              <a:buFont typeface="Arial" panose="020B0604020202020204" pitchFamily="34" charset="0"/>
              <a:buChar char="•"/>
            </a:pPr>
            <a:r>
              <a:rPr lang="nb-NO" sz="1100" dirty="0">
                <a:latin typeface="+mn-lt"/>
                <a:ea typeface="Cambria" panose="02040503050406030204" pitchFamily="18" charset="0"/>
              </a:rPr>
              <a:t>Forstyrret døgnrytme og søvnmangel påvirker spisemønsteret og kan øke appetitten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Større matinntak sent på kvelden og natten kan være ugunstig. Det kan ha uheldig påvirkning på søvn og medføre overvekt fordi fordøyelsen går på lavbluss om natten.</a:t>
            </a:r>
          </a:p>
          <a:p>
            <a:pPr marL="171450" indent="-171450">
              <a:buFont typeface="Arial" panose="020B0604020202020204" pitchFamily="34" charset="0"/>
              <a:buChar char="•"/>
            </a:pPr>
            <a:endParaRPr lang="nb-NO" sz="1100" dirty="0">
              <a:latin typeface="+mn-l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latin typeface="+mn-lt"/>
              </a:rPr>
              <a:t>Regelmessige spiserutiner er gunstig for å opprettholde stabilitet i vedlikeholdsfasen, men kan være vanskelige å overholde i sykdomsepisoder ettersom b</a:t>
            </a:r>
            <a:r>
              <a:rPr lang="nb-NO" sz="1100" dirty="0">
                <a:latin typeface="+mn-lt"/>
                <a:ea typeface="Cambria" panose="02040503050406030204" pitchFamily="18" charset="0"/>
              </a:rPr>
              <a:t>ipolare svingninger medfører store variasjoner i appetitt og spiserutiner.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aseline="0" dirty="0">
              <a:latin typeface="+mn-lt"/>
              <a:ea typeface="Cambria" panose="02040503050406030204" pitchFamily="18" charset="0"/>
            </a:endParaRPr>
          </a:p>
        </p:txBody>
      </p:sp>
      <p:sp>
        <p:nvSpPr>
          <p:cNvPr id="4" name="Plassholder for lysbildenummer 3"/>
          <p:cNvSpPr>
            <a:spLocks noGrp="1"/>
          </p:cNvSpPr>
          <p:nvPr>
            <p:ph type="sldNum" sz="quarter" idx="10"/>
          </p:nvPr>
        </p:nvSpPr>
        <p:spPr/>
        <p:txBody>
          <a:bodyPr/>
          <a:lstStyle/>
          <a:p>
            <a:fld id="{D16EDE36-A5A3-4D9E-8A24-3776A93AC82E}" type="slidenum">
              <a:rPr lang="nb-NO" smtClean="0"/>
              <a:t>16</a:t>
            </a:fld>
            <a:endParaRPr lang="nb-NO"/>
          </a:p>
        </p:txBody>
      </p:sp>
    </p:spTree>
    <p:extLst>
      <p:ext uri="{BB962C8B-B14F-4D97-AF65-F5344CB8AC3E}">
        <p14:creationId xmlns:p14="http://schemas.microsoft.com/office/powerpoint/2010/main" val="3473738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latin typeface="+mn-lt"/>
                <a:ea typeface="Cambria" panose="02040503050406030204" pitchFamily="18" charset="0"/>
              </a:rPr>
              <a:t>Tekst:</a:t>
            </a:r>
            <a:r>
              <a:rPr lang="nb-NO" sz="1100" b="1" baseline="0" dirty="0">
                <a:latin typeface="+mn-lt"/>
                <a:ea typeface="Cambria" panose="02040503050406030204" pitchFamily="18" charset="0"/>
              </a:rPr>
              <a:t> </a:t>
            </a:r>
            <a:endParaRPr lang="nb-NO" sz="1100" b="1" dirty="0">
              <a:latin typeface="+mn-l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latin typeface="+mn-lt"/>
                <a:ea typeface="Cambria" panose="02040503050406030204" pitchFamily="18" charset="0"/>
              </a:rPr>
              <a:t>Dette bildet handler ikke om regelmessighet, men om sammenhengen</a:t>
            </a:r>
            <a:r>
              <a:rPr lang="nb-NO" sz="1100" baseline="0" dirty="0">
                <a:latin typeface="+mn-lt"/>
                <a:ea typeface="Cambria" panose="02040503050406030204" pitchFamily="18" charset="0"/>
              </a:rPr>
              <a:t> mellom usunt kosthold, overvekt og negative helsekonsekvenser, inkludert større tilbakefallsrisiko.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dirty="0">
              <a:latin typeface="+mn-lt"/>
              <a:ea typeface="Cambria" panose="020405030504060302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Et usunt vestlig kosthold er vist å kunne gi mer depressive symptomer.</a:t>
            </a:r>
            <a:r>
              <a:rPr lang="nb-NO" sz="1100" baseline="0" dirty="0">
                <a:latin typeface="+mn-lt"/>
                <a:ea typeface="Cambria" panose="02040503050406030204" pitchFamily="18" charset="0"/>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Med usunt vestlig kosthold menes prosessert mat med mye mettet fett, salt og raffinerte karbohydrater.</a:t>
            </a:r>
          </a:p>
          <a:p>
            <a:pPr marL="171450" indent="-171450">
              <a:buFont typeface="Arial" panose="020B0604020202020204" pitchFamily="34" charset="0"/>
              <a:buChar char="•"/>
            </a:pPr>
            <a:r>
              <a:rPr lang="nb-NO" sz="1100" dirty="0">
                <a:latin typeface="+mn-lt"/>
                <a:ea typeface="Cambria" panose="02040503050406030204" pitchFamily="18" charset="0"/>
              </a:rPr>
              <a:t>Overvekt/fedme og følgetilstander som diabetes 2 er mer utbredt blant personer med bipolar lidelse</a:t>
            </a:r>
          </a:p>
          <a:p>
            <a:pPr marL="628650" lvl="1" indent="-171450">
              <a:buFont typeface="Arial" panose="020B0604020202020204" pitchFamily="34" charset="0"/>
              <a:buChar char="•"/>
            </a:pPr>
            <a:r>
              <a:rPr lang="nb-NO" sz="1100" dirty="0">
                <a:latin typeface="+mn-lt"/>
                <a:ea typeface="Cambria" panose="02040503050406030204" pitchFamily="18" charset="0"/>
              </a:rPr>
              <a:t>Overvekt, fedme og diabetes type 2 kan gi mer ustabilitet</a:t>
            </a:r>
          </a:p>
          <a:p>
            <a:pPr marL="1085850" lvl="2" indent="-171450">
              <a:buFont typeface="Calibri Light" panose="020F0302020204030204" pitchFamily="34" charset="0"/>
              <a:buChar char="−"/>
            </a:pPr>
            <a:r>
              <a:rPr lang="nb-NO" sz="1100" dirty="0">
                <a:latin typeface="+mn-lt"/>
                <a:ea typeface="Cambria" panose="02040503050406030204" pitchFamily="18" charset="0"/>
              </a:rPr>
              <a:t>Det er påvist sammenheng mellom overvekt/fedme og raskere og flere tilbakefall. Dette gjelder spesielt for de med høyere betennelsesnivåer i kroppen. </a:t>
            </a:r>
          </a:p>
          <a:p>
            <a:pPr marL="1085850" lvl="2" indent="-171450">
              <a:buFont typeface="Calibri Light" panose="020F0302020204030204" pitchFamily="34" charset="0"/>
              <a:buChar char="−"/>
            </a:pPr>
            <a:r>
              <a:rPr lang="nb-NO" sz="1100" dirty="0">
                <a:latin typeface="+mn-lt"/>
                <a:ea typeface="Cambria" panose="02040503050406030204" pitchFamily="18" charset="0"/>
              </a:rPr>
              <a:t>Forskning tilsier økt tilbakefallsrisiko og dårligere effekt av stemningsstabiliserende medisiner ved diabetes type 2.</a:t>
            </a:r>
          </a:p>
          <a:p>
            <a:pPr marL="171450" indent="-171450">
              <a:buFont typeface="Arial" panose="020B0604020202020204" pitchFamily="34" charset="0"/>
              <a:buChar char="•"/>
            </a:pPr>
            <a:r>
              <a:rPr lang="nb-NO" sz="1100" dirty="0">
                <a:latin typeface="+mn-lt"/>
                <a:ea typeface="Cambria" panose="02040503050406030204" pitchFamily="18" charset="0"/>
              </a:rPr>
              <a:t>Vurder bytte til mer vektnøytrale medikamenter ved langvarig medikamentbruk og uønsket vektoppgang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100" u="sng" dirty="0">
              <a:latin typeface="+mn-lt"/>
              <a:ea typeface="Cambria" panose="02040503050406030204" pitchFamily="18" charset="0"/>
            </a:endParaRPr>
          </a:p>
          <a:p>
            <a:r>
              <a:rPr lang="nb-NO" sz="1100" u="sng" dirty="0">
                <a:latin typeface="+mn-lt"/>
              </a:rPr>
              <a:t>Ressurs</a:t>
            </a:r>
            <a:r>
              <a:rPr lang="nb-NO" sz="1100" u="sng" baseline="0" dirty="0">
                <a:latin typeface="+mn-lt"/>
              </a:rPr>
              <a:t> for videre lesning</a:t>
            </a:r>
            <a:r>
              <a:rPr lang="nb-NO" sz="1100" baseline="0" dirty="0">
                <a:latin typeface="+mn-lt"/>
              </a:rPr>
              <a:t>: </a:t>
            </a:r>
          </a:p>
          <a:p>
            <a:pPr marL="171450" indent="-171450">
              <a:buFontTx/>
              <a:buChar char="-"/>
            </a:pPr>
            <a:r>
              <a:rPr lang="nb-NO" sz="1100" baseline="0" dirty="0">
                <a:latin typeface="+mn-lt"/>
              </a:rPr>
              <a:t>Kapittel 14 i Skjelstad (2021)</a:t>
            </a:r>
          </a:p>
          <a:p>
            <a:pPr marL="0" indent="0">
              <a:buFontTx/>
              <a:buNone/>
            </a:pPr>
            <a:endParaRPr lang="nb-NO" sz="1100" baseline="0" dirty="0">
              <a:latin typeface="+mn-lt"/>
            </a:endParaRPr>
          </a:p>
          <a:p>
            <a:endParaRPr lang="nb-NO" sz="1100" dirty="0">
              <a:latin typeface="+mn-lt"/>
            </a:endParaRPr>
          </a:p>
        </p:txBody>
      </p:sp>
      <p:sp>
        <p:nvSpPr>
          <p:cNvPr id="4" name="Plassholder for lysbildenummer 3"/>
          <p:cNvSpPr>
            <a:spLocks noGrp="1"/>
          </p:cNvSpPr>
          <p:nvPr>
            <p:ph type="sldNum" sz="quarter" idx="10"/>
          </p:nvPr>
        </p:nvSpPr>
        <p:spPr/>
        <p:txBody>
          <a:bodyPr/>
          <a:lstStyle/>
          <a:p>
            <a:fld id="{D16EDE36-A5A3-4D9E-8A24-3776A93AC82E}" type="slidenum">
              <a:rPr lang="nb-NO" smtClean="0"/>
              <a:t>17</a:t>
            </a:fld>
            <a:endParaRPr lang="nb-NO"/>
          </a:p>
        </p:txBody>
      </p:sp>
    </p:spTree>
    <p:extLst>
      <p:ext uri="{BB962C8B-B14F-4D97-AF65-F5344CB8AC3E}">
        <p14:creationId xmlns:p14="http://schemas.microsoft.com/office/powerpoint/2010/main" val="7432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ea typeface="Cambria" panose="02040503050406030204" pitchFamily="18" charset="0"/>
              </a:rPr>
              <a:t>Tekst: </a:t>
            </a:r>
          </a:p>
          <a:p>
            <a:pPr marL="171450" indent="-171450">
              <a:buFont typeface="Arial" panose="020B0604020202020204" pitchFamily="34" charset="0"/>
              <a:buChar char="•"/>
            </a:pPr>
            <a:r>
              <a:rPr lang="nb-NO" sz="1100" dirty="0">
                <a:ea typeface="Cambria" panose="02040503050406030204" pitchFamily="18" charset="0"/>
              </a:rPr>
              <a:t>Ingen ernæringskomponenter/matvarer/kosthold er vist å være spesielt gunstige ved bipolar lidelse</a:t>
            </a:r>
          </a:p>
          <a:p>
            <a:pPr marL="171450" indent="-171450">
              <a:buFont typeface="Arial" panose="020B0604020202020204" pitchFamily="34" charset="0"/>
              <a:buChar char="•"/>
            </a:pPr>
            <a:r>
              <a:rPr lang="nb-NO" sz="1100" dirty="0">
                <a:ea typeface="Cambria" panose="02040503050406030204" pitchFamily="18" charset="0"/>
              </a:rPr>
              <a:t>Et alminnelig, sunt og variert kosthold med fiberrik mat er vanligvis tilstrekkelig</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Fiberrik mat: fullkorn,</a:t>
            </a:r>
            <a:r>
              <a:rPr lang="nb-NO" sz="1100" baseline="0" dirty="0"/>
              <a:t> belgfrukter, grønnsaker, frukt og bær. </a:t>
            </a:r>
            <a:r>
              <a:rPr lang="nb-NO" sz="1100" dirty="0">
                <a:ea typeface="Cambria" panose="02040503050406030204" pitchFamily="18" charset="0"/>
              </a:rPr>
              <a:t>Fiberrik mat er bra for forekomsten av sunne bakterier i tarmfloraen, som igjen er viktig for immunsystemet og fysisk og psykisk helse.</a:t>
            </a:r>
          </a:p>
          <a:p>
            <a:pPr marL="171450" indent="-171450">
              <a:buFont typeface="Arial" panose="020B0604020202020204" pitchFamily="34" charset="0"/>
              <a:buChar char="•"/>
            </a:pPr>
            <a:r>
              <a:rPr lang="nb-NO" sz="1100" dirty="0">
                <a:ea typeface="Cambria" panose="02040503050406030204" pitchFamily="18" charset="0"/>
              </a:rPr>
              <a:t>Mangel på vitaminer (B, C, D) og mineraler kan bl.a. gi betennelser og svekke immunforsvaret og bør korrigeres</a:t>
            </a:r>
            <a:endParaRPr lang="nb-NO" sz="1100" dirty="0"/>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ea typeface="Cambria" panose="02040503050406030204" pitchFamily="18" charset="0"/>
              </a:rPr>
              <a:t>Mangeltilstander kan også oppstå ved langvarige sykdomsepisoder.</a:t>
            </a:r>
          </a:p>
          <a:p>
            <a:endParaRPr lang="nb-NO" sz="1100" dirty="0"/>
          </a:p>
          <a:p>
            <a:r>
              <a:rPr lang="nb-NO" sz="1100" u="sng" dirty="0"/>
              <a:t>Ressurs for videre lesing</a:t>
            </a:r>
            <a:r>
              <a:rPr lang="nb-NO" sz="1100" u="none" dirty="0"/>
              <a:t>:</a:t>
            </a:r>
            <a:r>
              <a:rPr lang="nb-NO" sz="1100" u="none" baseline="0" dirty="0"/>
              <a:t> </a:t>
            </a:r>
            <a:r>
              <a:rPr lang="nb-NO" sz="1100" baseline="0" dirty="0"/>
              <a:t>kapittel 14 i Skjelstad (2021).</a:t>
            </a:r>
            <a:endParaRPr lang="nb-NO" sz="1100" dirty="0"/>
          </a:p>
        </p:txBody>
      </p:sp>
      <p:sp>
        <p:nvSpPr>
          <p:cNvPr id="4" name="Plassholder for lysbildenummer 3"/>
          <p:cNvSpPr>
            <a:spLocks noGrp="1"/>
          </p:cNvSpPr>
          <p:nvPr>
            <p:ph type="sldNum" sz="quarter" idx="10"/>
          </p:nvPr>
        </p:nvSpPr>
        <p:spPr/>
        <p:txBody>
          <a:bodyPr/>
          <a:lstStyle/>
          <a:p>
            <a:fld id="{D16EDE36-A5A3-4D9E-8A24-3776A93AC82E}" type="slidenum">
              <a:rPr lang="nb-NO" smtClean="0"/>
              <a:t>18</a:t>
            </a:fld>
            <a:endParaRPr lang="nb-NO"/>
          </a:p>
        </p:txBody>
      </p:sp>
    </p:spTree>
    <p:extLst>
      <p:ext uri="{BB962C8B-B14F-4D97-AF65-F5344CB8AC3E}">
        <p14:creationId xmlns:p14="http://schemas.microsoft.com/office/powerpoint/2010/main" val="2422229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latin typeface="+mn-lt"/>
                <a:ea typeface="Cambria" panose="02040503050406030204" pitchFamily="18" charset="0"/>
              </a:rPr>
              <a:t>Tekst: </a:t>
            </a:r>
          </a:p>
          <a:p>
            <a:pPr marL="171450" indent="-171450">
              <a:buFont typeface="Arial" panose="020B0604020202020204" pitchFamily="34" charset="0"/>
              <a:buChar char="•"/>
            </a:pPr>
            <a:r>
              <a:rPr lang="nb-NO" sz="1100" dirty="0">
                <a:latin typeface="+mn-lt"/>
                <a:ea typeface="Cambria" panose="02040503050406030204" pitchFamily="18" charset="0"/>
              </a:rPr>
              <a:t>Trening i passende doser har mange generelle </a:t>
            </a:r>
            <a:r>
              <a:rPr lang="nb-NO" sz="1100" b="0" dirty="0">
                <a:latin typeface="+mn-lt"/>
                <a:ea typeface="Cambria" panose="02040503050406030204" pitchFamily="18" charset="0"/>
              </a:rPr>
              <a:t>helsefremmende</a:t>
            </a:r>
            <a:r>
              <a:rPr lang="nb-NO" sz="1100" dirty="0">
                <a:latin typeface="+mn-lt"/>
                <a:ea typeface="Cambria" panose="02040503050406030204" pitchFamily="18" charset="0"/>
              </a:rPr>
              <a:t> effekter og er bra for allmenntilstanden</a:t>
            </a:r>
          </a:p>
          <a:p>
            <a:pPr marL="171450" indent="-171450">
              <a:buFont typeface="Arial" panose="020B0604020202020204" pitchFamily="34" charset="0"/>
              <a:buChar char="•"/>
            </a:pPr>
            <a:r>
              <a:rPr lang="nb-NO" sz="1100" dirty="0">
                <a:latin typeface="+mn-lt"/>
                <a:ea typeface="Cambria" panose="02040503050406030204" pitchFamily="18" charset="0"/>
              </a:rPr>
              <a:t>Gir bedre søvn, stressmestring og økt overskudd</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0" dirty="0">
                <a:latin typeface="+mn-lt"/>
                <a:ea typeface="Cambria" panose="02040503050406030204" pitchFamily="18" charset="0"/>
              </a:rPr>
              <a:t>Det er ingen grunn til å ta spesielle forholdsregler ved trening i vedlikeholdsfasen</a:t>
            </a:r>
            <a:r>
              <a:rPr lang="nb-NO" sz="1100" dirty="0">
                <a:latin typeface="+mn-lt"/>
                <a:ea typeface="Cambria" panose="02040503050406030204" pitchFamily="18" charset="0"/>
              </a:rPr>
              <a:t> utover å unngå å forstyrre søvn og døgnrytme. </a:t>
            </a:r>
            <a:r>
              <a:rPr lang="nb-NO" sz="1100" dirty="0">
                <a:latin typeface="+mn-lt"/>
              </a:rPr>
              <a:t>Intens</a:t>
            </a:r>
            <a:r>
              <a:rPr lang="nb-NO" sz="1100" baseline="0" dirty="0">
                <a:latin typeface="+mn-lt"/>
              </a:rPr>
              <a:t> trening gir høyt f</a:t>
            </a:r>
            <a:r>
              <a:rPr lang="nb-NO" sz="1100" dirty="0">
                <a:latin typeface="+mn-lt"/>
              </a:rPr>
              <a:t>ysiologisk stress og bør avsluttes noen timer før leggetid. </a:t>
            </a:r>
            <a:r>
              <a:rPr lang="nb-NO" sz="1100" dirty="0">
                <a:latin typeface="+mn-lt"/>
                <a:ea typeface="Cambria" panose="02040503050406030204" pitchFamily="18" charset="0"/>
              </a:rPr>
              <a:t>I varsel-</a:t>
            </a:r>
            <a:r>
              <a:rPr lang="nb-NO" sz="1100" baseline="0" dirty="0">
                <a:latin typeface="+mn-lt"/>
                <a:ea typeface="Cambria" panose="02040503050406030204" pitchFamily="18" charset="0"/>
              </a:rPr>
              <a:t> og sykdomsfasen for (</a:t>
            </a:r>
            <a:r>
              <a:rPr lang="nb-NO" sz="1100" baseline="0" dirty="0" err="1">
                <a:latin typeface="+mn-lt"/>
                <a:ea typeface="Cambria" panose="02040503050406030204" pitchFamily="18" charset="0"/>
              </a:rPr>
              <a:t>hypo</a:t>
            </a:r>
            <a:r>
              <a:rPr lang="nb-NO" sz="1100" baseline="0" dirty="0">
                <a:latin typeface="+mn-lt"/>
                <a:ea typeface="Cambria" panose="02040503050406030204" pitchFamily="18" charset="0"/>
              </a:rPr>
              <a:t>)mani er dette annerledes, noe vi kommer tilbake til senere i kurset.</a:t>
            </a:r>
            <a:endParaRPr lang="nb-NO" sz="1100" dirty="0">
              <a:latin typeface="+mn-lt"/>
              <a:ea typeface="Cambria" panose="02040503050406030204" pitchFamily="18" charset="0"/>
            </a:endParaRPr>
          </a:p>
          <a:p>
            <a:pPr marL="171450" indent="-171450">
              <a:buFont typeface="Arial" panose="020B0604020202020204" pitchFamily="34" charset="0"/>
              <a:buChar char="•"/>
            </a:pPr>
            <a:r>
              <a:rPr lang="nb-NO" sz="1100" dirty="0">
                <a:latin typeface="+mn-lt"/>
                <a:ea typeface="Cambria" panose="02040503050406030204" pitchFamily="18" charset="0"/>
              </a:rPr>
              <a:t>Det er uklart om trening forebygger tilbakefall</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latin typeface="+mn-lt"/>
                <a:ea typeface="Cambria" panose="02040503050406030204" pitchFamily="18" charset="0"/>
              </a:rPr>
              <a:t>Det finnes ikke</a:t>
            </a:r>
            <a:r>
              <a:rPr lang="nb-NO" sz="1100" dirty="0">
                <a:latin typeface="+mn-lt"/>
              </a:rPr>
              <a:t> god nok forskning om dette ved bipolar lidelse. Forskning på personer med tidligere</a:t>
            </a:r>
            <a:r>
              <a:rPr lang="nb-NO" sz="1100" baseline="0" dirty="0">
                <a:latin typeface="+mn-lt"/>
              </a:rPr>
              <a:t> depresjon viste forbedret psykisk helse for de som trente vs. ikke trente.</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latin typeface="+mn-lt"/>
              </a:rPr>
              <a:t>Forskning på personer uten bipolar lidelse viser at jevnlig</a:t>
            </a:r>
            <a:r>
              <a:rPr lang="nb-NO" sz="1100" baseline="0" dirty="0">
                <a:latin typeface="+mn-lt"/>
              </a:rPr>
              <a:t> trening både </a:t>
            </a:r>
            <a:r>
              <a:rPr lang="nb-NO" sz="1100" b="0" baseline="0" dirty="0">
                <a:latin typeface="+mn-lt"/>
              </a:rPr>
              <a:t>forebygger og reduserer kroniske </a:t>
            </a:r>
            <a:r>
              <a:rPr lang="nb-NO" sz="1100" b="0" dirty="0">
                <a:latin typeface="+mn-lt"/>
              </a:rPr>
              <a:t>betennelsestilstander </a:t>
            </a:r>
            <a:r>
              <a:rPr lang="nb-NO" sz="1100" dirty="0">
                <a:latin typeface="+mn-lt"/>
              </a:rPr>
              <a:t>(inkludert hos personer</a:t>
            </a:r>
            <a:r>
              <a:rPr lang="nb-NO" sz="1100" baseline="0" dirty="0">
                <a:latin typeface="+mn-lt"/>
              </a:rPr>
              <a:t> med overvekt/fedme). Ettersom overvekt/fedme er assosiert med hyppigere tilbakefall ved bipolar lidelse, er det tenkelig at jevnlig trening kan ha en viss forebyggende effekt for disse.</a:t>
            </a:r>
            <a:endParaRPr lang="nb-NO" sz="1100" dirty="0">
              <a:latin typeface="+mn-lt"/>
              <a:ea typeface="Cambria" panose="02040503050406030204" pitchFamily="18" charset="0"/>
            </a:endParaRPr>
          </a:p>
          <a:p>
            <a:pPr marL="171450" indent="-171450">
              <a:buFont typeface="Arial" panose="020B0604020202020204" pitchFamily="34" charset="0"/>
              <a:buChar char="•"/>
            </a:pPr>
            <a:r>
              <a:rPr lang="nb-NO" sz="1100" dirty="0">
                <a:latin typeface="+mn-lt"/>
                <a:ea typeface="Cambria" panose="02040503050406030204" pitchFamily="18" charset="0"/>
              </a:rPr>
              <a:t>Faste treningstider kan være et døgnrytmestabiliserende tiltak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a typeface="Cambria" panose="02040503050406030204" pitchFamily="18" charset="0"/>
            </a:endParaRPr>
          </a:p>
          <a:p>
            <a:endParaRPr lang="nb-NO" sz="1100" dirty="0">
              <a:latin typeface="+mn-lt"/>
            </a:endParaRPr>
          </a:p>
        </p:txBody>
      </p:sp>
      <p:sp>
        <p:nvSpPr>
          <p:cNvPr id="4" name="Plassholder for lysbildenummer 3"/>
          <p:cNvSpPr>
            <a:spLocks noGrp="1"/>
          </p:cNvSpPr>
          <p:nvPr>
            <p:ph type="sldNum" sz="quarter" idx="10"/>
          </p:nvPr>
        </p:nvSpPr>
        <p:spPr/>
        <p:txBody>
          <a:bodyPr/>
          <a:lstStyle/>
          <a:p>
            <a:fld id="{D16EDE36-A5A3-4D9E-8A24-3776A93AC82E}" type="slidenum">
              <a:rPr lang="nb-NO" smtClean="0"/>
              <a:t>19</a:t>
            </a:fld>
            <a:endParaRPr lang="nb-NO"/>
          </a:p>
        </p:txBody>
      </p:sp>
    </p:spTree>
    <p:extLst>
      <p:ext uri="{BB962C8B-B14F-4D97-AF65-F5344CB8AC3E}">
        <p14:creationId xmlns:p14="http://schemas.microsoft.com/office/powerpoint/2010/main" val="252200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i="0" baseline="0" dirty="0"/>
              <a:t>Tekst:</a:t>
            </a:r>
          </a:p>
          <a:p>
            <a:pPr marL="171450" indent="-171450">
              <a:buFont typeface="Calibri Light" panose="020F0302020204030204" pitchFamily="34" charset="0"/>
              <a:buChar char="−"/>
            </a:pPr>
            <a:r>
              <a:rPr lang="nb-NO" sz="1100" dirty="0"/>
              <a:t>Hvordan var det å fylle ut skjemaene? </a:t>
            </a:r>
          </a:p>
          <a:p>
            <a:pPr marL="171450" indent="-171450">
              <a:buFont typeface="Calibri Light" panose="020F0302020204030204" pitchFamily="34" charset="0"/>
              <a:buChar char="−"/>
            </a:pPr>
            <a:r>
              <a:rPr lang="nb-NO" sz="1100" dirty="0"/>
              <a:t>Gikk det greit, eller var noe uklart eller for vanskelig? </a:t>
            </a:r>
          </a:p>
          <a:p>
            <a:pPr marL="171450" indent="-171450">
              <a:buFont typeface="Calibri Light" panose="020F0302020204030204" pitchFamily="34" charset="0"/>
              <a:buChar char="−"/>
            </a:pPr>
            <a:r>
              <a:rPr lang="nb-NO" sz="1100" dirty="0"/>
              <a:t>Fikk dere noen nye innsikter? Nye refleksjoner eller ideer? </a:t>
            </a:r>
          </a:p>
          <a:p>
            <a:pPr marL="171450" indent="-171450">
              <a:buFont typeface="Calibri Light" panose="020F0302020204030204" pitchFamily="34" charset="0"/>
              <a:buChar char="−"/>
            </a:pPr>
            <a:r>
              <a:rPr lang="nb-NO" sz="1100" dirty="0"/>
              <a:t>Oppdaget dere noen mønstre?</a:t>
            </a:r>
          </a:p>
        </p:txBody>
      </p:sp>
      <p:sp>
        <p:nvSpPr>
          <p:cNvPr id="4" name="Plassholder for lysbildenummer 3"/>
          <p:cNvSpPr>
            <a:spLocks noGrp="1"/>
          </p:cNvSpPr>
          <p:nvPr>
            <p:ph type="sldNum" sz="quarter" idx="10"/>
          </p:nvPr>
        </p:nvSpPr>
        <p:spPr/>
        <p:txBody>
          <a:bodyPr/>
          <a:lstStyle/>
          <a:p>
            <a:fld id="{82CA1CDD-F5D3-4EEF-BC71-6C1A7FC31CD5}" type="slidenum">
              <a:rPr lang="nb-NO" smtClean="0"/>
              <a:t>2</a:t>
            </a:fld>
            <a:endParaRPr lang="nb-NO"/>
          </a:p>
        </p:txBody>
      </p:sp>
    </p:spTree>
    <p:extLst>
      <p:ext uri="{BB962C8B-B14F-4D97-AF65-F5344CB8AC3E}">
        <p14:creationId xmlns:p14="http://schemas.microsoft.com/office/powerpoint/2010/main" val="3494534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p>
          <a:p>
            <a:pPr marL="171450" indent="-171450" algn="l">
              <a:buFont typeface="Calibri Light" panose="020F0302020204030204" pitchFamily="34" charset="0"/>
              <a:buChar char="−"/>
            </a:pPr>
            <a:r>
              <a:rPr lang="nb-NO" sz="1100" dirty="0"/>
              <a:t>Det kan være vanskelig å selv ta tak i endringer man har behov for å gjøre i livet sitt for å bedre egen helse. Det kan derfor være en god strategi å søke drahjelp i en oppstartsfase. </a:t>
            </a:r>
            <a:r>
              <a:rPr lang="nb-NO" sz="1100" b="0" i="0" dirty="0">
                <a:solidFill>
                  <a:srgbClr val="212121"/>
                </a:solidFill>
                <a:effectLst/>
              </a:rPr>
              <a:t>Alle frisklivssentraler skal gi kunnskapsbasert hjelp til fysisk aktivitet, kosthold og snus- og røykeslutt gjennom et strukturert oppfølgingstilbud. De kan også gi veiledning ved søvnvansker og samtaler om alkoholvaner.</a:t>
            </a:r>
          </a:p>
          <a:p>
            <a:pPr marL="171450" indent="-171450">
              <a:buFont typeface="Calibri Light" panose="020F0302020204030204" pitchFamily="34" charset="0"/>
              <a:buChar char="−"/>
            </a:pPr>
            <a:r>
              <a:rPr lang="nb-NO" sz="1100" dirty="0"/>
              <a:t>Mange kommuner har en Frisklivssentral. Helsedirektoratet har utarbeidet en egen nettside om hva en Frisklivssentral kan bistå med, og med oversikt over hvor tilbudet finnes. Du kan gå inn på nettsiden som QR-koden henviser til seinere for å sjekke om din kommune har dette tilbudet. Dersom kommunen din ikke har en Frisklivssentral så vil det finnes andre lignende tilbud. Dette kan du etterspørre hos din fastlege.</a:t>
            </a:r>
          </a:p>
          <a:p>
            <a:endParaRPr lang="nb-NO" sz="1100" dirty="0"/>
          </a:p>
          <a:p>
            <a:r>
              <a:rPr lang="nb-NO" sz="1100" u="sng" dirty="0"/>
              <a:t>Kilde</a:t>
            </a:r>
            <a:r>
              <a:rPr lang="nb-NO" sz="1100" dirty="0"/>
              <a:t>: </a:t>
            </a:r>
            <a:r>
              <a:rPr lang="nb-NO" sz="1100" dirty="0">
                <a:hlinkClick r:id="rId3"/>
              </a:rPr>
              <a:t>Hva er en frisklivssentral? - Helsedirektoratet</a:t>
            </a:r>
            <a:endParaRPr lang="nb-NO" sz="1100" dirty="0"/>
          </a:p>
        </p:txBody>
      </p:sp>
      <p:sp>
        <p:nvSpPr>
          <p:cNvPr id="4" name="Plassholder for lysbildenummer 3"/>
          <p:cNvSpPr>
            <a:spLocks noGrp="1"/>
          </p:cNvSpPr>
          <p:nvPr>
            <p:ph type="sldNum" sz="quarter" idx="5"/>
          </p:nvPr>
        </p:nvSpPr>
        <p:spPr/>
        <p:txBody>
          <a:bodyPr/>
          <a:lstStyle/>
          <a:p>
            <a:fld id="{D16EDE36-A5A3-4D9E-8A24-3776A93AC82E}" type="slidenum">
              <a:rPr lang="nb-NO" smtClean="0"/>
              <a:t>20</a:t>
            </a:fld>
            <a:endParaRPr lang="nb-NO"/>
          </a:p>
        </p:txBody>
      </p:sp>
    </p:spTree>
    <p:extLst>
      <p:ext uri="{BB962C8B-B14F-4D97-AF65-F5344CB8AC3E}">
        <p14:creationId xmlns:p14="http://schemas.microsoft.com/office/powerpoint/2010/main" val="3404527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dirty="0">
                <a:latin typeface="+mn-lt"/>
              </a:rPr>
              <a:t>SPØRSMÅL:</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1" dirty="0">
                <a:latin typeface="+mn-lt"/>
              </a:rPr>
              <a:t>Vis</a:t>
            </a:r>
            <a:r>
              <a:rPr lang="nb-NO" sz="1100" b="0" i="1" baseline="0" dirty="0">
                <a:latin typeface="+mn-lt"/>
              </a:rPr>
              <a:t> til skrivet </a:t>
            </a:r>
            <a:r>
              <a:rPr lang="nb-NO" sz="1100" b="0" i="1" dirty="0">
                <a:latin typeface="+mn-lt"/>
              </a:rPr>
              <a:t>«S</a:t>
            </a:r>
            <a:r>
              <a:rPr lang="nb-NO" sz="1100" b="0" i="1" baseline="0" dirty="0">
                <a:latin typeface="+mn-lt"/>
              </a:rPr>
              <a:t>øvnråd» og bruk dette som utgangspunkt for en gjennomgang, slik det fremkommer av teksten nedenfor.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1" baseline="0" dirty="0">
                <a:latin typeface="+mn-lt"/>
              </a:rPr>
              <a:t>Spør deretter deltagerne hva som har fungert for dem. Her kan det komme fram mange gode tips og råd som det er nyttig for deltagerne å dele. </a:t>
            </a:r>
          </a:p>
          <a:p>
            <a:pPr marL="0" indent="0">
              <a:buFontTx/>
              <a:buNone/>
            </a:pPr>
            <a:endParaRPr lang="nb-NO" sz="1100" baseline="0" dirty="0">
              <a:latin typeface="+mn-lt"/>
            </a:endParaRPr>
          </a:p>
          <a:p>
            <a:pPr marL="0" indent="0">
              <a:buFontTx/>
              <a:buNone/>
            </a:pPr>
            <a:r>
              <a:rPr lang="nb-NO" sz="1100" b="1" baseline="0" dirty="0">
                <a:latin typeface="+mn-lt"/>
              </a:rPr>
              <a:t>Tekst:</a:t>
            </a:r>
            <a:endParaRPr lang="nb-NO" sz="1100" b="0" u="sng" baseline="0" dirty="0">
              <a:latin typeface="+mn-lt"/>
            </a:endParaRPr>
          </a:p>
          <a:p>
            <a:pPr marL="0" indent="0">
              <a:buFontTx/>
              <a:buNone/>
            </a:pPr>
            <a:r>
              <a:rPr lang="nb-NO" sz="1100" b="0" i="1" u="none" baseline="0" dirty="0">
                <a:latin typeface="+mn-lt"/>
              </a:rPr>
              <a:t>Oppsummering av rådene i «Søvnråd»:</a:t>
            </a:r>
          </a:p>
          <a:p>
            <a:pPr marL="0" indent="0">
              <a:buNone/>
            </a:pPr>
            <a:endParaRPr lang="nb-NO" sz="1100" b="1" dirty="0">
              <a:latin typeface="+mn-lt"/>
              <a:ea typeface="Cambria" panose="02040503050406030204" pitchFamily="18" charset="0"/>
            </a:endParaRPr>
          </a:p>
          <a:p>
            <a:r>
              <a:rPr lang="nb-NO" sz="1100" b="1" dirty="0">
                <a:latin typeface="+mn-lt"/>
                <a:ea typeface="Cambria" panose="02040503050406030204" pitchFamily="18" charset="0"/>
              </a:rPr>
              <a:t>Om morgenen</a:t>
            </a:r>
          </a:p>
          <a:p>
            <a:pPr marL="171450" indent="-171450">
              <a:buFont typeface="Calibri Light" panose="020F0302020204030204" pitchFamily="34" charset="0"/>
              <a:buChar char="−"/>
            </a:pPr>
            <a:r>
              <a:rPr lang="nb-NO" sz="1100" dirty="0">
                <a:latin typeface="+mn-lt"/>
                <a:ea typeface="Cambria" panose="02040503050406030204" pitchFamily="18" charset="0"/>
              </a:rPr>
              <a:t>Stå opp til samme tid hver dag</a:t>
            </a:r>
            <a:endParaRPr lang="nb-NO" sz="1100" b="1" dirty="0">
              <a:latin typeface="+mn-lt"/>
              <a:ea typeface="Cambria" panose="02040503050406030204" pitchFamily="18" charset="0"/>
            </a:endParaRPr>
          </a:p>
          <a:p>
            <a:r>
              <a:rPr lang="nb-NO" sz="1100" b="1" dirty="0">
                <a:latin typeface="+mn-lt"/>
                <a:ea typeface="Cambria" panose="02040503050406030204" pitchFamily="18" charset="0"/>
              </a:rPr>
              <a:t>På dagtid</a:t>
            </a:r>
          </a:p>
          <a:p>
            <a:pPr marL="171450" indent="-171450">
              <a:buFont typeface="Calibri Light" panose="020F0302020204030204" pitchFamily="34" charset="0"/>
              <a:buChar char="−"/>
            </a:pPr>
            <a:r>
              <a:rPr lang="nb-NO" sz="1100" dirty="0">
                <a:latin typeface="+mn-lt"/>
                <a:ea typeface="Cambria" panose="02040503050406030204" pitchFamily="18" charset="0"/>
              </a:rPr>
              <a:t>Oppsøk dagslys</a:t>
            </a:r>
          </a:p>
          <a:p>
            <a:pPr marL="171450" indent="-171450">
              <a:buFont typeface="Calibri Light" panose="020F0302020204030204" pitchFamily="34" charset="0"/>
              <a:buChar char="−"/>
            </a:pPr>
            <a:r>
              <a:rPr lang="nb-NO" sz="1100" dirty="0">
                <a:latin typeface="+mn-lt"/>
                <a:ea typeface="Cambria" panose="02040503050406030204" pitchFamily="18" charset="0"/>
              </a:rPr>
              <a:t>Vær fysisk aktiv</a:t>
            </a:r>
          </a:p>
          <a:p>
            <a:pPr marL="171450" indent="-171450">
              <a:buFont typeface="Calibri Light" panose="020F0302020204030204" pitchFamily="34" charset="0"/>
              <a:buChar char="−"/>
            </a:pPr>
            <a:r>
              <a:rPr lang="nb-NO" sz="1100" dirty="0">
                <a:latin typeface="+mn-lt"/>
                <a:ea typeface="Cambria" panose="02040503050406030204" pitchFamily="18" charset="0"/>
              </a:rPr>
              <a:t>Avslutt inntak av </a:t>
            </a:r>
            <a:r>
              <a:rPr lang="nb-NO" sz="1100" dirty="0" err="1">
                <a:latin typeface="+mn-lt"/>
                <a:ea typeface="Cambria" panose="02040503050406030204" pitchFamily="18" charset="0"/>
              </a:rPr>
              <a:t>stimulanter</a:t>
            </a:r>
            <a:endParaRPr lang="nb-NO" sz="1100" dirty="0">
              <a:latin typeface="+mn-lt"/>
              <a:ea typeface="Cambria" panose="02040503050406030204" pitchFamily="18" charset="0"/>
            </a:endParaRPr>
          </a:p>
          <a:p>
            <a:pPr marL="171450" indent="-171450">
              <a:buFont typeface="Calibri Light" panose="020F0302020204030204" pitchFamily="34" charset="0"/>
              <a:buChar char="−"/>
            </a:pPr>
            <a:r>
              <a:rPr lang="nb-NO" sz="1100" dirty="0">
                <a:latin typeface="+mn-lt"/>
                <a:ea typeface="Cambria" panose="02040503050406030204" pitchFamily="18" charset="0"/>
              </a:rPr>
              <a:t>Unngå spontane høneblunder</a:t>
            </a:r>
            <a:endParaRPr lang="nb-NO" sz="1100" dirty="0">
              <a:latin typeface="+mn-lt"/>
            </a:endParaRPr>
          </a:p>
          <a:p>
            <a:r>
              <a:rPr lang="nb-NO" sz="1100" b="1" dirty="0">
                <a:latin typeface="+mn-lt"/>
                <a:ea typeface="Cambria" panose="02040503050406030204" pitchFamily="18" charset="0"/>
              </a:rPr>
              <a:t>Om kvelden</a:t>
            </a:r>
          </a:p>
          <a:p>
            <a:pPr marL="171450" indent="-171450">
              <a:buFont typeface="Calibri Light" panose="020F0302020204030204" pitchFamily="34" charset="0"/>
              <a:buChar char="−"/>
            </a:pPr>
            <a:r>
              <a:rPr lang="nb-NO" sz="1100" dirty="0">
                <a:latin typeface="+mn-lt"/>
                <a:ea typeface="Cambria" panose="02040503050406030204" pitchFamily="18" charset="0"/>
              </a:rPr>
              <a:t>Sett av tid til bekymringer og planlegging</a:t>
            </a:r>
          </a:p>
          <a:p>
            <a:pPr marL="171450" indent="-171450">
              <a:buFont typeface="Calibri Light" panose="020F0302020204030204" pitchFamily="34" charset="0"/>
              <a:buChar char="−"/>
            </a:pPr>
            <a:r>
              <a:rPr lang="nb-NO" sz="1100" dirty="0">
                <a:latin typeface="+mn-lt"/>
                <a:ea typeface="Cambria" panose="02040503050406030204" pitchFamily="18" charset="0"/>
              </a:rPr>
              <a:t>Unngå å drikke for mye væske</a:t>
            </a:r>
          </a:p>
          <a:p>
            <a:pPr marL="171450" indent="-171450">
              <a:buFont typeface="Calibri Light" panose="020F0302020204030204" pitchFamily="34" charset="0"/>
              <a:buChar char="−"/>
            </a:pPr>
            <a:r>
              <a:rPr lang="nb-NO" sz="1100" dirty="0">
                <a:latin typeface="+mn-lt"/>
                <a:ea typeface="Cambria" panose="02040503050406030204" pitchFamily="18" charset="0"/>
              </a:rPr>
              <a:t>Spis et lett måltid</a:t>
            </a:r>
          </a:p>
          <a:p>
            <a:pPr marL="171450" indent="-171450">
              <a:buFont typeface="Calibri Light" panose="020F0302020204030204" pitchFamily="34" charset="0"/>
              <a:buChar char="−"/>
            </a:pPr>
            <a:r>
              <a:rPr lang="nb-NO" sz="1100" dirty="0">
                <a:latin typeface="+mn-lt"/>
                <a:ea typeface="Cambria" panose="02040503050406030204" pitchFamily="18" charset="0"/>
              </a:rPr>
              <a:t>Reduser belysning og oppsøk beroligende aktiviteter</a:t>
            </a:r>
          </a:p>
          <a:p>
            <a:pPr marL="171450" indent="-171450">
              <a:buFont typeface="Calibri Light" panose="020F0302020204030204" pitchFamily="34" charset="0"/>
              <a:buChar char="−"/>
            </a:pPr>
            <a:r>
              <a:rPr lang="nb-NO" sz="1100" dirty="0">
                <a:latin typeface="+mn-lt"/>
                <a:ea typeface="Cambria" panose="02040503050406030204" pitchFamily="18" charset="0"/>
              </a:rPr>
              <a:t>Gjennomfør leggeritualer før beroligende aktiviteter</a:t>
            </a:r>
            <a:endParaRPr lang="nb-NO" sz="1100" b="1" dirty="0">
              <a:latin typeface="+mn-lt"/>
              <a:ea typeface="Cambria" panose="02040503050406030204" pitchFamily="18" charset="0"/>
            </a:endParaRPr>
          </a:p>
          <a:p>
            <a:r>
              <a:rPr lang="nb-NO" sz="1100" b="1" dirty="0">
                <a:latin typeface="+mn-lt"/>
                <a:ea typeface="Cambria" panose="02040503050406030204" pitchFamily="18" charset="0"/>
              </a:rPr>
              <a:t>Ved innsovningsvansker</a:t>
            </a:r>
          </a:p>
          <a:p>
            <a:pPr marL="171450" indent="-171450">
              <a:buFont typeface="Calibri Light" panose="020F0302020204030204" pitchFamily="34" charset="0"/>
              <a:buChar char="−"/>
            </a:pPr>
            <a:r>
              <a:rPr lang="nb-NO" sz="1100" dirty="0">
                <a:latin typeface="+mn-lt"/>
                <a:ea typeface="Cambria" panose="02040503050406030204" pitchFamily="18" charset="0"/>
              </a:rPr>
              <a:t>Bruk beroligende tankedistraksjoner</a:t>
            </a:r>
          </a:p>
          <a:p>
            <a:pPr marL="171450" indent="-171450">
              <a:buFont typeface="Calibri Light" panose="020F0302020204030204" pitchFamily="34" charset="0"/>
              <a:buChar char="−"/>
            </a:pPr>
            <a:r>
              <a:rPr lang="nb-NO" sz="1100" dirty="0">
                <a:latin typeface="+mn-lt"/>
                <a:ea typeface="Cambria" panose="02040503050406030204" pitchFamily="18" charset="0"/>
              </a:rPr>
              <a:t>Stå opp hvis søvnen lar vente på seg</a:t>
            </a:r>
          </a:p>
          <a:p>
            <a:r>
              <a:rPr lang="nb-NO" sz="1100" b="1" dirty="0">
                <a:latin typeface="+mn-lt"/>
                <a:ea typeface="Cambria" panose="02040503050406030204" pitchFamily="18" charset="0"/>
              </a:rPr>
              <a:t>Fysiske betingelser</a:t>
            </a:r>
          </a:p>
          <a:p>
            <a:pPr marL="171450" indent="-171450">
              <a:buFont typeface="Calibri Light" panose="020F0302020204030204" pitchFamily="34" charset="0"/>
              <a:buChar char="−"/>
            </a:pPr>
            <a:r>
              <a:rPr lang="nb-NO" sz="1100" dirty="0">
                <a:latin typeface="+mn-lt"/>
                <a:ea typeface="Cambria" panose="02040503050406030204" pitchFamily="18" charset="0"/>
              </a:rPr>
              <a:t>Optimaliser soverommet for søvn</a:t>
            </a:r>
          </a:p>
          <a:p>
            <a:pPr marL="0" indent="0">
              <a:buFontTx/>
              <a:buNone/>
            </a:pPr>
            <a:endParaRPr lang="nb-NO" sz="1100" baseline="0" dirty="0">
              <a:latin typeface="+mn-lt"/>
            </a:endParaRPr>
          </a:p>
          <a:p>
            <a:pPr marL="0" indent="0">
              <a:buFontTx/>
              <a:buNone/>
            </a:pPr>
            <a:r>
              <a:rPr lang="nb-NO" sz="1100" u="sng" baseline="0" dirty="0">
                <a:latin typeface="+mn-lt"/>
              </a:rPr>
              <a:t>Tilleggsinformasjon ved behov:</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latin typeface="+mn-lt"/>
              </a:rPr>
              <a:t>Melatonin er et naturlig hormon s</a:t>
            </a:r>
            <a:r>
              <a:rPr lang="nb-NO" sz="1100" dirty="0">
                <a:latin typeface="+mn-lt"/>
                <a:ea typeface="Cambria" panose="02040503050406030204" pitchFamily="18" charset="0"/>
              </a:rPr>
              <a:t>om produseres i hjernen ved fravær av lys («mørkehormon») og i tråd med døgnrytmen. </a:t>
            </a:r>
            <a:r>
              <a:rPr lang="nb-NO" sz="1100" baseline="0" dirty="0">
                <a:latin typeface="+mn-lt"/>
                <a:ea typeface="Cambria" panose="02040503050406030204" pitchFamily="18" charset="0"/>
              </a:rPr>
              <a:t>Fra det er mørkt tar det et par timer før melatoninproduksjonen kommer i gang. </a:t>
            </a:r>
            <a:r>
              <a:rPr lang="nb-NO" sz="1100" dirty="0">
                <a:latin typeface="+mn-lt"/>
                <a:ea typeface="Cambria" panose="02040503050406030204" pitchFamily="18" charset="0"/>
              </a:rPr>
              <a:t>Melatonin kalles også et «søvnhormon» fordi</a:t>
            </a:r>
            <a:r>
              <a:rPr lang="nb-NO" sz="1100" baseline="0" dirty="0">
                <a:latin typeface="+mn-lt"/>
                <a:ea typeface="Cambria" panose="02040503050406030204" pitchFamily="18" charset="0"/>
              </a:rPr>
              <a:t> det hjelper oss med å sovne og opprettholde søvnen. </a:t>
            </a:r>
            <a:r>
              <a:rPr lang="nb-NO" sz="1100" dirty="0">
                <a:latin typeface="+mn-lt"/>
                <a:ea typeface="Cambria" panose="02040503050406030204" pitchFamily="18" charset="0"/>
              </a:rPr>
              <a:t>Melatonin påvirker døgnrytmen til andre kroppslige prosesser. Melatoninproduksjonen om natten er avhengig av lyseksponering på dagtid. Forskning viser at vi har høyere melatoninnivåer i sommerhalvåret</a:t>
            </a:r>
            <a:r>
              <a:rPr lang="nb-NO" sz="1100" baseline="0" dirty="0">
                <a:latin typeface="+mn-lt"/>
                <a:ea typeface="Cambria" panose="02040503050406030204" pitchFamily="18" charset="0"/>
              </a:rPr>
              <a:t> enn i vinterhalvåret.</a:t>
            </a:r>
            <a:endParaRPr lang="nb-NO" sz="1100"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Alkohol kan virke</a:t>
            </a:r>
            <a:r>
              <a:rPr lang="nb-NO" sz="1100" baseline="0" dirty="0">
                <a:latin typeface="+mn-lt"/>
              </a:rPr>
              <a:t> beroligende og søvnframkallende, men fører til økt fysiologisk stress og kan medføre lettere søvn og tidligere oppvåkning. Både rusmidler og sovemedisiner gir mindre av den naturlige, helsefremmende søvnen. Ved langvarig bruk forskyver man det opprinnelige problemet og kan i tillegg få nye som psykologisk og/eller fysisk avhengighet.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latin typeface="+mn-lt"/>
              </a:rPr>
              <a:t>Kortvarig bruk av sovemedisin kan noen ganger være nødvendig, men det beste er å jobbe systematisk for å etablere gode vaner for naturlig søvn og stabil døgnrytme.</a:t>
            </a:r>
          </a:p>
        </p:txBody>
      </p:sp>
      <p:sp>
        <p:nvSpPr>
          <p:cNvPr id="4" name="Plassholder for lysbildenummer 3"/>
          <p:cNvSpPr>
            <a:spLocks noGrp="1"/>
          </p:cNvSpPr>
          <p:nvPr>
            <p:ph type="sldNum" sz="quarter" idx="10"/>
          </p:nvPr>
        </p:nvSpPr>
        <p:spPr/>
        <p:txBody>
          <a:bodyPr/>
          <a:lstStyle/>
          <a:p>
            <a:fld id="{D16EDE36-A5A3-4D9E-8A24-3776A93AC82E}" type="slidenum">
              <a:rPr lang="nb-NO" smtClean="0"/>
              <a:t>21</a:t>
            </a:fld>
            <a:endParaRPr lang="nb-NO"/>
          </a:p>
        </p:txBody>
      </p:sp>
    </p:spTree>
    <p:extLst>
      <p:ext uri="{BB962C8B-B14F-4D97-AF65-F5344CB8AC3E}">
        <p14:creationId xmlns:p14="http://schemas.microsoft.com/office/powerpoint/2010/main" val="1425935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ea typeface="Cambria" panose="02040503050406030204" pitchFamily="18" charset="0"/>
              </a:rPr>
              <a:t>Tekst: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De biologiske klokkene kan justeres med ca. en time per døgn.</a:t>
            </a:r>
          </a:p>
          <a:p>
            <a:pPr marL="171450" indent="-171450">
              <a:buFont typeface="Arial" panose="020B0604020202020204" pitchFamily="34" charset="0"/>
              <a:buChar char="•"/>
            </a:pPr>
            <a:r>
              <a:rPr lang="nb-NO" sz="1100" dirty="0">
                <a:latin typeface="+mn-lt"/>
                <a:ea typeface="Cambria" panose="02040503050406030204" pitchFamily="18" charset="0"/>
              </a:rPr>
              <a:t>Ved reiser over flere tidssoner bør man tilpasse døgnrytmen:</a:t>
            </a:r>
          </a:p>
          <a:p>
            <a:pPr marL="628650" lvl="1" indent="-171450">
              <a:buFont typeface="Calibri Light" panose="020F0302020204030204" pitchFamily="34" charset="0"/>
              <a:buChar char="−"/>
            </a:pPr>
            <a:r>
              <a:rPr lang="nb-NO" sz="1100" dirty="0">
                <a:latin typeface="+mn-lt"/>
              </a:rPr>
              <a:t>Om mulig kan det være lurt</a:t>
            </a:r>
            <a:r>
              <a:rPr lang="nb-NO" sz="1100" baseline="0" dirty="0">
                <a:latin typeface="+mn-lt"/>
              </a:rPr>
              <a:t> gradvis å tilpasse døgnrytmen helt eller delvis til destinasjonens lokale klokketid før avreise. Er man sårbar for døgnrytmeforskyvninger er det bedre å bli syk hjemme enn på reise. </a:t>
            </a:r>
          </a:p>
          <a:p>
            <a:pPr marL="628650" lvl="1" indent="-171450">
              <a:buFont typeface="Calibri Light" panose="020F0302020204030204" pitchFamily="34" charset="0"/>
              <a:buChar char="−"/>
            </a:pPr>
            <a:r>
              <a:rPr lang="nb-NO" sz="1100" baseline="0" dirty="0">
                <a:latin typeface="+mn-lt"/>
                <a:ea typeface="Cambria" panose="02040503050406030204" pitchFamily="18" charset="0"/>
              </a:rPr>
              <a:t>Om mulig, følg hjemlig døgnrytme ved reiser som varer få dager.</a:t>
            </a:r>
            <a:endParaRPr lang="nb-NO" sz="1100" dirty="0">
              <a:latin typeface="+mn-lt"/>
              <a:ea typeface="Cambria" panose="02040503050406030204" pitchFamily="18" charset="0"/>
            </a:endParaRPr>
          </a:p>
          <a:p>
            <a:pPr marL="171450" indent="-171450">
              <a:buFont typeface="Arial" panose="020B0604020202020204" pitchFamily="34" charset="0"/>
              <a:buChar char="•"/>
            </a:pPr>
            <a:r>
              <a:rPr lang="nb-NO" sz="1100" dirty="0">
                <a:latin typeface="+mn-lt"/>
                <a:ea typeface="Cambria" panose="02040503050406030204" pitchFamily="18" charset="0"/>
              </a:rPr>
              <a:t>Melatonintabletter kan brukes til å framskynde døgnrytmen, og kan være til god hjelp</a:t>
            </a:r>
            <a:r>
              <a:rPr lang="nb-NO" sz="1100" baseline="0" dirty="0">
                <a:latin typeface="+mn-lt"/>
                <a:ea typeface="Cambria" panose="02040503050406030204" pitchFamily="18" charset="0"/>
              </a:rPr>
              <a:t> uansett reise eller ikke. </a:t>
            </a:r>
          </a:p>
          <a:p>
            <a:pPr marL="628650" lvl="1" indent="-171450">
              <a:buFont typeface="Calibri Light" panose="020F0302020204030204" pitchFamily="34" charset="0"/>
              <a:buChar char="−"/>
            </a:pPr>
            <a:r>
              <a:rPr lang="nb-NO" sz="1100" baseline="0" dirty="0">
                <a:latin typeface="+mn-lt"/>
              </a:rPr>
              <a:t>Framskyndelse av døgnrytmen er melatonintablettenes hovedformål (ikke ment å være sovemedisin). </a:t>
            </a:r>
          </a:p>
          <a:p>
            <a:pPr marL="628650" lvl="1" indent="-171450">
              <a:buFont typeface="Calibri Light" panose="020F0302020204030204" pitchFamily="34" charset="0"/>
              <a:buChar char="−"/>
            </a:pPr>
            <a:r>
              <a:rPr lang="nb-NO" sz="1100" baseline="0" dirty="0">
                <a:latin typeface="+mn-lt"/>
              </a:rPr>
              <a:t>Melatonin nedbrytes fort (kort virkningsvindu. Unntaket er depotvarianter) og må «times» riktig ved framskyndelse av døgnrytme, dvs. tas slik at det virker før kroppens naturlige produksjon har startet.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u="sng"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baseline="0" dirty="0">
                <a:latin typeface="+mn-lt"/>
              </a:rPr>
              <a:t>Tilleggsinformasjon ved behov:</a:t>
            </a:r>
            <a:r>
              <a:rPr lang="nb-NO" sz="1100" baseline="0" dirty="0">
                <a:latin typeface="+mn-lt"/>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latin typeface="+mn-lt"/>
              </a:rPr>
              <a:t>Tilskudd av </a:t>
            </a:r>
            <a:r>
              <a:rPr lang="nb-NO" sz="1100" baseline="0" dirty="0" err="1">
                <a:latin typeface="+mn-lt"/>
              </a:rPr>
              <a:t>melatonin</a:t>
            </a:r>
            <a:r>
              <a:rPr lang="nb-NO" sz="1100" baseline="0" dirty="0">
                <a:latin typeface="+mn-lt"/>
              </a:rPr>
              <a:t> nedregulerer ikke kroppens egen produksjon, skaper ikke fysisk avhengighet og gir ikke </a:t>
            </a:r>
            <a:r>
              <a:rPr lang="nb-NO" sz="1100" baseline="0" dirty="0" err="1">
                <a:latin typeface="+mn-lt"/>
              </a:rPr>
              <a:t>hangover</a:t>
            </a:r>
            <a:r>
              <a:rPr lang="nb-NO" sz="1100" baseline="0" dirty="0">
                <a:latin typeface="+mn-lt"/>
              </a:rPr>
              <a:t>. </a:t>
            </a:r>
            <a:r>
              <a:rPr lang="nb-NO" sz="1100" dirty="0">
                <a:latin typeface="+mn-lt"/>
              </a:rPr>
              <a:t>Etter 2020 har det blitt </a:t>
            </a:r>
            <a:r>
              <a:rPr lang="nb-NO" sz="1100" baseline="0" dirty="0">
                <a:latin typeface="+mn-lt"/>
              </a:rPr>
              <a:t>enklere for leger å skrive ut resepter og </a:t>
            </a:r>
            <a:r>
              <a:rPr lang="nb-NO" sz="1100" dirty="0">
                <a:latin typeface="+mn-lt"/>
              </a:rPr>
              <a:t>1</a:t>
            </a:r>
            <a:r>
              <a:rPr lang="nb-NO" sz="1100" baseline="0" dirty="0">
                <a:latin typeface="+mn-lt"/>
              </a:rPr>
              <a:t> mg tabletter kan nå kjøpes reseptfritt. Høye doser er ikke nødvendigvis bedre fordi det er begrenset hvor mye hjernen kan nyttiggjøre seg.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baseline="0" dirty="0">
                <a:latin typeface="+mn-lt"/>
              </a:rPr>
              <a:t>Ressurs for videre lesing: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latin typeface="+mn-lt"/>
              </a:rPr>
              <a:t>Skjelstad (2021), s. 186-191</a:t>
            </a:r>
          </a:p>
        </p:txBody>
      </p:sp>
      <p:sp>
        <p:nvSpPr>
          <p:cNvPr id="4" name="Plassholder for lysbildenummer 3"/>
          <p:cNvSpPr>
            <a:spLocks noGrp="1"/>
          </p:cNvSpPr>
          <p:nvPr>
            <p:ph type="sldNum" sz="quarter" idx="10"/>
          </p:nvPr>
        </p:nvSpPr>
        <p:spPr/>
        <p:txBody>
          <a:bodyPr/>
          <a:lstStyle/>
          <a:p>
            <a:fld id="{D16EDE36-A5A3-4D9E-8A24-3776A93AC82E}" type="slidenum">
              <a:rPr lang="nb-NO" smtClean="0"/>
              <a:t>22</a:t>
            </a:fld>
            <a:endParaRPr lang="nb-NO"/>
          </a:p>
        </p:txBody>
      </p:sp>
    </p:spTree>
    <p:extLst>
      <p:ext uri="{BB962C8B-B14F-4D97-AF65-F5344CB8AC3E}">
        <p14:creationId xmlns:p14="http://schemas.microsoft.com/office/powerpoint/2010/main" val="3839866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dirty="0">
                <a:latin typeface="+mn-lt"/>
              </a:rPr>
              <a:t>OPPGAVE</a:t>
            </a:r>
          </a:p>
          <a:p>
            <a:pPr marL="0" indent="0">
              <a:buFontTx/>
              <a:buNone/>
            </a:pPr>
            <a:r>
              <a:rPr lang="nb-NO" sz="1100" i="1" dirty="0">
                <a:latin typeface="+mn-lt"/>
              </a:rPr>
              <a:t>Gjøres av deltagerne her-og-nå. </a:t>
            </a:r>
          </a:p>
          <a:p>
            <a:pPr marL="0" indent="0">
              <a:buFontTx/>
              <a:buNone/>
            </a:pPr>
            <a:endParaRPr lang="nb-NO" sz="1100" i="1" dirty="0">
              <a:latin typeface="+mn-lt"/>
            </a:endParaRPr>
          </a:p>
          <a:p>
            <a:pPr marL="0" indent="0">
              <a:buNone/>
            </a:pPr>
            <a:r>
              <a:rPr lang="nb-NO" sz="1100" dirty="0">
                <a:latin typeface="+mn-lt"/>
                <a:ea typeface="Cambria" panose="02040503050406030204" pitchFamily="18" charset="0"/>
              </a:rPr>
              <a:t>Noter inn i stemningsdagboken:</a:t>
            </a:r>
          </a:p>
          <a:p>
            <a:pPr marL="228600" indent="-228600">
              <a:buFont typeface="+mj-lt"/>
              <a:buAutoNum type="arabicPeriod"/>
            </a:pPr>
            <a:r>
              <a:rPr lang="nb-NO" sz="1100" dirty="0">
                <a:latin typeface="+mn-lt"/>
                <a:ea typeface="Cambria" panose="02040503050406030204" pitchFamily="18" charset="0"/>
              </a:rPr>
              <a:t>Stemningsleiet i går</a:t>
            </a:r>
          </a:p>
          <a:p>
            <a:pPr marL="228600" indent="-228600">
              <a:buFont typeface="+mj-lt"/>
              <a:buAutoNum type="arabicPeriod"/>
            </a:pPr>
            <a:r>
              <a:rPr lang="nb-NO" sz="1100" dirty="0">
                <a:latin typeface="+mn-lt"/>
                <a:ea typeface="Cambria" panose="02040503050406030204" pitchFamily="18" charset="0"/>
              </a:rPr>
              <a:t>Antall timer søvn siste natt</a:t>
            </a:r>
          </a:p>
          <a:p>
            <a:pPr marL="228600" indent="-228600">
              <a:buFont typeface="+mj-lt"/>
              <a:buAutoNum type="arabicPeriod"/>
            </a:pPr>
            <a:r>
              <a:rPr lang="nb-NO" sz="1100" dirty="0">
                <a:latin typeface="+mn-lt"/>
                <a:ea typeface="Cambria" panose="02040503050406030204" pitchFamily="18" charset="0"/>
              </a:rPr>
              <a:t>Omtrentlig klokkeslett for innsovning (jf. døgnrytme) </a:t>
            </a:r>
          </a:p>
          <a:p>
            <a:endParaRPr lang="nb-NO" sz="1100" dirty="0">
              <a:latin typeface="+mn-lt"/>
              <a:ea typeface="Cambria" panose="02040503050406030204" pitchFamily="18" charset="0"/>
            </a:endParaRPr>
          </a:p>
          <a:p>
            <a:pPr marL="0" indent="0">
              <a:buFontTx/>
              <a:buNone/>
            </a:pPr>
            <a:r>
              <a:rPr lang="nb-NO" sz="1100" i="1" dirty="0">
                <a:latin typeface="+mn-lt"/>
              </a:rPr>
              <a:t>NB! Minn deltagerne på å fortsette å føre stemningsdagbok mellom </a:t>
            </a:r>
            <a:r>
              <a:rPr lang="nb-NO" sz="1100" i="1" dirty="0" err="1">
                <a:latin typeface="+mn-lt"/>
              </a:rPr>
              <a:t>kursgangene</a:t>
            </a:r>
            <a:r>
              <a:rPr lang="nb-NO" sz="1100" i="1" dirty="0">
                <a:latin typeface="+mn-lt"/>
              </a:rPr>
              <a:t>. Fra i dag skal de inkludere søvn i tillegg til stemningsleiet når de registrerer i stemningsdagboken. Minn dem også på å ta med stemningsdagboken de tre neste </a:t>
            </a:r>
            <a:r>
              <a:rPr lang="nb-NO" sz="1100" i="1" dirty="0" err="1">
                <a:latin typeface="+mn-lt"/>
              </a:rPr>
              <a:t>kursgangene</a:t>
            </a:r>
            <a:r>
              <a:rPr lang="nb-NO" sz="1100" i="1" dirty="0">
                <a:latin typeface="+mn-lt"/>
              </a:rPr>
              <a:t> ettersom de for hvert tema vi gjennomgår i vedlikeholdsfasen skal fylle inn flere felter sammen på samlingene.</a:t>
            </a:r>
          </a:p>
        </p:txBody>
      </p:sp>
      <p:sp>
        <p:nvSpPr>
          <p:cNvPr id="4" name="Plassholder for lysbildenummer 3"/>
          <p:cNvSpPr>
            <a:spLocks noGrp="1"/>
          </p:cNvSpPr>
          <p:nvPr>
            <p:ph type="sldNum" sz="quarter" idx="10"/>
          </p:nvPr>
        </p:nvSpPr>
        <p:spPr/>
        <p:txBody>
          <a:bodyPr/>
          <a:lstStyle/>
          <a:p>
            <a:fld id="{D16EDE36-A5A3-4D9E-8A24-3776A93AC82E}" type="slidenum">
              <a:rPr lang="nb-NO" smtClean="0"/>
              <a:t>23</a:t>
            </a:fld>
            <a:endParaRPr lang="nb-NO"/>
          </a:p>
        </p:txBody>
      </p:sp>
    </p:spTree>
    <p:extLst>
      <p:ext uri="{BB962C8B-B14F-4D97-AF65-F5344CB8AC3E}">
        <p14:creationId xmlns:p14="http://schemas.microsoft.com/office/powerpoint/2010/main" val="1733231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i="1" dirty="0"/>
              <a:t>Les opp. </a:t>
            </a:r>
          </a:p>
          <a:p>
            <a:endParaRPr lang="nb-NO" sz="1100" dirty="0"/>
          </a:p>
          <a:p>
            <a:pPr marL="0" indent="0">
              <a:buFont typeface="+mj-lt"/>
              <a:buNone/>
            </a:pPr>
            <a:r>
              <a:rPr lang="nb-NO" sz="1100" dirty="0">
                <a:ea typeface="Cambria" panose="02040503050406030204" pitchFamily="18" charset="0"/>
              </a:rPr>
              <a:t>1. Er stabil døgnrytme forenlig med:</a:t>
            </a:r>
          </a:p>
          <a:p>
            <a:pPr marL="685800" lvl="1" indent="-228600">
              <a:buFont typeface="Arial" panose="020B0604020202020204" pitchFamily="34" charset="0"/>
              <a:buChar char="•"/>
            </a:pPr>
            <a:r>
              <a:rPr lang="nb-NO" sz="1100" dirty="0">
                <a:ea typeface="Cambria" panose="02040503050406030204" pitchFamily="18" charset="0"/>
              </a:rPr>
              <a:t>din livsførsel?</a:t>
            </a:r>
          </a:p>
          <a:p>
            <a:pPr marL="685800" lvl="1" indent="-228600">
              <a:buFont typeface="Arial" panose="020B0604020202020204" pitchFamily="34" charset="0"/>
              <a:buChar char="•"/>
            </a:pPr>
            <a:r>
              <a:rPr lang="nb-NO" sz="1100" dirty="0">
                <a:ea typeface="Cambria" panose="02040503050406030204" pitchFamily="18" charset="0"/>
              </a:rPr>
              <a:t>hvordan du ønsker å leve?</a:t>
            </a:r>
          </a:p>
          <a:p>
            <a:pPr marL="685800" lvl="1" indent="-228600">
              <a:buFont typeface="Arial" panose="020B0604020202020204" pitchFamily="34" charset="0"/>
              <a:buChar char="•"/>
            </a:pPr>
            <a:r>
              <a:rPr lang="nb-NO" sz="1100" dirty="0">
                <a:ea typeface="Cambria" panose="02040503050406030204" pitchFamily="18" charset="0"/>
              </a:rPr>
              <a:t>utdannelsen du ønsker å ta?</a:t>
            </a:r>
          </a:p>
          <a:p>
            <a:pPr marL="685800" lvl="1" indent="-228600">
              <a:buFont typeface="Arial" panose="020B0604020202020204" pitchFamily="34" charset="0"/>
              <a:buChar char="•"/>
            </a:pPr>
            <a:r>
              <a:rPr lang="nb-NO" sz="1100" dirty="0">
                <a:ea typeface="Cambria" panose="02040503050406030204" pitchFamily="18" charset="0"/>
              </a:rPr>
              <a:t>jobben din og karrierevalget?</a:t>
            </a:r>
          </a:p>
          <a:p>
            <a:pPr marL="0" indent="0">
              <a:buFont typeface="+mj-lt"/>
              <a:buNone/>
            </a:pPr>
            <a:r>
              <a:rPr lang="nb-NO" sz="1100" dirty="0">
                <a:ea typeface="Cambria" panose="02040503050406030204" pitchFamily="18" charset="0"/>
              </a:rPr>
              <a:t>2. Hva har hjulpet deg / kan hjelpe deg til å få mer stabil døgnrytme?</a:t>
            </a:r>
          </a:p>
          <a:p>
            <a:pPr marL="628650" lvl="1" indent="-171450">
              <a:buFont typeface="Arial" panose="020B0604020202020204" pitchFamily="34" charset="0"/>
              <a:buChar char="•"/>
            </a:pPr>
            <a:r>
              <a:rPr lang="nb-NO" sz="1100" dirty="0">
                <a:ea typeface="Cambria" panose="02040503050406030204" pitchFamily="18" charset="0"/>
              </a:rPr>
              <a:t>Har du f.eks. tilstrekkelig med faste rammer og forpliktelser i livet til å opprettholde stabil døgnrytme, f.eks. skole, jobb, barn, hund? Hvis ikke, kan du lage deg noen daglige rutiner?</a:t>
            </a:r>
          </a:p>
          <a:p>
            <a:pPr marL="628650" lvl="1" indent="-171450">
              <a:buFont typeface="Arial" panose="020B0604020202020204" pitchFamily="34" charset="0"/>
              <a:buChar char="•"/>
            </a:pPr>
            <a:endParaRPr lang="nb-NO" sz="1100" dirty="0">
              <a:ea typeface="Cambria" panose="02040503050406030204" pitchFamily="18" charset="0"/>
            </a:endParaRPr>
          </a:p>
          <a:p>
            <a:pPr marL="0" lvl="0" indent="0">
              <a:buFont typeface="Arial" panose="020B0604020202020204" pitchFamily="34" charset="0"/>
              <a:buNone/>
            </a:pPr>
            <a:r>
              <a:rPr lang="nb-NO" sz="1100" i="1" dirty="0">
                <a:ea typeface="Cambria" panose="02040503050406030204" pitchFamily="18" charset="0"/>
              </a:rPr>
              <a:t>Oppsummering</a:t>
            </a:r>
            <a:r>
              <a:rPr lang="nb-NO" sz="1100" i="1" baseline="0" dirty="0">
                <a:ea typeface="Cambria" panose="02040503050406030204" pitchFamily="18" charset="0"/>
              </a:rPr>
              <a:t> i plenum.</a:t>
            </a:r>
            <a:endParaRPr lang="nb-NO" sz="1100" i="1" dirty="0">
              <a:ea typeface="Cambria" panose="02040503050406030204" pitchFamily="18" charset="0"/>
            </a:endParaRPr>
          </a:p>
        </p:txBody>
      </p:sp>
      <p:sp>
        <p:nvSpPr>
          <p:cNvPr id="4" name="Plassholder for lysbildenummer 3"/>
          <p:cNvSpPr>
            <a:spLocks noGrp="1"/>
          </p:cNvSpPr>
          <p:nvPr>
            <p:ph type="sldNum" sz="quarter" idx="10"/>
          </p:nvPr>
        </p:nvSpPr>
        <p:spPr/>
        <p:txBody>
          <a:bodyPr/>
          <a:lstStyle/>
          <a:p>
            <a:fld id="{D16EDE36-A5A3-4D9E-8A24-3776A93AC82E}" type="slidenum">
              <a:rPr lang="nb-NO" smtClean="0"/>
              <a:t>24</a:t>
            </a:fld>
            <a:endParaRPr lang="nb-NO"/>
          </a:p>
        </p:txBody>
      </p:sp>
    </p:spTree>
    <p:extLst>
      <p:ext uri="{BB962C8B-B14F-4D97-AF65-F5344CB8AC3E}">
        <p14:creationId xmlns:p14="http://schemas.microsoft.com/office/powerpoint/2010/main" val="3608355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t>Tekst:</a:t>
            </a:r>
            <a:r>
              <a:rPr lang="nb-NO" sz="1100" b="1" baseline="0" dirty="0"/>
              <a:t> </a:t>
            </a:r>
            <a:endParaRPr lang="nb-NO" sz="1100" b="1" dirty="0"/>
          </a:p>
          <a:p>
            <a:pPr marR="0" lvl="0" algn="l" defTabSz="914400" rtl="0" eaLnBrk="1" fontAlgn="auto" latinLnBrk="0" hangingPunct="1">
              <a:lnSpc>
                <a:spcPct val="100000"/>
              </a:lnSpc>
              <a:spcBef>
                <a:spcPts val="0"/>
              </a:spcBef>
              <a:spcAft>
                <a:spcPts val="0"/>
              </a:spcAft>
              <a:buClrTx/>
              <a:buSzTx/>
              <a:tabLst/>
              <a:defRPr/>
            </a:pPr>
            <a:r>
              <a:rPr lang="nb-NO" sz="1100" dirty="0"/>
              <a:t>Hensikten med egenaktiviteten til neste gang er å komme i</a:t>
            </a:r>
            <a:r>
              <a:rPr lang="nb-NO" sz="1100" baseline="0" dirty="0"/>
              <a:t> gang med forebyggelsesplanen. </a:t>
            </a:r>
          </a:p>
          <a:p>
            <a:pPr marR="0" lvl="0" algn="l" defTabSz="914400" rtl="0" eaLnBrk="1" fontAlgn="auto" latinLnBrk="0" hangingPunct="1">
              <a:lnSpc>
                <a:spcPct val="100000"/>
              </a:lnSpc>
              <a:spcBef>
                <a:spcPts val="0"/>
              </a:spcBef>
              <a:spcAft>
                <a:spcPts val="0"/>
              </a:spcAft>
              <a:buClrTx/>
              <a:buSzTx/>
              <a:tabLst/>
              <a:defRPr/>
            </a:pPr>
            <a:r>
              <a:rPr lang="nb-NO" sz="1100" baseline="0" dirty="0"/>
              <a:t>Forebyggelsesplanen er et personlig og «levende dokument» som stadig endrer seg etter hvert som man får nye erfaringer, innsikter, kommer på og bestemmer seg for nye tiltak. Den enkelte må selv ta ansvar for dette og søke hjelp fra andre ved behov. </a:t>
            </a:r>
          </a:p>
          <a:p>
            <a:pPr marR="0" lvl="0" algn="l" defTabSz="914400" rtl="0" eaLnBrk="1" fontAlgn="auto" latinLnBrk="0" hangingPunct="1">
              <a:lnSpc>
                <a:spcPct val="100000"/>
              </a:lnSpc>
              <a:spcBef>
                <a:spcPts val="0"/>
              </a:spcBef>
              <a:spcAft>
                <a:spcPts val="0"/>
              </a:spcAft>
              <a:buClrTx/>
              <a:buSzTx/>
              <a:tabLst/>
              <a:defRPr/>
            </a:pPr>
            <a:r>
              <a:rPr lang="nb-NO" sz="1100" baseline="0" dirty="0"/>
              <a:t>Noen vet allerede at </a:t>
            </a:r>
            <a:r>
              <a:rPr lang="nb-NO" sz="1100" dirty="0"/>
              <a:t>søvn</a:t>
            </a:r>
            <a:r>
              <a:rPr lang="nb-NO" sz="1100" baseline="0" dirty="0"/>
              <a:t>- og døgnrytmeforstyrrelser er en risikofaktor for tilbakefall. Andre trenger å bruke stemningsdagbok over tid for å kartlegge dette.</a:t>
            </a:r>
          </a:p>
          <a:p>
            <a:pPr>
              <a:defRPr/>
            </a:pPr>
            <a:r>
              <a:rPr lang="nb-NO" sz="1100" baseline="0" dirty="0"/>
              <a:t>Hvis man mener at det er en risikofaktor, er det fint om man kan prøve å danne seg en viss formening om hva man normalt trenger av søvn og regelmessighet og hvor stor endring som utgjør en fare (antall timer variasjon, antall dager på rad o.l.). Man må så tenke godt gjennom hva som forårsaker disse variasjonene for å kunne konkretisere gode tiltak.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EGENAKTIVITET</a:t>
            </a:r>
          </a:p>
          <a:p>
            <a:pPr marL="228600" indent="-228600">
              <a:buFont typeface="+mj-lt"/>
              <a:buAutoNum type="arabicPeriod"/>
            </a:pPr>
            <a:r>
              <a:rPr lang="nb-NO" sz="1100" dirty="0">
                <a:ea typeface="Cambria" panose="02040503050406030204" pitchFamily="18" charset="0"/>
              </a:rPr>
              <a:t>Noter søvnvansker og døgnrytmeforstyrrelser i </a:t>
            </a:r>
            <a:r>
              <a:rPr lang="nb-NO" sz="1100" b="1" dirty="0">
                <a:ea typeface="Cambria" panose="02040503050406030204" pitchFamily="18" charset="0"/>
              </a:rPr>
              <a:t>forebyggelsesplanen</a:t>
            </a:r>
            <a:r>
              <a:rPr lang="nb-NO" sz="1100" dirty="0">
                <a:ea typeface="Cambria" panose="02040503050406030204" pitchFamily="18" charset="0"/>
              </a:rPr>
              <a:t> hvis disse er en risikofaktor for tilbakefall</a:t>
            </a:r>
          </a:p>
          <a:p>
            <a:pPr marL="685800" lvl="1" indent="-228600">
              <a:buFont typeface="Arial" panose="020B0604020202020204" pitchFamily="34" charset="0"/>
              <a:buChar char="•"/>
            </a:pPr>
            <a:r>
              <a:rPr lang="nb-NO" sz="1100" dirty="0">
                <a:ea typeface="Cambria" panose="02040503050406030204" pitchFamily="18" charset="0"/>
              </a:rPr>
              <a:t>Spesifiser om dette gjelder en eller begge poler og hva som er utfordringen før hver av dem</a:t>
            </a:r>
          </a:p>
          <a:p>
            <a:pPr marL="685800" lvl="1" indent="-228600">
              <a:buFont typeface="Arial" panose="020B0604020202020204" pitchFamily="34" charset="0"/>
              <a:buChar char="•"/>
            </a:pPr>
            <a:r>
              <a:rPr lang="nb-NO" sz="1100" dirty="0">
                <a:ea typeface="Cambria" panose="02040503050406030204" pitchFamily="18" charset="0"/>
              </a:rPr>
              <a:t>Prøv å formulere tiltak</a:t>
            </a:r>
          </a:p>
          <a:p>
            <a:pPr marL="228600" indent="-228600">
              <a:buFont typeface="+mj-lt"/>
              <a:buAutoNum type="arabicPeriod"/>
            </a:pPr>
            <a:r>
              <a:rPr lang="nb-NO" sz="1100" dirty="0">
                <a:ea typeface="Cambria" panose="02040503050406030204" pitchFamily="18" charset="0"/>
              </a:rPr>
              <a:t>Les rådene i skjemaet «Søvnråd» og tenk gjennom dine søvnrutiner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dirty="0">
                <a:ea typeface="Cambria" panose="02040503050406030204" pitchFamily="18" charset="0"/>
              </a:rPr>
              <a:t>Registrer stemningsleiet og søvn i stemningsdagboken </a:t>
            </a:r>
            <a:endParaRPr lang="nb-NO" sz="1100" dirty="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1" baseline="0" dirty="0"/>
              <a:t>Til slutt ev. en kort oppsummering av </a:t>
            </a:r>
            <a:r>
              <a:rPr lang="nb-NO" sz="1100" i="1" baseline="0" dirty="0" err="1"/>
              <a:t>kursgangen</a:t>
            </a:r>
            <a:r>
              <a:rPr lang="nb-NO" sz="1100" i="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i="0"/>
              <a:t>Evalueringsskjemaet:</a:t>
            </a:r>
            <a:r>
              <a:rPr lang="nb-NO" sz="1100" i="0"/>
              <a:t> Minn deltagerne om å evaluere dagens kurs.</a:t>
            </a:r>
            <a:endParaRPr lang="nb-NO" sz="1100" i="1" baseline="0" dirty="0"/>
          </a:p>
        </p:txBody>
      </p:sp>
      <p:sp>
        <p:nvSpPr>
          <p:cNvPr id="4" name="Plassholder for lysbildenummer 3"/>
          <p:cNvSpPr>
            <a:spLocks noGrp="1"/>
          </p:cNvSpPr>
          <p:nvPr>
            <p:ph type="sldNum" sz="quarter" idx="10"/>
          </p:nvPr>
        </p:nvSpPr>
        <p:spPr/>
        <p:txBody>
          <a:bodyPr/>
          <a:lstStyle/>
          <a:p>
            <a:fld id="{D16EDE36-A5A3-4D9E-8A24-3776A93AC82E}" type="slidenum">
              <a:rPr lang="nb-NO" smtClean="0"/>
              <a:t>25</a:t>
            </a:fld>
            <a:endParaRPr lang="nb-NO"/>
          </a:p>
        </p:txBody>
      </p:sp>
    </p:spTree>
    <p:extLst>
      <p:ext uri="{BB962C8B-B14F-4D97-AF65-F5344CB8AC3E}">
        <p14:creationId xmlns:p14="http://schemas.microsoft.com/office/powerpoint/2010/main" val="3464303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16EDE36-A5A3-4D9E-8A24-3776A93AC82E}" type="slidenum">
              <a:rPr lang="nb-NO" smtClean="0"/>
              <a:t>26</a:t>
            </a:fld>
            <a:endParaRPr lang="nb-NO"/>
          </a:p>
        </p:txBody>
      </p:sp>
    </p:spTree>
    <p:extLst>
      <p:ext uri="{BB962C8B-B14F-4D97-AF65-F5344CB8AC3E}">
        <p14:creationId xmlns:p14="http://schemas.microsoft.com/office/powerpoint/2010/main" val="3223790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baseline="0"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t>Dagens tema er viktigheten av søvn og regelmessig livsførsel.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t>Først skal vi ha et gjensyn med </a:t>
            </a:r>
            <a:r>
              <a:rPr lang="nb-NO" sz="1100" b="1" baseline="0" dirty="0"/>
              <a:t>forebyggelsesplanen</a:t>
            </a:r>
            <a:r>
              <a:rPr lang="nb-NO" sz="1100" baseline="0" dirty="0"/>
              <a:t>. God søvn og døgnrytme er en viktig beskyttende faktor for ustabilitet og tilbakefall, og omvendt er dårlig søvn og døgnrytme en sterk risikofaktor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t>På </a:t>
            </a:r>
            <a:r>
              <a:rPr lang="nb-NO" sz="1100" baseline="0" dirty="0" err="1"/>
              <a:t>kursgang</a:t>
            </a:r>
            <a:r>
              <a:rPr lang="nb-NO" sz="1100" baseline="0" dirty="0"/>
              <a:t> 2 presenterte vi stemningsdagbok. Ved å kartlegge ulike faktorer over tid, kan man finne ut om endringer i disse faktorene gir økt eller redusert risiko for ustabilitet og tilbakefall. Etter hvert som man har kartlagt risikofaktorer, kan disse og gode tiltak føres inn i en forebyggelsesplan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t>Vi skal snakke om søvnforstyrrelser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t>Første summegruppe vil handle om egenerfaringer med søvn- og døgnrytmeforstyrrelser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t>Etter dette går vi over til å snakke om hvordan man kan oppnå god søvn og regelmessig livsførsel. Dette er inndelt i tre temaer:</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sz="1100" baseline="0" dirty="0"/>
              <a:t>Døgnrytme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sz="1100" baseline="0" dirty="0"/>
              <a:t>Atferd</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sz="1100" baseline="0" dirty="0"/>
              <a:t>Oppdemmet søvnbehov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t>Vi skal ha en aktivitet hvor vi fyller inn søvn i stemningsdagboken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t>Det blir en summegruppe om døgnrytme i vedlikeholdsfasen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t>Å fylle ut om søvn og døgnrytme i forebyggelsesplanen er egenaktiviteten til neste gang </a:t>
            </a:r>
          </a:p>
        </p:txBody>
      </p:sp>
      <p:sp>
        <p:nvSpPr>
          <p:cNvPr id="4" name="Plassholder for lysbildenummer 3"/>
          <p:cNvSpPr>
            <a:spLocks noGrp="1"/>
          </p:cNvSpPr>
          <p:nvPr>
            <p:ph type="sldNum" sz="quarter" idx="10"/>
          </p:nvPr>
        </p:nvSpPr>
        <p:spPr/>
        <p:txBody>
          <a:bodyPr/>
          <a:lstStyle/>
          <a:p>
            <a:fld id="{D16EDE36-A5A3-4D9E-8A24-3776A93AC82E}" type="slidenum">
              <a:rPr lang="nb-NO" smtClean="0"/>
              <a:t>3</a:t>
            </a:fld>
            <a:endParaRPr lang="nb-NO"/>
          </a:p>
        </p:txBody>
      </p:sp>
    </p:spTree>
    <p:extLst>
      <p:ext uri="{BB962C8B-B14F-4D97-AF65-F5344CB8AC3E}">
        <p14:creationId xmlns:p14="http://schemas.microsoft.com/office/powerpoint/2010/main" val="3311486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rPr>
              <a:t>Tekst:</a:t>
            </a:r>
          </a:p>
          <a:p>
            <a:pPr marL="0" indent="0">
              <a:buFontTx/>
              <a:buNone/>
            </a:pPr>
            <a:r>
              <a:rPr lang="nb-NO" sz="1100" b="0" baseline="0" dirty="0">
                <a:latin typeface="+mn-lt"/>
              </a:rPr>
              <a:t>Forebyggelsesplanen har tre deler:</a:t>
            </a:r>
          </a:p>
          <a:p>
            <a:pPr marL="0" indent="0">
              <a:buFontTx/>
              <a:buNone/>
            </a:pPr>
            <a:endParaRPr lang="nb-NO" sz="1100" b="0" baseline="0" dirty="0">
              <a:latin typeface="+mn-lt"/>
            </a:endParaRPr>
          </a:p>
          <a:p>
            <a:pPr marL="0" indent="0">
              <a:buNone/>
            </a:pPr>
            <a:r>
              <a:rPr lang="nb-NO" altLang="nb-NO" sz="1100" dirty="0">
                <a:solidFill>
                  <a:schemeClr val="tx2"/>
                </a:solidFill>
                <a:latin typeface="+mn-lt"/>
                <a:ea typeface="Cambria" panose="02040503050406030204" pitchFamily="18" charset="0"/>
                <a:cs typeface="Calibri" panose="020F0502020204030204" pitchFamily="34" charset="0"/>
              </a:rPr>
              <a:t>1) Motivasjon for forebygging</a:t>
            </a:r>
          </a:p>
          <a:p>
            <a:pPr marL="0" indent="-57150">
              <a:buNone/>
            </a:pPr>
            <a:r>
              <a:rPr lang="nb-NO" altLang="nb-NO" sz="1100" b="1" dirty="0">
                <a:latin typeface="+mn-lt"/>
                <a:ea typeface="Cambria" panose="02040503050406030204" pitchFamily="18" charset="0"/>
                <a:cs typeface="Calibri" panose="020F0502020204030204" pitchFamily="34" charset="0"/>
              </a:rPr>
              <a:t>2) Forebygging i vedlikeholdsfasen</a:t>
            </a:r>
          </a:p>
          <a:p>
            <a:pPr marL="571500" lvl="1" indent="-171450">
              <a:buFont typeface="Arial" panose="020B0604020202020204" pitchFamily="34" charset="0"/>
              <a:buChar char="•"/>
            </a:pPr>
            <a:r>
              <a:rPr lang="nb-NO" altLang="nb-NO" sz="1100" b="1" dirty="0">
                <a:latin typeface="+mn-lt"/>
                <a:ea typeface="Cambria" panose="02040503050406030204" pitchFamily="18" charset="0"/>
                <a:cs typeface="Calibri" panose="020F0502020204030204" pitchFamily="34" charset="0"/>
              </a:rPr>
              <a:t>Risikofaktorer i vedlikeholdsfasen</a:t>
            </a:r>
          </a:p>
          <a:p>
            <a:pPr marL="571500" lvl="1" indent="-171450">
              <a:buFont typeface="Arial" panose="020B0604020202020204" pitchFamily="34" charset="0"/>
              <a:buChar char="•"/>
            </a:pPr>
            <a:r>
              <a:rPr lang="nb-NO" altLang="nb-NO" sz="1100" b="1" dirty="0">
                <a:latin typeface="+mn-lt"/>
                <a:ea typeface="Cambria" panose="02040503050406030204" pitchFamily="18" charset="0"/>
                <a:cs typeface="Calibri" panose="020F0502020204030204" pitchFamily="34" charset="0"/>
              </a:rPr>
              <a:t>Tiltak overfor risikofaktorer</a:t>
            </a:r>
            <a:endParaRPr lang="nb-NO" altLang="nb-NO" sz="1100" b="1" dirty="0">
              <a:solidFill>
                <a:schemeClr val="bg1">
                  <a:lumMod val="50000"/>
                </a:schemeClr>
              </a:solidFill>
              <a:latin typeface="+mn-lt"/>
              <a:ea typeface="Cambria" panose="02040503050406030204" pitchFamily="18" charset="0"/>
              <a:cs typeface="Calibri" panose="020F0502020204030204" pitchFamily="34" charset="0"/>
            </a:endParaRPr>
          </a:p>
          <a:p>
            <a:pPr marL="0" indent="-57150">
              <a:buNone/>
            </a:pPr>
            <a:r>
              <a:rPr lang="nb-NO" altLang="nb-NO" dirty="0">
                <a:solidFill>
                  <a:schemeClr val="tx2"/>
                </a:solidFill>
              </a:rPr>
              <a:t>3) Forebygging i varselfasen</a:t>
            </a:r>
          </a:p>
          <a:p>
            <a:pPr marL="0" indent="0">
              <a:buFontTx/>
              <a:buNone/>
            </a:pPr>
            <a:endParaRPr lang="nb-NO" sz="1100" b="1" baseline="0" dirty="0">
              <a:latin typeface="+mn-lt"/>
            </a:endParaRPr>
          </a:p>
          <a:p>
            <a:pPr marL="0" indent="0">
              <a:buFontTx/>
              <a:buNone/>
            </a:pPr>
            <a:r>
              <a:rPr lang="nb-NO" sz="1100" b="1" baseline="0" dirty="0">
                <a:latin typeface="+mn-lt"/>
              </a:rPr>
              <a:t>I dag og de neste tre gangene fokuserer vi på forebygging i vedlikeholdsfasen (punkt 2), som innebærer å identifisere både risikofaktorer og tiltak overfor disse. </a:t>
            </a:r>
          </a:p>
          <a:p>
            <a:r>
              <a:rPr lang="nb-NO" sz="1100" baseline="0" dirty="0">
                <a:latin typeface="+mn-lt"/>
              </a:rPr>
              <a:t>I dag er søvn og regelmessighet tema. De neste tre gangene skal vi se nærmere på faktorene stress, bruk av rusmidler og medisiner. </a:t>
            </a:r>
          </a:p>
          <a:p>
            <a:pPr marL="0" indent="0">
              <a:buFontTx/>
              <a:buNone/>
            </a:pPr>
            <a:endParaRPr lang="nb-NO" sz="1100" b="1" dirty="0">
              <a:latin typeface="+mn-lt"/>
            </a:endParaRPr>
          </a:p>
          <a:p>
            <a:pPr marL="171450" indent="-171450">
              <a:buFontTx/>
              <a:buChar char="-"/>
            </a:pPr>
            <a:endParaRPr lang="nb-NO" sz="1100" dirty="0">
              <a:latin typeface="+mn-lt"/>
            </a:endParaRPr>
          </a:p>
        </p:txBody>
      </p:sp>
      <p:sp>
        <p:nvSpPr>
          <p:cNvPr id="4" name="Plassholder for lysbildenummer 3"/>
          <p:cNvSpPr>
            <a:spLocks noGrp="1"/>
          </p:cNvSpPr>
          <p:nvPr>
            <p:ph type="sldNum" sz="quarter" idx="10"/>
          </p:nvPr>
        </p:nvSpPr>
        <p:spPr/>
        <p:txBody>
          <a:bodyPr/>
          <a:lstStyle/>
          <a:p>
            <a:fld id="{D16EDE36-A5A3-4D9E-8A24-3776A93AC82E}" type="slidenum">
              <a:rPr lang="nb-NO" smtClean="0"/>
              <a:t>4</a:t>
            </a:fld>
            <a:endParaRPr lang="nb-NO"/>
          </a:p>
        </p:txBody>
      </p:sp>
    </p:spTree>
    <p:extLst>
      <p:ext uri="{BB962C8B-B14F-4D97-AF65-F5344CB8AC3E}">
        <p14:creationId xmlns:p14="http://schemas.microsoft.com/office/powerpoint/2010/main" val="624953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p>
          <a:p>
            <a:pPr marL="171450" indent="-171450">
              <a:buFont typeface="Calibri Light" panose="020F0302020204030204" pitchFamily="34" charset="0"/>
              <a:buChar char="−"/>
            </a:pPr>
            <a:r>
              <a:rPr lang="nb-NO" sz="1100" dirty="0"/>
              <a:t>Dette er feltene som handler om forebygging i vedlikeholdsfasen.</a:t>
            </a:r>
          </a:p>
          <a:p>
            <a:pPr marL="171450" indent="-171450">
              <a:buFont typeface="Calibri Light" panose="020F0302020204030204" pitchFamily="34" charset="0"/>
              <a:buChar char="−"/>
            </a:pPr>
            <a:r>
              <a:rPr lang="nb-NO" sz="1100" dirty="0"/>
              <a:t>I feltene til venstre føres generelle risikofaktorer, dvs. faktorer som ikke</a:t>
            </a:r>
            <a:r>
              <a:rPr lang="nb-NO" sz="1100" baseline="0" dirty="0"/>
              <a:t> er knyttet til en spesiell polaritet, og tiltak overfor disse.</a:t>
            </a:r>
          </a:p>
          <a:p>
            <a:pPr marL="171450" indent="-171450">
              <a:buFont typeface="Calibri Light" panose="020F0302020204030204" pitchFamily="34" charset="0"/>
              <a:buChar char="−"/>
            </a:pPr>
            <a:r>
              <a:rPr lang="nb-NO" sz="1100" baseline="0" dirty="0"/>
              <a:t>I feltene til høyre føres risikofaktorer og tiltak som er knyttet hhv. til den maniske og depressive polen.</a:t>
            </a:r>
          </a:p>
          <a:p>
            <a:endParaRPr lang="nb-NO" sz="1200" baseline="0"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5</a:t>
            </a:fld>
            <a:endParaRPr lang="nb-NO"/>
          </a:p>
        </p:txBody>
      </p:sp>
    </p:spTree>
    <p:extLst>
      <p:ext uri="{BB962C8B-B14F-4D97-AF65-F5344CB8AC3E}">
        <p14:creationId xmlns:p14="http://schemas.microsoft.com/office/powerpoint/2010/main" val="1730338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ea typeface="Cambria" panose="02040503050406030204" pitchFamily="18" charset="0"/>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latin typeface="+mn-lt"/>
                <a:ea typeface="Cambria" panose="02040503050406030204" pitchFamily="18" charset="0"/>
              </a:rPr>
              <a:t>Mange med bipolar lidelse opplever søvnforstyrrelser i vedlikeholdsfasen, ikke kun ved (</a:t>
            </a:r>
            <a:r>
              <a:rPr lang="nb-NO" sz="1100" dirty="0" err="1">
                <a:latin typeface="+mn-lt"/>
                <a:ea typeface="Cambria" panose="02040503050406030204" pitchFamily="18" charset="0"/>
              </a:rPr>
              <a:t>hypo</a:t>
            </a:r>
            <a:r>
              <a:rPr lang="nb-NO" sz="1100" dirty="0">
                <a:latin typeface="+mn-lt"/>
                <a:ea typeface="Cambria" panose="02040503050406030204" pitchFamily="18" charset="0"/>
              </a:rPr>
              <a:t>)mani og depresjon.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Mer enn halvparten av personer med bipolar lidelse har en eller annen form for søvnforstyrrelse i vedlikeholdsfasen (dobbelt så vanlig som i befolkningen ellers).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En av fem har en diagnostiserbar søvnforstyrrelse. </a:t>
            </a:r>
            <a:r>
              <a:rPr lang="nb-NO" sz="1100" dirty="0">
                <a:latin typeface="+mn-lt"/>
              </a:rPr>
              <a:t>Her skal vi fokusere mest på det tre første kategoriene under. De tre siste krever ofte spesialisert</a:t>
            </a:r>
            <a:r>
              <a:rPr lang="nb-NO" sz="1100" baseline="0" dirty="0">
                <a:latin typeface="+mn-lt"/>
              </a:rPr>
              <a:t> behandling som man bør oppsøke hjelp for:</a:t>
            </a:r>
            <a:endParaRPr lang="nb-NO" sz="1100" dirty="0">
              <a:latin typeface="+mn-lt"/>
              <a:ea typeface="Cambria" panose="02040503050406030204" pitchFamily="18" charset="0"/>
            </a:endParaRPr>
          </a:p>
          <a:p>
            <a:pPr marL="628650" lvl="1" indent="-171450">
              <a:buFont typeface="Arial" panose="020B0604020202020204" pitchFamily="34" charset="0"/>
              <a:buChar char="•"/>
            </a:pPr>
            <a:r>
              <a:rPr lang="nb-NO" sz="1100" b="1" dirty="0" err="1">
                <a:latin typeface="+mn-lt"/>
                <a:ea typeface="Cambria" panose="02040503050406030204" pitchFamily="18" charset="0"/>
              </a:rPr>
              <a:t>Insomni</a:t>
            </a:r>
            <a:r>
              <a:rPr lang="nb-NO" sz="1100" b="1" dirty="0">
                <a:latin typeface="+mn-lt"/>
                <a:ea typeface="Cambria" panose="02040503050406030204" pitchFamily="18" charset="0"/>
              </a:rPr>
              <a:t> (søvnløshet)</a:t>
            </a:r>
            <a:r>
              <a:rPr lang="nb-NO" sz="1100" dirty="0">
                <a:latin typeface="+mn-lt"/>
                <a:ea typeface="Cambria" panose="02040503050406030204" pitchFamily="18" charset="0"/>
              </a:rPr>
              <a:t>: vansker med innsovning, hyppige oppvåkninger og/eller for tidlig oppvåkning.</a:t>
            </a:r>
          </a:p>
          <a:p>
            <a:pPr marL="628650" lvl="1" indent="-171450">
              <a:buFont typeface="Arial" panose="020B0604020202020204" pitchFamily="34" charset="0"/>
              <a:buChar char="•"/>
            </a:pPr>
            <a:r>
              <a:rPr lang="nb-NO" sz="1100" b="1" dirty="0">
                <a:latin typeface="+mn-lt"/>
                <a:ea typeface="Cambria" panose="02040503050406030204" pitchFamily="18" charset="0"/>
              </a:rPr>
              <a:t>Døgnrytmeforstyrrelser</a:t>
            </a:r>
            <a:r>
              <a:rPr lang="nb-NO" sz="1100" dirty="0">
                <a:latin typeface="+mn-lt"/>
                <a:ea typeface="Cambria" panose="02040503050406030204" pitchFamily="18" charset="0"/>
              </a:rPr>
              <a:t>: vansker med å etablere og opprettholde en stabil og ønsket søvn–våkenhets-syklus.</a:t>
            </a:r>
          </a:p>
          <a:p>
            <a:pPr marL="628650" lvl="1" indent="-171450">
              <a:buFont typeface="Arial" panose="020B0604020202020204" pitchFamily="34" charset="0"/>
              <a:buChar char="•"/>
            </a:pPr>
            <a:r>
              <a:rPr lang="nb-NO" sz="1100" b="1" dirty="0" err="1">
                <a:latin typeface="+mn-lt"/>
                <a:ea typeface="Cambria" panose="02040503050406030204" pitchFamily="18" charset="0"/>
              </a:rPr>
              <a:t>Hypersomni</a:t>
            </a:r>
            <a:r>
              <a:rPr lang="nb-NO" sz="1100" dirty="0">
                <a:latin typeface="+mn-lt"/>
                <a:ea typeface="Cambria" panose="02040503050406030204" pitchFamily="18" charset="0"/>
              </a:rPr>
              <a:t>: å sove ekstra mye uten at dette nødvendigvis gir mer overskudd (som ved depressive tilstander). Narkolepsi er en form for </a:t>
            </a:r>
            <a:r>
              <a:rPr lang="nb-NO" sz="1100" dirty="0" err="1">
                <a:latin typeface="+mn-lt"/>
                <a:ea typeface="Cambria" panose="02040503050406030204" pitchFamily="18" charset="0"/>
              </a:rPr>
              <a:t>hypersomni</a:t>
            </a:r>
            <a:r>
              <a:rPr lang="nb-NO" sz="1100" dirty="0">
                <a:latin typeface="+mn-lt"/>
                <a:ea typeface="Cambria" panose="02040503050406030204" pitchFamily="18" charset="0"/>
              </a:rPr>
              <a:t>.</a:t>
            </a:r>
          </a:p>
          <a:p>
            <a:pPr marL="628650" lvl="1" indent="-171450">
              <a:buFont typeface="Arial" panose="020B0604020202020204" pitchFamily="34" charset="0"/>
              <a:buChar char="•"/>
            </a:pPr>
            <a:r>
              <a:rPr lang="nb-NO" sz="1100" b="1" dirty="0">
                <a:latin typeface="+mn-lt"/>
                <a:ea typeface="Cambria" panose="02040503050406030204" pitchFamily="18" charset="0"/>
              </a:rPr>
              <a:t>Søvnrelaterte pusteforstyrrelser</a:t>
            </a:r>
            <a:r>
              <a:rPr lang="nb-NO" sz="1100" dirty="0">
                <a:latin typeface="+mn-lt"/>
                <a:ea typeface="Cambria" panose="02040503050406030204" pitchFamily="18" charset="0"/>
              </a:rPr>
              <a:t>: snorking, søvnapné.</a:t>
            </a:r>
          </a:p>
          <a:p>
            <a:pPr marL="628650" lvl="1" indent="-171450">
              <a:buFont typeface="Arial" panose="020B0604020202020204" pitchFamily="34" charset="0"/>
              <a:buChar char="•"/>
            </a:pPr>
            <a:r>
              <a:rPr lang="nb-NO" sz="1100" b="1" dirty="0">
                <a:latin typeface="+mn-lt"/>
                <a:ea typeface="Cambria" panose="02040503050406030204" pitchFamily="18" charset="0"/>
              </a:rPr>
              <a:t>Parasomnier</a:t>
            </a:r>
            <a:r>
              <a:rPr lang="nb-NO" sz="1100" dirty="0">
                <a:latin typeface="+mn-lt"/>
                <a:ea typeface="Cambria" panose="02040503050406030204" pitchFamily="18" charset="0"/>
              </a:rPr>
              <a:t>: nattskrekk, søvngjengeri, mareritt.</a:t>
            </a:r>
          </a:p>
          <a:p>
            <a:pPr marL="628650" lvl="1" indent="-171450">
              <a:buFont typeface="Arial" panose="020B0604020202020204" pitchFamily="34" charset="0"/>
              <a:buChar char="•"/>
            </a:pPr>
            <a:r>
              <a:rPr lang="nb-NO" sz="1100" b="1" dirty="0">
                <a:latin typeface="+mn-lt"/>
                <a:ea typeface="Cambria" panose="02040503050406030204" pitchFamily="18" charset="0"/>
              </a:rPr>
              <a:t>Søvnrelaterte bevegelsesforstyrrelser</a:t>
            </a:r>
            <a:r>
              <a:rPr lang="nb-NO" sz="1100" dirty="0">
                <a:latin typeface="+mn-lt"/>
                <a:ea typeface="Cambria" panose="02040503050406030204" pitchFamily="18" charset="0"/>
              </a:rPr>
              <a:t>: rastløse ben, muskelrykninger og -kramper, tanngnissing.</a:t>
            </a:r>
          </a:p>
        </p:txBody>
      </p:sp>
      <p:sp>
        <p:nvSpPr>
          <p:cNvPr id="4" name="Plassholder for lysbildenummer 3"/>
          <p:cNvSpPr>
            <a:spLocks noGrp="1"/>
          </p:cNvSpPr>
          <p:nvPr>
            <p:ph type="sldNum" sz="quarter" idx="10"/>
          </p:nvPr>
        </p:nvSpPr>
        <p:spPr/>
        <p:txBody>
          <a:bodyPr/>
          <a:lstStyle/>
          <a:p>
            <a:fld id="{D16EDE36-A5A3-4D9E-8A24-3776A93AC82E}" type="slidenum">
              <a:rPr lang="nb-NO" smtClean="0"/>
              <a:t>6</a:t>
            </a:fld>
            <a:endParaRPr lang="nb-NO"/>
          </a:p>
        </p:txBody>
      </p:sp>
    </p:spTree>
    <p:extLst>
      <p:ext uri="{BB962C8B-B14F-4D97-AF65-F5344CB8AC3E}">
        <p14:creationId xmlns:p14="http://schemas.microsoft.com/office/powerpoint/2010/main" val="998537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latin typeface="+mn-lt"/>
              </a:rPr>
              <a:t>Tekst:</a:t>
            </a:r>
          </a:p>
          <a:p>
            <a:pPr marL="0" indent="0">
              <a:buFontTx/>
              <a:buNone/>
            </a:pPr>
            <a:r>
              <a:rPr lang="nb-NO" sz="1100" dirty="0">
                <a:latin typeface="+mn-lt"/>
              </a:rPr>
              <a:t>For lite og dårlig søvn svekker allmenntilstanden til alle mennesker. På</a:t>
            </a:r>
            <a:r>
              <a:rPr lang="nb-NO" sz="1100" baseline="0" dirty="0">
                <a:latin typeface="+mn-lt"/>
              </a:rPr>
              <a:t> dagtid kan man føle seg trøtt, svak, treg, irritabel, nedstemt, ukonsentrert, ha dårligere hukommelse, ha hodepine, mageproblemer osv. Over tid kan søvnforstyrrelser medføre vedvarende svekket fungering og livskvalitet. </a:t>
            </a:r>
            <a:r>
              <a:rPr lang="nb-NO" sz="1100" dirty="0">
                <a:latin typeface="+mn-lt"/>
              </a:rPr>
              <a:t>God søvn er viktig</a:t>
            </a:r>
            <a:r>
              <a:rPr lang="nb-NO" sz="1100" baseline="0" dirty="0">
                <a:latin typeface="+mn-lt"/>
              </a:rPr>
              <a:t> både for psykisk og fysisk restitusjon. Når vi sover synker pulsen, blodtrykket, forbrenningen (metabolismen) og nivået av stresshormonet kortisol. Musklene slapper av. Hjernen får mulighet til å bearbeide dagens inntrykk og sortere hvilke minner som skal forsterkes (jf. hukommelse) og forkastes. Den dype søvnen (som det er mest av tidlig i søvnsyklusen) er viktig for god hjernehelse: hjernen kjøles ned og avfallsstoffer fraktes bort.</a:t>
            </a:r>
          </a:p>
          <a:p>
            <a:pPr marL="0" indent="0">
              <a:buFontTx/>
              <a:buNone/>
            </a:pPr>
            <a:endParaRPr 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1" baseline="0" dirty="0">
                <a:latin typeface="+mn-lt"/>
              </a:rPr>
              <a:t>Ved bipolar lidelse er </a:t>
            </a:r>
            <a:r>
              <a:rPr lang="nb-NO" sz="1100" b="1" baseline="0" dirty="0">
                <a:latin typeface="+mn-lt"/>
                <a:ea typeface="Cambria" panose="02040503050406030204" pitchFamily="18" charset="0"/>
              </a:rPr>
              <a:t>s</a:t>
            </a:r>
            <a:r>
              <a:rPr lang="nb-NO" sz="1100" b="1" dirty="0">
                <a:latin typeface="+mn-lt"/>
                <a:ea typeface="Cambria" panose="02040503050406030204" pitchFamily="18" charset="0"/>
              </a:rPr>
              <a:t>øvnmangel og ustabil døgnrytme er en sterk risikofaktor for tilbakefall til den maniske polen. </a:t>
            </a:r>
            <a:r>
              <a:rPr lang="nb-NO" sz="1100" b="1" baseline="0" dirty="0">
                <a:latin typeface="+mn-lt"/>
              </a:rPr>
              <a:t>Noen er mer sårbare enn andre. Dette kan f.eks. utforskes med stemningsdagbok.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Økt søvn er assosiert med tilbakefall til depresjon.</a:t>
            </a:r>
            <a:r>
              <a:rPr lang="nb-NO" sz="1100" baseline="0" dirty="0">
                <a:latin typeface="+mn-lt"/>
                <a:ea typeface="Cambria" panose="02040503050406030204" pitchFamily="18" charset="0"/>
              </a:rPr>
              <a:t> </a:t>
            </a:r>
            <a:r>
              <a:rPr lang="nb-NO" sz="1100" baseline="0" dirty="0">
                <a:latin typeface="+mn-lt"/>
                <a:ea typeface="+mn-ea"/>
              </a:rPr>
              <a:t>D</a:t>
            </a:r>
            <a:r>
              <a:rPr lang="nb-NO" sz="1100" baseline="0" dirty="0">
                <a:latin typeface="+mn-lt"/>
              </a:rPr>
              <a:t>et er uklart om den økte søvnen er en risikofaktor for eller en konsekvens av en depressiv utvikling.</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latin typeface="+mn-lt"/>
                <a:ea typeface="Cambria" panose="02040503050406030204" pitchFamily="18" charset="0"/>
              </a:rPr>
              <a:t>Risikoen for (</a:t>
            </a:r>
            <a:r>
              <a:rPr lang="nb-NO" sz="1100" dirty="0" err="1">
                <a:latin typeface="+mn-lt"/>
                <a:ea typeface="Cambria" panose="02040503050406030204" pitchFamily="18" charset="0"/>
              </a:rPr>
              <a:t>hypo</a:t>
            </a:r>
            <a:r>
              <a:rPr lang="nb-NO" sz="1100" dirty="0">
                <a:latin typeface="+mn-lt"/>
                <a:ea typeface="Cambria" panose="02040503050406030204" pitchFamily="18" charset="0"/>
              </a:rPr>
              <a:t>)mani er for mange størst i sommerhalvåret. Det kan ha sammenheng med økt lyseksponering og høyere aktivitets-/stressnivå som forstyrrer søvn og døgnrytme.</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latin typeface="+mn-lt"/>
                <a:ea typeface="Cambria" panose="02040503050406030204" pitchFamily="18" charset="0"/>
              </a:rPr>
              <a:t>Risikoen for depresjon er for mange størst i vinterhalvåret. Det kan ha sammenheng med redusert lyseksponering og lavere aktivitetsnivå.</a:t>
            </a:r>
          </a:p>
        </p:txBody>
      </p:sp>
      <p:sp>
        <p:nvSpPr>
          <p:cNvPr id="4" name="Plassholder for lysbildenummer 3"/>
          <p:cNvSpPr>
            <a:spLocks noGrp="1"/>
          </p:cNvSpPr>
          <p:nvPr>
            <p:ph type="sldNum" sz="quarter" idx="10"/>
          </p:nvPr>
        </p:nvSpPr>
        <p:spPr/>
        <p:txBody>
          <a:bodyPr/>
          <a:lstStyle/>
          <a:p>
            <a:fld id="{D16EDE36-A5A3-4D9E-8A24-3776A93AC82E}" type="slidenum">
              <a:rPr lang="nb-NO" smtClean="0"/>
              <a:t>7</a:t>
            </a:fld>
            <a:endParaRPr lang="nb-NO"/>
          </a:p>
        </p:txBody>
      </p:sp>
    </p:spTree>
    <p:extLst>
      <p:ext uri="{BB962C8B-B14F-4D97-AF65-F5344CB8AC3E}">
        <p14:creationId xmlns:p14="http://schemas.microsoft.com/office/powerpoint/2010/main" val="1889216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0" dirty="0">
                <a:latin typeface="+mn-lt"/>
              </a:rPr>
              <a:t>SUMMEGRUPPE</a:t>
            </a:r>
          </a:p>
          <a:p>
            <a:pPr marL="0" indent="0">
              <a:buFont typeface="+mj-lt"/>
              <a:buNone/>
            </a:pPr>
            <a:r>
              <a:rPr lang="nb-NO" sz="1100" dirty="0">
                <a:latin typeface="+mn-lt"/>
                <a:ea typeface="Cambria" panose="02040503050406030204" pitchFamily="18" charset="0"/>
              </a:rPr>
              <a:t>1) Har du erfart at søvn- og døgnrytmeforstyrrelser i vedlikeholdsfasen førte til økt affektiv ustabilitet eller tilbakefall?</a:t>
            </a:r>
          </a:p>
          <a:p>
            <a:pPr marL="0" indent="0">
              <a:buFont typeface="+mj-lt"/>
              <a:buNone/>
            </a:pPr>
            <a:r>
              <a:rPr lang="nb-NO" sz="1100" dirty="0">
                <a:latin typeface="+mn-lt"/>
                <a:ea typeface="Cambria" panose="02040503050406030204" pitchFamily="18" charset="0"/>
              </a:rPr>
              <a:t>2)</a:t>
            </a:r>
            <a:r>
              <a:rPr lang="nb-NO" sz="1100" baseline="0" dirty="0">
                <a:latin typeface="+mn-lt"/>
                <a:ea typeface="Cambria" panose="02040503050406030204" pitchFamily="18" charset="0"/>
              </a:rPr>
              <a:t> </a:t>
            </a:r>
            <a:r>
              <a:rPr lang="nb-NO" sz="1100" dirty="0">
                <a:latin typeface="+mn-lt"/>
                <a:ea typeface="Cambria" panose="02040503050406030204" pitchFamily="18" charset="0"/>
              </a:rPr>
              <a:t>Er søvn- og døgnrytmeforstyrrelser i så fall en risikofaktor for (</a:t>
            </a:r>
            <a:r>
              <a:rPr lang="nb-NO" sz="1100" dirty="0" err="1">
                <a:latin typeface="+mn-lt"/>
                <a:ea typeface="Cambria" panose="02040503050406030204" pitchFamily="18" charset="0"/>
              </a:rPr>
              <a:t>hypo</a:t>
            </a:r>
            <a:r>
              <a:rPr lang="nb-NO" sz="1100" dirty="0">
                <a:latin typeface="+mn-lt"/>
                <a:ea typeface="Cambria" panose="02040503050406030204" pitchFamily="18" charset="0"/>
              </a:rPr>
              <a:t>)mani, depresjon, blandet tilstand eller flere episodetyper?</a:t>
            </a:r>
          </a:p>
          <a:p>
            <a:pPr marL="0" indent="0">
              <a:buFont typeface="+mj-lt"/>
              <a:buNone/>
            </a:pPr>
            <a:r>
              <a:rPr lang="nb-NO" sz="1100" dirty="0">
                <a:latin typeface="+mn-lt"/>
                <a:ea typeface="Cambria" panose="02040503050406030204" pitchFamily="18" charset="0"/>
              </a:rPr>
              <a:t>3)</a:t>
            </a:r>
            <a:r>
              <a:rPr lang="nb-NO" sz="1100" baseline="0" dirty="0">
                <a:latin typeface="+mn-lt"/>
                <a:ea typeface="Cambria" panose="02040503050406030204" pitchFamily="18" charset="0"/>
              </a:rPr>
              <a:t> </a:t>
            </a:r>
            <a:r>
              <a:rPr lang="nb-NO" sz="1100" dirty="0">
                <a:latin typeface="+mn-lt"/>
                <a:ea typeface="Cambria" panose="02040503050406030204" pitchFamily="18" charset="0"/>
              </a:rPr>
              <a:t>Er du fornøyd med egen søvn og døgnrytme i vedlikeholdsfasen?</a:t>
            </a:r>
          </a:p>
          <a:p>
            <a:pPr marL="628650" lvl="1" indent="-171450">
              <a:buFont typeface="Calibri Light" panose="020F0302020204030204" pitchFamily="34" charset="0"/>
              <a:buChar char="−"/>
            </a:pPr>
            <a:r>
              <a:rPr lang="nb-NO" sz="1100" dirty="0">
                <a:latin typeface="+mn-lt"/>
                <a:ea typeface="Cambria" panose="02040503050406030204" pitchFamily="18" charset="0"/>
              </a:rPr>
              <a:t>Hva gjør det ev. vanskelig for deg å etablere og opprettholde stabil døgnrytme?</a:t>
            </a:r>
          </a:p>
          <a:p>
            <a:endParaRPr lang="nb-NO" sz="1100" b="0" i="1" dirty="0">
              <a:latin typeface="+mn-lt"/>
            </a:endParaRPr>
          </a:p>
          <a:p>
            <a:r>
              <a:rPr lang="nb-NO" sz="1100" i="1" dirty="0">
                <a:latin typeface="+mn-lt"/>
              </a:rPr>
              <a:t>Oppsummering i plenum etterpå.</a:t>
            </a:r>
          </a:p>
          <a:p>
            <a:endParaRPr lang="nb-NO" i="1" dirty="0"/>
          </a:p>
        </p:txBody>
      </p:sp>
      <p:sp>
        <p:nvSpPr>
          <p:cNvPr id="4" name="Plassholder for lysbildenummer 3"/>
          <p:cNvSpPr>
            <a:spLocks noGrp="1"/>
          </p:cNvSpPr>
          <p:nvPr>
            <p:ph type="sldNum" sz="quarter" idx="10"/>
          </p:nvPr>
        </p:nvSpPr>
        <p:spPr/>
        <p:txBody>
          <a:bodyPr/>
          <a:lstStyle/>
          <a:p>
            <a:fld id="{D16EDE36-A5A3-4D9E-8A24-3776A93AC82E}" type="slidenum">
              <a:rPr lang="nb-NO" smtClean="0"/>
              <a:t>8</a:t>
            </a:fld>
            <a:endParaRPr lang="nb-NO"/>
          </a:p>
        </p:txBody>
      </p:sp>
    </p:spTree>
    <p:extLst>
      <p:ext uri="{BB962C8B-B14F-4D97-AF65-F5344CB8AC3E}">
        <p14:creationId xmlns:p14="http://schemas.microsoft.com/office/powerpoint/2010/main" val="2465846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ea typeface="Cambria" panose="02040503050406030204" pitchFamily="18" charset="0"/>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latin typeface="+mn-lt"/>
                <a:ea typeface="Cambria" panose="02040503050406030204" pitchFamily="18" charset="0"/>
              </a:rPr>
              <a:t>Å etablere og opprettholde gode søvnvaner er kanskje det viktigste enkelttiltaket man kan gjøre i vedlikeholdsfasen </a:t>
            </a:r>
            <a:r>
              <a:rPr lang="nb-NO" sz="1100" baseline="0" dirty="0">
                <a:latin typeface="+mn-lt"/>
                <a:ea typeface="Cambria" panose="02040503050406030204" pitchFamily="18" charset="0"/>
              </a:rPr>
              <a:t>for </a:t>
            </a:r>
            <a:r>
              <a:rPr lang="nb-NO" sz="1100" dirty="0">
                <a:latin typeface="+mn-lt"/>
                <a:ea typeface="Cambria" panose="02040503050406030204" pitchFamily="18" charset="0"/>
              </a:rPr>
              <a:t>å forebygge tilbakefall – i tillegg til </a:t>
            </a:r>
            <a:r>
              <a:rPr lang="nb-NO" sz="1100" dirty="0" err="1">
                <a:latin typeface="+mn-lt"/>
                <a:ea typeface="Cambria" panose="02040503050406030204" pitchFamily="18" charset="0"/>
              </a:rPr>
              <a:t>vedlikeholdsmedisinering</a:t>
            </a:r>
            <a:r>
              <a:rPr lang="nb-NO" sz="1100" dirty="0">
                <a:latin typeface="+mn-lt"/>
                <a:ea typeface="Cambria" panose="02040503050406030204" pitchFamily="18" charset="0"/>
              </a:rPr>
              <a:t>. Gode søvnvaner</a:t>
            </a:r>
            <a:r>
              <a:rPr lang="nb-NO" sz="1100" baseline="0" dirty="0">
                <a:latin typeface="+mn-lt"/>
                <a:ea typeface="Cambria" panose="02040503050406030204" pitchFamily="18" charset="0"/>
              </a:rPr>
              <a:t> handler ikke kun om å sove godt og nok, men også at søvnen følger et regelmessig mønster, dvs. at tidspunktet for søvnen følger en fast døgnrytme. For å få til dette, hjelper det at andre aktiviteter i livet, som jobb, matinntak og trening, også følger et noenlunde fast og rutinepreget mønster. Alt henger sammen med alt. Vi skal nå se nærmere på samspillet mellom tre faktorer: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latin typeface="+mn-lt"/>
              <a:ea typeface="Cambria" panose="020405030504060302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b-NO" sz="1100" baseline="0" dirty="0">
                <a:latin typeface="+mn-lt"/>
                <a:ea typeface="Cambria" panose="02040503050406030204" pitchFamily="18" charset="0"/>
              </a:rPr>
              <a:t>Døgnrytmer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b-NO" sz="1100" baseline="0" dirty="0">
                <a:latin typeface="+mn-lt"/>
                <a:ea typeface="Cambria" panose="02040503050406030204" pitchFamily="18" charset="0"/>
              </a:rPr>
              <a:t>Oppdemmet søvnbehov</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b-NO" sz="1100" baseline="0" dirty="0">
                <a:latin typeface="+mn-lt"/>
                <a:ea typeface="Cambria" panose="02040503050406030204" pitchFamily="18" charset="0"/>
              </a:rPr>
              <a:t>Atferd</a:t>
            </a:r>
          </a:p>
        </p:txBody>
      </p:sp>
      <p:sp>
        <p:nvSpPr>
          <p:cNvPr id="4" name="Plassholder for lysbildenummer 3"/>
          <p:cNvSpPr>
            <a:spLocks noGrp="1"/>
          </p:cNvSpPr>
          <p:nvPr>
            <p:ph type="sldNum" sz="quarter" idx="10"/>
          </p:nvPr>
        </p:nvSpPr>
        <p:spPr/>
        <p:txBody>
          <a:bodyPr/>
          <a:lstStyle/>
          <a:p>
            <a:fld id="{D16EDE36-A5A3-4D9E-8A24-3776A93AC82E}" type="slidenum">
              <a:rPr lang="nb-NO" smtClean="0"/>
              <a:t>9</a:t>
            </a:fld>
            <a:endParaRPr lang="nb-NO"/>
          </a:p>
        </p:txBody>
      </p:sp>
    </p:spTree>
    <p:extLst>
      <p:ext uri="{BB962C8B-B14F-4D97-AF65-F5344CB8AC3E}">
        <p14:creationId xmlns:p14="http://schemas.microsoft.com/office/powerpoint/2010/main" val="2886290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792421597"/>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617302229"/>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81679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285282084"/>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6B828C-667A-2B13-8511-E33CD7FCC6C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0FF130D-7310-4E41-72A9-6B33710E1077}"/>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4" name="Plassholder for bunntekst 3">
            <a:extLst>
              <a:ext uri="{FF2B5EF4-FFF2-40B4-BE49-F238E27FC236}">
                <a16:creationId xmlns:a16="http://schemas.microsoft.com/office/drawing/2014/main" id="{3DF81875-1D92-BACC-D2B6-A79607DF495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551865E-5970-15E9-F084-9F6A684852E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6374618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20278811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p15:clr>
            <a:srgbClr val="F26B43"/>
          </p15:clr>
        </p15:guide>
        <p15:guide id="6" pos="7242">
          <p15:clr>
            <a:srgbClr val="F26B43"/>
          </p15:clr>
        </p15:guide>
        <p15:guide id="7" orient="horz" pos="346">
          <p15:clr>
            <a:srgbClr val="F26B43"/>
          </p15:clr>
        </p15:guide>
        <p15:guide id="8" orient="horz" pos="3974">
          <p15:clr>
            <a:srgbClr val="F26B43"/>
          </p15:clr>
        </p15:guide>
        <p15:guide id="9"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CE6D3D-4322-9F41-5C46-B97A6D8ADE21}"/>
              </a:ext>
            </a:extLst>
          </p:cNvPr>
          <p:cNvPicPr>
            <a:picLocks noChangeAspect="1"/>
          </p:cNvPicPr>
          <p:nvPr/>
        </p:nvPicPr>
        <p:blipFill>
          <a:blip r:embed="rId3">
            <a:extLst>
              <a:ext uri="{28A0092B-C50C-407E-A947-70E740481C1C}">
                <a14:useLocalDpi xmlns:a14="http://schemas.microsoft.com/office/drawing/2010/main" val="0"/>
              </a:ext>
            </a:extLst>
          </a:blip>
          <a:srcRect l="5026" t="513" r="-5026" b="513"/>
          <a:stretch/>
        </p:blipFill>
        <p:spPr>
          <a:xfrm>
            <a:off x="91843" y="86293"/>
            <a:ext cx="12008314" cy="6685415"/>
          </a:xfrm>
          <a:prstGeom prst="roundRect">
            <a:avLst>
              <a:gd name="adj" fmla="val 2914"/>
            </a:avLst>
          </a:prstGeom>
        </p:spPr>
      </p:pic>
      <p:sp>
        <p:nvSpPr>
          <p:cNvPr id="2" name="Tittel 1"/>
          <p:cNvSpPr>
            <a:spLocks noGrp="1"/>
          </p:cNvSpPr>
          <p:nvPr>
            <p:ph type="ctrTitle"/>
          </p:nvPr>
        </p:nvSpPr>
        <p:spPr>
          <a:xfrm>
            <a:off x="5096257" y="1032244"/>
            <a:ext cx="6400418" cy="784830"/>
          </a:xfrm>
        </p:spPr>
        <p:txBody>
          <a:bodyPr anchor="t">
            <a:normAutofit/>
          </a:bodyPr>
          <a:lstStyle/>
          <a:p>
            <a:pPr algn="l"/>
            <a:r>
              <a:rPr lang="nb-NO" sz="5000" dirty="0"/>
              <a:t>Søvn og regelmessighet</a:t>
            </a:r>
          </a:p>
        </p:txBody>
      </p:sp>
      <p:sp>
        <p:nvSpPr>
          <p:cNvPr id="3" name="Ellipse 2">
            <a:extLst>
              <a:ext uri="{FF2B5EF4-FFF2-40B4-BE49-F238E27FC236}">
                <a16:creationId xmlns:a16="http://schemas.microsoft.com/office/drawing/2014/main" id="{90928101-E66E-01B6-CB53-D5AD92A7FE70}"/>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a:solidFill>
                  <a:schemeClr val="tx1"/>
                </a:solidFill>
                <a:latin typeface="Calibri Light" panose="020F0302020204030204" pitchFamily="34" charset="0"/>
                <a:cs typeface="Calibri Light" panose="020F0302020204030204" pitchFamily="34" charset="0"/>
              </a:rPr>
              <a:t>6</a:t>
            </a:r>
            <a:endParaRPr lang="nb-NO" sz="35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83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CEC6E5FD-4510-65FC-5542-4F9A7E24A6D0}"/>
              </a:ext>
            </a:extLst>
          </p:cNvPr>
          <p:cNvPicPr>
            <a:picLocks noChangeAspect="1"/>
          </p:cNvPicPr>
          <p:nvPr/>
        </p:nvPicPr>
        <p:blipFill>
          <a:blip r:embed="rId3">
            <a:extLst>
              <a:ext uri="{28A0092B-C50C-407E-A947-70E740481C1C}">
                <a14:useLocalDpi xmlns:a14="http://schemas.microsoft.com/office/drawing/2010/main" val="0"/>
              </a:ext>
            </a:extLst>
          </a:blip>
          <a:srcRect t="3546" b="3546"/>
          <a:stretch/>
        </p:blipFill>
        <p:spPr>
          <a:xfrm>
            <a:off x="838200" y="1162518"/>
            <a:ext cx="10515600" cy="5495573"/>
          </a:xfrm>
          <a:prstGeom prst="rect">
            <a:avLst/>
          </a:prstGeom>
        </p:spPr>
      </p:pic>
      <p:sp>
        <p:nvSpPr>
          <p:cNvPr id="16386" name="Tittel 1"/>
          <p:cNvSpPr>
            <a:spLocks noGrp="1"/>
          </p:cNvSpPr>
          <p:nvPr>
            <p:ph type="title"/>
          </p:nvPr>
        </p:nvSpPr>
        <p:spPr>
          <a:xfrm>
            <a:off x="695325" y="549275"/>
            <a:ext cx="10515600" cy="1303597"/>
          </a:xfrm>
        </p:spPr>
        <p:txBody>
          <a:bodyPr anchor="t">
            <a:normAutofit/>
          </a:bodyPr>
          <a:lstStyle/>
          <a:p>
            <a:pPr>
              <a:lnSpc>
                <a:spcPct val="100000"/>
              </a:lnSpc>
              <a:spcBef>
                <a:spcPts val="1800"/>
              </a:spcBef>
            </a:pPr>
            <a:r>
              <a:rPr lang="nb-NO" altLang="nb-NO" dirty="0">
                <a:latin typeface="+mj-lt"/>
              </a:rPr>
              <a:t>1. Døgnrytmer</a:t>
            </a:r>
          </a:p>
        </p:txBody>
      </p:sp>
      <p:sp>
        <p:nvSpPr>
          <p:cNvPr id="5" name="Plassholder for innhold 2"/>
          <p:cNvSpPr txBox="1">
            <a:spLocks/>
          </p:cNvSpPr>
          <p:nvPr/>
        </p:nvSpPr>
        <p:spPr>
          <a:xfrm>
            <a:off x="7851648" y="3467473"/>
            <a:ext cx="3995900" cy="2945810"/>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charset="0"/>
              <a:buChar char="•"/>
              <a:defRPr/>
            </a:pPr>
            <a:r>
              <a:rPr lang="nb-NO" sz="1800" dirty="0">
                <a:latin typeface="+mj-lt"/>
                <a:ea typeface="Cambria" panose="02040503050406030204" pitchFamily="18" charset="0"/>
              </a:rPr>
              <a:t>Er forutsigbare døgnvariasjoner i biologiske prosesser</a:t>
            </a:r>
          </a:p>
          <a:p>
            <a:pPr>
              <a:buFont typeface="Arial" charset="0"/>
              <a:buChar char="•"/>
              <a:defRPr/>
            </a:pPr>
            <a:r>
              <a:rPr lang="nb-NO" sz="1800" dirty="0">
                <a:latin typeface="+mj-lt"/>
                <a:ea typeface="Cambria" panose="02040503050406030204" pitchFamily="18" charset="0"/>
              </a:rPr>
              <a:t>Følger en syklus med topp- og bunnivåer i løpet av et døgn</a:t>
            </a:r>
          </a:p>
        </p:txBody>
      </p:sp>
      <p:pic>
        <p:nvPicPr>
          <p:cNvPr id="2" name="Bilde 1">
            <a:extLst>
              <a:ext uri="{FF2B5EF4-FFF2-40B4-BE49-F238E27FC236}">
                <a16:creationId xmlns:a16="http://schemas.microsoft.com/office/drawing/2014/main" id="{E864656F-EC06-CA1E-665C-AE40982B0A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43951" y="308395"/>
            <a:ext cx="1303597" cy="1303597"/>
          </a:xfrm>
          <a:prstGeom prst="rect">
            <a:avLst/>
          </a:prstGeom>
        </p:spPr>
      </p:pic>
    </p:spTree>
    <p:extLst>
      <p:ext uri="{BB962C8B-B14F-4D97-AF65-F5344CB8AC3E}">
        <p14:creationId xmlns:p14="http://schemas.microsoft.com/office/powerpoint/2010/main" val="26641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t>Biologiske klokker</a:t>
            </a:r>
          </a:p>
        </p:txBody>
      </p:sp>
      <p:sp>
        <p:nvSpPr>
          <p:cNvPr id="3" name="Plassholder for innhold 2"/>
          <p:cNvSpPr>
            <a:spLocks noGrp="1"/>
          </p:cNvSpPr>
          <p:nvPr>
            <p:ph idx="1"/>
          </p:nvPr>
        </p:nvSpPr>
        <p:spPr/>
        <p:txBody>
          <a:bodyPr anchor="b">
            <a:normAutofit/>
          </a:bodyPr>
          <a:lstStyle/>
          <a:p>
            <a:r>
              <a:rPr lang="nb-NO" dirty="0">
                <a:ea typeface="Cambria" panose="02040503050406030204" pitchFamily="18" charset="0"/>
              </a:rPr>
              <a:t>Cellene i kroppen har sin egen klokke, som styrer </a:t>
            </a:r>
            <a:br>
              <a:rPr lang="nb-NO" dirty="0">
                <a:ea typeface="Cambria" panose="02040503050406030204" pitchFamily="18" charset="0"/>
              </a:rPr>
            </a:br>
            <a:r>
              <a:rPr lang="nb-NO" dirty="0">
                <a:ea typeface="Cambria" panose="02040503050406030204" pitchFamily="18" charset="0"/>
              </a:rPr>
              <a:t>når biologiske prosesser skal skje</a:t>
            </a:r>
          </a:p>
          <a:p>
            <a:pPr marL="0" indent="0">
              <a:buNone/>
            </a:pPr>
            <a:endParaRPr lang="nb-NO" dirty="0">
              <a:ea typeface="Cambria" panose="02040503050406030204" pitchFamily="18" charset="0"/>
            </a:endParaRPr>
          </a:p>
          <a:p>
            <a:r>
              <a:rPr lang="nb-NO" dirty="0" err="1">
                <a:ea typeface="Cambria" panose="02040503050406030204" pitchFamily="18" charset="0"/>
              </a:rPr>
              <a:t>Hovedklokken</a:t>
            </a:r>
            <a:r>
              <a:rPr lang="nb-NO" dirty="0">
                <a:ea typeface="Cambria" panose="02040503050406030204" pitchFamily="18" charset="0"/>
              </a:rPr>
              <a:t> sitter i hjernen og påvirkes av lys</a:t>
            </a:r>
          </a:p>
          <a:p>
            <a:pPr marL="0" indent="0">
              <a:buNone/>
            </a:pPr>
            <a:endParaRPr lang="nb-NO" dirty="0">
              <a:ea typeface="Cambria" panose="02040503050406030204" pitchFamily="18" charset="0"/>
            </a:endParaRPr>
          </a:p>
          <a:p>
            <a:r>
              <a:rPr lang="nb-NO" dirty="0">
                <a:ea typeface="Cambria" panose="02040503050406030204" pitchFamily="18" charset="0"/>
              </a:rPr>
              <a:t>Ting vi gjør påvirker klokkene i vev, muskler og organer</a:t>
            </a:r>
          </a:p>
          <a:p>
            <a:pPr lvl="1"/>
            <a:r>
              <a:rPr lang="nb-NO" dirty="0">
                <a:ea typeface="Cambria" panose="02040503050406030204" pitchFamily="18" charset="0"/>
              </a:rPr>
              <a:t>For eksempel </a:t>
            </a:r>
            <a:r>
              <a:rPr lang="nb-NO" u="sng" dirty="0">
                <a:ea typeface="Cambria" panose="02040503050406030204" pitchFamily="18" charset="0"/>
              </a:rPr>
              <a:t>når</a:t>
            </a:r>
            <a:r>
              <a:rPr lang="nb-NO" dirty="0">
                <a:ea typeface="Cambria" panose="02040503050406030204" pitchFamily="18" charset="0"/>
              </a:rPr>
              <a:t> vi trener eller spiser</a:t>
            </a:r>
          </a:p>
        </p:txBody>
      </p:sp>
      <p:pic>
        <p:nvPicPr>
          <p:cNvPr id="8" name="Bilde 7">
            <a:extLst>
              <a:ext uri="{FF2B5EF4-FFF2-40B4-BE49-F238E27FC236}">
                <a16:creationId xmlns:a16="http://schemas.microsoft.com/office/drawing/2014/main" id="{83211D5B-CC4A-199D-9405-4841AFC12A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49152" y="2966484"/>
            <a:ext cx="3729988" cy="3729988"/>
          </a:xfrm>
          <a:prstGeom prst="rect">
            <a:avLst/>
          </a:prstGeom>
        </p:spPr>
      </p:pic>
      <p:pic>
        <p:nvPicPr>
          <p:cNvPr id="9" name="Bilde 8">
            <a:extLst>
              <a:ext uri="{FF2B5EF4-FFF2-40B4-BE49-F238E27FC236}">
                <a16:creationId xmlns:a16="http://schemas.microsoft.com/office/drawing/2014/main" id="{8D237A23-9C10-786C-7D6F-21727473C6D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43951" y="308395"/>
            <a:ext cx="1303597" cy="1303597"/>
          </a:xfrm>
          <a:prstGeom prst="rect">
            <a:avLst/>
          </a:prstGeom>
        </p:spPr>
      </p:pic>
    </p:spTree>
    <p:extLst>
      <p:ext uri="{BB962C8B-B14F-4D97-AF65-F5344CB8AC3E}">
        <p14:creationId xmlns:p14="http://schemas.microsoft.com/office/powerpoint/2010/main" val="390154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nchor="b">
            <a:normAutofit/>
          </a:bodyPr>
          <a:lstStyle/>
          <a:p>
            <a:r>
              <a:rPr lang="nb-NO" dirty="0">
                <a:ea typeface="Cambria" panose="02040503050406030204" pitchFamily="18" charset="0"/>
              </a:rPr>
              <a:t>Som en demning der søvnbehovet bygger seg opp gjennom dagen</a:t>
            </a:r>
          </a:p>
          <a:p>
            <a:endParaRPr lang="nb-NO" dirty="0">
              <a:ea typeface="Cambria" panose="02040503050406030204" pitchFamily="18" charset="0"/>
            </a:endParaRPr>
          </a:p>
          <a:p>
            <a:r>
              <a:rPr lang="nb-NO" dirty="0">
                <a:ea typeface="Cambria" panose="02040503050406030204" pitchFamily="18" charset="0"/>
              </a:rPr>
              <a:t>Det er viktig å sove passe mye</a:t>
            </a:r>
          </a:p>
          <a:p>
            <a:endParaRPr lang="nb-NO" dirty="0">
              <a:ea typeface="Cambria" panose="02040503050406030204" pitchFamily="18" charset="0"/>
            </a:endParaRPr>
          </a:p>
          <a:p>
            <a:r>
              <a:rPr lang="nb-NO" dirty="0">
                <a:ea typeface="Cambria" panose="02040503050406030204" pitchFamily="18" charset="0"/>
              </a:rPr>
              <a:t>Stå opp og legge seg til omtrent samme tid</a:t>
            </a:r>
          </a:p>
        </p:txBody>
      </p:sp>
      <p:pic>
        <p:nvPicPr>
          <p:cNvPr id="4" name="Bilde 3">
            <a:extLst>
              <a:ext uri="{FF2B5EF4-FFF2-40B4-BE49-F238E27FC236}">
                <a16:creationId xmlns:a16="http://schemas.microsoft.com/office/drawing/2014/main" id="{C3AD394F-C0B4-24F1-4E1E-BF01DCBACD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8917" y="365228"/>
            <a:ext cx="1905000" cy="1905000"/>
          </a:xfrm>
          <a:prstGeom prst="rect">
            <a:avLst/>
          </a:prstGeom>
        </p:spPr>
      </p:pic>
      <p:sp>
        <p:nvSpPr>
          <p:cNvPr id="7" name="Tittel 1">
            <a:extLst>
              <a:ext uri="{FF2B5EF4-FFF2-40B4-BE49-F238E27FC236}">
                <a16:creationId xmlns:a16="http://schemas.microsoft.com/office/drawing/2014/main" id="{68004D80-0B72-16EC-1115-DD212ECE697F}"/>
              </a:ext>
            </a:extLst>
          </p:cNvPr>
          <p:cNvSpPr txBox="1">
            <a:spLocks/>
          </p:cNvSpPr>
          <p:nvPr/>
        </p:nvSpPr>
        <p:spPr>
          <a:xfrm>
            <a:off x="2278844" y="679647"/>
            <a:ext cx="8968593" cy="1325563"/>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b="0" i="0" kern="1200">
                <a:solidFill>
                  <a:srgbClr val="003087"/>
                </a:solidFill>
                <a:latin typeface="+mj-lt"/>
                <a:ea typeface="+mj-ea"/>
                <a:cs typeface="Calibri Light" panose="020F0302020204030204" pitchFamily="34" charset="0"/>
              </a:defRPr>
            </a:lvl1pPr>
          </a:lstStyle>
          <a:p>
            <a:r>
              <a:rPr lang="nb-NO"/>
              <a:t>2. Oppdemmet søvnbehov</a:t>
            </a:r>
            <a:endParaRPr lang="nb-NO" dirty="0"/>
          </a:p>
        </p:txBody>
      </p:sp>
    </p:spTree>
    <p:extLst>
      <p:ext uri="{BB962C8B-B14F-4D97-AF65-F5344CB8AC3E}">
        <p14:creationId xmlns:p14="http://schemas.microsoft.com/office/powerpoint/2010/main" val="265710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nchor="b">
            <a:normAutofit/>
          </a:bodyPr>
          <a:lstStyle/>
          <a:p>
            <a:r>
              <a:rPr lang="nb-NO" altLang="nb-NO" dirty="0">
                <a:ea typeface="Cambria" panose="02040503050406030204" pitchFamily="18" charset="0"/>
              </a:rPr>
              <a:t>Døgnrytmen reguleres gjennom atferd</a:t>
            </a:r>
          </a:p>
          <a:p>
            <a:endParaRPr lang="nb-NO" dirty="0">
              <a:ea typeface="Cambria" panose="02040503050406030204" pitchFamily="18" charset="0"/>
            </a:endParaRPr>
          </a:p>
          <a:p>
            <a:r>
              <a:rPr lang="nb-NO" dirty="0">
                <a:ea typeface="Cambria" panose="02040503050406030204" pitchFamily="18" charset="0"/>
              </a:rPr>
              <a:t>Forutsetter </a:t>
            </a:r>
            <a:r>
              <a:rPr lang="nb-NO" b="1" dirty="0">
                <a:ea typeface="Cambria" panose="02040503050406030204" pitchFamily="18" charset="0"/>
              </a:rPr>
              <a:t>regelmessig</a:t>
            </a:r>
            <a:r>
              <a:rPr lang="nb-NO" dirty="0">
                <a:ea typeface="Cambria" panose="02040503050406030204" pitchFamily="18" charset="0"/>
              </a:rPr>
              <a:t> livsførsel og gode vaner</a:t>
            </a:r>
          </a:p>
          <a:p>
            <a:pPr marL="0" indent="0">
              <a:buNone/>
            </a:pPr>
            <a:endParaRPr lang="nb-NO" altLang="nb-NO" b="1" dirty="0">
              <a:solidFill>
                <a:srgbClr val="FF0000"/>
              </a:solidFill>
              <a:ea typeface="Cambria" panose="02040503050406030204" pitchFamily="18" charset="0"/>
            </a:endParaRPr>
          </a:p>
          <a:p>
            <a:pPr marL="0" indent="0">
              <a:buNone/>
            </a:pPr>
            <a:r>
              <a:rPr lang="nb-NO" altLang="nb-NO" b="1" dirty="0">
                <a:solidFill>
                  <a:srgbClr val="FF0000"/>
                </a:solidFill>
                <a:ea typeface="Cambria" panose="02040503050406030204" pitchFamily="18" charset="0"/>
              </a:rPr>
              <a:t>!</a:t>
            </a:r>
            <a:r>
              <a:rPr lang="nb-NO" altLang="nb-NO" dirty="0">
                <a:ea typeface="Cambria" panose="02040503050406030204" pitchFamily="18" charset="0"/>
              </a:rPr>
              <a:t> Virkningen handler oftest ikke om </a:t>
            </a:r>
            <a:r>
              <a:rPr lang="nb-NO" altLang="nb-NO" i="1" dirty="0">
                <a:ea typeface="Cambria" panose="02040503050406030204" pitchFamily="18" charset="0"/>
              </a:rPr>
              <a:t>hva</a:t>
            </a:r>
            <a:r>
              <a:rPr lang="nb-NO" altLang="nb-NO" dirty="0">
                <a:ea typeface="Cambria" panose="02040503050406030204" pitchFamily="18" charset="0"/>
              </a:rPr>
              <a:t> man gjør eller opplever, men </a:t>
            </a:r>
            <a:br>
              <a:rPr lang="nb-NO" altLang="nb-NO" dirty="0">
                <a:ea typeface="Cambria" panose="02040503050406030204" pitchFamily="18" charset="0"/>
              </a:rPr>
            </a:br>
            <a:r>
              <a:rPr lang="nb-NO" altLang="nb-NO" i="1" dirty="0">
                <a:ea typeface="Cambria" panose="02040503050406030204" pitchFamily="18" charset="0"/>
              </a:rPr>
              <a:t>når</a:t>
            </a:r>
            <a:r>
              <a:rPr lang="nb-NO" altLang="nb-NO" dirty="0">
                <a:ea typeface="Cambria" panose="02040503050406030204" pitchFamily="18" charset="0"/>
              </a:rPr>
              <a:t> på døgnet kropp og hjerne utsettes for ulike stimuli og aktiviteter</a:t>
            </a:r>
            <a:endParaRPr lang="nb-NO" dirty="0">
              <a:ea typeface="Cambria" panose="02040503050406030204" pitchFamily="18" charset="0"/>
            </a:endParaRPr>
          </a:p>
        </p:txBody>
      </p:sp>
      <p:pic>
        <p:nvPicPr>
          <p:cNvPr id="4" name="Bilde 3">
            <a:extLst>
              <a:ext uri="{FF2B5EF4-FFF2-40B4-BE49-F238E27FC236}">
                <a16:creationId xmlns:a16="http://schemas.microsoft.com/office/drawing/2014/main" id="{1E2DCF69-7E4B-FE97-AAFC-95A363BE02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72525" y="380128"/>
            <a:ext cx="1905000" cy="1905000"/>
          </a:xfrm>
          <a:prstGeom prst="rect">
            <a:avLst/>
          </a:prstGeom>
        </p:spPr>
      </p:pic>
      <p:sp>
        <p:nvSpPr>
          <p:cNvPr id="8" name="Tittel 1">
            <a:extLst>
              <a:ext uri="{FF2B5EF4-FFF2-40B4-BE49-F238E27FC236}">
                <a16:creationId xmlns:a16="http://schemas.microsoft.com/office/drawing/2014/main" id="{ED806EB7-0B0D-7F5E-86F7-37700AB0D745}"/>
              </a:ext>
            </a:extLst>
          </p:cNvPr>
          <p:cNvSpPr>
            <a:spLocks noGrp="1"/>
          </p:cNvSpPr>
          <p:nvPr>
            <p:ph type="title"/>
          </p:nvPr>
        </p:nvSpPr>
        <p:spPr>
          <a:xfrm>
            <a:off x="2324185" y="669846"/>
            <a:ext cx="8797749" cy="1325563"/>
          </a:xfrm>
        </p:spPr>
        <p:txBody>
          <a:bodyPr anchor="ctr">
            <a:normAutofit/>
          </a:bodyPr>
          <a:lstStyle/>
          <a:p>
            <a:r>
              <a:rPr lang="nb-NO" dirty="0"/>
              <a:t>3. Atferd</a:t>
            </a:r>
          </a:p>
        </p:txBody>
      </p:sp>
    </p:spTree>
    <p:extLst>
      <p:ext uri="{BB962C8B-B14F-4D97-AF65-F5344CB8AC3E}">
        <p14:creationId xmlns:p14="http://schemas.microsoft.com/office/powerpoint/2010/main" val="420728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t>Atferd som kan forstyrre søvn og døgnrytme</a:t>
            </a:r>
          </a:p>
        </p:txBody>
      </p:sp>
      <p:sp>
        <p:nvSpPr>
          <p:cNvPr id="3" name="Plassholder for innhold 2"/>
          <p:cNvSpPr>
            <a:spLocks noGrp="1"/>
          </p:cNvSpPr>
          <p:nvPr>
            <p:ph idx="1"/>
          </p:nvPr>
        </p:nvSpPr>
        <p:spPr/>
        <p:txBody>
          <a:bodyPr anchor="b">
            <a:normAutofit/>
          </a:bodyPr>
          <a:lstStyle/>
          <a:p>
            <a:endParaRPr lang="nb-NO" altLang="nb-NO" dirty="0">
              <a:ea typeface="Cambria" panose="02040503050406030204" pitchFamily="18" charset="0"/>
            </a:endParaRPr>
          </a:p>
          <a:p>
            <a:r>
              <a:rPr lang="nb-NO" dirty="0">
                <a:ea typeface="Cambria" panose="02040503050406030204" pitchFamily="18" charset="0"/>
              </a:rPr>
              <a:t>Høyt aktivitetsnivå sent på kvelden</a:t>
            </a:r>
          </a:p>
          <a:p>
            <a:r>
              <a:rPr lang="nb-NO" dirty="0">
                <a:ea typeface="Cambria" panose="02040503050406030204" pitchFamily="18" charset="0"/>
              </a:rPr>
              <a:t>Eksponering for aktiverende stimuli sent på kvelden</a:t>
            </a:r>
          </a:p>
          <a:p>
            <a:r>
              <a:rPr lang="nb-NO" altLang="nb-NO" dirty="0">
                <a:ea typeface="Cambria" panose="02040503050406030204" pitchFamily="18" charset="0"/>
              </a:rPr>
              <a:t>Å legge seg og stå opp før / senere enn normalt</a:t>
            </a:r>
          </a:p>
          <a:p>
            <a:r>
              <a:rPr lang="nb-NO" altLang="nb-NO" dirty="0">
                <a:ea typeface="Cambria" panose="02040503050406030204" pitchFamily="18" charset="0"/>
              </a:rPr>
              <a:t>Jobb og andre situasjoner som vanskeliggjør stabil døgnrytme</a:t>
            </a:r>
          </a:p>
          <a:p>
            <a:r>
              <a:rPr lang="nb-NO" altLang="nb-NO" dirty="0">
                <a:ea typeface="Cambria" panose="02040503050406030204" pitchFamily="18" charset="0"/>
              </a:rPr>
              <a:t>Søvn på dagtid</a:t>
            </a:r>
            <a:endParaRPr lang="nb-NO" dirty="0">
              <a:ea typeface="Cambria" panose="02040503050406030204" pitchFamily="18" charset="0"/>
            </a:endParaRPr>
          </a:p>
        </p:txBody>
      </p:sp>
    </p:spTree>
    <p:extLst>
      <p:ext uri="{BB962C8B-B14F-4D97-AF65-F5344CB8AC3E}">
        <p14:creationId xmlns:p14="http://schemas.microsoft.com/office/powerpoint/2010/main" val="397751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tel 1"/>
          <p:cNvSpPr>
            <a:spLocks noGrp="1"/>
          </p:cNvSpPr>
          <p:nvPr>
            <p:ph type="title"/>
          </p:nvPr>
        </p:nvSpPr>
        <p:spPr/>
        <p:txBody>
          <a:bodyPr anchor="t">
            <a:normAutofit/>
          </a:bodyPr>
          <a:lstStyle/>
          <a:p>
            <a:r>
              <a:rPr lang="nb-NO" altLang="nb-NO" dirty="0"/>
              <a:t>Eksponering for lys</a:t>
            </a:r>
          </a:p>
        </p:txBody>
      </p:sp>
      <p:sp>
        <p:nvSpPr>
          <p:cNvPr id="22531" name="Plassholder for innhold 2"/>
          <p:cNvSpPr>
            <a:spLocks noGrp="1"/>
          </p:cNvSpPr>
          <p:nvPr>
            <p:ph idx="1"/>
          </p:nvPr>
        </p:nvSpPr>
        <p:spPr/>
        <p:txBody>
          <a:bodyPr anchor="b">
            <a:normAutofit/>
          </a:bodyPr>
          <a:lstStyle/>
          <a:p>
            <a:r>
              <a:rPr lang="nb-NO" altLang="nb-NO" dirty="0">
                <a:ea typeface="Cambria" panose="02040503050406030204" pitchFamily="18" charset="0"/>
              </a:rPr>
              <a:t>Lys er den naturlige tidsgiveren for kroppens </a:t>
            </a:r>
            <a:r>
              <a:rPr lang="nb-NO" altLang="nb-NO" dirty="0" err="1">
                <a:ea typeface="Cambria" panose="02040503050406030204" pitchFamily="18" charset="0"/>
              </a:rPr>
              <a:t>hovedklokke</a:t>
            </a:r>
            <a:endParaRPr lang="nb-NO" altLang="nb-NO" dirty="0">
              <a:ea typeface="Cambria" panose="02040503050406030204" pitchFamily="18" charset="0"/>
            </a:endParaRPr>
          </a:p>
          <a:p>
            <a:endParaRPr lang="nb-NO" altLang="nb-NO" dirty="0">
              <a:ea typeface="Cambria" panose="02040503050406030204" pitchFamily="18" charset="0"/>
            </a:endParaRPr>
          </a:p>
          <a:p>
            <a:r>
              <a:rPr lang="nb-NO" altLang="nb-NO" dirty="0">
                <a:ea typeface="Cambria" panose="02040503050406030204" pitchFamily="18" charset="0"/>
              </a:rPr>
              <a:t>Bidrar etter oppvåkning til justering av de biologiske klokkene og forankrer døgnrytmen</a:t>
            </a:r>
          </a:p>
          <a:p>
            <a:endParaRPr lang="nb-NO" altLang="nb-NO" dirty="0">
              <a:ea typeface="Cambria" panose="02040503050406030204" pitchFamily="18" charset="0"/>
            </a:endParaRPr>
          </a:p>
          <a:p>
            <a:r>
              <a:rPr lang="nb-NO" altLang="nb-NO" dirty="0">
                <a:ea typeface="Cambria" panose="02040503050406030204" pitchFamily="18" charset="0"/>
              </a:rPr>
              <a:t>Lysskjerming før søvn er gunstig ved innsovningsvansker</a:t>
            </a:r>
          </a:p>
        </p:txBody>
      </p:sp>
      <p:pic>
        <p:nvPicPr>
          <p:cNvPr id="2" name="Picture 6" descr="https://nettbutikk.telenor.no/mediabank/store/telenormobile/14013/galaxyS10-white1-produktside-720px.png">
            <a:extLst>
              <a:ext uri="{FF2B5EF4-FFF2-40B4-BE49-F238E27FC236}">
                <a16:creationId xmlns:a16="http://schemas.microsoft.com/office/drawing/2014/main" id="{E64996EE-F94F-C4A8-C336-C481AE2F9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433195">
            <a:off x="-8436338" y="3204652"/>
            <a:ext cx="592132" cy="124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e 4" descr="Et bilde som inneholder glass, tilbehør, beskyttelsesbriller, briller&#10;&#10;Automatisk generert beskrivelse">
            <a:extLst>
              <a:ext uri="{FF2B5EF4-FFF2-40B4-BE49-F238E27FC236}">
                <a16:creationId xmlns:a16="http://schemas.microsoft.com/office/drawing/2014/main" id="{D0D9EE79-A38D-00A4-B38A-88D8AA4B8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7468" y="656812"/>
            <a:ext cx="4682694" cy="2720645"/>
          </a:xfrm>
          <a:prstGeom prst="rect">
            <a:avLst/>
          </a:prstGeom>
        </p:spPr>
      </p:pic>
    </p:spTree>
    <p:extLst>
      <p:ext uri="{BB962C8B-B14F-4D97-AF65-F5344CB8AC3E}">
        <p14:creationId xmlns:p14="http://schemas.microsoft.com/office/powerpoint/2010/main" val="304792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1">
                                            <p:txEl>
                                              <p:pRg st="2" end="2"/>
                                            </p:txEl>
                                          </p:spTgt>
                                        </p:tgtEl>
                                        <p:attrNameLst>
                                          <p:attrName>style.visibility</p:attrName>
                                        </p:attrNameLst>
                                      </p:cBhvr>
                                      <p:to>
                                        <p:strVal val="visible"/>
                                      </p:to>
                                    </p:set>
                                    <p:animEffect transition="in" filter="fade">
                                      <p:cBhvr>
                                        <p:cTn id="10" dur="500"/>
                                        <p:tgtEl>
                                          <p:spTgt spid="2253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531">
                                            <p:txEl>
                                              <p:pRg st="4" end="4"/>
                                            </p:txEl>
                                          </p:spTgt>
                                        </p:tgtEl>
                                        <p:attrNameLst>
                                          <p:attrName>style.visibility</p:attrName>
                                        </p:attrNameLst>
                                      </p:cBhvr>
                                      <p:to>
                                        <p:strVal val="visible"/>
                                      </p:to>
                                    </p:set>
                                    <p:animEffect transition="in" filter="fade">
                                      <p:cBhvr>
                                        <p:cTn id="13" dur="500"/>
                                        <p:tgtEl>
                                          <p:spTgt spid="22531">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t>Spiserutiner</a:t>
            </a:r>
          </a:p>
        </p:txBody>
      </p:sp>
      <p:sp>
        <p:nvSpPr>
          <p:cNvPr id="3" name="Plassholder for innhold 2"/>
          <p:cNvSpPr>
            <a:spLocks noGrp="1"/>
          </p:cNvSpPr>
          <p:nvPr>
            <p:ph idx="1"/>
          </p:nvPr>
        </p:nvSpPr>
        <p:spPr/>
        <p:txBody>
          <a:bodyPr anchor="b">
            <a:normAutofit/>
          </a:bodyPr>
          <a:lstStyle/>
          <a:p>
            <a:r>
              <a:rPr lang="nb-NO" dirty="0">
                <a:ea typeface="Cambria" panose="02040503050406030204" pitchFamily="18" charset="0"/>
              </a:rPr>
              <a:t>Kosthold, spiserutiner og vekt er viktig for allmenntilstanden</a:t>
            </a:r>
          </a:p>
          <a:p>
            <a:pPr marL="0" indent="0">
              <a:buNone/>
            </a:pPr>
            <a:endParaRPr lang="nb-NO" dirty="0">
              <a:ea typeface="Cambria" panose="02040503050406030204" pitchFamily="18" charset="0"/>
            </a:endParaRPr>
          </a:p>
          <a:p>
            <a:r>
              <a:rPr lang="nb-NO" dirty="0">
                <a:ea typeface="Cambria" panose="02040503050406030204" pitchFamily="18" charset="0"/>
              </a:rPr>
              <a:t>Et regelmessig spisemønster bidrar til stabil funksjon for kroppens biologiske klokker</a:t>
            </a:r>
          </a:p>
          <a:p>
            <a:endParaRPr lang="nb-NO" dirty="0">
              <a:ea typeface="Cambria" panose="02040503050406030204" pitchFamily="18" charset="0"/>
            </a:endParaRPr>
          </a:p>
          <a:p>
            <a:r>
              <a:rPr lang="nb-NO" dirty="0">
                <a:ea typeface="Cambria" panose="02040503050406030204" pitchFamily="18" charset="0"/>
              </a:rPr>
              <a:t>Forstyrret døgnrytme og søvnmangel kan øke appetitten </a:t>
            </a:r>
          </a:p>
          <a:p>
            <a:endParaRPr lang="nb-NO" dirty="0">
              <a:ea typeface="Cambria" panose="02040503050406030204" pitchFamily="18" charset="0"/>
            </a:endParaRPr>
          </a:p>
          <a:p>
            <a:r>
              <a:rPr lang="nb-NO" dirty="0">
                <a:ea typeface="Cambria" panose="02040503050406030204" pitchFamily="18" charset="0"/>
              </a:rPr>
              <a:t>Større matinntak sent på kvelden og natten kan være ugunstig</a:t>
            </a:r>
          </a:p>
        </p:txBody>
      </p:sp>
    </p:spTree>
    <p:extLst>
      <p:ext uri="{BB962C8B-B14F-4D97-AF65-F5344CB8AC3E}">
        <p14:creationId xmlns:p14="http://schemas.microsoft.com/office/powerpoint/2010/main" val="170313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Usunt kosthold og overvekt</a:t>
            </a:r>
          </a:p>
        </p:txBody>
      </p:sp>
      <p:sp>
        <p:nvSpPr>
          <p:cNvPr id="3" name="Plassholder for innhold 2"/>
          <p:cNvSpPr>
            <a:spLocks noGrp="1"/>
          </p:cNvSpPr>
          <p:nvPr>
            <p:ph idx="1"/>
          </p:nvPr>
        </p:nvSpPr>
        <p:spPr/>
        <p:txBody>
          <a:bodyPr anchor="b">
            <a:normAutofit/>
          </a:bodyPr>
          <a:lstStyle/>
          <a:p>
            <a:r>
              <a:rPr lang="nb-NO" dirty="0">
                <a:ea typeface="Cambria" panose="02040503050406030204" pitchFamily="18" charset="0"/>
              </a:rPr>
              <a:t>Et usunt vestlig kosthold kan gi mer depressive symptomer </a:t>
            </a:r>
          </a:p>
          <a:p>
            <a:endParaRPr lang="nb-NO" dirty="0">
              <a:ea typeface="Cambria" panose="02040503050406030204" pitchFamily="18" charset="0"/>
            </a:endParaRPr>
          </a:p>
          <a:p>
            <a:r>
              <a:rPr lang="nb-NO" dirty="0">
                <a:ea typeface="Cambria" panose="02040503050406030204" pitchFamily="18" charset="0"/>
              </a:rPr>
              <a:t>Overvekt og følgetilstander er mer utbredt blant personer </a:t>
            </a:r>
            <a:br>
              <a:rPr lang="nb-NO" dirty="0">
                <a:ea typeface="Cambria" panose="02040503050406030204" pitchFamily="18" charset="0"/>
              </a:rPr>
            </a:br>
            <a:r>
              <a:rPr lang="nb-NO" dirty="0">
                <a:ea typeface="Cambria" panose="02040503050406030204" pitchFamily="18" charset="0"/>
              </a:rPr>
              <a:t>med bipolar lidelse</a:t>
            </a:r>
          </a:p>
          <a:p>
            <a:pPr lvl="1"/>
            <a:r>
              <a:rPr lang="nb-NO" dirty="0">
                <a:ea typeface="Cambria" panose="02040503050406030204" pitchFamily="18" charset="0"/>
              </a:rPr>
              <a:t>Kan gi mer ustabilitet</a:t>
            </a:r>
          </a:p>
          <a:p>
            <a:pPr marL="0" indent="0">
              <a:buNone/>
            </a:pPr>
            <a:endParaRPr lang="nb-NO" dirty="0">
              <a:ea typeface="Cambria" panose="02040503050406030204" pitchFamily="18" charset="0"/>
            </a:endParaRPr>
          </a:p>
          <a:p>
            <a:r>
              <a:rPr lang="nb-NO" dirty="0">
                <a:ea typeface="Cambria" panose="02040503050406030204" pitchFamily="18" charset="0"/>
              </a:rPr>
              <a:t>Vurder vektnøytrale medikamenter ved langvarig bruk </a:t>
            </a:r>
            <a:br>
              <a:rPr lang="nb-NO" dirty="0">
                <a:ea typeface="Cambria" panose="02040503050406030204" pitchFamily="18" charset="0"/>
              </a:rPr>
            </a:br>
            <a:r>
              <a:rPr lang="nb-NO" dirty="0">
                <a:ea typeface="Cambria" panose="02040503050406030204" pitchFamily="18" charset="0"/>
              </a:rPr>
              <a:t>og uønsket vektoppgang</a:t>
            </a:r>
          </a:p>
        </p:txBody>
      </p:sp>
    </p:spTree>
    <p:extLst>
      <p:ext uri="{BB962C8B-B14F-4D97-AF65-F5344CB8AC3E}">
        <p14:creationId xmlns:p14="http://schemas.microsoft.com/office/powerpoint/2010/main" val="228020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Kosthold</a:t>
            </a:r>
          </a:p>
        </p:txBody>
      </p:sp>
      <p:sp>
        <p:nvSpPr>
          <p:cNvPr id="3" name="Plassholder for innhold 2"/>
          <p:cNvSpPr>
            <a:spLocks noGrp="1"/>
          </p:cNvSpPr>
          <p:nvPr>
            <p:ph idx="1"/>
          </p:nvPr>
        </p:nvSpPr>
        <p:spPr/>
        <p:txBody>
          <a:bodyPr anchor="b">
            <a:normAutofit/>
          </a:bodyPr>
          <a:lstStyle/>
          <a:p>
            <a:r>
              <a:rPr lang="nb-NO" dirty="0">
                <a:ea typeface="Cambria" panose="02040503050406030204" pitchFamily="18" charset="0"/>
              </a:rPr>
              <a:t>Ingen ernæringskomponenter, matvarer eller kosthold er vist </a:t>
            </a:r>
            <a:br>
              <a:rPr lang="nb-NO" dirty="0">
                <a:ea typeface="Cambria" panose="02040503050406030204" pitchFamily="18" charset="0"/>
              </a:rPr>
            </a:br>
            <a:r>
              <a:rPr lang="nb-NO" dirty="0">
                <a:ea typeface="Cambria" panose="02040503050406030204" pitchFamily="18" charset="0"/>
              </a:rPr>
              <a:t>å være spesielt gunstige</a:t>
            </a:r>
          </a:p>
          <a:p>
            <a:pPr marL="0" indent="0">
              <a:buNone/>
            </a:pPr>
            <a:endParaRPr lang="nb-NO" dirty="0">
              <a:ea typeface="Cambria" panose="02040503050406030204" pitchFamily="18" charset="0"/>
            </a:endParaRPr>
          </a:p>
          <a:p>
            <a:r>
              <a:rPr lang="nb-NO" dirty="0">
                <a:ea typeface="Cambria" panose="02040503050406030204" pitchFamily="18" charset="0"/>
              </a:rPr>
              <a:t>Et alminnelig, sunt og variert kosthold med fiberrik mat </a:t>
            </a:r>
            <a:br>
              <a:rPr lang="nb-NO" dirty="0">
                <a:ea typeface="Cambria" panose="02040503050406030204" pitchFamily="18" charset="0"/>
              </a:rPr>
            </a:br>
            <a:r>
              <a:rPr lang="nb-NO" dirty="0">
                <a:ea typeface="Cambria" panose="02040503050406030204" pitchFamily="18" charset="0"/>
              </a:rPr>
              <a:t>er vanligvis tilstrekkelig</a:t>
            </a:r>
          </a:p>
          <a:p>
            <a:endParaRPr lang="nb-NO" dirty="0">
              <a:ea typeface="Cambria" panose="02040503050406030204" pitchFamily="18" charset="0"/>
            </a:endParaRPr>
          </a:p>
          <a:p>
            <a:r>
              <a:rPr lang="nb-NO" dirty="0">
                <a:ea typeface="Cambria" panose="02040503050406030204" pitchFamily="18" charset="0"/>
              </a:rPr>
              <a:t>Mangel på vitaminer og mineraler kan bl.a. gi betennelser </a:t>
            </a:r>
            <a:br>
              <a:rPr lang="nb-NO" dirty="0">
                <a:ea typeface="Cambria" panose="02040503050406030204" pitchFamily="18" charset="0"/>
              </a:rPr>
            </a:br>
            <a:r>
              <a:rPr lang="nb-NO" dirty="0">
                <a:ea typeface="Cambria" panose="02040503050406030204" pitchFamily="18" charset="0"/>
              </a:rPr>
              <a:t>og svekke immunforsvaret</a:t>
            </a:r>
          </a:p>
        </p:txBody>
      </p:sp>
    </p:spTree>
    <p:extLst>
      <p:ext uri="{BB962C8B-B14F-4D97-AF65-F5344CB8AC3E}">
        <p14:creationId xmlns:p14="http://schemas.microsoft.com/office/powerpoint/2010/main" val="419327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Trening i vedlikeholdsfasen</a:t>
            </a:r>
          </a:p>
        </p:txBody>
      </p:sp>
      <p:sp>
        <p:nvSpPr>
          <p:cNvPr id="3" name="Plassholder for innhold 2"/>
          <p:cNvSpPr>
            <a:spLocks noGrp="1"/>
          </p:cNvSpPr>
          <p:nvPr>
            <p:ph idx="1"/>
          </p:nvPr>
        </p:nvSpPr>
        <p:spPr/>
        <p:txBody>
          <a:bodyPr anchor="b">
            <a:normAutofit/>
          </a:bodyPr>
          <a:lstStyle/>
          <a:p>
            <a:r>
              <a:rPr lang="nb-NO" dirty="0">
                <a:ea typeface="Cambria" panose="02040503050406030204" pitchFamily="18" charset="0"/>
              </a:rPr>
              <a:t>Trening er helsefremmende</a:t>
            </a:r>
          </a:p>
          <a:p>
            <a:endParaRPr lang="nb-NO" dirty="0">
              <a:ea typeface="Cambria" panose="02040503050406030204" pitchFamily="18" charset="0"/>
            </a:endParaRPr>
          </a:p>
          <a:p>
            <a:r>
              <a:rPr lang="nb-NO" dirty="0">
                <a:ea typeface="Cambria" panose="02040503050406030204" pitchFamily="18" charset="0"/>
              </a:rPr>
              <a:t>Gir bedre søvn, stressmestring og økt overskudd</a:t>
            </a:r>
          </a:p>
          <a:p>
            <a:pPr marL="0" indent="0">
              <a:buNone/>
            </a:pPr>
            <a:endParaRPr lang="nb-NO" dirty="0">
              <a:ea typeface="Cambria" panose="02040503050406030204" pitchFamily="18" charset="0"/>
            </a:endParaRPr>
          </a:p>
          <a:p>
            <a:r>
              <a:rPr lang="nb-NO" dirty="0">
                <a:ea typeface="Cambria" panose="02040503050406030204" pitchFamily="18" charset="0"/>
              </a:rPr>
              <a:t>Det er uklart om trening forebygger tilbakefall</a:t>
            </a:r>
          </a:p>
          <a:p>
            <a:endParaRPr lang="nb-NO" dirty="0">
              <a:ea typeface="Cambria" panose="02040503050406030204" pitchFamily="18" charset="0"/>
            </a:endParaRPr>
          </a:p>
          <a:p>
            <a:r>
              <a:rPr lang="nb-NO" dirty="0">
                <a:ea typeface="Cambria" panose="02040503050406030204" pitchFamily="18" charset="0"/>
              </a:rPr>
              <a:t>Faste treningstider kan være døgnrytmestabiliserende</a:t>
            </a:r>
          </a:p>
        </p:txBody>
      </p:sp>
    </p:spTree>
    <p:extLst>
      <p:ext uri="{BB962C8B-B14F-4D97-AF65-F5344CB8AC3E}">
        <p14:creationId xmlns:p14="http://schemas.microsoft.com/office/powerpoint/2010/main" val="384687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5CFB2146-A424-62A9-4159-4D2A9DC7CAF7}"/>
              </a:ext>
            </a:extLst>
          </p:cNvPr>
          <p:cNvSpPr/>
          <p:nvPr/>
        </p:nvSpPr>
        <p:spPr>
          <a:xfrm>
            <a:off x="656022" y="1498901"/>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BDA00B6A-5951-CD4E-A9B9-FF4FDC13D969}"/>
              </a:ext>
            </a:extLst>
          </p:cNvPr>
          <p:cNvSpPr/>
          <p:nvPr/>
        </p:nvSpPr>
        <p:spPr>
          <a:xfrm>
            <a:off x="656022" y="3224005"/>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364D7DDD-D5CA-94AE-983A-63580E582188}"/>
              </a:ext>
            </a:extLst>
          </p:cNvPr>
          <p:cNvSpPr/>
          <p:nvPr/>
        </p:nvSpPr>
        <p:spPr>
          <a:xfrm>
            <a:off x="656022" y="5854084"/>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latin typeface="+mj-lt"/>
              </a:rPr>
              <a:t>Egenaktivitet til i dag</a:t>
            </a:r>
          </a:p>
        </p:txBody>
      </p:sp>
      <p:sp>
        <p:nvSpPr>
          <p:cNvPr id="3" name="Plassholder for innhold 2"/>
          <p:cNvSpPr>
            <a:spLocks noGrp="1"/>
          </p:cNvSpPr>
          <p:nvPr>
            <p:ph idx="1"/>
          </p:nvPr>
        </p:nvSpPr>
        <p:spPr/>
        <p:txBody>
          <a:bodyPr anchor="b">
            <a:noAutofit/>
          </a:bodyPr>
          <a:lstStyle/>
          <a:p>
            <a:pPr marL="514350" indent="-514350">
              <a:lnSpc>
                <a:spcPct val="100000"/>
              </a:lnSpc>
              <a:buFont typeface="+mj-lt"/>
              <a:buAutoNum type="arabicPeriod"/>
            </a:pPr>
            <a:r>
              <a:rPr lang="nb-NO" sz="2400" dirty="0"/>
              <a:t>Jobb videre med å besvare spørsmålene om forløp fra </a:t>
            </a:r>
            <a:br>
              <a:rPr lang="nb-NO" sz="2400" dirty="0"/>
            </a:br>
            <a:r>
              <a:rPr lang="nb-NO" sz="2400" dirty="0"/>
              <a:t>summegruppen fra skjemaet «Beskrivelse av individuelt </a:t>
            </a:r>
            <a:br>
              <a:rPr lang="nb-NO" sz="2400" dirty="0"/>
            </a:br>
            <a:r>
              <a:rPr lang="nb-NO" sz="2400" dirty="0"/>
              <a:t>forløp av affektive episoder» </a:t>
            </a:r>
          </a:p>
          <a:p>
            <a:pPr marL="514350" indent="-514350">
              <a:lnSpc>
                <a:spcPct val="100000"/>
              </a:lnSpc>
              <a:buFont typeface="+mj-lt"/>
              <a:buAutoNum type="arabicPeriod"/>
            </a:pPr>
            <a:endParaRPr lang="nb-NO" sz="2400" dirty="0"/>
          </a:p>
          <a:p>
            <a:pPr marL="514350" indent="-514350">
              <a:lnSpc>
                <a:spcPct val="100000"/>
              </a:lnSpc>
              <a:buFont typeface="+mj-lt"/>
              <a:buAutoNum type="arabicPeriod"/>
            </a:pPr>
            <a:r>
              <a:rPr lang="nb-NO" sz="2400" dirty="0"/>
              <a:t>Lag en tidslinje over affektive episoder fra den første til nå. </a:t>
            </a:r>
            <a:br>
              <a:rPr lang="nb-NO" sz="2400" dirty="0"/>
            </a:br>
            <a:r>
              <a:rPr lang="nb-NO" sz="2400" dirty="0"/>
              <a:t>Bruk verktøyet «tidslinje» eller lag egen variant. Prøve å huske: </a:t>
            </a:r>
          </a:p>
          <a:p>
            <a:pPr lvl="2">
              <a:lnSpc>
                <a:spcPct val="100000"/>
              </a:lnSpc>
            </a:pPr>
            <a:r>
              <a:rPr lang="nb-NO" dirty="0"/>
              <a:t>Alder, årstall og årstid</a:t>
            </a:r>
          </a:p>
          <a:p>
            <a:pPr lvl="2">
              <a:lnSpc>
                <a:spcPct val="100000"/>
              </a:lnSpc>
            </a:pPr>
            <a:r>
              <a:rPr lang="nb-NO" dirty="0"/>
              <a:t>Episodetype</a:t>
            </a:r>
          </a:p>
          <a:p>
            <a:pPr lvl="2">
              <a:lnSpc>
                <a:spcPct val="100000"/>
              </a:lnSpc>
            </a:pPr>
            <a:r>
              <a:rPr lang="nb-NO" dirty="0"/>
              <a:t>Episodens varighet</a:t>
            </a:r>
          </a:p>
          <a:p>
            <a:pPr lvl="2">
              <a:lnSpc>
                <a:spcPct val="100000"/>
              </a:lnSpc>
              <a:spcBef>
                <a:spcPts val="0"/>
              </a:spcBef>
            </a:pPr>
            <a:r>
              <a:rPr lang="nb-NO" dirty="0"/>
              <a:t>Ev. spesielle hendelser og omstendigheter i forkant av hver episode</a:t>
            </a:r>
          </a:p>
          <a:p>
            <a:pPr lvl="2">
              <a:lnSpc>
                <a:spcPct val="100000"/>
              </a:lnSpc>
              <a:spcBef>
                <a:spcPts val="0"/>
              </a:spcBef>
            </a:pPr>
            <a:endParaRPr lang="nb-NO" sz="2400" dirty="0"/>
          </a:p>
          <a:p>
            <a:pPr marL="457200" indent="-457200">
              <a:lnSpc>
                <a:spcPct val="100000"/>
              </a:lnSpc>
              <a:buFont typeface="+mj-lt"/>
              <a:buAutoNum type="arabicPeriod"/>
            </a:pPr>
            <a:r>
              <a:rPr lang="nb-NO" sz="2400" dirty="0"/>
              <a:t>Fortsett å registrere stemningsleiet i stemningsdagboken</a:t>
            </a:r>
          </a:p>
        </p:txBody>
      </p:sp>
      <p:pic>
        <p:nvPicPr>
          <p:cNvPr id="4" name="Bilde 3">
            <a:extLst>
              <a:ext uri="{FF2B5EF4-FFF2-40B4-BE49-F238E27FC236}">
                <a16:creationId xmlns:a16="http://schemas.microsoft.com/office/drawing/2014/main" id="{7F63EE05-DDAF-5866-D5BE-F29B6D776B9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40" cy="2845368"/>
          </a:xfrm>
          <a:prstGeom prst="rect">
            <a:avLst/>
          </a:prstGeom>
        </p:spPr>
      </p:pic>
    </p:spTree>
    <p:extLst>
      <p:ext uri="{BB962C8B-B14F-4D97-AF65-F5344CB8AC3E}">
        <p14:creationId xmlns:p14="http://schemas.microsoft.com/office/powerpoint/2010/main" val="192568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2533FA-2337-895F-DEE2-955B0E4C6833}"/>
              </a:ext>
            </a:extLst>
          </p:cNvPr>
          <p:cNvSpPr>
            <a:spLocks noGrp="1"/>
          </p:cNvSpPr>
          <p:nvPr>
            <p:ph type="title"/>
          </p:nvPr>
        </p:nvSpPr>
        <p:spPr/>
        <p:txBody>
          <a:bodyPr anchor="t"/>
          <a:lstStyle/>
          <a:p>
            <a:r>
              <a:rPr lang="nb-NO" dirty="0"/>
              <a:t>Trenger du drahjelp for å bedre egen helse?</a:t>
            </a:r>
          </a:p>
        </p:txBody>
      </p:sp>
      <p:sp>
        <p:nvSpPr>
          <p:cNvPr id="3" name="Plassholder for innhold 2">
            <a:extLst>
              <a:ext uri="{FF2B5EF4-FFF2-40B4-BE49-F238E27FC236}">
                <a16:creationId xmlns:a16="http://schemas.microsoft.com/office/drawing/2014/main" id="{2ED6D1FB-3821-2F25-A52C-D6DBD297019A}"/>
              </a:ext>
            </a:extLst>
          </p:cNvPr>
          <p:cNvSpPr>
            <a:spLocks noGrp="1"/>
          </p:cNvSpPr>
          <p:nvPr>
            <p:ph idx="1"/>
          </p:nvPr>
        </p:nvSpPr>
        <p:spPr/>
        <p:txBody>
          <a:bodyPr anchor="b"/>
          <a:lstStyle/>
          <a:p>
            <a:pPr algn="l"/>
            <a:r>
              <a:rPr lang="nb-NO" b="0" i="0" dirty="0">
                <a:solidFill>
                  <a:schemeClr val="tx1"/>
                </a:solidFill>
                <a:effectLst/>
                <a:latin typeface="+mj-lt"/>
              </a:rPr>
              <a:t>Alle frisklivssentraler skal gi </a:t>
            </a:r>
            <a:br>
              <a:rPr lang="nb-NO" b="0" i="0" dirty="0">
                <a:solidFill>
                  <a:schemeClr val="tx1"/>
                </a:solidFill>
                <a:effectLst/>
                <a:latin typeface="+mj-lt"/>
              </a:rPr>
            </a:br>
            <a:r>
              <a:rPr lang="nb-NO" b="0" i="0" dirty="0">
                <a:solidFill>
                  <a:schemeClr val="tx1"/>
                </a:solidFill>
                <a:effectLst/>
                <a:latin typeface="+mj-lt"/>
              </a:rPr>
              <a:t>kunnskapsbasert hjelp til:</a:t>
            </a:r>
          </a:p>
          <a:p>
            <a:pPr lvl="1"/>
            <a:r>
              <a:rPr lang="nb-NO" b="0" i="0" dirty="0">
                <a:solidFill>
                  <a:schemeClr val="tx1"/>
                </a:solidFill>
                <a:effectLst/>
                <a:latin typeface="+mj-lt"/>
              </a:rPr>
              <a:t>fysisk aktivitet</a:t>
            </a:r>
          </a:p>
          <a:p>
            <a:pPr lvl="1"/>
            <a:r>
              <a:rPr lang="nb-NO" dirty="0">
                <a:solidFill>
                  <a:schemeClr val="tx1"/>
                </a:solidFill>
                <a:latin typeface="+mj-lt"/>
              </a:rPr>
              <a:t>k</a:t>
            </a:r>
            <a:r>
              <a:rPr lang="nb-NO" b="0" i="0" dirty="0">
                <a:solidFill>
                  <a:schemeClr val="tx1"/>
                </a:solidFill>
                <a:effectLst/>
                <a:latin typeface="+mj-lt"/>
              </a:rPr>
              <a:t>osthold</a:t>
            </a:r>
          </a:p>
          <a:p>
            <a:pPr lvl="1"/>
            <a:r>
              <a:rPr lang="nb-NO" b="0" i="0" dirty="0">
                <a:solidFill>
                  <a:schemeClr val="tx1"/>
                </a:solidFill>
                <a:effectLst/>
                <a:latin typeface="+mj-lt"/>
              </a:rPr>
              <a:t>snus- og røykeslutt </a:t>
            </a:r>
          </a:p>
          <a:p>
            <a:pPr lvl="1"/>
            <a:r>
              <a:rPr lang="nb-NO" b="0" i="0" dirty="0">
                <a:solidFill>
                  <a:schemeClr val="tx1"/>
                </a:solidFill>
                <a:effectLst/>
                <a:latin typeface="+mj-lt"/>
              </a:rPr>
              <a:t>veiledning ved søvnvansker</a:t>
            </a:r>
          </a:p>
          <a:p>
            <a:pPr lvl="1"/>
            <a:r>
              <a:rPr lang="nb-NO" dirty="0">
                <a:solidFill>
                  <a:schemeClr val="tx1"/>
                </a:solidFill>
                <a:latin typeface="+mj-lt"/>
              </a:rPr>
              <a:t>s</a:t>
            </a:r>
            <a:r>
              <a:rPr lang="nb-NO" b="0" i="0" dirty="0">
                <a:solidFill>
                  <a:schemeClr val="tx1"/>
                </a:solidFill>
                <a:effectLst/>
                <a:latin typeface="+mj-lt"/>
              </a:rPr>
              <a:t>amtaler om alkoholvaner</a:t>
            </a:r>
          </a:p>
        </p:txBody>
      </p:sp>
      <p:pic>
        <p:nvPicPr>
          <p:cNvPr id="6" name="Bilde 5" descr="Et bilde som inneholder skjermbilde, mønster, sort og hvit&#10;&#10;Automatisk generert beskrivelse">
            <a:extLst>
              <a:ext uri="{FF2B5EF4-FFF2-40B4-BE49-F238E27FC236}">
                <a16:creationId xmlns:a16="http://schemas.microsoft.com/office/drawing/2014/main" id="{02F54B50-BFE6-ED98-95EA-29FB296CC1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6949" y="3428999"/>
            <a:ext cx="2879725" cy="2879725"/>
          </a:xfrm>
          <a:prstGeom prst="rect">
            <a:avLst/>
          </a:prstGeom>
        </p:spPr>
      </p:pic>
    </p:spTree>
    <p:extLst>
      <p:ext uri="{BB962C8B-B14F-4D97-AF65-F5344CB8AC3E}">
        <p14:creationId xmlns:p14="http://schemas.microsoft.com/office/powerpoint/2010/main" val="2076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Autofit/>
          </a:bodyPr>
          <a:lstStyle/>
          <a:p>
            <a:r>
              <a:rPr lang="nb-NO" dirty="0"/>
              <a:t>Søvnråd </a:t>
            </a:r>
            <a:br>
              <a:rPr lang="nb-NO" dirty="0"/>
            </a:br>
            <a:r>
              <a:rPr lang="nb-NO" sz="3600" dirty="0"/>
              <a:t>ved vanlige søvnvansker i vedlikeholdsfasen</a:t>
            </a:r>
          </a:p>
        </p:txBody>
      </p:sp>
      <p:sp>
        <p:nvSpPr>
          <p:cNvPr id="11" name="TekstSylinder 10"/>
          <p:cNvSpPr txBox="1"/>
          <p:nvPr/>
        </p:nvSpPr>
        <p:spPr>
          <a:xfrm>
            <a:off x="707454" y="5774964"/>
            <a:ext cx="5969876" cy="523220"/>
          </a:xfrm>
          <a:prstGeom prst="rect">
            <a:avLst/>
          </a:prstGeom>
          <a:noFill/>
        </p:spPr>
        <p:txBody>
          <a:bodyPr wrap="square" rtlCol="0" anchor="b">
            <a:spAutoFit/>
          </a:bodyPr>
          <a:lstStyle/>
          <a:p>
            <a:r>
              <a:rPr lang="nb-NO" sz="2800" dirty="0">
                <a:latin typeface="+mj-lt"/>
              </a:rPr>
              <a:t>Hva er dine tips for å få god søvn?</a:t>
            </a:r>
          </a:p>
        </p:txBody>
      </p:sp>
      <p:pic>
        <p:nvPicPr>
          <p:cNvPr id="4" name="Bilde 3" descr="Et bilde som inneholder skjermbilde, mønster, sirkel, Symmetri&#10;&#10;Automatisk generert beskrivelse">
            <a:extLst>
              <a:ext uri="{FF2B5EF4-FFF2-40B4-BE49-F238E27FC236}">
                <a16:creationId xmlns:a16="http://schemas.microsoft.com/office/drawing/2014/main" id="{2B66C903-FD54-F208-FE1B-85575F0B1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6950" y="3428999"/>
            <a:ext cx="2879725" cy="2879725"/>
          </a:xfrm>
          <a:prstGeom prst="rect">
            <a:avLst/>
          </a:prstGeom>
        </p:spPr>
      </p:pic>
    </p:spTree>
    <p:extLst>
      <p:ext uri="{BB962C8B-B14F-4D97-AF65-F5344CB8AC3E}">
        <p14:creationId xmlns:p14="http://schemas.microsoft.com/office/powerpoint/2010/main" val="257258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Døgnrytmejusteringer</a:t>
            </a:r>
          </a:p>
        </p:txBody>
      </p:sp>
      <p:sp>
        <p:nvSpPr>
          <p:cNvPr id="3" name="Plassholder for innhold 2"/>
          <p:cNvSpPr>
            <a:spLocks noGrp="1"/>
          </p:cNvSpPr>
          <p:nvPr>
            <p:ph idx="1"/>
          </p:nvPr>
        </p:nvSpPr>
        <p:spPr/>
        <p:txBody>
          <a:bodyPr anchor="b">
            <a:normAutofit/>
          </a:bodyPr>
          <a:lstStyle/>
          <a:p>
            <a:r>
              <a:rPr lang="nb-NO" dirty="0">
                <a:ea typeface="Cambria" panose="02040503050406030204" pitchFamily="18" charset="0"/>
              </a:rPr>
              <a:t>De biologiske klokkene kan justeres med inntil 1 time per døgn</a:t>
            </a:r>
          </a:p>
          <a:p>
            <a:endParaRPr lang="nb-NO" dirty="0">
              <a:ea typeface="Cambria" panose="02040503050406030204" pitchFamily="18" charset="0"/>
            </a:endParaRPr>
          </a:p>
          <a:p>
            <a:r>
              <a:rPr lang="nb-NO" dirty="0">
                <a:ea typeface="Cambria" panose="02040503050406030204" pitchFamily="18" charset="0"/>
              </a:rPr>
              <a:t>Ved reiser over flere tidssoner bør man tilpasse døgnrytmen</a:t>
            </a:r>
          </a:p>
          <a:p>
            <a:pPr marL="457200" lvl="1" indent="0">
              <a:buNone/>
            </a:pPr>
            <a:endParaRPr lang="nb-NO" dirty="0">
              <a:ea typeface="Cambria" panose="02040503050406030204" pitchFamily="18" charset="0"/>
            </a:endParaRPr>
          </a:p>
          <a:p>
            <a:r>
              <a:rPr lang="nb-NO" dirty="0">
                <a:ea typeface="Cambria" panose="02040503050406030204" pitchFamily="18" charset="0"/>
              </a:rPr>
              <a:t>Melatonintabletter kan brukes til å framskynde døgnrytmen</a:t>
            </a:r>
          </a:p>
        </p:txBody>
      </p:sp>
    </p:spTree>
    <p:extLst>
      <p:ext uri="{BB962C8B-B14F-4D97-AF65-F5344CB8AC3E}">
        <p14:creationId xmlns:p14="http://schemas.microsoft.com/office/powerpoint/2010/main" val="277872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Aktivitet: stemningsdagboken</a:t>
            </a:r>
          </a:p>
        </p:txBody>
      </p:sp>
      <p:sp>
        <p:nvSpPr>
          <p:cNvPr id="3" name="Plassholder for innhold 2"/>
          <p:cNvSpPr>
            <a:spLocks noGrp="1"/>
          </p:cNvSpPr>
          <p:nvPr>
            <p:ph idx="1"/>
          </p:nvPr>
        </p:nvSpPr>
        <p:spPr/>
        <p:txBody>
          <a:bodyPr anchor="b"/>
          <a:lstStyle/>
          <a:p>
            <a:pPr marL="0" indent="0">
              <a:buNone/>
            </a:pPr>
            <a:r>
              <a:rPr lang="nb-NO" dirty="0">
                <a:ea typeface="Cambria" panose="02040503050406030204" pitchFamily="18" charset="0"/>
              </a:rPr>
              <a:t>Noter inn:</a:t>
            </a:r>
          </a:p>
          <a:p>
            <a:pPr marL="0" indent="0">
              <a:buNone/>
            </a:pPr>
            <a:endParaRPr lang="nb-NO" dirty="0">
              <a:ea typeface="Cambria" panose="02040503050406030204" pitchFamily="18" charset="0"/>
            </a:endParaRPr>
          </a:p>
          <a:p>
            <a:pPr marL="514350" indent="-514350">
              <a:buFont typeface="+mj-lt"/>
              <a:buAutoNum type="arabicPeriod"/>
            </a:pPr>
            <a:r>
              <a:rPr lang="nb-NO" dirty="0">
                <a:ea typeface="Cambria" panose="02040503050406030204" pitchFamily="18" charset="0"/>
              </a:rPr>
              <a:t>Stemningsleiet i går</a:t>
            </a:r>
          </a:p>
          <a:p>
            <a:pPr marL="514350" indent="-514350">
              <a:buFont typeface="+mj-lt"/>
              <a:buAutoNum type="arabicPeriod"/>
            </a:pPr>
            <a:r>
              <a:rPr lang="nb-NO" dirty="0">
                <a:ea typeface="Cambria" panose="02040503050406030204" pitchFamily="18" charset="0"/>
              </a:rPr>
              <a:t>Antall timer søvn siste natt</a:t>
            </a:r>
          </a:p>
          <a:p>
            <a:pPr marL="514350" indent="-514350">
              <a:buFont typeface="+mj-lt"/>
              <a:buAutoNum type="arabicPeriod"/>
            </a:pPr>
            <a:r>
              <a:rPr lang="nb-NO" dirty="0">
                <a:ea typeface="Cambria" panose="02040503050406030204" pitchFamily="18" charset="0"/>
              </a:rPr>
              <a:t>Omtrentlig klokkeslett for innsovning (jf. døgnrytme) </a:t>
            </a:r>
          </a:p>
        </p:txBody>
      </p:sp>
      <p:pic>
        <p:nvPicPr>
          <p:cNvPr id="5" name="Bilde 4" descr="Et bilde som inneholder tegnefilm, Grafikk, skjermbilde, clip art&#10;&#10;Automatisk generert beskrivelse">
            <a:extLst>
              <a:ext uri="{FF2B5EF4-FFF2-40B4-BE49-F238E27FC236}">
                <a16:creationId xmlns:a16="http://schemas.microsoft.com/office/drawing/2014/main" id="{D46F6B3B-C7DE-9C91-010E-6881F7016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9399" y="1550659"/>
            <a:ext cx="6100763" cy="4026504"/>
          </a:xfrm>
          <a:prstGeom prst="rect">
            <a:avLst/>
          </a:prstGeom>
        </p:spPr>
      </p:pic>
    </p:spTree>
    <p:extLst>
      <p:ext uri="{BB962C8B-B14F-4D97-AF65-F5344CB8AC3E}">
        <p14:creationId xmlns:p14="http://schemas.microsoft.com/office/powerpoint/2010/main" val="60101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25ACECD7-03AF-2A2A-34C4-459078DCCB79}"/>
              </a:ext>
            </a:extLst>
          </p:cNvPr>
          <p:cNvSpPr/>
          <p:nvPr/>
        </p:nvSpPr>
        <p:spPr>
          <a:xfrm>
            <a:off x="634289" y="1822188"/>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798D73C3-6808-B844-FC4B-3B6C15442450}"/>
              </a:ext>
            </a:extLst>
          </p:cNvPr>
          <p:cNvSpPr/>
          <p:nvPr/>
        </p:nvSpPr>
        <p:spPr>
          <a:xfrm>
            <a:off x="634289" y="4637659"/>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t>Summegruppe</a:t>
            </a:r>
          </a:p>
        </p:txBody>
      </p:sp>
      <p:sp>
        <p:nvSpPr>
          <p:cNvPr id="3" name="Plassholder for innhold 2"/>
          <p:cNvSpPr>
            <a:spLocks noGrp="1"/>
          </p:cNvSpPr>
          <p:nvPr>
            <p:ph idx="1"/>
          </p:nvPr>
        </p:nvSpPr>
        <p:spPr/>
        <p:txBody>
          <a:bodyPr anchor="b">
            <a:normAutofit/>
          </a:bodyPr>
          <a:lstStyle/>
          <a:p>
            <a:pPr marL="514350" indent="-514350">
              <a:buFont typeface="+mj-lt"/>
              <a:buAutoNum type="arabicPeriod"/>
            </a:pPr>
            <a:r>
              <a:rPr lang="nb-NO" dirty="0">
                <a:ea typeface="Cambria" panose="02040503050406030204" pitchFamily="18" charset="0"/>
              </a:rPr>
              <a:t>Er stabil døgnrytme forenlig med:</a:t>
            </a:r>
          </a:p>
          <a:p>
            <a:pPr lvl="1"/>
            <a:r>
              <a:rPr lang="nb-NO" dirty="0">
                <a:ea typeface="Cambria" panose="02040503050406030204" pitchFamily="18" charset="0"/>
              </a:rPr>
              <a:t>din livsførsel?</a:t>
            </a:r>
          </a:p>
          <a:p>
            <a:pPr lvl="1"/>
            <a:r>
              <a:rPr lang="nb-NO" dirty="0">
                <a:ea typeface="Cambria" panose="02040503050406030204" pitchFamily="18" charset="0"/>
              </a:rPr>
              <a:t>hvordan du ønsker å leve?</a:t>
            </a:r>
          </a:p>
          <a:p>
            <a:pPr lvl="1"/>
            <a:r>
              <a:rPr lang="nb-NO" dirty="0">
                <a:ea typeface="Cambria" panose="02040503050406030204" pitchFamily="18" charset="0"/>
              </a:rPr>
              <a:t>utdannelsen du ønsker å ta?</a:t>
            </a:r>
          </a:p>
          <a:p>
            <a:pPr lvl="1"/>
            <a:r>
              <a:rPr lang="nb-NO" dirty="0">
                <a:ea typeface="Cambria" panose="02040503050406030204" pitchFamily="18" charset="0"/>
              </a:rPr>
              <a:t>jobben din og karrierevalget?</a:t>
            </a:r>
          </a:p>
          <a:p>
            <a:pPr marL="514350" indent="-514350">
              <a:buFont typeface="+mj-lt"/>
              <a:buAutoNum type="arabicPeriod"/>
            </a:pPr>
            <a:endParaRPr lang="nb-NO" dirty="0">
              <a:ea typeface="Cambria" panose="02040503050406030204" pitchFamily="18" charset="0"/>
            </a:endParaRPr>
          </a:p>
          <a:p>
            <a:pPr marL="514350" indent="-514350">
              <a:buFont typeface="+mj-lt"/>
              <a:buAutoNum type="arabicPeriod"/>
            </a:pPr>
            <a:r>
              <a:rPr lang="nb-NO" dirty="0">
                <a:ea typeface="Cambria" panose="02040503050406030204" pitchFamily="18" charset="0"/>
              </a:rPr>
              <a:t>Hva har hjulpet deg / kan hjelpe deg til å få mer stabil døgnrytme?</a:t>
            </a:r>
          </a:p>
          <a:p>
            <a:pPr lvl="1"/>
            <a:r>
              <a:rPr lang="nb-NO" dirty="0">
                <a:ea typeface="Cambria" panose="02040503050406030204" pitchFamily="18" charset="0"/>
              </a:rPr>
              <a:t>Har du f.eks. tilstrekkelig med faste rammer og forpliktelser i livet til å opprettholde stabil døgnrytme, f.eks. skole, jobb, barn, hund? Hvis ikke, kan du lage deg noen daglige rutiner?</a:t>
            </a:r>
          </a:p>
        </p:txBody>
      </p:sp>
      <p:pic>
        <p:nvPicPr>
          <p:cNvPr id="8" name="Bilde 7">
            <a:extLst>
              <a:ext uri="{FF2B5EF4-FFF2-40B4-BE49-F238E27FC236}">
                <a16:creationId xmlns:a16="http://schemas.microsoft.com/office/drawing/2014/main" id="{F556A368-02C9-EC40-E68A-E9D9A33762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40" cy="2845368"/>
          </a:xfrm>
          <a:prstGeom prst="rect">
            <a:avLst/>
          </a:prstGeom>
        </p:spPr>
      </p:pic>
    </p:spTree>
    <p:extLst>
      <p:ext uri="{BB962C8B-B14F-4D97-AF65-F5344CB8AC3E}">
        <p14:creationId xmlns:p14="http://schemas.microsoft.com/office/powerpoint/2010/main" val="37457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9AFD7F71-DFCC-D0A1-322A-94A285A5C378}"/>
              </a:ext>
            </a:extLst>
          </p:cNvPr>
          <p:cNvSpPr/>
          <p:nvPr/>
        </p:nvSpPr>
        <p:spPr>
          <a:xfrm>
            <a:off x="634289" y="1645709"/>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FB3786A5-E9BF-C3F2-9F78-FDE6872A8276}"/>
              </a:ext>
            </a:extLst>
          </p:cNvPr>
          <p:cNvSpPr/>
          <p:nvPr/>
        </p:nvSpPr>
        <p:spPr>
          <a:xfrm>
            <a:off x="634289" y="4693912"/>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E4966C34-A6B3-88BE-9390-A0809593E395}"/>
              </a:ext>
            </a:extLst>
          </p:cNvPr>
          <p:cNvSpPr/>
          <p:nvPr/>
        </p:nvSpPr>
        <p:spPr>
          <a:xfrm>
            <a:off x="634289" y="5795256"/>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t>Egenaktivitet til neste gang</a:t>
            </a:r>
          </a:p>
        </p:txBody>
      </p:sp>
      <p:sp>
        <p:nvSpPr>
          <p:cNvPr id="3" name="Plassholder for innhold 2"/>
          <p:cNvSpPr>
            <a:spLocks noGrp="1"/>
          </p:cNvSpPr>
          <p:nvPr>
            <p:ph idx="1"/>
          </p:nvPr>
        </p:nvSpPr>
        <p:spPr/>
        <p:txBody>
          <a:bodyPr anchor="b">
            <a:normAutofit/>
          </a:bodyPr>
          <a:lstStyle/>
          <a:p>
            <a:pPr marL="514350" indent="-514350">
              <a:buFont typeface="+mj-lt"/>
              <a:buAutoNum type="arabicPeriod"/>
            </a:pPr>
            <a:r>
              <a:rPr lang="nb-NO" dirty="0">
                <a:ea typeface="Cambria" panose="02040503050406030204" pitchFamily="18" charset="0"/>
              </a:rPr>
              <a:t>Noter søvnvansker og døgnrytmeforstyrrelser i </a:t>
            </a:r>
            <a:br>
              <a:rPr lang="nb-NO" dirty="0">
                <a:ea typeface="Cambria" panose="02040503050406030204" pitchFamily="18" charset="0"/>
              </a:rPr>
            </a:br>
            <a:r>
              <a:rPr lang="nb-NO" b="1" dirty="0">
                <a:ea typeface="Cambria" panose="02040503050406030204" pitchFamily="18" charset="0"/>
              </a:rPr>
              <a:t>forebyggelsesplanen</a:t>
            </a:r>
            <a:r>
              <a:rPr lang="nb-NO" dirty="0">
                <a:ea typeface="Cambria" panose="02040503050406030204" pitchFamily="18" charset="0"/>
              </a:rPr>
              <a:t> hvis disse er en risikofaktor </a:t>
            </a:r>
            <a:br>
              <a:rPr lang="nb-NO" dirty="0">
                <a:ea typeface="Cambria" panose="02040503050406030204" pitchFamily="18" charset="0"/>
              </a:rPr>
            </a:br>
            <a:r>
              <a:rPr lang="nb-NO" dirty="0">
                <a:ea typeface="Cambria" panose="02040503050406030204" pitchFamily="18" charset="0"/>
              </a:rPr>
              <a:t>for tilbakefall</a:t>
            </a:r>
          </a:p>
          <a:p>
            <a:pPr lvl="1"/>
            <a:r>
              <a:rPr lang="nb-NO" dirty="0">
                <a:ea typeface="Cambria" panose="02040503050406030204" pitchFamily="18" charset="0"/>
              </a:rPr>
              <a:t>Spesifiser om dette gjelder en eller begge poler </a:t>
            </a:r>
            <a:br>
              <a:rPr lang="nb-NO" dirty="0">
                <a:ea typeface="Cambria" panose="02040503050406030204" pitchFamily="18" charset="0"/>
              </a:rPr>
            </a:br>
            <a:r>
              <a:rPr lang="nb-NO" dirty="0">
                <a:ea typeface="Cambria" panose="02040503050406030204" pitchFamily="18" charset="0"/>
              </a:rPr>
              <a:t>og hva som er utfordringen før hver av dem</a:t>
            </a:r>
          </a:p>
          <a:p>
            <a:pPr lvl="1"/>
            <a:r>
              <a:rPr lang="nb-NO" dirty="0">
                <a:ea typeface="Cambria" panose="02040503050406030204" pitchFamily="18" charset="0"/>
              </a:rPr>
              <a:t>Prøv å formulere tiltak</a:t>
            </a:r>
          </a:p>
          <a:p>
            <a:pPr lvl="1"/>
            <a:endParaRPr lang="nb-NO" dirty="0">
              <a:ea typeface="Cambria" panose="02040503050406030204" pitchFamily="18" charset="0"/>
            </a:endParaRPr>
          </a:p>
          <a:p>
            <a:pPr marL="514350" indent="-514350">
              <a:buFont typeface="+mj-lt"/>
              <a:buAutoNum type="arabicPeriod"/>
            </a:pPr>
            <a:r>
              <a:rPr lang="nb-NO" dirty="0">
                <a:ea typeface="Cambria" panose="02040503050406030204" pitchFamily="18" charset="0"/>
              </a:rPr>
              <a:t>Les rådene i skjemaet «Søvnråd» og tenk gjennom dine søvnrutiner</a:t>
            </a:r>
          </a:p>
          <a:p>
            <a:pPr marL="514350" indent="-514350">
              <a:buFont typeface="+mj-lt"/>
              <a:buAutoNum type="arabicPeriod"/>
            </a:pPr>
            <a:endParaRPr lang="nb-NO" dirty="0">
              <a:ea typeface="Cambria" panose="02040503050406030204" pitchFamily="18" charset="0"/>
            </a:endParaRPr>
          </a:p>
          <a:p>
            <a:pPr marL="514350" indent="-514350">
              <a:buFont typeface="+mj-lt"/>
              <a:buAutoNum type="arabicPeriod"/>
            </a:pPr>
            <a:r>
              <a:rPr lang="nb-NO" dirty="0">
                <a:ea typeface="Cambria" panose="02040503050406030204" pitchFamily="18" charset="0"/>
              </a:rPr>
              <a:t>Registrer stemningsleiet og søvn i stemningsdagboken </a:t>
            </a:r>
          </a:p>
        </p:txBody>
      </p:sp>
      <p:pic>
        <p:nvPicPr>
          <p:cNvPr id="8" name="Bilde 7">
            <a:extLst>
              <a:ext uri="{FF2B5EF4-FFF2-40B4-BE49-F238E27FC236}">
                <a16:creationId xmlns:a16="http://schemas.microsoft.com/office/drawing/2014/main" id="{25722E5E-5FC8-B408-05D4-A4C4AAE02A3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40" cy="2845368"/>
          </a:xfrm>
          <a:prstGeom prst="rect">
            <a:avLst/>
          </a:prstGeom>
        </p:spPr>
      </p:pic>
    </p:spTree>
    <p:extLst>
      <p:ext uri="{BB962C8B-B14F-4D97-AF65-F5344CB8AC3E}">
        <p14:creationId xmlns:p14="http://schemas.microsoft.com/office/powerpoint/2010/main" val="71910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D69450A2-9DCC-FD90-55BE-A20501D7B205}"/>
              </a:ext>
            </a:extLst>
          </p:cNvPr>
          <p:cNvSpPr txBox="1">
            <a:spLocks/>
          </p:cNvSpPr>
          <p:nvPr/>
        </p:nvSpPr>
        <p:spPr>
          <a:xfrm>
            <a:off x="695325" y="549276"/>
            <a:ext cx="10801350" cy="3413124"/>
          </a:xfrm>
          <a:prstGeom prst="rect">
            <a:avLst/>
          </a:prstGeom>
        </p:spPr>
        <p:txBody>
          <a:bodyPr>
            <a:normAutofit/>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t>Presentasjonen er utformet av Vestre Viken, i samarbeid </a:t>
            </a:r>
            <a:br>
              <a:rPr lang="nb-NO" dirty="0"/>
            </a:br>
            <a:r>
              <a:rPr lang="nb-NO" dirty="0"/>
              <a:t>med erfaringsspesialister og Bipolarforeningen. </a:t>
            </a:r>
            <a:br>
              <a:rPr lang="nb-NO" dirty="0"/>
            </a:br>
            <a:br>
              <a:rPr lang="nb-NO" dirty="0"/>
            </a:br>
            <a:r>
              <a:rPr lang="nb-NO" dirty="0"/>
              <a:t>Prosjektet er støttet av Rådet for psykisk helse </a:t>
            </a:r>
            <a:br>
              <a:rPr lang="nb-NO" dirty="0"/>
            </a:br>
            <a:r>
              <a:rPr lang="nb-NO" dirty="0"/>
              <a:t>gjennom Stiftelsen Dam</a:t>
            </a:r>
          </a:p>
          <a:p>
            <a:endParaRPr lang="nb-NO" dirty="0"/>
          </a:p>
          <a:p>
            <a:endParaRPr lang="nb-NO" dirty="0"/>
          </a:p>
          <a:p>
            <a:endParaRPr lang="nb-NO" dirty="0"/>
          </a:p>
          <a:p>
            <a:endParaRPr lang="nb-NO" dirty="0"/>
          </a:p>
          <a:p>
            <a:endParaRPr lang="nb-NO" dirty="0"/>
          </a:p>
          <a:p>
            <a:endParaRPr lang="nb-NO" dirty="0"/>
          </a:p>
        </p:txBody>
      </p:sp>
      <p:pic>
        <p:nvPicPr>
          <p:cNvPr id="5" name="LOGO png Rådet for psykisk helse.png" descr="LOGO png Rådet for psykisk helse.png">
            <a:extLst>
              <a:ext uri="{FF2B5EF4-FFF2-40B4-BE49-F238E27FC236}">
                <a16:creationId xmlns:a16="http://schemas.microsoft.com/office/drawing/2014/main" id="{A77AF4E3-6D1A-A031-4D16-9669E5C12B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7" name="Bilde" descr="Bilde">
            <a:extLst>
              <a:ext uri="{FF2B5EF4-FFF2-40B4-BE49-F238E27FC236}">
                <a16:creationId xmlns:a16="http://schemas.microsoft.com/office/drawing/2014/main" id="{F0EEFF0B-EB51-DA58-4928-524B56B562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8" name="logo_transparent-01.png" descr="logo_transparent-01.png">
            <a:extLst>
              <a:ext uri="{FF2B5EF4-FFF2-40B4-BE49-F238E27FC236}">
                <a16:creationId xmlns:a16="http://schemas.microsoft.com/office/drawing/2014/main" id="{BDE55606-4297-97A7-0264-B45DC96D18EB}"/>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9" name="50830959051_658d4b82a4_o.png" descr="50830959051_658d4b82a4_o.png">
            <a:extLst>
              <a:ext uri="{FF2B5EF4-FFF2-40B4-BE49-F238E27FC236}">
                <a16:creationId xmlns:a16="http://schemas.microsoft.com/office/drawing/2014/main" id="{AF549F29-036B-A9A9-B3DD-0D2CA5A8C9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11" name="TekstSylinder 10">
            <a:extLst>
              <a:ext uri="{FF2B5EF4-FFF2-40B4-BE49-F238E27FC236}">
                <a16:creationId xmlns:a16="http://schemas.microsoft.com/office/drawing/2014/main" id="{60BF3279-9358-5A5A-5DDE-4A354C008384}"/>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249022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Dagens tema</a:t>
            </a:r>
          </a:p>
        </p:txBody>
      </p:sp>
      <p:sp>
        <p:nvSpPr>
          <p:cNvPr id="3" name="Plassholder for innhold 2"/>
          <p:cNvSpPr>
            <a:spLocks noGrp="1"/>
          </p:cNvSpPr>
          <p:nvPr>
            <p:ph idx="1"/>
          </p:nvPr>
        </p:nvSpPr>
        <p:spPr/>
        <p:txBody>
          <a:bodyPr anchor="b">
            <a:noAutofit/>
          </a:bodyPr>
          <a:lstStyle/>
          <a:p>
            <a:pPr>
              <a:lnSpc>
                <a:spcPct val="100000"/>
              </a:lnSpc>
            </a:pPr>
            <a:r>
              <a:rPr lang="nb-NO" dirty="0"/>
              <a:t>Forebyggelsesplanen</a:t>
            </a:r>
          </a:p>
          <a:p>
            <a:pPr>
              <a:lnSpc>
                <a:spcPct val="100000"/>
              </a:lnSpc>
            </a:pPr>
            <a:r>
              <a:rPr lang="nb-NO" dirty="0"/>
              <a:t>Om søvnforstyrrelser</a:t>
            </a:r>
          </a:p>
          <a:p>
            <a:pPr lvl="1">
              <a:lnSpc>
                <a:spcPct val="100000"/>
              </a:lnSpc>
            </a:pPr>
            <a:r>
              <a:rPr lang="nb-NO" dirty="0"/>
              <a:t>Summegruppe: dine erfaringer med søvn- og døgnrytmeforstyrrelser</a:t>
            </a:r>
          </a:p>
          <a:p>
            <a:pPr>
              <a:lnSpc>
                <a:spcPct val="100000"/>
              </a:lnSpc>
            </a:pPr>
            <a:r>
              <a:rPr lang="nb-NO" dirty="0"/>
              <a:t>Hvordan oppnå god søvn og regelmessig livsførsel?</a:t>
            </a:r>
          </a:p>
          <a:p>
            <a:pPr marL="914400" lvl="1" indent="-457200">
              <a:lnSpc>
                <a:spcPct val="100000"/>
              </a:lnSpc>
              <a:buFont typeface="+mj-lt"/>
              <a:buAutoNum type="arabicPeriod"/>
            </a:pPr>
            <a:r>
              <a:rPr lang="nb-NO" dirty="0"/>
              <a:t>Døgnrytme</a:t>
            </a:r>
          </a:p>
          <a:p>
            <a:pPr marL="914400" lvl="1" indent="-457200">
              <a:lnSpc>
                <a:spcPct val="100000"/>
              </a:lnSpc>
              <a:buFont typeface="+mj-lt"/>
              <a:buAutoNum type="arabicPeriod"/>
            </a:pPr>
            <a:r>
              <a:rPr lang="nb-NO" dirty="0"/>
              <a:t>Oppdemmet søvnbehov</a:t>
            </a:r>
          </a:p>
          <a:p>
            <a:pPr marL="914400" lvl="1" indent="-457200">
              <a:lnSpc>
                <a:spcPct val="100000"/>
              </a:lnSpc>
              <a:buFont typeface="+mj-lt"/>
              <a:buAutoNum type="arabicPeriod"/>
            </a:pPr>
            <a:r>
              <a:rPr lang="nb-NO" dirty="0"/>
              <a:t>Atferd</a:t>
            </a:r>
            <a:endParaRPr lang="nb-NO" sz="2800" dirty="0"/>
          </a:p>
          <a:p>
            <a:pPr>
              <a:lnSpc>
                <a:spcPct val="100000"/>
              </a:lnSpc>
            </a:pPr>
            <a:r>
              <a:rPr lang="nb-NO" dirty="0"/>
              <a:t>Aktivitet: stemningsdagboken</a:t>
            </a:r>
          </a:p>
          <a:p>
            <a:pPr>
              <a:lnSpc>
                <a:spcPct val="100000"/>
              </a:lnSpc>
            </a:pPr>
            <a:r>
              <a:rPr lang="nb-NO" dirty="0"/>
              <a:t>Summegruppe: din døgnrytme i vedlikeholdsfasen</a:t>
            </a:r>
          </a:p>
          <a:p>
            <a:pPr>
              <a:lnSpc>
                <a:spcPct val="100000"/>
              </a:lnSpc>
            </a:pPr>
            <a:r>
              <a:rPr lang="nb-NO" dirty="0"/>
              <a:t>Egenaktivitet: søvn- og døgnrytme i forebyggelsesplanen</a:t>
            </a:r>
          </a:p>
        </p:txBody>
      </p:sp>
    </p:spTree>
    <p:extLst>
      <p:ext uri="{BB962C8B-B14F-4D97-AF65-F5344CB8AC3E}">
        <p14:creationId xmlns:p14="http://schemas.microsoft.com/office/powerpoint/2010/main" val="64343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tel 1"/>
          <p:cNvSpPr>
            <a:spLocks noGrp="1"/>
          </p:cNvSpPr>
          <p:nvPr>
            <p:ph type="title"/>
          </p:nvPr>
        </p:nvSpPr>
        <p:spPr/>
        <p:txBody>
          <a:bodyPr anchor="t">
            <a:normAutofit/>
          </a:bodyPr>
          <a:lstStyle/>
          <a:p>
            <a:r>
              <a:rPr lang="nb-NO" altLang="nb-NO" dirty="0"/>
              <a:t>Forebyggelsesplanen</a:t>
            </a:r>
          </a:p>
        </p:txBody>
      </p:sp>
      <p:sp>
        <p:nvSpPr>
          <p:cNvPr id="128003" name="Plassholder for innhold 2"/>
          <p:cNvSpPr>
            <a:spLocks noGrp="1"/>
          </p:cNvSpPr>
          <p:nvPr>
            <p:ph idx="1"/>
          </p:nvPr>
        </p:nvSpPr>
        <p:spPr/>
        <p:txBody>
          <a:bodyPr anchor="b">
            <a:normAutofit/>
          </a:bodyPr>
          <a:lstStyle/>
          <a:p>
            <a:pPr marL="0" indent="0">
              <a:buNone/>
            </a:pPr>
            <a:r>
              <a:rPr lang="nb-NO" altLang="nb-NO" dirty="0">
                <a:solidFill>
                  <a:schemeClr val="tx1"/>
                </a:solidFill>
                <a:ea typeface="Cambria" panose="02040503050406030204" pitchFamily="18" charset="0"/>
                <a:cs typeface="Calibri" panose="020F0502020204030204" pitchFamily="34" charset="0"/>
              </a:rPr>
              <a:t>1) Motivasjon for forebygging</a:t>
            </a:r>
          </a:p>
          <a:p>
            <a:pPr marL="400050" lvl="1" indent="0">
              <a:buNone/>
            </a:pPr>
            <a:endParaRPr lang="nb-NO" altLang="nb-NO" sz="2800" dirty="0">
              <a:solidFill>
                <a:schemeClr val="bg1">
                  <a:lumMod val="50000"/>
                </a:schemeClr>
              </a:solidFill>
              <a:ea typeface="Cambria" panose="02040503050406030204" pitchFamily="18" charset="0"/>
              <a:cs typeface="Calibri" panose="020F0502020204030204" pitchFamily="34" charset="0"/>
            </a:endParaRPr>
          </a:p>
          <a:p>
            <a:pPr marL="0" indent="-57150">
              <a:buNone/>
            </a:pPr>
            <a:r>
              <a:rPr lang="nb-NO" altLang="nb-NO" b="1" dirty="0">
                <a:ea typeface="Cambria" panose="02040503050406030204" pitchFamily="18" charset="0"/>
                <a:cs typeface="Calibri" panose="020F0502020204030204" pitchFamily="34" charset="0"/>
              </a:rPr>
              <a:t>2) Forebygging i vedlikeholdsfasen</a:t>
            </a:r>
          </a:p>
          <a:p>
            <a:pPr marL="857250" lvl="1" indent="-457200"/>
            <a:r>
              <a:rPr lang="nb-NO" altLang="nb-NO" sz="2800" b="1" dirty="0">
                <a:ea typeface="Cambria" panose="02040503050406030204" pitchFamily="18" charset="0"/>
                <a:cs typeface="Calibri" panose="020F0502020204030204" pitchFamily="34" charset="0"/>
              </a:rPr>
              <a:t>Risikofaktorer i vedlikeholdsfasen</a:t>
            </a:r>
          </a:p>
          <a:p>
            <a:pPr marL="857250" lvl="1" indent="-457200"/>
            <a:r>
              <a:rPr lang="nb-NO" altLang="nb-NO" sz="2800" b="1" dirty="0">
                <a:solidFill>
                  <a:schemeClr val="tx1"/>
                </a:solidFill>
                <a:ea typeface="Cambria" panose="02040503050406030204" pitchFamily="18" charset="0"/>
                <a:cs typeface="Calibri" panose="020F0502020204030204" pitchFamily="34" charset="0"/>
              </a:rPr>
              <a:t>Tiltak overfor risikofaktorer </a:t>
            </a:r>
            <a:br>
              <a:rPr lang="nb-NO" altLang="nb-NO" sz="2800" b="1" dirty="0">
                <a:solidFill>
                  <a:schemeClr val="tx1"/>
                </a:solidFill>
                <a:ea typeface="Cambria" panose="02040503050406030204" pitchFamily="18" charset="0"/>
                <a:cs typeface="Calibri" panose="020F0502020204030204" pitchFamily="34" charset="0"/>
              </a:rPr>
            </a:br>
            <a:r>
              <a:rPr lang="nb-NO" altLang="nb-NO" sz="2800" b="1" dirty="0">
                <a:solidFill>
                  <a:schemeClr val="tx1"/>
                </a:solidFill>
                <a:ea typeface="Cambria" panose="02040503050406030204" pitchFamily="18" charset="0"/>
                <a:cs typeface="Calibri" panose="020F0502020204030204" pitchFamily="34" charset="0"/>
              </a:rPr>
              <a:t>– sunn og regelmessig livsførsel</a:t>
            </a:r>
          </a:p>
          <a:p>
            <a:pPr marL="400050" lvl="1" indent="0">
              <a:buNone/>
            </a:pPr>
            <a:endParaRPr lang="nb-NO" altLang="nb-NO" sz="2800" dirty="0">
              <a:solidFill>
                <a:schemeClr val="tx1"/>
              </a:solidFill>
              <a:ea typeface="Cambria" panose="02040503050406030204" pitchFamily="18" charset="0"/>
              <a:cs typeface="Calibri" panose="020F0502020204030204" pitchFamily="34" charset="0"/>
            </a:endParaRPr>
          </a:p>
          <a:p>
            <a:pPr marL="0" indent="-57150">
              <a:buNone/>
            </a:pPr>
            <a:r>
              <a:rPr lang="nb-NO" altLang="nb-NO" dirty="0">
                <a:solidFill>
                  <a:schemeClr val="tx1"/>
                </a:solidFill>
                <a:ea typeface="Cambria" panose="02040503050406030204" pitchFamily="18" charset="0"/>
                <a:cs typeface="Calibri" panose="020F0502020204030204" pitchFamily="34" charset="0"/>
              </a:rPr>
              <a:t>3) Forebygging i varselfasen</a:t>
            </a:r>
          </a:p>
        </p:txBody>
      </p:sp>
      <p:pic>
        <p:nvPicPr>
          <p:cNvPr id="2" name="Bilde 1" descr="Et bilde som inneholder skjermbilde, mønster, sort og hvit, Symmetri&#10;&#10;Automatisk generert beskrivelse">
            <a:extLst>
              <a:ext uri="{FF2B5EF4-FFF2-40B4-BE49-F238E27FC236}">
                <a16:creationId xmlns:a16="http://schemas.microsoft.com/office/drawing/2014/main" id="{F5BB01DF-9099-D2BB-D725-25192FE88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0610" y="1195661"/>
            <a:ext cx="1921855" cy="1921855"/>
          </a:xfrm>
          <a:prstGeom prst="rect">
            <a:avLst/>
          </a:prstGeom>
        </p:spPr>
      </p:pic>
      <p:pic>
        <p:nvPicPr>
          <p:cNvPr id="3" name="Bilde 2" descr="Et bilde som inneholder skjermbilde, mønster, sort og hvit, Symmetri">
            <a:extLst>
              <a:ext uri="{FF2B5EF4-FFF2-40B4-BE49-F238E27FC236}">
                <a16:creationId xmlns:a16="http://schemas.microsoft.com/office/drawing/2014/main" id="{299E57D9-3173-EE93-D682-4B1B45AB48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9712" y="3944726"/>
            <a:ext cx="1918154" cy="1918154"/>
          </a:xfrm>
          <a:prstGeom prst="rect">
            <a:avLst/>
          </a:prstGeom>
        </p:spPr>
      </p:pic>
      <p:sp>
        <p:nvSpPr>
          <p:cNvPr id="5" name="TekstSylinder 4">
            <a:extLst>
              <a:ext uri="{FF2B5EF4-FFF2-40B4-BE49-F238E27FC236}">
                <a16:creationId xmlns:a16="http://schemas.microsoft.com/office/drawing/2014/main" id="{8D639A4F-4921-E08E-1E3C-27376D1C104C}"/>
              </a:ext>
            </a:extLst>
          </p:cNvPr>
          <p:cNvSpPr txBox="1"/>
          <p:nvPr/>
        </p:nvSpPr>
        <p:spPr>
          <a:xfrm>
            <a:off x="10127752" y="3083974"/>
            <a:ext cx="820663" cy="461665"/>
          </a:xfrm>
          <a:prstGeom prst="rect">
            <a:avLst/>
          </a:prstGeom>
          <a:noFill/>
        </p:spPr>
        <p:txBody>
          <a:bodyPr wrap="square" rtlCol="0">
            <a:spAutoFit/>
          </a:bodyPr>
          <a:lstStyle/>
          <a:p>
            <a:r>
              <a:rPr lang="nb-NO" sz="2400" dirty="0" err="1"/>
              <a:t>Pdf</a:t>
            </a:r>
            <a:endParaRPr lang="nb-NO" sz="2400" dirty="0"/>
          </a:p>
        </p:txBody>
      </p:sp>
      <p:sp>
        <p:nvSpPr>
          <p:cNvPr id="6" name="TekstSylinder 5">
            <a:extLst>
              <a:ext uri="{FF2B5EF4-FFF2-40B4-BE49-F238E27FC236}">
                <a16:creationId xmlns:a16="http://schemas.microsoft.com/office/drawing/2014/main" id="{C9188AE6-DC18-7DF7-DE04-0B9063588709}"/>
              </a:ext>
            </a:extLst>
          </p:cNvPr>
          <p:cNvSpPr txBox="1"/>
          <p:nvPr/>
        </p:nvSpPr>
        <p:spPr>
          <a:xfrm>
            <a:off x="9446094" y="5826880"/>
            <a:ext cx="1904657" cy="461665"/>
          </a:xfrm>
          <a:prstGeom prst="rect">
            <a:avLst/>
          </a:prstGeom>
          <a:noFill/>
        </p:spPr>
        <p:txBody>
          <a:bodyPr wrap="square" rtlCol="0">
            <a:spAutoFit/>
          </a:bodyPr>
          <a:lstStyle/>
          <a:p>
            <a:pPr algn="ctr"/>
            <a:r>
              <a:rPr lang="nb-NO" sz="2400" dirty="0"/>
              <a:t>Redigerbar</a:t>
            </a:r>
          </a:p>
        </p:txBody>
      </p:sp>
    </p:spTree>
    <p:extLst>
      <p:ext uri="{BB962C8B-B14F-4D97-AF65-F5344CB8AC3E}">
        <p14:creationId xmlns:p14="http://schemas.microsoft.com/office/powerpoint/2010/main" val="84770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fade">
                                      <p:cBhvr>
                                        <p:cTn id="7" dur="500"/>
                                        <p:tgtEl>
                                          <p:spTgt spid="12800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8003">
                                            <p:txEl>
                                              <p:pRg st="2" end="2"/>
                                            </p:txEl>
                                          </p:spTgt>
                                        </p:tgtEl>
                                        <p:attrNameLst>
                                          <p:attrName>style.visibility</p:attrName>
                                        </p:attrNameLst>
                                      </p:cBhvr>
                                      <p:to>
                                        <p:strVal val="visible"/>
                                      </p:to>
                                    </p:set>
                                    <p:animEffect transition="in" filter="fade">
                                      <p:cBhvr>
                                        <p:cTn id="10" dur="500"/>
                                        <p:tgtEl>
                                          <p:spTgt spid="12800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8003">
                                            <p:txEl>
                                              <p:pRg st="3" end="3"/>
                                            </p:txEl>
                                          </p:spTgt>
                                        </p:tgtEl>
                                        <p:attrNameLst>
                                          <p:attrName>style.visibility</p:attrName>
                                        </p:attrNameLst>
                                      </p:cBhvr>
                                      <p:to>
                                        <p:strVal val="visible"/>
                                      </p:to>
                                    </p:set>
                                    <p:animEffect transition="in" filter="fade">
                                      <p:cBhvr>
                                        <p:cTn id="13" dur="500"/>
                                        <p:tgtEl>
                                          <p:spTgt spid="12800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8003">
                                            <p:txEl>
                                              <p:pRg st="4" end="4"/>
                                            </p:txEl>
                                          </p:spTgt>
                                        </p:tgtEl>
                                        <p:attrNameLst>
                                          <p:attrName>style.visibility</p:attrName>
                                        </p:attrNameLst>
                                      </p:cBhvr>
                                      <p:to>
                                        <p:strVal val="visible"/>
                                      </p:to>
                                    </p:set>
                                    <p:animEffect transition="in" filter="fade">
                                      <p:cBhvr>
                                        <p:cTn id="16" dur="500"/>
                                        <p:tgtEl>
                                          <p:spTgt spid="12800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8003">
                                            <p:txEl>
                                              <p:pRg st="6" end="6"/>
                                            </p:txEl>
                                          </p:spTgt>
                                        </p:tgtEl>
                                        <p:attrNameLst>
                                          <p:attrName>style.visibility</p:attrName>
                                        </p:attrNameLst>
                                      </p:cBhvr>
                                      <p:to>
                                        <p:strVal val="visible"/>
                                      </p:to>
                                    </p:set>
                                    <p:animEffect transition="in" filter="fade">
                                      <p:cBhvr>
                                        <p:cTn id="19" dur="500"/>
                                        <p:tgtEl>
                                          <p:spTgt spid="1280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tekst, skjermbilde, Parallell, line&#10;&#10;Automatisk generert beskrivelse">
            <a:extLst>
              <a:ext uri="{FF2B5EF4-FFF2-40B4-BE49-F238E27FC236}">
                <a16:creationId xmlns:a16="http://schemas.microsoft.com/office/drawing/2014/main" id="{ADBF63B9-6807-32F8-15F4-370AE78E02C9}"/>
              </a:ext>
            </a:extLst>
          </p:cNvPr>
          <p:cNvPicPr>
            <a:picLocks noChangeAspect="1"/>
          </p:cNvPicPr>
          <p:nvPr/>
        </p:nvPicPr>
        <p:blipFill>
          <a:blip r:embed="rId3" cstate="print">
            <a:extLst>
              <a:ext uri="{28A0092B-C50C-407E-A947-70E740481C1C}">
                <a14:useLocalDpi xmlns:a14="http://schemas.microsoft.com/office/drawing/2010/main" val="0"/>
              </a:ext>
            </a:extLst>
          </a:blip>
          <a:srcRect t="1666" b="58658"/>
          <a:stretch/>
        </p:blipFill>
        <p:spPr>
          <a:xfrm>
            <a:off x="6299247" y="2121344"/>
            <a:ext cx="5197428" cy="2913755"/>
          </a:xfrm>
          <a:prstGeom prst="rect">
            <a:avLst/>
          </a:prstGeom>
        </p:spPr>
      </p:pic>
      <p:pic>
        <p:nvPicPr>
          <p:cNvPr id="7" name="Bilde 6" descr="Et bilde som inneholder tekst, skjermbilde, Parallell, line&#10;&#10;Automatisk generert beskrivelse">
            <a:extLst>
              <a:ext uri="{FF2B5EF4-FFF2-40B4-BE49-F238E27FC236}">
                <a16:creationId xmlns:a16="http://schemas.microsoft.com/office/drawing/2014/main" id="{B47C8D15-C410-F44E-2012-171A2EE5E413}"/>
              </a:ext>
            </a:extLst>
          </p:cNvPr>
          <p:cNvPicPr>
            <a:picLocks noChangeAspect="1"/>
          </p:cNvPicPr>
          <p:nvPr/>
        </p:nvPicPr>
        <p:blipFill>
          <a:blip r:embed="rId4" cstate="print">
            <a:extLst>
              <a:ext uri="{28A0092B-C50C-407E-A947-70E740481C1C}">
                <a14:useLocalDpi xmlns:a14="http://schemas.microsoft.com/office/drawing/2010/main" val="0"/>
              </a:ext>
            </a:extLst>
          </a:blip>
          <a:srcRect t="65768" b="5445"/>
          <a:stretch/>
        </p:blipFill>
        <p:spPr>
          <a:xfrm>
            <a:off x="695322" y="2121344"/>
            <a:ext cx="5197431" cy="2118148"/>
          </a:xfrm>
          <a:prstGeom prst="rect">
            <a:avLst/>
          </a:prstGeom>
        </p:spPr>
      </p:pic>
    </p:spTree>
    <p:extLst>
      <p:ext uri="{BB962C8B-B14F-4D97-AF65-F5344CB8AC3E}">
        <p14:creationId xmlns:p14="http://schemas.microsoft.com/office/powerpoint/2010/main" val="580708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latin typeface="+mj-lt"/>
              </a:rPr>
              <a:t>Hvor vanlige er søvnforstyrrelser i vedlikeholdsfasen?</a:t>
            </a:r>
          </a:p>
        </p:txBody>
      </p:sp>
      <p:sp>
        <p:nvSpPr>
          <p:cNvPr id="3" name="Plassholder for innhold 2"/>
          <p:cNvSpPr>
            <a:spLocks noGrp="1"/>
          </p:cNvSpPr>
          <p:nvPr>
            <p:ph idx="1"/>
          </p:nvPr>
        </p:nvSpPr>
        <p:spPr/>
        <p:txBody>
          <a:bodyPr anchor="b">
            <a:normAutofit/>
          </a:bodyPr>
          <a:lstStyle/>
          <a:p>
            <a:r>
              <a:rPr lang="nb-NO" dirty="0">
                <a:ea typeface="Cambria" panose="02040503050406030204" pitchFamily="18" charset="0"/>
              </a:rPr>
              <a:t>Mer enn halvparten har en søvnforstyrrelse i vedlikeholdsfasen</a:t>
            </a:r>
          </a:p>
          <a:p>
            <a:pPr marL="0" indent="0">
              <a:buNone/>
            </a:pPr>
            <a:endParaRPr lang="nb-NO" dirty="0">
              <a:ea typeface="Cambria" panose="02040503050406030204" pitchFamily="18" charset="0"/>
            </a:endParaRPr>
          </a:p>
          <a:p>
            <a:r>
              <a:rPr lang="nb-NO" dirty="0">
                <a:ea typeface="Cambria" panose="02040503050406030204" pitchFamily="18" charset="0"/>
              </a:rPr>
              <a:t>En av fem har en diagnostiserbar søvnforstyrrelse:</a:t>
            </a:r>
          </a:p>
          <a:p>
            <a:pPr lvl="2"/>
            <a:r>
              <a:rPr lang="nb-NO" sz="2400" dirty="0" err="1">
                <a:ea typeface="Cambria" panose="02040503050406030204" pitchFamily="18" charset="0"/>
              </a:rPr>
              <a:t>Insomni</a:t>
            </a:r>
            <a:r>
              <a:rPr lang="nb-NO" sz="2400" dirty="0">
                <a:ea typeface="Cambria" panose="02040503050406030204" pitchFamily="18" charset="0"/>
              </a:rPr>
              <a:t> </a:t>
            </a:r>
          </a:p>
          <a:p>
            <a:pPr lvl="2"/>
            <a:r>
              <a:rPr lang="nb-NO" sz="2400" dirty="0">
                <a:ea typeface="Cambria" panose="02040503050406030204" pitchFamily="18" charset="0"/>
              </a:rPr>
              <a:t>Døgnrytmeforstyrrelser</a:t>
            </a:r>
          </a:p>
          <a:p>
            <a:pPr lvl="2"/>
            <a:r>
              <a:rPr lang="nb-NO" sz="2400" dirty="0" err="1">
                <a:ea typeface="Cambria" panose="02040503050406030204" pitchFamily="18" charset="0"/>
              </a:rPr>
              <a:t>Hypersomni</a:t>
            </a:r>
            <a:endParaRPr lang="nb-NO" sz="2400" dirty="0">
              <a:ea typeface="Cambria" panose="02040503050406030204" pitchFamily="18" charset="0"/>
            </a:endParaRPr>
          </a:p>
          <a:p>
            <a:pPr lvl="2"/>
            <a:r>
              <a:rPr lang="nb-NO" sz="2400" dirty="0">
                <a:ea typeface="Cambria" panose="02040503050406030204" pitchFamily="18" charset="0"/>
              </a:rPr>
              <a:t>Søvnrelaterte pusteforstyrrelser</a:t>
            </a:r>
          </a:p>
          <a:p>
            <a:pPr lvl="2"/>
            <a:r>
              <a:rPr lang="nb-NO" sz="2400" dirty="0">
                <a:ea typeface="Cambria" panose="02040503050406030204" pitchFamily="18" charset="0"/>
              </a:rPr>
              <a:t>Parasomnier</a:t>
            </a:r>
          </a:p>
          <a:p>
            <a:pPr lvl="2"/>
            <a:r>
              <a:rPr lang="nb-NO" sz="2400" dirty="0">
                <a:ea typeface="Cambria" panose="02040503050406030204" pitchFamily="18" charset="0"/>
              </a:rPr>
              <a:t>Søvnrelaterte bevegelsesforstyrrelser</a:t>
            </a:r>
          </a:p>
        </p:txBody>
      </p:sp>
    </p:spTree>
    <p:extLst>
      <p:ext uri="{BB962C8B-B14F-4D97-AF65-F5344CB8AC3E}">
        <p14:creationId xmlns:p14="http://schemas.microsoft.com/office/powerpoint/2010/main" val="152170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Søvnforstyrrelser – en risikofaktor</a:t>
            </a:r>
          </a:p>
        </p:txBody>
      </p:sp>
      <p:sp>
        <p:nvSpPr>
          <p:cNvPr id="3" name="Plassholder for innhold 2"/>
          <p:cNvSpPr>
            <a:spLocks noGrp="1"/>
          </p:cNvSpPr>
          <p:nvPr>
            <p:ph idx="1"/>
          </p:nvPr>
        </p:nvSpPr>
        <p:spPr/>
        <p:txBody>
          <a:bodyPr anchor="b">
            <a:noAutofit/>
          </a:bodyPr>
          <a:lstStyle/>
          <a:p>
            <a:pPr marL="0" indent="0">
              <a:buNone/>
            </a:pPr>
            <a:r>
              <a:rPr lang="nb-NO" b="1" dirty="0">
                <a:solidFill>
                  <a:srgbClr val="FF0000"/>
                </a:solidFill>
                <a:ea typeface="Cambria" panose="02040503050406030204" pitchFamily="18" charset="0"/>
              </a:rPr>
              <a:t>!</a:t>
            </a:r>
            <a:r>
              <a:rPr lang="nb-NO" dirty="0">
                <a:ea typeface="Cambria" panose="02040503050406030204" pitchFamily="18" charset="0"/>
              </a:rPr>
              <a:t> </a:t>
            </a:r>
            <a:r>
              <a:rPr lang="nb-NO" b="1" dirty="0">
                <a:ea typeface="Cambria" panose="02040503050406030204" pitchFamily="18" charset="0"/>
              </a:rPr>
              <a:t>Søvnmangel og ustabil døgnrytme er en sterk risikofaktor </a:t>
            </a:r>
            <a:br>
              <a:rPr lang="nb-NO" b="1" dirty="0">
                <a:ea typeface="Cambria" panose="02040503050406030204" pitchFamily="18" charset="0"/>
              </a:rPr>
            </a:br>
            <a:r>
              <a:rPr lang="nb-NO" b="1" dirty="0">
                <a:ea typeface="Cambria" panose="02040503050406030204" pitchFamily="18" charset="0"/>
              </a:rPr>
              <a:t>for tilbakefall til den maniske polen</a:t>
            </a:r>
          </a:p>
          <a:p>
            <a:endParaRPr lang="nb-NO" dirty="0">
              <a:ea typeface="Cambria" panose="02040503050406030204" pitchFamily="18" charset="0"/>
            </a:endParaRPr>
          </a:p>
          <a:p>
            <a:r>
              <a:rPr lang="nb-NO" dirty="0">
                <a:ea typeface="Cambria" panose="02040503050406030204" pitchFamily="18" charset="0"/>
              </a:rPr>
              <a:t>Økt søvn er assosiert med tilbakefall til depresjon</a:t>
            </a:r>
          </a:p>
        </p:txBody>
      </p:sp>
    </p:spTree>
    <p:extLst>
      <p:ext uri="{BB962C8B-B14F-4D97-AF65-F5344CB8AC3E}">
        <p14:creationId xmlns:p14="http://schemas.microsoft.com/office/powerpoint/2010/main" val="103126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25E10E63-191E-E9F0-894A-258605408C45}"/>
              </a:ext>
            </a:extLst>
          </p:cNvPr>
          <p:cNvSpPr/>
          <p:nvPr/>
        </p:nvSpPr>
        <p:spPr>
          <a:xfrm>
            <a:off x="634289" y="2306820"/>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57F27F53-64F2-D419-1432-E54FC2D9082C}"/>
              </a:ext>
            </a:extLst>
          </p:cNvPr>
          <p:cNvSpPr/>
          <p:nvPr/>
        </p:nvSpPr>
        <p:spPr>
          <a:xfrm>
            <a:off x="634289" y="4277778"/>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A7690D19-813B-3ADD-E121-108EDCEA3CA5}"/>
              </a:ext>
            </a:extLst>
          </p:cNvPr>
          <p:cNvSpPr/>
          <p:nvPr/>
        </p:nvSpPr>
        <p:spPr>
          <a:xfrm>
            <a:off x="634289" y="5801527"/>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noFill/>
        </p:spPr>
        <p:txBody>
          <a:bodyPr anchor="t"/>
          <a:lstStyle/>
          <a:p>
            <a:r>
              <a:rPr lang="nb-NO" dirty="0"/>
              <a:t>Summegruppe</a:t>
            </a:r>
          </a:p>
        </p:txBody>
      </p:sp>
      <p:sp>
        <p:nvSpPr>
          <p:cNvPr id="3" name="Plassholder for innhold 2"/>
          <p:cNvSpPr>
            <a:spLocks noGrp="1"/>
          </p:cNvSpPr>
          <p:nvPr>
            <p:ph idx="1"/>
          </p:nvPr>
        </p:nvSpPr>
        <p:spPr>
          <a:noFill/>
        </p:spPr>
        <p:txBody>
          <a:bodyPr anchor="b">
            <a:normAutofit/>
          </a:bodyPr>
          <a:lstStyle/>
          <a:p>
            <a:pPr marL="514350" indent="-514350">
              <a:buFont typeface="+mj-lt"/>
              <a:buAutoNum type="arabicPeriod"/>
            </a:pPr>
            <a:r>
              <a:rPr lang="nb-NO" dirty="0">
                <a:ea typeface="Cambria" panose="02040503050406030204" pitchFamily="18" charset="0"/>
              </a:rPr>
              <a:t>Har du erfart at søvn- og døgnrytmeforstyrrelser </a:t>
            </a:r>
            <a:br>
              <a:rPr lang="nb-NO" dirty="0">
                <a:ea typeface="Cambria" panose="02040503050406030204" pitchFamily="18" charset="0"/>
              </a:rPr>
            </a:br>
            <a:r>
              <a:rPr lang="nb-NO" dirty="0">
                <a:ea typeface="Cambria" panose="02040503050406030204" pitchFamily="18" charset="0"/>
              </a:rPr>
              <a:t>i vedlikeholdsfasen førte til økt affektiv ustabilitet </a:t>
            </a:r>
            <a:br>
              <a:rPr lang="nb-NO" dirty="0">
                <a:ea typeface="Cambria" panose="02040503050406030204" pitchFamily="18" charset="0"/>
              </a:rPr>
            </a:br>
            <a:r>
              <a:rPr lang="nb-NO" dirty="0">
                <a:ea typeface="Cambria" panose="02040503050406030204" pitchFamily="18" charset="0"/>
              </a:rPr>
              <a:t>eller tilbakefall?</a:t>
            </a:r>
          </a:p>
          <a:p>
            <a:pPr marL="514350" indent="-514350">
              <a:buFont typeface="+mj-lt"/>
              <a:buAutoNum type="arabicPeriod"/>
            </a:pPr>
            <a:endParaRPr lang="nb-NO" dirty="0">
              <a:ea typeface="Cambria" panose="02040503050406030204" pitchFamily="18" charset="0"/>
            </a:endParaRPr>
          </a:p>
          <a:p>
            <a:pPr marL="514350" indent="-514350">
              <a:buFont typeface="+mj-lt"/>
              <a:buAutoNum type="arabicPeriod"/>
            </a:pPr>
            <a:r>
              <a:rPr lang="nb-NO" dirty="0">
                <a:ea typeface="Cambria" panose="02040503050406030204" pitchFamily="18" charset="0"/>
              </a:rPr>
              <a:t>Er søvn- og døgnrytmeforstyrrelser i så fall en risikofaktor for (</a:t>
            </a:r>
            <a:r>
              <a:rPr lang="nb-NO" dirty="0" err="1">
                <a:ea typeface="Cambria" panose="02040503050406030204" pitchFamily="18" charset="0"/>
              </a:rPr>
              <a:t>hypo</a:t>
            </a:r>
            <a:r>
              <a:rPr lang="nb-NO" dirty="0">
                <a:ea typeface="Cambria" panose="02040503050406030204" pitchFamily="18" charset="0"/>
              </a:rPr>
              <a:t>)mani, depresjon, blandet tilstand eller flere episodetyper? </a:t>
            </a:r>
          </a:p>
          <a:p>
            <a:pPr marL="514350" indent="-514350">
              <a:buFont typeface="+mj-lt"/>
              <a:buAutoNum type="arabicPeriod"/>
            </a:pPr>
            <a:endParaRPr lang="nb-NO" dirty="0">
              <a:ea typeface="Cambria" panose="02040503050406030204" pitchFamily="18" charset="0"/>
            </a:endParaRPr>
          </a:p>
          <a:p>
            <a:pPr marL="514350" indent="-514350">
              <a:buFont typeface="+mj-lt"/>
              <a:buAutoNum type="arabicPeriod"/>
            </a:pPr>
            <a:r>
              <a:rPr lang="nb-NO" dirty="0">
                <a:ea typeface="Cambria" panose="02040503050406030204" pitchFamily="18" charset="0"/>
              </a:rPr>
              <a:t>Er du fornøyd med egen søvn og døgnrytme i vedlikeholdsfasen?</a:t>
            </a:r>
          </a:p>
        </p:txBody>
      </p:sp>
      <p:pic>
        <p:nvPicPr>
          <p:cNvPr id="4" name="Bilde 3">
            <a:extLst>
              <a:ext uri="{FF2B5EF4-FFF2-40B4-BE49-F238E27FC236}">
                <a16:creationId xmlns:a16="http://schemas.microsoft.com/office/drawing/2014/main" id="{CF533141-11E7-81BB-0717-2CA02A1531D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40" cy="2845368"/>
          </a:xfrm>
          <a:prstGeom prst="rect">
            <a:avLst/>
          </a:prstGeom>
        </p:spPr>
      </p:pic>
    </p:spTree>
    <p:extLst>
      <p:ext uri="{BB962C8B-B14F-4D97-AF65-F5344CB8AC3E}">
        <p14:creationId xmlns:p14="http://schemas.microsoft.com/office/powerpoint/2010/main" val="23329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tel 1"/>
          <p:cNvSpPr>
            <a:spLocks noGrp="1"/>
          </p:cNvSpPr>
          <p:nvPr>
            <p:ph type="title"/>
          </p:nvPr>
        </p:nvSpPr>
        <p:spPr/>
        <p:txBody>
          <a:bodyPr anchor="t">
            <a:noAutofit/>
          </a:bodyPr>
          <a:lstStyle/>
          <a:p>
            <a:r>
              <a:rPr lang="nb-NO" dirty="0">
                <a:latin typeface="+mj-lt"/>
              </a:rPr>
              <a:t>Hvordan oppnå god søvn og </a:t>
            </a:r>
            <a:br>
              <a:rPr lang="nb-NO" dirty="0">
                <a:latin typeface="+mj-lt"/>
              </a:rPr>
            </a:br>
            <a:r>
              <a:rPr lang="nb-NO" dirty="0">
                <a:latin typeface="+mj-lt"/>
              </a:rPr>
              <a:t>regelmessig livsførsel?</a:t>
            </a:r>
            <a:br>
              <a:rPr lang="nb-NO" altLang="nb-NO" b="1" dirty="0">
                <a:latin typeface="+mj-lt"/>
              </a:rPr>
            </a:br>
            <a:r>
              <a:rPr lang="nb-NO" altLang="nb-NO" sz="3600" b="1" dirty="0">
                <a:latin typeface="+mj-lt"/>
              </a:rPr>
              <a:t> </a:t>
            </a:r>
            <a:r>
              <a:rPr lang="nb-NO" altLang="nb-NO" sz="3600" dirty="0">
                <a:latin typeface="+mj-lt"/>
              </a:rPr>
              <a:t>– et samspill mellom 3 faktorer</a:t>
            </a:r>
          </a:p>
        </p:txBody>
      </p:sp>
      <p:sp>
        <p:nvSpPr>
          <p:cNvPr id="8" name="TekstSylinder 7">
            <a:extLst>
              <a:ext uri="{FF2B5EF4-FFF2-40B4-BE49-F238E27FC236}">
                <a16:creationId xmlns:a16="http://schemas.microsoft.com/office/drawing/2014/main" id="{8E7832CF-FB1A-787D-83FC-5DF5AEB19C9C}"/>
              </a:ext>
            </a:extLst>
          </p:cNvPr>
          <p:cNvSpPr txBox="1"/>
          <p:nvPr/>
        </p:nvSpPr>
        <p:spPr>
          <a:xfrm>
            <a:off x="2742157" y="5270925"/>
            <a:ext cx="1905000" cy="400110"/>
          </a:xfrm>
          <a:prstGeom prst="rect">
            <a:avLst/>
          </a:prstGeom>
          <a:noFill/>
        </p:spPr>
        <p:txBody>
          <a:bodyPr wrap="square" rtlCol="0">
            <a:spAutoFit/>
          </a:bodyPr>
          <a:lstStyle/>
          <a:p>
            <a:pPr algn="ctr"/>
            <a:r>
              <a:rPr lang="nb-NO" altLang="nb-NO" sz="2000" dirty="0">
                <a:latin typeface="+mj-lt"/>
                <a:ea typeface="Cambria" panose="02040503050406030204" pitchFamily="18" charset="0"/>
              </a:rPr>
              <a:t>1. Døgnrytmer</a:t>
            </a:r>
            <a:endParaRPr lang="nb-NO" sz="2000" dirty="0">
              <a:latin typeface="+mj-lt"/>
            </a:endParaRPr>
          </a:p>
        </p:txBody>
      </p:sp>
      <p:sp>
        <p:nvSpPr>
          <p:cNvPr id="9" name="TekstSylinder 8">
            <a:extLst>
              <a:ext uri="{FF2B5EF4-FFF2-40B4-BE49-F238E27FC236}">
                <a16:creationId xmlns:a16="http://schemas.microsoft.com/office/drawing/2014/main" id="{4662063B-42F0-D0E0-7BE2-42CBC0C22E8D}"/>
              </a:ext>
            </a:extLst>
          </p:cNvPr>
          <p:cNvSpPr txBox="1"/>
          <p:nvPr/>
        </p:nvSpPr>
        <p:spPr>
          <a:xfrm>
            <a:off x="5143500" y="5294113"/>
            <a:ext cx="1905000" cy="707886"/>
          </a:xfrm>
          <a:prstGeom prst="rect">
            <a:avLst/>
          </a:prstGeom>
          <a:noFill/>
        </p:spPr>
        <p:txBody>
          <a:bodyPr wrap="square" rtlCol="0">
            <a:spAutoFit/>
          </a:bodyPr>
          <a:lstStyle/>
          <a:p>
            <a:pPr algn="ctr"/>
            <a:r>
              <a:rPr lang="nb-NO" altLang="nb-NO" sz="2000" dirty="0">
                <a:latin typeface="+mj-lt"/>
                <a:ea typeface="Cambria" panose="02040503050406030204" pitchFamily="18" charset="0"/>
              </a:rPr>
              <a:t>2. Oppdemmet søvnbehov</a:t>
            </a:r>
          </a:p>
        </p:txBody>
      </p:sp>
      <p:sp>
        <p:nvSpPr>
          <p:cNvPr id="10" name="TekstSylinder 9">
            <a:extLst>
              <a:ext uri="{FF2B5EF4-FFF2-40B4-BE49-F238E27FC236}">
                <a16:creationId xmlns:a16="http://schemas.microsoft.com/office/drawing/2014/main" id="{AF2C13BC-D2A1-6F17-97FF-1B25E079679A}"/>
              </a:ext>
            </a:extLst>
          </p:cNvPr>
          <p:cNvSpPr txBox="1"/>
          <p:nvPr/>
        </p:nvSpPr>
        <p:spPr>
          <a:xfrm>
            <a:off x="7508331" y="5270925"/>
            <a:ext cx="1905000" cy="400110"/>
          </a:xfrm>
          <a:prstGeom prst="rect">
            <a:avLst/>
          </a:prstGeom>
          <a:noFill/>
        </p:spPr>
        <p:txBody>
          <a:bodyPr wrap="square" rtlCol="0">
            <a:spAutoFit/>
          </a:bodyPr>
          <a:lstStyle/>
          <a:p>
            <a:pPr algn="ctr"/>
            <a:r>
              <a:rPr lang="nb-NO" altLang="nb-NO" sz="2000" dirty="0">
                <a:latin typeface="+mj-lt"/>
                <a:ea typeface="Cambria" panose="02040503050406030204" pitchFamily="18" charset="0"/>
              </a:rPr>
              <a:t>3. Atferd</a:t>
            </a:r>
            <a:endParaRPr lang="nb-NO" sz="2000" dirty="0">
              <a:latin typeface="+mj-lt"/>
            </a:endParaRPr>
          </a:p>
        </p:txBody>
      </p:sp>
      <p:pic>
        <p:nvPicPr>
          <p:cNvPr id="2" name="Bilde 1">
            <a:extLst>
              <a:ext uri="{FF2B5EF4-FFF2-40B4-BE49-F238E27FC236}">
                <a16:creationId xmlns:a16="http://schemas.microsoft.com/office/drawing/2014/main" id="{800FA62F-9A2E-BE37-A610-6A43705900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53104" y="2933341"/>
            <a:ext cx="2146847" cy="2146847"/>
          </a:xfrm>
          <a:prstGeom prst="rect">
            <a:avLst/>
          </a:prstGeom>
        </p:spPr>
      </p:pic>
      <p:pic>
        <p:nvPicPr>
          <p:cNvPr id="4" name="Bilde 3">
            <a:extLst>
              <a:ext uri="{FF2B5EF4-FFF2-40B4-BE49-F238E27FC236}">
                <a16:creationId xmlns:a16="http://schemas.microsoft.com/office/drawing/2014/main" id="{20691600-4056-62FE-C9D1-9F1982D0DA5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027256" y="2936356"/>
            <a:ext cx="2143832" cy="2143832"/>
          </a:xfrm>
          <a:prstGeom prst="rect">
            <a:avLst/>
          </a:prstGeom>
        </p:spPr>
      </p:pic>
      <p:pic>
        <p:nvPicPr>
          <p:cNvPr id="6" name="Bilde 5">
            <a:extLst>
              <a:ext uri="{FF2B5EF4-FFF2-40B4-BE49-F238E27FC236}">
                <a16:creationId xmlns:a16="http://schemas.microsoft.com/office/drawing/2014/main" id="{FB93BB8D-3455-F3EE-321B-D405D9F486D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82441" y="2936356"/>
            <a:ext cx="2143832" cy="2143832"/>
          </a:xfrm>
          <a:prstGeom prst="rect">
            <a:avLst/>
          </a:prstGeom>
        </p:spPr>
      </p:pic>
    </p:spTree>
    <p:extLst>
      <p:ext uri="{BB962C8B-B14F-4D97-AF65-F5344CB8AC3E}">
        <p14:creationId xmlns:p14="http://schemas.microsoft.com/office/powerpoint/2010/main" val="172428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theme/theme1.xml><?xml version="1.0" encoding="utf-8"?>
<a:theme xmlns:a="http://schemas.openxmlformats.org/drawingml/2006/main" name="Bipolarkurs tema 2024">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polarkurs tema 2024" id="{E0C083A8-B92A-D34E-BC2E-6E474F1C59C2}" vid="{DA5BA24E-42EF-B041-B7C7-E93ABD9FBDF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11FB1E9-9614-4486-BCAE-EE9050B1B971}"/>
</file>

<file path=customXml/itemProps2.xml><?xml version="1.0" encoding="utf-8"?>
<ds:datastoreItem xmlns:ds="http://schemas.openxmlformats.org/officeDocument/2006/customXml" ds:itemID="{C53C780A-76C2-4EE8-AC49-6D084BEB8BA2}"/>
</file>

<file path=customXml/itemProps3.xml><?xml version="1.0" encoding="utf-8"?>
<ds:datastoreItem xmlns:ds="http://schemas.openxmlformats.org/officeDocument/2006/customXml" ds:itemID="{DC08840F-9BC0-4C9E-816F-4393638D487E}"/>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Bipolarkurs tema 2024</Template>
  <TotalTime>16037</TotalTime>
  <Words>4774</Words>
  <Application>Microsoft Macintosh PowerPoint</Application>
  <PresentationFormat>Widescreen</PresentationFormat>
  <Paragraphs>464</Paragraphs>
  <Slides>26</Slides>
  <Notes>26</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26</vt:i4>
      </vt:variant>
    </vt:vector>
  </HeadingPairs>
  <TitlesOfParts>
    <vt:vector size="31" baseType="lpstr">
      <vt:lpstr>Arial</vt:lpstr>
      <vt:lpstr>Calibri</vt:lpstr>
      <vt:lpstr>Calibri Light</vt:lpstr>
      <vt:lpstr>Cambria</vt:lpstr>
      <vt:lpstr>Bipolarkurs tema 2024</vt:lpstr>
      <vt:lpstr>Søvn og regelmessighet</vt:lpstr>
      <vt:lpstr>Egenaktivitet til i dag</vt:lpstr>
      <vt:lpstr>Dagens tema</vt:lpstr>
      <vt:lpstr>Forebyggelsesplanen</vt:lpstr>
      <vt:lpstr>PowerPoint-presentasjon</vt:lpstr>
      <vt:lpstr>Hvor vanlige er søvnforstyrrelser i vedlikeholdsfasen?</vt:lpstr>
      <vt:lpstr>Søvnforstyrrelser – en risikofaktor</vt:lpstr>
      <vt:lpstr>Summegruppe</vt:lpstr>
      <vt:lpstr>Hvordan oppnå god søvn og  regelmessig livsførsel?  – et samspill mellom 3 faktorer</vt:lpstr>
      <vt:lpstr>1. Døgnrytmer</vt:lpstr>
      <vt:lpstr>Biologiske klokker</vt:lpstr>
      <vt:lpstr>PowerPoint-presentasjon</vt:lpstr>
      <vt:lpstr>3. Atferd</vt:lpstr>
      <vt:lpstr>Atferd som kan forstyrre søvn og døgnrytme</vt:lpstr>
      <vt:lpstr>Eksponering for lys</vt:lpstr>
      <vt:lpstr>Spiserutiner</vt:lpstr>
      <vt:lpstr>Usunt kosthold og overvekt</vt:lpstr>
      <vt:lpstr>Kosthold</vt:lpstr>
      <vt:lpstr>Trening i vedlikeholdsfasen</vt:lpstr>
      <vt:lpstr>Trenger du drahjelp for å bedre egen helse?</vt:lpstr>
      <vt:lpstr>Søvnråd  ved vanlige søvnvansker i vedlikeholdsfasen</vt:lpstr>
      <vt:lpstr>Døgnrytmejusteringer</vt:lpstr>
      <vt:lpstr>Aktivitet: stemningsdagboken</vt:lpstr>
      <vt:lpstr>Summegruppe</vt:lpstr>
      <vt:lpstr>Egenaktivitet til neste gang</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Tuva Løyning</cp:lastModifiedBy>
  <cp:revision>563</cp:revision>
  <dcterms:created xsi:type="dcterms:W3CDTF">2022-04-25T12:49:33Z</dcterms:created>
  <dcterms:modified xsi:type="dcterms:W3CDTF">2024-12-19T12:45:01Z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ies>
</file>