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404" r:id="rId3"/>
    <p:sldId id="329" r:id="rId4"/>
    <p:sldId id="370" r:id="rId5"/>
    <p:sldId id="362" r:id="rId6"/>
    <p:sldId id="379" r:id="rId7"/>
    <p:sldId id="381" r:id="rId8"/>
    <p:sldId id="380" r:id="rId9"/>
    <p:sldId id="382" r:id="rId10"/>
    <p:sldId id="330" r:id="rId11"/>
    <p:sldId id="376" r:id="rId12"/>
    <p:sldId id="383" r:id="rId13"/>
    <p:sldId id="331" r:id="rId14"/>
    <p:sldId id="339" r:id="rId15"/>
    <p:sldId id="364" r:id="rId16"/>
    <p:sldId id="402" r:id="rId17"/>
    <p:sldId id="405" r:id="rId18"/>
    <p:sldId id="306"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hNC/47p0RcRwek3Ir+a1w==" hashData="49zp2MnorPBGXf0Rqa6w1sPyxkv3EuIoGh3HAK+eeMqbNClCvl5H9uY8WlK70OFLw/sxbCfI9xm6tGzH5SZPq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1" clrIdx="0">
    <p:extLst>
      <p:ext uri="{19B8F6BF-5375-455C-9EA6-DF929625EA0E}">
        <p15:presenceInfo xmlns:p15="http://schemas.microsoft.com/office/powerpoint/2012/main" userId="S-1-5-21-1370250876-1709593646-2220234579-362784" providerId="AD"/>
      </p:ext>
    </p:extLst>
  </p:cmAuthor>
  <p:cmAuthor id="2" name="Dag Vegard Skjelstad" initials="DVS" lastIdx="25" clrIdx="1">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5" autoAdjust="0"/>
    <p:restoredTop sz="72677" autoAdjust="0"/>
  </p:normalViewPr>
  <p:slideViewPr>
    <p:cSldViewPr snapToGrid="0">
      <p:cViewPr varScale="1">
        <p:scale>
          <a:sx n="121" d="100"/>
          <a:sy n="121" d="100"/>
        </p:scale>
        <p:origin x="392" y="168"/>
      </p:cViewPr>
      <p:guideLst/>
    </p:cSldViewPr>
  </p:slideViewPr>
  <p:notesTextViewPr>
    <p:cViewPr>
      <p:scale>
        <a:sx n="1" d="1"/>
        <a:sy n="1" d="1"/>
      </p:scale>
      <p:origin x="0" y="0"/>
    </p:cViewPr>
  </p:notesTextViewPr>
  <p:notesViewPr>
    <p:cSldViewPr snapToGrid="0">
      <p:cViewPr varScale="1">
        <p:scale>
          <a:sx n="109" d="100"/>
          <a:sy n="109" d="100"/>
        </p:scale>
        <p:origin x="2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40955-6113-4BA5-BD62-E47F363EA2CF}"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FB40-6131-4A19-980F-C35235EF2C4A}" type="slidenum">
              <a:rPr lang="nb-NO" smtClean="0"/>
              <a:t>‹#›</a:t>
            </a:fld>
            <a:endParaRPr lang="nb-NO"/>
          </a:p>
        </p:txBody>
      </p:sp>
    </p:spTree>
    <p:extLst>
      <p:ext uri="{BB962C8B-B14F-4D97-AF65-F5344CB8AC3E}">
        <p14:creationId xmlns:p14="http://schemas.microsoft.com/office/powerpoint/2010/main" val="726265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rk.no/video/liviren-bratterud-om-bipolar-lidelse_25599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usfrihverdag.no/nettve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Start om ønskelig med </a:t>
            </a:r>
            <a:r>
              <a:rPr lang="nb-NO" sz="1100" i="1" dirty="0" err="1"/>
              <a:t>mindfulness</a:t>
            </a:r>
            <a:r>
              <a:rPr lang="nb-NO" sz="1100" i="1" dirty="0"/>
              <a:t>-øvelse. </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1</a:t>
            </a:fld>
            <a:endParaRPr lang="nb-NO"/>
          </a:p>
        </p:txBody>
      </p:sp>
    </p:spTree>
    <p:extLst>
      <p:ext uri="{BB962C8B-B14F-4D97-AF65-F5344CB8AC3E}">
        <p14:creationId xmlns:p14="http://schemas.microsoft.com/office/powerpoint/2010/main" val="160093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10</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r>
              <a:rPr lang="nb-NO" altLang="nb-NO" sz="1100" i="1" dirty="0">
                <a:solidFill>
                  <a:schemeClr val="tx1"/>
                </a:solidFill>
              </a:rPr>
              <a:t>(bruk gjerne egne forslag her).</a:t>
            </a:r>
            <a:r>
              <a:rPr lang="nb-NO" sz="1100" i="1" baseline="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man har en sykdom som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deg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a:p>
            <a:pPr marL="0" indent="0">
              <a:buFontTx/>
              <a:buNone/>
            </a:pPr>
            <a:endParaRPr lang="nb-NO" sz="1100" b="0" i="0" dirty="0">
              <a:solidFill>
                <a:schemeClr val="tx1"/>
              </a:solidFill>
            </a:endParaRPr>
          </a:p>
          <a:p>
            <a:pPr marL="0" indent="0">
              <a:buFontTx/>
              <a:buNone/>
            </a:pPr>
            <a:r>
              <a:rPr lang="nb-NO" sz="1100" b="0" i="0" dirty="0">
                <a:solidFill>
                  <a:schemeClr val="tx1"/>
                </a:solidFill>
              </a:rPr>
              <a:t>SPØRSMÅL:</a:t>
            </a:r>
          </a:p>
          <a:p>
            <a:pPr marL="0" indent="0">
              <a:buFontTx/>
              <a:buNone/>
            </a:pPr>
            <a:r>
              <a:rPr lang="nb-NO" sz="1100" b="0" i="1" dirty="0">
                <a:solidFill>
                  <a:schemeClr val="tx1"/>
                </a:solidFill>
              </a:rPr>
              <a:t>Hør med deltagerne </a:t>
            </a:r>
            <a:r>
              <a:rPr lang="nb-NO" sz="1100" i="1" dirty="0">
                <a:solidFill>
                  <a:schemeClr val="tx1"/>
                </a:solidFill>
              </a:rPr>
              <a:t>med barn om deres erfaringer/hvordan de har snakket med sine barn om lidelsen (ev. også hvordan ens egne foreldre gjorde det hvis</a:t>
            </a:r>
            <a:r>
              <a:rPr lang="nb-NO" sz="1100" i="1" baseline="0" dirty="0">
                <a:solidFill>
                  <a:schemeClr val="tx1"/>
                </a:solidFill>
              </a:rPr>
              <a:t> man har vokst opp med en forelder med bipolar lidelse)</a:t>
            </a:r>
            <a:r>
              <a:rPr lang="nb-NO" sz="1100" i="1" dirty="0">
                <a:solidFill>
                  <a:schemeClr val="tx1"/>
                </a:solidFill>
              </a:rPr>
              <a:t>.</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11</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Hør med deltagerne </a:t>
            </a:r>
            <a:r>
              <a:rPr lang="nb-NO" sz="1100" i="1" dirty="0"/>
              <a:t>med barn om hva de har tenkt og gjort (ev. også hvordan ens egne foreldre gjorde det hvis</a:t>
            </a:r>
            <a:r>
              <a:rPr lang="nb-NO" sz="1100" i="1" baseline="0" dirty="0"/>
              <a:t> man har vokst opp med en forelder med bipolar lidelse)</a:t>
            </a:r>
            <a:r>
              <a:rPr lang="nb-NO" sz="1100" i="1" dirty="0"/>
              <a:t>.</a:t>
            </a:r>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12</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Les</a:t>
            </a:r>
            <a:r>
              <a:rPr lang="nb-NO" sz="1100" b="0" i="1" baseline="0" dirty="0"/>
              <a:t> fra lysbildet om </a:t>
            </a:r>
            <a:r>
              <a:rPr lang="nb-NO" sz="1100" b="0" i="1" kern="1200" dirty="0">
                <a:solidFill>
                  <a:schemeClr val="tx1"/>
                </a:solidFill>
                <a:effectLst/>
                <a:latin typeface="+mn-lt"/>
                <a:ea typeface="+mn-ea"/>
                <a:cs typeface="+mn-cs"/>
              </a:rPr>
              <a:t>Helsepersonelloven § 10a. «Helsepersonells plikt til å bidra til å ivareta mindreårige barn som pårørende». </a:t>
            </a:r>
            <a:endParaRPr lang="nb-NO" sz="1100" b="0" i="1" baseline="0" dirty="0"/>
          </a:p>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13</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men da må andre viktige voksne inn og kompensere!</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solidFill>
                  <a:schemeClr val="tx1"/>
                </a:solidFill>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solidFill>
                  <a:schemeClr val="tx1"/>
                </a:solidFill>
              </a:rPr>
              <a:t>Hør med deltagerne om hva de har gjort, ev. selv opplevd som barn</a:t>
            </a:r>
            <a:r>
              <a:rPr lang="nb-NO" sz="1100" b="0" i="1" baseline="0" dirty="0">
                <a:solidFill>
                  <a:schemeClr val="tx1"/>
                </a:solidFill>
              </a:rPr>
              <a:t>.</a:t>
            </a:r>
            <a:endParaRPr lang="nb-NO" sz="1100" b="0" i="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14</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endParaRPr lang="nb-NO" sz="1100" dirty="0"/>
          </a:p>
          <a:p>
            <a:pPr marL="0" indent="0">
              <a:buFont typeface="Arial" panose="020B0604020202020204" pitchFamily="34" charset="0"/>
              <a:buNone/>
            </a:pPr>
            <a:r>
              <a:rPr lang="nb-NO" sz="1100" dirty="0"/>
              <a:t>Det kan være spesielt vanskelig å vurdere om</a:t>
            </a:r>
            <a:r>
              <a:rPr lang="nb-NO" sz="1100" baseline="0" dirty="0"/>
              <a:t> og hvor åpen man skal være om å ha bipolar lidelse overfor andre enn familien og hjelpeapparatet. Åpenhet innebærer både potensielle fordeler og ulemper. </a:t>
            </a:r>
          </a:p>
          <a:p>
            <a:pPr marL="0" indent="0">
              <a:buFont typeface="Arial" panose="020B0604020202020204" pitchFamily="34" charset="0"/>
              <a:buNone/>
            </a:pPr>
            <a:endParaRPr lang="nb-NO" sz="1100" baseline="0" dirty="0"/>
          </a:p>
          <a:p>
            <a:pPr marL="0" indent="0">
              <a:buFont typeface="Arial" panose="020B0604020202020204" pitchFamily="34" charset="0"/>
              <a:buNone/>
            </a:pPr>
            <a:r>
              <a:rPr lang="nb-NO" sz="1100" baseline="0" dirty="0"/>
              <a:t>Skal man være åpen overfor:</a:t>
            </a:r>
            <a:endParaRPr lang="nb-NO" sz="1100" dirty="0"/>
          </a:p>
          <a:p>
            <a:pPr marL="171450" indent="-171450">
              <a:buFont typeface="Arial" panose="020B0604020202020204" pitchFamily="34" charset="0"/>
              <a:buChar char="•"/>
            </a:pPr>
            <a:r>
              <a:rPr lang="nb-NO" sz="1100" dirty="0"/>
              <a:t>Venner?</a:t>
            </a:r>
          </a:p>
          <a:p>
            <a:pPr marL="171450" indent="-171450">
              <a:buFont typeface="Arial" panose="020B0604020202020204" pitchFamily="34" charset="0"/>
              <a:buChar char="•"/>
            </a:pPr>
            <a:r>
              <a:rPr lang="nb-NO" sz="1100" dirty="0"/>
              <a:t>Arbeidsgiver og kolleger, lærere og medstudenter?</a:t>
            </a:r>
          </a:p>
          <a:p>
            <a:pPr marL="171450" indent="-171450">
              <a:buFont typeface="Arial" panose="020B0604020202020204" pitchFamily="34" charset="0"/>
              <a:buChar char="•"/>
            </a:pPr>
            <a:r>
              <a:rPr lang="nb-NO" sz="1100" dirty="0"/>
              <a:t>Barnas barnehage, skole, fritidsarenaer?</a:t>
            </a:r>
          </a:p>
          <a:p>
            <a:pPr marL="171450" indent="-171450">
              <a:buFont typeface="Arial" panose="020B0604020202020204" pitchFamily="34" charset="0"/>
              <a:buChar char="•"/>
            </a:pPr>
            <a:r>
              <a:rPr lang="nb-NO" sz="1100" dirty="0"/>
              <a:t>Bekjente, lokalmiljøet?</a:t>
            </a:r>
          </a:p>
          <a:p>
            <a:pPr marL="171450" indent="-171450">
              <a:buFont typeface="Arial" panose="020B0604020202020204" pitchFamily="34" charset="0"/>
              <a:buChar char="•"/>
            </a:pPr>
            <a:r>
              <a:rPr lang="nb-NO" sz="1100" dirty="0"/>
              <a:t>Det offentlige rom?</a:t>
            </a:r>
          </a:p>
          <a:p>
            <a:pPr marL="628650" lvl="1" indent="-171450">
              <a:buFontTx/>
              <a:buChar char="-"/>
            </a:pPr>
            <a:r>
              <a:rPr lang="nb-NO" sz="1100" dirty="0"/>
              <a:t>Det offentlige rom kan f.eks. bety deling på sosiale medier, å være erfaringsformidler, foredragsholder,</a:t>
            </a:r>
            <a:r>
              <a:rPr lang="nb-NO" sz="1100" baseline="0" dirty="0"/>
              <a:t> skribent.</a:t>
            </a:r>
            <a:endParaRPr lang="nb-NO" sz="1100" dirty="0"/>
          </a:p>
          <a:p>
            <a:endParaRPr lang="nb-NO" sz="1100" dirty="0"/>
          </a:p>
          <a:p>
            <a:r>
              <a:rPr lang="nb-NO" sz="1100" dirty="0"/>
              <a:t>FILM:</a:t>
            </a:r>
          </a:p>
          <a:p>
            <a:pPr marL="0" indent="0">
              <a:buFont typeface="Arial" panose="020B0604020202020204" pitchFamily="34" charset="0"/>
              <a:buNone/>
            </a:pPr>
            <a:r>
              <a:rPr lang="nb-NO" sz="1100" i="1" dirty="0"/>
              <a:t>Vis NRK-intervjuet med regissøren bak dokumentaren «Tung jakke», som handler om en person med bipolar lidelse (</a:t>
            </a:r>
            <a:r>
              <a:rPr lang="nb-NO" sz="1100" i="1" dirty="0">
                <a:hlinkClick r:id="rId3"/>
              </a:rPr>
              <a:t>Livirén Bratterud om bipolar lidelse – NRK</a:t>
            </a:r>
            <a:r>
              <a:rPr lang="nb-NO" sz="1100" i="1" dirty="0"/>
              <a:t>)</a:t>
            </a:r>
          </a:p>
          <a:p>
            <a:pPr marL="0" indent="0">
              <a:buFontTx/>
              <a:buNone/>
            </a:pPr>
            <a:r>
              <a:rPr lang="nb-NO" sz="1100" i="1" dirty="0"/>
              <a:t>H</a:t>
            </a:r>
            <a:r>
              <a:rPr lang="nb-NO" sz="1100" i="1" baseline="0" dirty="0"/>
              <a:t>øyreklikk på lenken og velg «åpne hyperkobling». Hvis det er liten tid kan deltagerne oppfordres til å se intervjuet selv (benytt QR-koden).</a:t>
            </a:r>
          </a:p>
          <a:p>
            <a:pPr marL="0" indent="0">
              <a:buFontTx/>
              <a:buNone/>
            </a:pPr>
            <a:r>
              <a:rPr lang="nb-NO" sz="1100" i="1" baseline="0" dirty="0"/>
              <a:t>Vis fra start til 04:44.</a:t>
            </a:r>
          </a:p>
          <a:p>
            <a:pPr marL="0" indent="0">
              <a:buFontTx/>
              <a:buNone/>
            </a:pPr>
            <a:endParaRPr lang="nb-NO" sz="1100" i="1" baseline="0" dirty="0"/>
          </a:p>
          <a:p>
            <a:pPr marL="0" indent="0">
              <a:buFontTx/>
              <a:buNone/>
            </a:pPr>
            <a:r>
              <a:rPr lang="nb-NO" sz="1100" i="0" baseline="0" dirty="0"/>
              <a:t>SPØRSMÅL:</a:t>
            </a:r>
          </a:p>
          <a:p>
            <a:pPr marL="0" indent="0">
              <a:buFontTx/>
              <a:buNone/>
            </a:pPr>
            <a:r>
              <a:rPr lang="nb-NO" sz="1100" b="0" i="1" baseline="0" dirty="0"/>
              <a:t>Hør med deltagerne om hva de synes om intervjuet, om de kjenner seg igjen i noe m.m. Hva tenker de selv om å være så åpen?</a:t>
            </a:r>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15</a:t>
            </a:fld>
            <a:endParaRPr lang="nb-NO"/>
          </a:p>
        </p:txBody>
      </p:sp>
    </p:spTree>
    <p:extLst>
      <p:ext uri="{BB962C8B-B14F-4D97-AF65-F5344CB8AC3E}">
        <p14:creationId xmlns:p14="http://schemas.microsoft.com/office/powerpoint/2010/main" val="261960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0" marR="0" lvl="0" indent="0" algn="l" defTabSz="914400" rtl="0" eaLnBrk="1" fontAlgn="auto" latinLnBrk="0" hangingPunct="1">
              <a:buClrTx/>
              <a:buSzTx/>
              <a:buFontTx/>
              <a:buNone/>
              <a:tabLst/>
              <a:defRPr/>
            </a:pPr>
            <a:r>
              <a:rPr lang="nb-NO" sz="1100" dirty="0"/>
              <a:t>Vurderingen</a:t>
            </a:r>
            <a:r>
              <a:rPr lang="nb-NO" sz="1100" baseline="0" dirty="0"/>
              <a:t> av fordeler og ulemper med åpenhet på jobb vil variere med stillingstype, arbeidssituasjon, hvor god relasjon man har til sjefen/kolleger m.m. I beste fall kan man oppnå forståelse, gode avtaler om tilrettelegging av arbeidsoppgaver som tar hensyn til variabel funksjonsevne, avklaring om h</a:t>
            </a:r>
            <a:r>
              <a:rPr lang="nb-NO" altLang="nb-NO" sz="1100" dirty="0"/>
              <a:t>vordan arbeidsgiver/kolleger skal forholde seg før, under og etter en sykdomsepisode m.m.</a:t>
            </a:r>
            <a:endParaRPr lang="nb-NO" sz="1100" dirty="0"/>
          </a:p>
          <a:p>
            <a:endParaRPr lang="nb-NO" sz="1100" b="0" dirty="0"/>
          </a:p>
          <a:p>
            <a:r>
              <a:rPr lang="nb-NO" sz="1100" b="0" dirty="0"/>
              <a:t>SUMMEGRUPPE:</a:t>
            </a:r>
          </a:p>
          <a:p>
            <a:endParaRPr lang="nb-NO" sz="1100" dirty="0"/>
          </a:p>
          <a:p>
            <a:pPr marL="171450" indent="-171450">
              <a:buFont typeface="Arial" panose="020B0604020202020204" pitchFamily="34" charset="0"/>
              <a:buChar char="•"/>
            </a:pPr>
            <a:r>
              <a:rPr lang="nb-NO" sz="1100" dirty="0"/>
              <a:t>Velg om dere vil snakke om arbeidsgiver, kolleger, lærer eller medelever</a:t>
            </a:r>
          </a:p>
          <a:p>
            <a:pPr marL="628650" lvl="1" indent="-171450">
              <a:buFont typeface="Arial" panose="020B0604020202020204" pitchFamily="34" charset="0"/>
              <a:buChar char="•"/>
            </a:pPr>
            <a:r>
              <a:rPr lang="nb-NO" sz="1100" dirty="0"/>
              <a:t>Hvis ikke aktuelt med jobb/skole nå, kan dere snakke om tidligere erfaringer og vurderinger eller en tenkt situasjon i framtiden</a:t>
            </a:r>
          </a:p>
          <a:p>
            <a:pPr marL="171450" indent="-171450">
              <a:buFont typeface="Arial" panose="020B0604020202020204" pitchFamily="34" charset="0"/>
              <a:buChar char="•"/>
            </a:pPr>
            <a:r>
              <a:rPr lang="nb-NO" sz="1100" dirty="0"/>
              <a:t>Snakk om fordeler og ulemper ved å være åpen om diagnosen (og ev. ved å skjule den)</a:t>
            </a:r>
          </a:p>
          <a:p>
            <a:endParaRPr lang="nb-NO" sz="1100" b="1" dirty="0"/>
          </a:p>
          <a:p>
            <a:r>
              <a:rPr lang="nb-NO" sz="1100" b="0" i="1" dirty="0"/>
              <a:t>Oppsummering i plenum: </a:t>
            </a:r>
          </a:p>
          <a:p>
            <a:pPr marL="171450" indent="-171450">
              <a:buFontTx/>
              <a:buChar char="-"/>
            </a:pPr>
            <a:r>
              <a:rPr lang="nb-NO" sz="1100" b="0" i="1" dirty="0"/>
              <a:t>Hør om hvem som valgte</a:t>
            </a:r>
            <a:r>
              <a:rPr lang="nb-NO" sz="1100" b="0" i="1" baseline="0" dirty="0"/>
              <a:t> å snakke om arbeidsgiver, kolleger, lærer og medelever. </a:t>
            </a:r>
          </a:p>
          <a:p>
            <a:pPr marL="171450" indent="-171450">
              <a:buFontTx/>
              <a:buChar char="-"/>
            </a:pPr>
            <a:r>
              <a:rPr lang="nb-NO" sz="1100" b="0" i="1" baseline="0" dirty="0"/>
              <a:t>Oppsummer ev. hver situasjon separat. Kanskje er det noen som allerede har valgt å være åpen? Hvordan var avveiingene, konsekvensene og hva tenker personen nå om å ha vært åpen?</a:t>
            </a:r>
          </a:p>
          <a:p>
            <a:endParaRPr lang="nb-NO" sz="1100" b="0" i="1" baseline="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16</a:t>
            </a:fld>
            <a:endParaRPr lang="nb-NO"/>
          </a:p>
        </p:txBody>
      </p:sp>
    </p:spTree>
    <p:extLst>
      <p:ext uri="{BB962C8B-B14F-4D97-AF65-F5344CB8AC3E}">
        <p14:creationId xmlns:p14="http://schemas.microsoft.com/office/powerpoint/2010/main" val="280802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indent="0">
              <a:buFontTx/>
              <a:buNone/>
            </a:pPr>
            <a:r>
              <a:rPr lang="nb-NO" sz="1100" dirty="0"/>
              <a:t>Neste gang starter med</a:t>
            </a:r>
            <a:r>
              <a:rPr lang="nb-NO" sz="1100" baseline="0" dirty="0"/>
              <a:t> at erfaringsformidler forteller om selvhjelpsgrupper. Deretter skal vi oppsummere og evaluere kurset sammen.</a:t>
            </a:r>
          </a:p>
          <a:p>
            <a:pPr marL="0" indent="0">
              <a:buFontTx/>
              <a:buNone/>
            </a:pPr>
            <a:endParaRPr lang="nb-NO" sz="1100" baseline="0" dirty="0"/>
          </a:p>
          <a:p>
            <a:pPr marL="0" indent="0">
              <a:buFontTx/>
              <a:buNone/>
            </a:pPr>
            <a:r>
              <a:rPr lang="nb-NO" sz="1100" i="1" baseline="0" dirty="0"/>
              <a:t>Les opp egenaktivitet til neste gang.</a:t>
            </a:r>
          </a:p>
          <a:p>
            <a:pPr marL="171450" indent="-171450">
              <a:buFontTx/>
              <a:buChar char="-"/>
            </a:pPr>
            <a:r>
              <a:rPr lang="nb-NO" sz="1100" i="1" baseline="0" dirty="0"/>
              <a:t>Til punkt 2: </a:t>
            </a:r>
            <a:r>
              <a:rPr lang="nb-NO" sz="1100" baseline="0" dirty="0"/>
              <a:t>Som en del av oppsummeringen skal vi snakke om erfaringer med utfylling av stemningsdagbok, så ta med utfylte ark.</a:t>
            </a:r>
          </a:p>
          <a:p>
            <a:pPr marL="171450" indent="-171450">
              <a:buFontTx/>
              <a:buChar char="-"/>
            </a:pPr>
            <a:r>
              <a:rPr lang="nb-NO" sz="1100" i="1" baseline="0" dirty="0"/>
              <a:t>Til punkt 3</a:t>
            </a:r>
            <a:r>
              <a:rPr lang="nb-NO" sz="1100" baseline="0" dirty="0"/>
              <a:t>: </a:t>
            </a:r>
            <a:r>
              <a:rPr lang="nb-NO" sz="1100" dirty="0"/>
              <a:t>Som en del av evalueringen ber vi dere om å fylle ut</a:t>
            </a:r>
            <a:r>
              <a:rPr lang="nb-NO" sz="1100" baseline="0" dirty="0"/>
              <a:t> </a:t>
            </a:r>
            <a:r>
              <a:rPr lang="nb-NO" sz="1100" dirty="0" err="1"/>
              <a:t>Brief</a:t>
            </a:r>
            <a:r>
              <a:rPr lang="nb-NO" sz="1100" dirty="0"/>
              <a:t>-IPQ på nytt til neste gang (</a:t>
            </a:r>
            <a:r>
              <a:rPr lang="nb-NO" sz="1100" baseline="0" dirty="0"/>
              <a:t>slik dere gjorde på starten av kurset). Sammenlign deretter med den første utfyllingen og se om noe har endret seg. Tenk igjennom hva som er annerledes nå og mulige grunner for endringene (eller fravær av endringer). Vi skal snakke om dette i plenum neste gang, så ta med de utfylte skjemaene.</a:t>
            </a:r>
          </a:p>
          <a:p>
            <a:pPr marL="171450" indent="-171450">
              <a:buFontTx/>
              <a:buChar char="-"/>
            </a:pPr>
            <a:endParaRPr lang="nb-NO" sz="1100" baseline="0" dirty="0"/>
          </a:p>
          <a:p>
            <a:pPr marL="0" indent="0">
              <a:buFontTx/>
              <a:buNone/>
            </a:pPr>
            <a:r>
              <a:rPr lang="nb-NO" sz="1100" b="0" i="1" baseline="0" dirty="0"/>
              <a:t>Om deling av forebyggelsesplan i plenum: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1" baseline="0" dirty="0"/>
              <a:t>Deltageren(e) kan sende planen til en av kurslederne på epost eller ta med papirversjon som kan skannes av en kursleder slik at den kan vises på skjerm. Hvis dette oppleves for komplisert kan deltageren(e) alternativt bare fortelle om hva hen har notert i de ulike feltene i forebyggelsesplanen og snakke litt om egne erfaringer og vurderinger.</a:t>
            </a:r>
          </a:p>
          <a:p>
            <a:pPr marL="171450" indent="-171450">
              <a:buFontTx/>
              <a:buChar char="-"/>
            </a:pPr>
            <a:r>
              <a:rPr lang="nb-NO" sz="1100" i="1" baseline="0" dirty="0"/>
              <a:t>Deltageren(e) får noen minutter til å fortelle om innholdet i planen. Filen med den skannede forebyggelsesplanen slettes i etterkant. </a:t>
            </a:r>
          </a:p>
          <a:p>
            <a:pPr marL="171450" indent="-171450">
              <a:buFontTx/>
              <a:buChar char="-"/>
            </a:pPr>
            <a:r>
              <a:rPr lang="nb-NO" sz="1100" i="1" baseline="0" dirty="0"/>
              <a:t>Ettersom deltagerne først ble introdusert for kriseplanen på </a:t>
            </a:r>
            <a:r>
              <a:rPr lang="nb-NO" sz="1100" i="1" baseline="0" dirty="0" err="1"/>
              <a:t>kursgang</a:t>
            </a:r>
            <a:r>
              <a:rPr lang="nb-NO" sz="1100" i="1" baseline="0" dirty="0"/>
              <a:t> 11, er det lite trolig at noen har fått jobbet nok med denne til at det er meningsfullt å be noen om å presentere den. </a:t>
            </a:r>
          </a:p>
          <a:p>
            <a:pPr marL="0" indent="0">
              <a:buFontTx/>
              <a:buNone/>
            </a:pPr>
            <a:endParaRPr lang="nb-NO" sz="1100" i="1" baseline="0" dirty="0"/>
          </a:p>
          <a:p>
            <a:pPr marL="0" indent="0">
              <a:buFontTx/>
              <a:buNone/>
            </a:pPr>
            <a:r>
              <a:rPr lang="nb-NO" sz="1100" b="0" i="0" dirty="0"/>
              <a:t>Evalueringsskjemaet: </a:t>
            </a:r>
          </a:p>
          <a:p>
            <a:pPr marL="171450" indent="-171450">
              <a:buFontTx/>
              <a:buChar char="-"/>
            </a:pPr>
            <a:r>
              <a:rPr lang="nb-NO" sz="1100" i="0" dirty="0"/>
              <a:t>Minn deltagerne om å evaluere dagens kurs og å </a:t>
            </a:r>
            <a:r>
              <a:rPr lang="nb-NO" sz="1100" i="0" u="sng" dirty="0"/>
              <a:t>ta med skjemaet for innlevering neste gang</a:t>
            </a:r>
            <a:r>
              <a:rPr lang="nb-NO" sz="1100" i="0" dirty="0"/>
              <a:t>. </a:t>
            </a:r>
          </a:p>
          <a:p>
            <a:pPr marL="171450" indent="-171450">
              <a:buFontTx/>
              <a:buChar char="-"/>
            </a:pPr>
            <a:r>
              <a:rPr lang="nb-NO" sz="1100" i="0" dirty="0"/>
              <a:t>De skal ikke skrive navn på skjemaet ettersom evalueringen er anonym. </a:t>
            </a:r>
          </a:p>
          <a:p>
            <a:pPr marL="171450" indent="-171450">
              <a:buFontTx/>
              <a:buChar char="-"/>
            </a:pPr>
            <a:r>
              <a:rPr lang="nb-NO" sz="1100" i="0" dirty="0"/>
              <a:t>Kursholderne bør ta med ekstra evalueringsskjemaer neste gang i tilfelle noen har glemt det. </a:t>
            </a:r>
          </a:p>
          <a:p>
            <a:pPr marL="171450" indent="-171450">
              <a:buFontTx/>
              <a:buChar char="-"/>
            </a:pPr>
            <a:r>
              <a:rPr lang="nb-NO" sz="1100" i="0" dirty="0"/>
              <a:t>Det er satt av litt tid til å gjøre ferdig utfyllingen neste </a:t>
            </a:r>
            <a:r>
              <a:rPr lang="nb-NO" sz="1100" i="0" dirty="0" err="1"/>
              <a:t>kursgang</a:t>
            </a:r>
            <a:r>
              <a:rPr lang="nb-NO" sz="1100" i="0" dirty="0"/>
              <a:t>.</a:t>
            </a:r>
            <a:endParaRPr lang="nb-NO" sz="1100" i="1" dirty="0"/>
          </a:p>
          <a:p>
            <a:endParaRPr lang="nb-NO" dirty="0"/>
          </a:p>
        </p:txBody>
      </p:sp>
      <p:sp>
        <p:nvSpPr>
          <p:cNvPr id="4" name="Plassholder for lysbildenummer 3"/>
          <p:cNvSpPr>
            <a:spLocks noGrp="1"/>
          </p:cNvSpPr>
          <p:nvPr>
            <p:ph type="sldNum" sz="quarter" idx="5"/>
          </p:nvPr>
        </p:nvSpPr>
        <p:spPr/>
        <p:txBody>
          <a:bodyPr/>
          <a:lstStyle/>
          <a:p>
            <a:fld id="{9435FB40-6131-4A19-980F-C35235EF2C4A}" type="slidenum">
              <a:rPr lang="nb-NO" smtClean="0"/>
              <a:t>17</a:t>
            </a:fld>
            <a:endParaRPr lang="nb-NO"/>
          </a:p>
        </p:txBody>
      </p:sp>
    </p:spTree>
    <p:extLst>
      <p:ext uri="{BB962C8B-B14F-4D97-AF65-F5344CB8AC3E}">
        <p14:creationId xmlns:p14="http://schemas.microsoft.com/office/powerpoint/2010/main" val="112426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435FB40-6131-4A19-980F-C35235EF2C4A}" type="slidenum">
              <a:rPr lang="nb-NO" smtClean="0"/>
              <a:t>18</a:t>
            </a:fld>
            <a:endParaRPr lang="nb-NO"/>
          </a:p>
        </p:txBody>
      </p:sp>
    </p:spTree>
    <p:extLst>
      <p:ext uri="{BB962C8B-B14F-4D97-AF65-F5344CB8AC3E}">
        <p14:creationId xmlns:p14="http://schemas.microsoft.com/office/powerpoint/2010/main" val="132672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Oppsummer</a:t>
            </a:r>
            <a:r>
              <a:rPr lang="nb-NO" i="1" baseline="0" dirty="0"/>
              <a:t> kort erfaringer med egenaktiviteten til i dag.</a:t>
            </a:r>
            <a:endParaRPr lang="nb-NO" i="1" dirty="0"/>
          </a:p>
          <a:p>
            <a:endParaRPr lang="nb-NO"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a:t>
            </a:fld>
            <a:endParaRPr lang="nb-NO"/>
          </a:p>
        </p:txBody>
      </p:sp>
    </p:spTree>
    <p:extLst>
      <p:ext uri="{BB962C8B-B14F-4D97-AF65-F5344CB8AC3E}">
        <p14:creationId xmlns:p14="http://schemas.microsoft.com/office/powerpoint/2010/main" val="102985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Voksne</a:t>
            </a:r>
            <a:r>
              <a:rPr lang="nb-NO" sz="1100" baseline="0" dirty="0"/>
              <a:t> pårørende: Forrige gang snakket vi om forslag til tiltak i kriseplanen og at de nærmeste er viktige samarbeidspartnere. I dag skal vi snakke om hva som kan være utfordringer i et slikt samarbeid og hvordan få det til å fungere.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t>Denne </a:t>
            </a:r>
            <a:r>
              <a:rPr lang="nb-NO" sz="1100" i="0" dirty="0" err="1"/>
              <a:t>kursgangen</a:t>
            </a:r>
            <a:r>
              <a:rPr lang="nb-NO" sz="1100" i="0" dirty="0"/>
              <a:t> er det rom for mye utveksling av erfaringer og synspunkter.</a:t>
            </a:r>
          </a:p>
          <a:p>
            <a:pPr marL="0" indent="0">
              <a:buFontTx/>
              <a:buNone/>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Gjennomgå</a:t>
            </a:r>
            <a:r>
              <a:rPr lang="nb-NO" sz="1100" i="1" baseline="0" dirty="0"/>
              <a:t> dagens program fra lysbildet. </a:t>
            </a:r>
          </a:p>
          <a:p>
            <a:pPr marL="0" indent="0">
              <a:buFontTx/>
              <a:buNone/>
            </a:pPr>
            <a:endParaRPr lang="nb-NO" sz="1100" u="sng" dirty="0"/>
          </a:p>
          <a:p>
            <a:pPr marL="0" indent="0">
              <a:buFontTx/>
              <a:buNone/>
            </a:pPr>
            <a:r>
              <a:rPr lang="nb-NO" sz="1100" u="sng" dirty="0"/>
              <a:t>Ressurs for videre lesing: </a:t>
            </a:r>
          </a:p>
          <a:p>
            <a:pPr marL="171450" indent="-171450">
              <a:buFontTx/>
              <a:buChar char="-"/>
            </a:pPr>
            <a:r>
              <a:rPr lang="nb-NO" sz="1100" dirty="0"/>
              <a:t>Om åpenhet, se ev. s. 163-67 i Skjelstad (2021).</a:t>
            </a:r>
          </a:p>
          <a:p>
            <a:pPr marL="171450" indent="-171450">
              <a:buFontTx/>
              <a:buChar char="-"/>
            </a:pPr>
            <a:r>
              <a:rPr lang="nb-NO" sz="1100" dirty="0"/>
              <a:t>Om pårørende og samarbeid, se f.eks.</a:t>
            </a:r>
            <a:r>
              <a:rPr lang="nb-NO" sz="1100" baseline="0" dirty="0"/>
              <a:t> s. 299-301 og ev. andre passasjer i kapittel 18 i Skjelstad (2021).</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a:t>
            </a:fld>
            <a:endParaRPr lang="nb-NO"/>
          </a:p>
        </p:txBody>
      </p:sp>
    </p:spTree>
    <p:extLst>
      <p:ext uri="{BB962C8B-B14F-4D97-AF65-F5344CB8AC3E}">
        <p14:creationId xmlns:p14="http://schemas.microsoft.com/office/powerpoint/2010/main" val="372317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Les opp spørsmålene fra lysbildet.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Dette er spørsmål vi vil komme tilbake </a:t>
            </a:r>
            <a:r>
              <a:rPr lang="nb-NO" sz="1100" baseline="0" dirty="0"/>
              <a:t>i dag når vi skal snakke om åpenhet på ulike arenaer.</a:t>
            </a:r>
            <a:endParaRPr 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finnes ingen allmenngyldige</a:t>
            </a:r>
            <a:r>
              <a:rPr lang="nb-NO" sz="1100" baseline="0" dirty="0"/>
              <a:t> svar. Den enkelte må selv og sammen med sine nærmeste vurdere hva som er riktig i deres livssituasjon. Ved åpenhet utenfor familie er det viktig å snakke med pårørende, ettersom åpenhet også kan ha konsekvenser for dem (både for barn og voksne).</a:t>
            </a:r>
            <a:endParaRPr lang="nb-NO" sz="1100" dirty="0"/>
          </a:p>
          <a:p>
            <a:pPr marL="171450" indent="-171450">
              <a:buFontTx/>
              <a:buChar char="-"/>
            </a:pPr>
            <a:r>
              <a:rPr lang="nb-NO" sz="1100" dirty="0"/>
              <a:t>Helsepersonell og andre profesjonelle hjelpere kunne også vært med i</a:t>
            </a:r>
            <a:r>
              <a:rPr lang="nb-NO" sz="1100" baseline="0" dirty="0"/>
              <a:t> sirkelen på lysbildet, men er utelatt fordi de vanligvis kjenner til diagnosen og mange av utfordringene personen har. Samtidig vil det variere </a:t>
            </a:r>
            <a:r>
              <a:rPr lang="nb-NO" sz="1100" i="1" baseline="0" dirty="0"/>
              <a:t>hvor</a:t>
            </a:r>
            <a:r>
              <a:rPr lang="nb-NO" sz="1100" baseline="0" dirty="0"/>
              <a:t> åpen man er med f.eks. sin behandler. Det kan f.eks. handle om skam eller tillit.</a:t>
            </a:r>
          </a:p>
          <a:p>
            <a:endParaRPr lang="nb-NO" sz="1100" dirty="0"/>
          </a:p>
          <a:p>
            <a:r>
              <a:rPr lang="nb-NO" sz="1100" u="sng" dirty="0"/>
              <a:t>Kilde:</a:t>
            </a:r>
            <a:r>
              <a:rPr lang="nb-NO" sz="1100" dirty="0"/>
              <a:t> </a:t>
            </a:r>
          </a:p>
          <a:p>
            <a:r>
              <a:rPr lang="nb-NO" sz="1100" dirty="0"/>
              <a:t>Figuren er</a:t>
            </a:r>
            <a:r>
              <a:rPr lang="nb-NO" sz="1100" baseline="0" dirty="0"/>
              <a:t> lånt og tilpasset fra: </a:t>
            </a:r>
            <a:r>
              <a:rPr lang="nb-NO" sz="1100" dirty="0">
                <a:hlinkClick r:id="rId3"/>
              </a:rPr>
              <a:t>7. Nettverk – Rusfri! (rusfrihverdag.no)</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4</a:t>
            </a:fld>
            <a:endParaRPr lang="nb-NO"/>
          </a:p>
        </p:txBody>
      </p:sp>
    </p:spTree>
    <p:extLst>
      <p:ext uri="{BB962C8B-B14F-4D97-AF65-F5344CB8AC3E}">
        <p14:creationId xmlns:p14="http://schemas.microsoft.com/office/powerpoint/2010/main" val="411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 </a:t>
            </a:r>
          </a:p>
          <a:p>
            <a:pPr marL="0" indent="0">
              <a:buNone/>
            </a:pPr>
            <a:r>
              <a:rPr lang="nb-NO" sz="1100" dirty="0"/>
              <a:t>Noen grunner for åpenhet overfor voksne pårørende (partner, foreldre, søsken, ev. en nær venn eller andre):</a:t>
            </a:r>
          </a:p>
          <a:p>
            <a:pPr marL="0" indent="0">
              <a:buNone/>
            </a:pPr>
            <a:endParaRPr lang="nb-NO" sz="1100" dirty="0"/>
          </a:p>
          <a:p>
            <a:pPr marL="171450" indent="-171450">
              <a:buFont typeface="Arial" panose="020B0604020202020204" pitchFamily="34" charset="0"/>
              <a:buChar char="•"/>
            </a:pPr>
            <a:r>
              <a:rPr lang="nb-NO" sz="1100" dirty="0"/>
              <a:t>Å ha minst én fortrolig relasjon er en sterk beskyttelsesfaktor mot psykiske vansker</a:t>
            </a:r>
          </a:p>
          <a:p>
            <a:pPr marL="171450" indent="-171450">
              <a:buFont typeface="Arial" panose="020B0604020202020204" pitchFamily="34" charset="0"/>
              <a:buChar char="•"/>
            </a:pPr>
            <a:r>
              <a:rPr lang="nb-NO" sz="1100" dirty="0"/>
              <a:t>En velfungerende </a:t>
            </a:r>
            <a:r>
              <a:rPr lang="nb-NO" sz="1100" u="none" dirty="0"/>
              <a:t>kriseplan</a:t>
            </a:r>
            <a:r>
              <a:rPr lang="nb-NO" sz="1100" dirty="0"/>
              <a:t> forutsetter et godt samarbeid, som igjen forutsetter åpenhet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Affektive episoder og konsekvensene av dem påvirker de nærmeste. Å ha bipolar lidelse angår derfor også de nærmeste.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Forståelse og forutsigbarhet reduserer stress og gjør det lettere for pårørende å tilpasse seg og planlegge egne liv. </a:t>
            </a:r>
            <a:r>
              <a:rPr lang="nb-NO" sz="1100" baseline="0" dirty="0"/>
              <a:t> </a:t>
            </a:r>
            <a:endParaRPr lang="nb-NO" sz="1100" dirty="0"/>
          </a:p>
          <a:p>
            <a:pPr marL="0" indent="0">
              <a:buFontTx/>
              <a:buNone/>
            </a:pPr>
            <a:endParaRPr lang="nb-NO" sz="1100" b="1" dirty="0"/>
          </a:p>
          <a:p>
            <a:pPr marL="0" indent="0">
              <a:buFontTx/>
              <a:buNone/>
            </a:pPr>
            <a:r>
              <a:rPr lang="nb-NO" sz="1100" i="1" dirty="0"/>
              <a:t>Her bør man dvele litt ved betydningen av et godt samarbeid med pårørende for at en kriseplan skal fungere både for personen selv og dennes</a:t>
            </a:r>
            <a:r>
              <a:rPr lang="nb-NO" sz="1100" i="1" baseline="0" dirty="0"/>
              <a:t> familie.</a:t>
            </a:r>
          </a:p>
          <a:p>
            <a:pPr marL="171450" indent="-171450">
              <a:buFontTx/>
              <a:buChar char="-"/>
            </a:pPr>
            <a:r>
              <a:rPr lang="nb-NO" sz="1100" i="1" dirty="0"/>
              <a:t>God dialog og en god kriseplan</a:t>
            </a:r>
            <a:r>
              <a:rPr lang="nb-NO" sz="1100" i="1" baseline="0" dirty="0"/>
              <a:t> bidrar til tydelig ansvarsfordeling og f</a:t>
            </a:r>
            <a:r>
              <a:rPr lang="nb-NO" sz="1100" i="1" dirty="0"/>
              <a:t>orutsigbarhet også for pårørende.</a:t>
            </a:r>
            <a:r>
              <a:rPr lang="nb-NO" sz="1100" i="1" baseline="0" dirty="0"/>
              <a:t> </a:t>
            </a:r>
          </a:p>
          <a:p>
            <a:pPr marL="171450" indent="-171450">
              <a:buFontTx/>
              <a:buChar char="-"/>
            </a:pPr>
            <a:r>
              <a:rPr lang="nb-NO" sz="1100" i="1" baseline="0" dirty="0"/>
              <a:t>Det gjør det lettere for dem å planlegge egne liv, dyrke egne fritidsinteresser m.m. Det er viktig at pårørende har rom for avkobling. Det er ikke i deltagernes interesse at deres pårørende blir stressede og utslitt. </a:t>
            </a:r>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5</a:t>
            </a:fld>
            <a:endParaRPr lang="nb-NO"/>
          </a:p>
        </p:txBody>
      </p:sp>
    </p:spTree>
    <p:extLst>
      <p:ext uri="{BB962C8B-B14F-4D97-AF65-F5344CB8AC3E}">
        <p14:creationId xmlns:p14="http://schemas.microsoft.com/office/powerpoint/2010/main" val="399023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Det</a:t>
            </a:r>
            <a:r>
              <a:rPr lang="nb-NO" sz="1100" i="1" baseline="0" dirty="0"/>
              <a:t> er ikke nødvendig å invitere til plenumsutveksling her ettersom temaene adresseres i summegruppe og oppsummeringen etterpå. </a:t>
            </a:r>
          </a:p>
          <a:p>
            <a:endParaRPr lang="nb-NO" sz="1100" i="1" baseline="0" dirty="0"/>
          </a:p>
          <a:p>
            <a:r>
              <a:rPr lang="nb-NO" sz="1100" b="1" i="0" baseline="0" dirty="0"/>
              <a:t>Tekst: </a:t>
            </a:r>
          </a:p>
          <a:p>
            <a:pPr marL="171450" indent="-171450">
              <a:buFont typeface="Arial" panose="020B0604020202020204" pitchFamily="34" charset="0"/>
              <a:buChar char="•"/>
            </a:pPr>
            <a:r>
              <a:rPr lang="nb-NO" sz="1100" dirty="0"/>
              <a:t>Åpenhet forutsetter tillit, at man forventer å bli forstått, respektert og støttet</a:t>
            </a:r>
          </a:p>
          <a:p>
            <a:pPr marL="171450" indent="-171450">
              <a:buFont typeface="Arial" panose="020B0604020202020204" pitchFamily="34" charset="0"/>
              <a:buChar char="•"/>
            </a:pPr>
            <a:r>
              <a:rPr lang="nb-NO" sz="1100" dirty="0"/>
              <a:t>Pårørende kan ha urimelige forventninger til hva man klarer i en depresjon</a:t>
            </a:r>
          </a:p>
          <a:p>
            <a:pPr marL="171450" indent="-171450">
              <a:buFont typeface="Arial" panose="020B0604020202020204" pitchFamily="34" charset="0"/>
              <a:buChar char="•"/>
            </a:pPr>
            <a:r>
              <a:rPr lang="nb-NO" sz="1100" dirty="0"/>
              <a:t>Pårørende trenger å opplyses om hvordan affektive episoder påvirker deg, f.eks. din evne til å kommunisere og ivareta deg selv og forpliktelsene dine</a:t>
            </a:r>
          </a:p>
          <a:p>
            <a:endParaRPr lang="nb-NO" sz="1200" b="1" i="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6</a:t>
            </a:fld>
            <a:endParaRPr lang="nb-NO"/>
          </a:p>
        </p:txBody>
      </p:sp>
    </p:spTree>
    <p:extLst>
      <p:ext uri="{BB962C8B-B14F-4D97-AF65-F5344CB8AC3E}">
        <p14:creationId xmlns:p14="http://schemas.microsoft.com/office/powerpoint/2010/main" val="59336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Både personen selv og pårørende er tjent med å finne gode løsninger som kan kompensere for det personen ikke klarer i affektive</a:t>
            </a:r>
            <a:r>
              <a:rPr lang="nb-NO" sz="1100" baseline="0" dirty="0"/>
              <a:t> episoder. Det krever god dialog.</a:t>
            </a:r>
          </a:p>
          <a:p>
            <a:pPr marL="171450" indent="-171450">
              <a:buFont typeface="Arial" panose="020B0604020202020204" pitchFamily="34" charset="0"/>
              <a:buChar char="•"/>
            </a:pPr>
            <a:r>
              <a:rPr lang="nb-NO" sz="1100" i="1" dirty="0"/>
              <a:t>Hvordan</a:t>
            </a:r>
            <a:r>
              <a:rPr lang="nb-NO" sz="1100" dirty="0"/>
              <a:t> man snakker sammen (kommunikasjonsform og -stil) er avgjørende for om en relasjon oppleves som tillitsfull og støttende</a:t>
            </a:r>
          </a:p>
          <a:p>
            <a:pPr marL="628650" lvl="1" indent="-171450">
              <a:buFontTx/>
              <a:buChar char="-"/>
            </a:pPr>
            <a:r>
              <a:rPr lang="nb-NO" sz="1100" dirty="0"/>
              <a:t>Viktig å snakke om hvordan man snakker sammen. Begge parter har ansvar for å bidra til god dialog</a:t>
            </a:r>
          </a:p>
          <a:p>
            <a:pPr marL="171450" indent="-171450">
              <a:buFont typeface="Arial" panose="020B0604020202020204" pitchFamily="34" charset="0"/>
              <a:buChar char="•"/>
            </a:pPr>
            <a:r>
              <a:rPr lang="nb-NO" sz="1100" dirty="0"/>
              <a:t>Gjennom gode samtaler kan </a:t>
            </a:r>
            <a:r>
              <a:rPr lang="nb-NO" sz="1100" i="1" dirty="0"/>
              <a:t>forventninger og ambisjoner </a:t>
            </a:r>
            <a:r>
              <a:rPr lang="nb-NO" sz="1100" dirty="0"/>
              <a:t>i sykdommens ulike faser justeres og harmoniseres</a:t>
            </a:r>
          </a:p>
          <a:p>
            <a:pPr marL="628650" lvl="1" indent="-171450">
              <a:buFontTx/>
              <a:buChar char="-"/>
            </a:pPr>
            <a:r>
              <a:rPr lang="nb-NO" sz="1100" dirty="0"/>
              <a:t>Felles virkelighetsforståelse gjør det enklere å utforme og enes om treffsikre tiltak</a:t>
            </a:r>
          </a:p>
          <a:p>
            <a:pPr marL="171450" indent="-171450">
              <a:buFont typeface="Arial" panose="020B0604020202020204" pitchFamily="34" charset="0"/>
              <a:buChar char="•"/>
            </a:pPr>
            <a:r>
              <a:rPr lang="nb-NO" sz="1100" dirty="0"/>
              <a:t>Også pårørende kan trenge avlastning ved kriser</a:t>
            </a:r>
          </a:p>
          <a:p>
            <a:endParaRPr lang="nb-NO" sz="1100" dirty="0"/>
          </a:p>
          <a:p>
            <a:r>
              <a:rPr lang="nb-NO" sz="1100" i="1" dirty="0"/>
              <a:t>Her kan man ev. snakke litt om kommunikasjon. Eksempler: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Hva fremmer tillit og god kommunikasjon?</a:t>
            </a:r>
            <a:endParaRPr lang="nb-NO" b="1" dirty="0">
              <a:solidFill>
                <a:schemeClr val="tx1"/>
              </a:solidFill>
            </a:endParaRPr>
          </a:p>
          <a:p>
            <a:pPr marL="342900" indent="-342900">
              <a:spcBef>
                <a:spcPts val="1800"/>
              </a:spcBef>
              <a:buClr>
                <a:schemeClr val="tx1"/>
              </a:buClr>
              <a:buFontTx/>
              <a:buChar char="-"/>
            </a:pPr>
            <a:r>
              <a:rPr lang="nb-NO" sz="1100" dirty="0">
                <a:solidFill>
                  <a:schemeClr val="tx1"/>
                </a:solidFill>
              </a:rPr>
              <a:t>Å være tålmodig og undrende</a:t>
            </a:r>
          </a:p>
          <a:p>
            <a:pPr marL="342900" indent="-342900">
              <a:spcBef>
                <a:spcPts val="1800"/>
              </a:spcBef>
              <a:buClr>
                <a:schemeClr val="tx1"/>
              </a:buClr>
              <a:buFontTx/>
              <a:buChar char="-"/>
            </a:pPr>
            <a:r>
              <a:rPr lang="nb-NO" sz="1100" dirty="0">
                <a:solidFill>
                  <a:schemeClr val="tx1"/>
                </a:solidFill>
              </a:rPr>
              <a:t>Å stille åpne spørsmål, lytte, forsøke å forstå og anerkjenne</a:t>
            </a:r>
          </a:p>
          <a:p>
            <a:pPr marL="342900" indent="-342900">
              <a:spcBef>
                <a:spcPts val="1800"/>
              </a:spcBef>
              <a:buClr>
                <a:schemeClr val="tx1"/>
              </a:buClr>
              <a:buFontTx/>
              <a:buChar char="-"/>
            </a:pPr>
            <a:r>
              <a:rPr lang="nb-NO" sz="1100" dirty="0">
                <a:solidFill>
                  <a:schemeClr val="tx1"/>
                </a:solidFill>
              </a:rPr>
              <a:t>Å uttrykke egne meninger på en respektfull måte </a:t>
            </a:r>
          </a:p>
          <a:p>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Hva hemmer tillit og god kommunikasjon?</a:t>
            </a:r>
            <a:endParaRPr lang="nb-NO" sz="1050" dirty="0">
              <a:solidFill>
                <a:schemeClr val="tx1"/>
              </a:solidFill>
            </a:endParaRPr>
          </a:p>
          <a:p>
            <a:pPr marL="342900" lvl="0" indent="-342900">
              <a:spcBef>
                <a:spcPts val="1800"/>
              </a:spcBef>
              <a:buClr>
                <a:schemeClr val="tx1"/>
              </a:buClr>
              <a:buFontTx/>
              <a:buChar char="-"/>
            </a:pPr>
            <a:r>
              <a:rPr lang="nb-NO" sz="1100" dirty="0">
                <a:solidFill>
                  <a:schemeClr val="tx1"/>
                </a:solidFill>
              </a:rPr>
              <a:t>Mangel på lydhørhet og fleksibilitet</a:t>
            </a:r>
          </a:p>
          <a:p>
            <a:pPr marL="342900" lvl="0" indent="-342900">
              <a:spcBef>
                <a:spcPts val="1800"/>
              </a:spcBef>
              <a:buClr>
                <a:schemeClr val="tx1"/>
              </a:buClr>
              <a:buFontTx/>
              <a:buChar char="-"/>
            </a:pPr>
            <a:r>
              <a:rPr lang="nb-NO" sz="1100" dirty="0">
                <a:solidFill>
                  <a:schemeClr val="tx1"/>
                </a:solidFill>
              </a:rPr>
              <a:t>Kritikk og forsøk på å overtale</a:t>
            </a:r>
          </a:p>
          <a:p>
            <a:pPr marL="342900" lvl="0" indent="-342900">
              <a:spcBef>
                <a:spcPts val="1800"/>
              </a:spcBef>
              <a:buClr>
                <a:schemeClr val="tx1"/>
              </a:buClr>
              <a:buFontTx/>
              <a:buChar char="-"/>
            </a:pPr>
            <a:r>
              <a:rPr lang="nb-NO" sz="1100" dirty="0">
                <a:solidFill>
                  <a:schemeClr val="tx1"/>
                </a:solidFill>
              </a:rPr>
              <a:t>Forsvarpregede reaksjoner</a:t>
            </a:r>
          </a:p>
          <a:p>
            <a:pPr marL="342900" lvl="0" indent="-342900">
              <a:spcBef>
                <a:spcPts val="1800"/>
              </a:spcBef>
              <a:buClr>
                <a:schemeClr val="tx1"/>
              </a:buClr>
              <a:buFontTx/>
              <a:buChar char="-"/>
            </a:pPr>
            <a:r>
              <a:rPr lang="nb-NO" sz="1100" dirty="0">
                <a:solidFill>
                  <a:schemeClr val="tx1"/>
                </a:solidFill>
              </a:rPr>
              <a:t>Utydelighet</a:t>
            </a:r>
          </a:p>
          <a:p>
            <a:endParaRPr lang="nb-NO" sz="1100" i="1" dirty="0"/>
          </a:p>
          <a:p>
            <a:r>
              <a:rPr lang="nb-NO" sz="1100" i="0" dirty="0"/>
              <a:t>Det kan f.eks. være lurt å gjøre avtaler med pårørende om når man skal snakke om ting og å informere om hva man ønsker å snakke om i forkant. Å vise sårbarhet kan føles skummelt, men gjør andre mer omsorgsfulle. Man bør unngå å snakke om ting når man er følelsesmessig opprørt. Da går man ofte i forsvar og blir anklagende. Når følelsene er sterke svekkes refleksjonsevnen og impulskontrollen og man kan komme til å si ting som man angrer på i ettertid og som er ødeleggende for relasjonen.</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7</a:t>
            </a:fld>
            <a:endParaRPr lang="nb-NO"/>
          </a:p>
        </p:txBody>
      </p:sp>
    </p:spTree>
    <p:extLst>
      <p:ext uri="{BB962C8B-B14F-4D97-AF65-F5344CB8AC3E}">
        <p14:creationId xmlns:p14="http://schemas.microsoft.com/office/powerpoint/2010/main" val="398219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t>SUMMEGRUPPE</a:t>
            </a:r>
          </a:p>
          <a:p>
            <a:endParaRPr lang="nb-NO" sz="1100" dirty="0"/>
          </a:p>
          <a:p>
            <a:r>
              <a:rPr lang="nb-NO" sz="1100" dirty="0"/>
              <a:t>Tenk på den som står deg nærmest</a:t>
            </a:r>
          </a:p>
          <a:p>
            <a:pPr marL="171450" lvl="0" indent="-171450">
              <a:buFont typeface="Arial" panose="020B0604020202020204" pitchFamily="34" charset="0"/>
              <a:buChar char="•"/>
            </a:pPr>
            <a:r>
              <a:rPr lang="nb-NO" sz="1100" dirty="0"/>
              <a:t>Hvordan er dialogen om din bipolare lidelse? </a:t>
            </a:r>
          </a:p>
          <a:p>
            <a:pPr marL="171450" lvl="0" indent="-171450">
              <a:buFont typeface="Arial" panose="020B0604020202020204" pitchFamily="34" charset="0"/>
              <a:buChar char="•"/>
            </a:pPr>
            <a:r>
              <a:rPr lang="nb-NO" sz="1100" dirty="0"/>
              <a:t>Hvordan samarbeider dere om lidelsen? Kan dere snakke dere fram til gode løsninger? </a:t>
            </a:r>
          </a:p>
          <a:p>
            <a:pPr marL="171450" lvl="0" indent="-171450">
              <a:buFont typeface="Arial" panose="020B0604020202020204" pitchFamily="34" charset="0"/>
              <a:buChar char="•"/>
            </a:pPr>
            <a:r>
              <a:rPr lang="nb-NO" sz="1100" dirty="0"/>
              <a:t>Er det noe du savner og ønsker skulle vært annerledes?</a:t>
            </a:r>
          </a:p>
          <a:p>
            <a:endParaRPr lang="nb-NO" sz="1100" b="0" i="1" dirty="0"/>
          </a:p>
          <a:p>
            <a:r>
              <a:rPr lang="nb-NO" sz="1100" b="0" i="1" dirty="0"/>
              <a:t>I</a:t>
            </a:r>
            <a:r>
              <a:rPr lang="nb-NO" sz="1100" b="0" i="1" baseline="0" dirty="0"/>
              <a:t> p</a:t>
            </a:r>
            <a:r>
              <a:rPr lang="nb-NO" sz="1100" b="0" i="1" dirty="0"/>
              <a:t>lenum etterpå: </a:t>
            </a:r>
          </a:p>
          <a:p>
            <a:pPr marL="228600" indent="-228600">
              <a:buAutoNum type="arabicParenR"/>
            </a:pPr>
            <a:r>
              <a:rPr lang="nb-NO" sz="1100" i="1" dirty="0"/>
              <a:t>Hør om gode</a:t>
            </a:r>
            <a:r>
              <a:rPr lang="nb-NO" sz="1100" i="1" baseline="0" dirty="0"/>
              <a:t> erfaringer</a:t>
            </a:r>
          </a:p>
          <a:p>
            <a:pPr marL="228600" indent="-228600">
              <a:buAutoNum type="arabicParenR"/>
            </a:pPr>
            <a:r>
              <a:rPr lang="nb-NO" sz="1100" i="1" baseline="0" dirty="0"/>
              <a:t>Hør om hva de ønsker skulle vært </a:t>
            </a:r>
            <a:r>
              <a:rPr lang="nb-NO" sz="1100" i="1" dirty="0"/>
              <a:t>annerledes og spør resten av gruppen om forslag til mulige </a:t>
            </a:r>
            <a:r>
              <a:rPr lang="nb-NO" sz="1100" i="1" baseline="0" dirty="0"/>
              <a:t>problemfokuserte </a:t>
            </a:r>
            <a:r>
              <a:rPr lang="nb-NO" sz="1100" i="1" dirty="0"/>
              <a:t>løsninger </a:t>
            </a:r>
            <a:r>
              <a:rPr lang="nb-NO" sz="1100" i="1" baseline="0" dirty="0"/>
              <a:t>og </a:t>
            </a:r>
            <a:r>
              <a:rPr lang="nb-NO" sz="1100" i="1" dirty="0"/>
              <a:t>følelsesfokuserte mestringsformer.</a:t>
            </a:r>
          </a:p>
          <a:p>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8</a:t>
            </a:fld>
            <a:endParaRPr lang="nb-NO"/>
          </a:p>
        </p:txBody>
      </p:sp>
    </p:spTree>
    <p:extLst>
      <p:ext uri="{BB962C8B-B14F-4D97-AF65-F5344CB8AC3E}">
        <p14:creationId xmlns:p14="http://schemas.microsoft.com/office/powerpoint/2010/main" val="913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man har bipolar lidelse. Dette er et viktig tema, men også et tema det kan være vondt og vanskelig å snakke om. Det er også et tema som er mest </a:t>
            </a:r>
            <a:r>
              <a:rPr lang="nb-NO" sz="1100" baseline="0" dirty="0"/>
              <a:t>aktuelt for de av dere som har barn og ungdom boende hjemme. Men det kan også være relevant for dere som vurderer å få barn i framtiden, eller har egne opplevelser med å være barn til en forelder med bipolar lidelse (eller andre plager/sykdommer). Noen av dere har kanskje også mindreårige søsken.</a:t>
            </a:r>
          </a:p>
          <a:p>
            <a:endParaRPr lang="nb-NO" sz="1100" baseline="0" dirty="0"/>
          </a:p>
          <a:p>
            <a:pPr marL="342900" indent="-342900" algn="l">
              <a:buFont typeface="Arial" panose="020B0604020202020204" pitchFamily="34" charset="0"/>
              <a:buChar char="•"/>
            </a:pPr>
            <a:r>
              <a:rPr lang="nb-NO" sz="1100" dirty="0"/>
              <a:t>Barn er avhengige av sine foreldre (eller andre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baseline="0" dirty="0"/>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For å motivere for større åpenhet overfor barn kan man ev. spørre deltagerne:</a:t>
            </a:r>
            <a:r>
              <a:rPr 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t>Hvordan tror du ditt/dine barn påvirkes av/kan bli påvirket av sykdommen din?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For de</a:t>
            </a:r>
            <a:r>
              <a:rPr lang="nb-NO" sz="1100" i="1" baseline="0" dirty="0"/>
              <a:t> som vokste opp med en forelder med bipolar lidelse: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Hvordan påvirket din foreldres sykdom deg? </a:t>
            </a:r>
            <a:r>
              <a:rPr lang="nb-NO" sz="1100" b="1" i="1" baseline="0" dirty="0"/>
              <a:t>NB!</a:t>
            </a:r>
            <a:r>
              <a:rPr lang="nb-NO" sz="1100" i="1" baseline="0" dirty="0"/>
              <a:t> Dette er spørsmål som kan aktivere sterke følelser, så her må kurslederne gjøre en vurdering av om og hvor mye man skal åpne opp for dette temaet. </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9</a:t>
            </a:fld>
            <a:endParaRPr lang="nb-NO"/>
          </a:p>
        </p:txBody>
      </p:sp>
    </p:spTree>
    <p:extLst>
      <p:ext uri="{BB962C8B-B14F-4D97-AF65-F5344CB8AC3E}">
        <p14:creationId xmlns:p14="http://schemas.microsoft.com/office/powerpoint/2010/main" val="292490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3201894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2471148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30127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06773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469484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rk.no/video/liviren-bratterud-om-bipolar-lidelse_2559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EAC1C2A-83C1-5802-89F8-CC07B4F3EAC2}"/>
              </a:ext>
            </a:extLst>
          </p:cNvPr>
          <p:cNvPicPr>
            <a:picLocks noChangeAspect="1"/>
          </p:cNvPicPr>
          <p:nvPr/>
        </p:nvPicPr>
        <p:blipFill>
          <a:blip r:embed="rId3">
            <a:extLst>
              <a:ext uri="{28A0092B-C50C-407E-A947-70E740481C1C}">
                <a14:useLocalDpi xmlns:a14="http://schemas.microsoft.com/office/drawing/2010/main" val="0"/>
              </a:ext>
            </a:extLst>
          </a:blip>
          <a:srcRect l="11110" t="513" r="-11110"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6300421" y="2539250"/>
            <a:ext cx="3242973" cy="2463673"/>
          </a:xfrm>
        </p:spPr>
        <p:txBody>
          <a:bodyPr anchor="t">
            <a:normAutofit/>
          </a:bodyPr>
          <a:lstStyle/>
          <a:p>
            <a:pPr algn="l"/>
            <a:r>
              <a:rPr lang="nb-NO" sz="5000" dirty="0"/>
              <a:t>Familie og åpenhet</a:t>
            </a:r>
          </a:p>
        </p:txBody>
      </p:sp>
      <p:sp>
        <p:nvSpPr>
          <p:cNvPr id="3" name="Ellipse 2">
            <a:extLst>
              <a:ext uri="{FF2B5EF4-FFF2-40B4-BE49-F238E27FC236}">
                <a16:creationId xmlns:a16="http://schemas.microsoft.com/office/drawing/2014/main" id="{94D1AE7E-3B23-4802-7F97-C7D223C1C49A}"/>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5" name="TekstSylinder 4">
            <a:extLst>
              <a:ext uri="{FF2B5EF4-FFF2-40B4-BE49-F238E27FC236}">
                <a16:creationId xmlns:a16="http://schemas.microsoft.com/office/drawing/2014/main" id="{926EBC9A-532B-C79F-8981-A2360A6AF46F}"/>
              </a:ext>
            </a:extLst>
          </p:cNvPr>
          <p:cNvSpPr txBox="1"/>
          <p:nvPr/>
        </p:nvSpPr>
        <p:spPr>
          <a:xfrm>
            <a:off x="11119338" y="5785338"/>
            <a:ext cx="685800" cy="630942"/>
          </a:xfrm>
          <a:prstGeom prst="rect">
            <a:avLst/>
          </a:prstGeom>
          <a:noFill/>
        </p:spPr>
        <p:txBody>
          <a:bodyPr wrap="square" rtlCol="0">
            <a:spAutoFit/>
          </a:bodyPr>
          <a:lstStyle/>
          <a:p>
            <a:pPr algn="ctr"/>
            <a:r>
              <a:rPr lang="nb-NO" sz="3500">
                <a:latin typeface="Calibri Light" panose="020F0302020204030204" pitchFamily="34" charset="0"/>
                <a:cs typeface="Calibri Light" panose="020F0302020204030204" pitchFamily="34" charset="0"/>
              </a:rPr>
              <a:t>12</a:t>
            </a:r>
            <a:endParaRPr lang="nb-NO" sz="3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egne barn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3115268" cy="1205953"/>
          </a:xfrm>
        </p:spPr>
        <p:txBody>
          <a:bodyPr anchor="t">
            <a:noAutofit/>
          </a:bodyPr>
          <a:lstStyle/>
          <a:p>
            <a:r>
              <a:rPr lang="nb-NO" dirty="0"/>
              <a:t>Hvordan snakke med barn om det som skjer?</a:t>
            </a:r>
          </a:p>
        </p:txBody>
      </p:sp>
      <p:sp>
        <p:nvSpPr>
          <p:cNvPr id="6" name="Plassholder for innhold 2">
            <a:extLst>
              <a:ext uri="{FF2B5EF4-FFF2-40B4-BE49-F238E27FC236}">
                <a16:creationId xmlns:a16="http://schemas.microsoft.com/office/drawing/2014/main" id="{7A7552AD-0E84-CABB-1FAD-CC60A84B39B9}"/>
              </a:ext>
            </a:extLst>
          </p:cNvPr>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deg, på en enkel og alderstilpasset måte </a:t>
            </a:r>
          </a:p>
          <a:p>
            <a:pPr>
              <a:spcBef>
                <a:spcPts val="1800"/>
              </a:spcBef>
            </a:pPr>
            <a:r>
              <a:rPr lang="nb-NO" sz="2200" dirty="0"/>
              <a:t>Berolig og trygg barna på at endringene </a:t>
            </a:r>
            <a:r>
              <a:rPr lang="nb-NO" sz="2200"/>
              <a:t>ved deg </a:t>
            </a:r>
            <a:r>
              <a:rPr lang="nb-NO" sz="2200" dirty="0"/>
              <a:t>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fade">
                                      <p:cBhvr>
                                        <p:cTn id="10" dur="500"/>
                                        <p:tgtEl>
                                          <p:spTgt spid="14339">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fade">
                                      <p:cBhvr>
                                        <p:cTn id="13" dur="500"/>
                                        <p:tgtEl>
                                          <p:spTgt spid="1433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5" end="5"/>
                                            </p:txEl>
                                          </p:spTgt>
                                        </p:tgtEl>
                                        <p:attrNameLst>
                                          <p:attrName>style.visibility</p:attrName>
                                        </p:attrNameLst>
                                      </p:cBhvr>
                                      <p:to>
                                        <p:strVal val="visible"/>
                                      </p:to>
                                    </p:set>
                                    <p:animEffect transition="in" filter="fade">
                                      <p:cBhvr>
                                        <p:cTn id="16"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500"/>
                                        <p:tgtEl>
                                          <p:spTgt spid="2253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fade">
                                      <p:cBhvr>
                                        <p:cTn id="13" dur="500"/>
                                        <p:tgtEl>
                                          <p:spTgt spid="2253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fade">
                                      <p:cBhvr>
                                        <p:cTn id="16" dur="500"/>
                                        <p:tgtEl>
                                          <p:spTgt spid="2253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Effect transition="in" filter="fade">
                                      <p:cBhvr>
                                        <p:cTn id="19" dur="500"/>
                                        <p:tgtEl>
                                          <p:spTgt spid="2253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fade">
                                      <p:cBhvr>
                                        <p:cTn id="22" dur="500"/>
                                        <p:tgtEl>
                                          <p:spTgt spid="2253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animEffect transition="in" filter="fade">
                                      <p:cBhvr>
                                        <p:cTn id="25"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701731"/>
          </a:xfrm>
        </p:spPr>
        <p:txBody>
          <a:bodyPr anchor="t"/>
          <a:lstStyle/>
          <a:p>
            <a:r>
              <a:rPr lang="nb-NO" dirty="0"/>
              <a:t>Åpenhet utenfor familien og hjelpeapparatet</a:t>
            </a:r>
          </a:p>
        </p:txBody>
      </p:sp>
      <p:sp>
        <p:nvSpPr>
          <p:cNvPr id="3" name="Plassholder for innhold 2"/>
          <p:cNvSpPr>
            <a:spLocks noGrp="1"/>
          </p:cNvSpPr>
          <p:nvPr>
            <p:ph idx="1"/>
          </p:nvPr>
        </p:nvSpPr>
        <p:spPr/>
        <p:txBody>
          <a:bodyPr anchor="b"/>
          <a:lstStyle/>
          <a:p>
            <a:r>
              <a:rPr lang="nb-NO" dirty="0"/>
              <a:t>Venner?</a:t>
            </a:r>
          </a:p>
          <a:p>
            <a:r>
              <a:rPr lang="nb-NO" dirty="0"/>
              <a:t>Arbeidsgiver og kolleger, lærere og medstudenter?</a:t>
            </a:r>
          </a:p>
          <a:p>
            <a:r>
              <a:rPr lang="nb-NO" dirty="0"/>
              <a:t>Barnas barnehage, skole, fritidsarenaer?</a:t>
            </a:r>
          </a:p>
          <a:p>
            <a:r>
              <a:rPr lang="nb-NO" dirty="0"/>
              <a:t>Bekjente, lokalmiljøet?</a:t>
            </a:r>
          </a:p>
          <a:p>
            <a:r>
              <a:rPr lang="nb-NO" dirty="0"/>
              <a:t>Det offentlige rom?</a:t>
            </a:r>
          </a:p>
          <a:p>
            <a:endParaRPr lang="nb-NO" dirty="0"/>
          </a:p>
          <a:p>
            <a:pPr marL="0" indent="0">
              <a:buNone/>
            </a:pPr>
            <a:r>
              <a:rPr lang="nb-NO" sz="2400" dirty="0"/>
              <a:t>Intervju med regissøren bak dokumentaren «Tung jakke»:</a:t>
            </a:r>
          </a:p>
          <a:p>
            <a:pPr marL="0" indent="0">
              <a:buNone/>
            </a:pPr>
            <a:r>
              <a:rPr lang="nb-NO" sz="2400" dirty="0" err="1">
                <a:solidFill>
                  <a:srgbClr val="646464"/>
                </a:solidFill>
                <a:hlinkClick r:id="rId3">
                  <a:extLst>
                    <a:ext uri="{A12FA001-AC4F-418D-AE19-62706E023703}">
                      <ahyp:hlinkClr xmlns:ahyp="http://schemas.microsoft.com/office/drawing/2018/hyperlinkcolor" val="tx"/>
                    </a:ext>
                  </a:extLst>
                </a:hlinkClick>
              </a:rPr>
              <a:t>Livirén</a:t>
            </a:r>
            <a:r>
              <a:rPr lang="nb-NO" sz="2400" dirty="0">
                <a:solidFill>
                  <a:schemeClr val="tx1"/>
                </a:solidFill>
                <a:hlinkClick r:id="rId3">
                  <a:extLst>
                    <a:ext uri="{A12FA001-AC4F-418D-AE19-62706E023703}">
                      <ahyp:hlinkClr xmlns:ahyp="http://schemas.microsoft.com/office/drawing/2018/hyperlinkcolor" val="tx"/>
                    </a:ext>
                  </a:extLst>
                </a:hlinkClick>
              </a:rPr>
              <a:t> Bratterud om bipolar lidelse – NRK</a:t>
            </a:r>
            <a:endParaRPr lang="nb-NO" sz="2400" dirty="0">
              <a:solidFill>
                <a:schemeClr val="tx1"/>
              </a:solidFill>
            </a:endParaRPr>
          </a:p>
        </p:txBody>
      </p:sp>
      <p:pic>
        <p:nvPicPr>
          <p:cNvPr id="6" name="Bilde 5" descr="Et bilde som inneholder skjermbilde, mønster, sirkel, Symmetri&#10;&#10;Automatisk generert beskrivelse">
            <a:extLst>
              <a:ext uri="{FF2B5EF4-FFF2-40B4-BE49-F238E27FC236}">
                <a16:creationId xmlns:a16="http://schemas.microsoft.com/office/drawing/2014/main" id="{46307F88-9CEB-7E33-6597-337408008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175" y="3416300"/>
            <a:ext cx="2857500" cy="2857500"/>
          </a:xfrm>
          <a:prstGeom prst="rect">
            <a:avLst/>
          </a:prstGeom>
        </p:spPr>
      </p:pic>
    </p:spTree>
    <p:extLst>
      <p:ext uri="{BB962C8B-B14F-4D97-AF65-F5344CB8AC3E}">
        <p14:creationId xmlns:p14="http://schemas.microsoft.com/office/powerpoint/2010/main" val="354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E75E670-7875-BC7C-B87D-275AE7061B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66663" y="1758456"/>
            <a:ext cx="11750065" cy="6609412"/>
          </a:xfrm>
          <a:prstGeom prst="rect">
            <a:avLst/>
          </a:prstGeom>
        </p:spPr>
      </p:pic>
      <p:sp>
        <p:nvSpPr>
          <p:cNvPr id="2" name="Tittel 1"/>
          <p:cNvSpPr>
            <a:spLocks noGrp="1"/>
          </p:cNvSpPr>
          <p:nvPr>
            <p:ph type="title"/>
          </p:nvPr>
        </p:nvSpPr>
        <p:spPr/>
        <p:txBody>
          <a:bodyPr anchor="t">
            <a:noAutofit/>
          </a:bodyPr>
          <a:lstStyle/>
          <a:p>
            <a:pPr>
              <a:lnSpc>
                <a:spcPct val="100000"/>
              </a:lnSpc>
              <a:spcBef>
                <a:spcPts val="1200"/>
              </a:spcBef>
            </a:pPr>
            <a:r>
              <a:rPr lang="nb-NO" dirty="0">
                <a:latin typeface="+mj-lt"/>
              </a:rPr>
              <a:t>Summegruppe:</a:t>
            </a:r>
            <a:br>
              <a:rPr lang="nb-NO" dirty="0">
                <a:latin typeface="+mj-lt"/>
              </a:rPr>
            </a:br>
            <a:r>
              <a:rPr lang="nb-NO" sz="3600" dirty="0">
                <a:latin typeface="+mj-lt"/>
              </a:rPr>
              <a:t>åpenhet på jobb og skole</a:t>
            </a:r>
          </a:p>
        </p:txBody>
      </p:sp>
      <p:sp>
        <p:nvSpPr>
          <p:cNvPr id="3" name="Plassholder for innhold 2"/>
          <p:cNvSpPr>
            <a:spLocks noGrp="1"/>
          </p:cNvSpPr>
          <p:nvPr>
            <p:ph idx="1"/>
          </p:nvPr>
        </p:nvSpPr>
        <p:spPr>
          <a:xfrm>
            <a:off x="695325" y="1082566"/>
            <a:ext cx="6724978" cy="5226159"/>
          </a:xfrm>
        </p:spPr>
        <p:txBody>
          <a:bodyPr anchor="b">
            <a:normAutofit/>
          </a:bodyPr>
          <a:lstStyle/>
          <a:p>
            <a:r>
              <a:rPr lang="nb-NO" dirty="0"/>
              <a:t>Velg om dere vil snakke om arbeidsgiver, kolleger, lærer eller medelever</a:t>
            </a:r>
          </a:p>
          <a:p>
            <a:pPr lvl="1">
              <a:spcBef>
                <a:spcPts val="1800"/>
              </a:spcBef>
            </a:pPr>
            <a:r>
              <a:rPr lang="nb-NO" dirty="0"/>
              <a:t>Hvis det ikke er aktuelt med jobb/skole nå, kan dere snakke om tidligere erfaringer og vurderinger eller en tenkt situasjon i framtiden</a:t>
            </a:r>
          </a:p>
          <a:p>
            <a:pPr>
              <a:spcBef>
                <a:spcPts val="1800"/>
              </a:spcBef>
            </a:pPr>
            <a:r>
              <a:rPr lang="nb-NO" dirty="0"/>
              <a:t>Snakk om fordeler og ulemper ved å være åpen om diagnosen (og ev. ved å skjule den)</a:t>
            </a:r>
          </a:p>
        </p:txBody>
      </p:sp>
      <p:pic>
        <p:nvPicPr>
          <p:cNvPr id="6" name="Bilde 5">
            <a:extLst>
              <a:ext uri="{FF2B5EF4-FFF2-40B4-BE49-F238E27FC236}">
                <a16:creationId xmlns:a16="http://schemas.microsoft.com/office/drawing/2014/main" id="{0B9649D2-3EC7-A305-9AE9-C9EBE50682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1204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75B3011-3E25-7898-075E-A3EEE540BBB3}"/>
              </a:ext>
            </a:extLst>
          </p:cNvPr>
          <p:cNvSpPr/>
          <p:nvPr/>
        </p:nvSpPr>
        <p:spPr>
          <a:xfrm>
            <a:off x="646368" y="152590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3D167024-EEB4-7040-EEEE-7EA5B3F44C9F}"/>
              </a:ext>
            </a:extLst>
          </p:cNvPr>
          <p:cNvSpPr/>
          <p:nvPr/>
        </p:nvSpPr>
        <p:spPr>
          <a:xfrm>
            <a:off x="646368" y="2893290"/>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29CC9B31-FF1F-0D0B-FC0E-95998F395229}"/>
              </a:ext>
            </a:extLst>
          </p:cNvPr>
          <p:cNvSpPr/>
          <p:nvPr/>
        </p:nvSpPr>
        <p:spPr>
          <a:xfrm>
            <a:off x="646368" y="373449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56D37AA-D3CC-D607-A8E9-01A2BAA52D6E}"/>
              </a:ext>
            </a:extLst>
          </p:cNvPr>
          <p:cNvSpPr/>
          <p:nvPr/>
        </p:nvSpPr>
        <p:spPr>
          <a:xfrm>
            <a:off x="646368" y="585503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8CD5966C-06C5-EF56-215F-AFE1BC3D1A00}"/>
              </a:ext>
            </a:extLst>
          </p:cNvPr>
          <p:cNvSpPr>
            <a:spLocks noGrp="1"/>
          </p:cNvSpPr>
          <p:nvPr>
            <p:ph type="title"/>
          </p:nvPr>
        </p:nvSpPr>
        <p:spPr>
          <a:xfrm>
            <a:off x="695325" y="549275"/>
            <a:ext cx="10515600" cy="701731"/>
          </a:xfrm>
        </p:spPr>
        <p:txBody>
          <a:bodyPr anchor="t"/>
          <a:lstStyle/>
          <a:p>
            <a:r>
              <a:rPr lang="nb-NO" dirty="0"/>
              <a:t>Egenaktivitet til neste gang</a:t>
            </a:r>
          </a:p>
        </p:txBody>
      </p:sp>
      <p:sp>
        <p:nvSpPr>
          <p:cNvPr id="9" name="Plassholder for innhold 2">
            <a:extLst>
              <a:ext uri="{FF2B5EF4-FFF2-40B4-BE49-F238E27FC236}">
                <a16:creationId xmlns:a16="http://schemas.microsoft.com/office/drawing/2014/main" id="{B57B96C7-5786-1BA4-16DC-157471C30336}"/>
              </a:ext>
            </a:extLst>
          </p:cNvPr>
          <p:cNvSpPr>
            <a:spLocks noGrp="1"/>
          </p:cNvSpPr>
          <p:nvPr>
            <p:ph idx="1"/>
          </p:nvPr>
        </p:nvSpPr>
        <p:spPr>
          <a:xfrm>
            <a:off x="695325" y="1458686"/>
            <a:ext cx="10801350" cy="4850039"/>
          </a:xfrm>
        </p:spPr>
        <p:txBody>
          <a:bodyPr anchor="b">
            <a:normAutofit/>
          </a:bodyPr>
          <a:lstStyle/>
          <a:p>
            <a:pPr marL="457200" indent="-457200">
              <a:buFont typeface="+mj-lt"/>
              <a:buAutoNum type="arabicPeriod"/>
            </a:pPr>
            <a:r>
              <a:rPr lang="nb-NO" sz="2400" dirty="0"/>
              <a:t>Tenk på en person du vurderer å fortelle om din bipolare </a:t>
            </a:r>
            <a:br>
              <a:rPr lang="nb-NO" sz="2400" dirty="0"/>
            </a:br>
            <a:r>
              <a:rPr lang="nb-NO" sz="2400" dirty="0"/>
              <a:t>lidelse til. Fyll ut skjemaet «Åpenhet - fordeler og ulemper»</a:t>
            </a:r>
          </a:p>
          <a:p>
            <a:pPr marL="514350" indent="-514350">
              <a:buFont typeface="+mj-lt"/>
              <a:buAutoNum type="arabicPeriod"/>
            </a:pPr>
            <a:endParaRPr lang="nb-NO" sz="2400" dirty="0"/>
          </a:p>
          <a:p>
            <a:pPr marL="457200" indent="-457200">
              <a:buFont typeface="+mj-lt"/>
              <a:buAutoNum type="arabicPeriod"/>
            </a:pPr>
            <a:r>
              <a:rPr lang="nb-NO" sz="2400" dirty="0"/>
              <a:t>Fortsett å fylle ut og </a:t>
            </a:r>
            <a:r>
              <a:rPr lang="nb-NO" sz="2400" u="sng" dirty="0"/>
              <a:t>ta med utfylt stemningsdagbok neste gang</a:t>
            </a:r>
            <a:br>
              <a:rPr lang="nb-NO" sz="2400" u="sng" dirty="0"/>
            </a:br>
            <a:endParaRPr lang="nb-NO" sz="2400" dirty="0"/>
          </a:p>
          <a:p>
            <a:pPr marL="457200" indent="-457200">
              <a:buFont typeface="+mj-lt"/>
              <a:buAutoNum type="arabicPeriod"/>
            </a:pPr>
            <a:r>
              <a:rPr lang="nb-NO" sz="2400" dirty="0"/>
              <a:t>Fyll ut </a:t>
            </a:r>
            <a:r>
              <a:rPr lang="nb-NO" sz="2400" dirty="0" err="1"/>
              <a:t>Brief</a:t>
            </a:r>
            <a:r>
              <a:rPr lang="nb-NO" sz="2400" dirty="0"/>
              <a:t>-IPQ på nytt</a:t>
            </a:r>
          </a:p>
          <a:p>
            <a:pPr lvl="1">
              <a:spcBef>
                <a:spcPts val="1800"/>
              </a:spcBef>
            </a:pPr>
            <a:r>
              <a:rPr lang="nb-NO" sz="2000" dirty="0"/>
              <a:t>Sammenlign med utfyllingen på starten av kurset</a:t>
            </a:r>
          </a:p>
          <a:p>
            <a:pPr lvl="1"/>
            <a:r>
              <a:rPr lang="nb-NO" sz="2000" dirty="0"/>
              <a:t>Har noe endret seg? </a:t>
            </a:r>
          </a:p>
          <a:p>
            <a:pPr lvl="1"/>
            <a:r>
              <a:rPr lang="nb-NO" sz="2000" dirty="0"/>
              <a:t>Reflekter over hva som er annerledes nå, og eventuelt hvorfor</a:t>
            </a:r>
            <a:br>
              <a:rPr lang="nb-NO" sz="2000" dirty="0"/>
            </a:br>
            <a:endParaRPr lang="nb-NO" sz="2400" dirty="0"/>
          </a:p>
          <a:p>
            <a:pPr marL="457200" indent="-457200">
              <a:buFont typeface="+mj-lt"/>
              <a:buAutoNum type="arabicPeriod"/>
            </a:pPr>
            <a:r>
              <a:rPr lang="nb-NO" sz="2400" dirty="0"/>
              <a:t>Tenk igjennom hvordan dere har opplevd kurset</a:t>
            </a:r>
          </a:p>
        </p:txBody>
      </p:sp>
      <p:sp>
        <p:nvSpPr>
          <p:cNvPr id="12" name="TekstSylinder 11">
            <a:extLst>
              <a:ext uri="{FF2B5EF4-FFF2-40B4-BE49-F238E27FC236}">
                <a16:creationId xmlns:a16="http://schemas.microsoft.com/office/drawing/2014/main" id="{073ACFF4-119D-3807-8A0A-EA3888245562}"/>
              </a:ext>
            </a:extLst>
          </p:cNvPr>
          <p:cNvSpPr txBox="1"/>
          <p:nvPr/>
        </p:nvSpPr>
        <p:spPr>
          <a:xfrm>
            <a:off x="8083282" y="5220133"/>
            <a:ext cx="4123765" cy="1091068"/>
          </a:xfrm>
          <a:prstGeom prst="rect">
            <a:avLst/>
          </a:prstGeom>
          <a:noFill/>
        </p:spPr>
        <p:txBody>
          <a:bodyPr wrap="square">
            <a:spAutoFit/>
          </a:bodyPr>
          <a:lstStyle/>
          <a:p>
            <a:pPr marL="0" indent="0">
              <a:lnSpc>
                <a:spcPct val="110000"/>
              </a:lnSpc>
              <a:buNone/>
            </a:pPr>
            <a:r>
              <a:rPr lang="nb-NO" sz="2000" b="1" dirty="0">
                <a:latin typeface="+mj-lt"/>
              </a:rPr>
              <a:t>Er en eller to villige til å dele den </a:t>
            </a:r>
            <a:br>
              <a:rPr lang="nb-NO" sz="2000" b="1" dirty="0">
                <a:latin typeface="+mj-lt"/>
              </a:rPr>
            </a:br>
            <a:r>
              <a:rPr lang="nb-NO" sz="2000" b="1" dirty="0">
                <a:latin typeface="+mj-lt"/>
              </a:rPr>
              <a:t>foreløpig utfylte forebyggelses-</a:t>
            </a:r>
          </a:p>
          <a:p>
            <a:pPr marL="0" indent="0">
              <a:lnSpc>
                <a:spcPct val="110000"/>
              </a:lnSpc>
              <a:buNone/>
            </a:pPr>
            <a:r>
              <a:rPr lang="nb-NO" sz="2000" b="1" dirty="0">
                <a:latin typeface="+mj-lt"/>
              </a:rPr>
              <a:t>planen i plenum neste gang?</a:t>
            </a:r>
          </a:p>
        </p:txBody>
      </p:sp>
      <p:pic>
        <p:nvPicPr>
          <p:cNvPr id="2" name="Bilde 1">
            <a:extLst>
              <a:ext uri="{FF2B5EF4-FFF2-40B4-BE49-F238E27FC236}">
                <a16:creationId xmlns:a16="http://schemas.microsoft.com/office/drawing/2014/main" id="{030B2578-6258-AC84-EA5E-8C69610712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18526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uiExpand="1" build="allAtOnce"/>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5">
            <a:extLst>
              <a:ext uri="{FF2B5EF4-FFF2-40B4-BE49-F238E27FC236}">
                <a16:creationId xmlns:a16="http://schemas.microsoft.com/office/drawing/2014/main" id="{89577F7D-641F-79BA-FC99-5D460A3F055D}"/>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CCBBCC00-C78C-0D65-5603-2BD384542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063D7726-78E5-78B7-0BDC-CCD83CF5D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BAB7F8F9-66C5-D3F6-E650-99FA9C1F456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A36B543B-E416-B39C-5F81-A3DC4AE5C9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8316217A-E41C-00D4-1538-9954DC35CE4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6715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a:lnSpc>
                <a:spcPct val="110000"/>
              </a:lnSpc>
            </a:pPr>
            <a:r>
              <a:rPr lang="nb-NO" dirty="0"/>
              <a:t>Kriseplan: </a:t>
            </a:r>
          </a:p>
          <a:p>
            <a:pPr lvl="1">
              <a:lnSpc>
                <a:spcPct val="110000"/>
              </a:lnSpc>
            </a:pPr>
            <a:r>
              <a:rPr lang="nb-NO" dirty="0"/>
              <a:t>Noter inn ideene dine fra summegruppene om hva </a:t>
            </a:r>
            <a:br>
              <a:rPr lang="nb-NO" dirty="0"/>
            </a:br>
            <a:r>
              <a:rPr lang="nb-NO" dirty="0"/>
              <a:t>du selv kan gjøre for å bedre situasjonen ved affektive episoder</a:t>
            </a:r>
          </a:p>
          <a:p>
            <a:pPr lvl="1">
              <a:lnSpc>
                <a:spcPct val="110000"/>
              </a:lnSpc>
            </a:pPr>
            <a:r>
              <a:rPr lang="nb-NO" dirty="0"/>
              <a:t>Hvis aktuelt: noter inn tanker om faresignaler og hva du selv kan gjøre ved selvmordstanker </a:t>
            </a:r>
          </a:p>
          <a:p>
            <a:pPr lvl="1">
              <a:lnSpc>
                <a:spcPct val="110000"/>
              </a:lnSpc>
            </a:pPr>
            <a:r>
              <a:rPr lang="nb-NO" dirty="0"/>
              <a:t>Vurder å begynne å snakke med din nærmeste pårørende, behandler eller andre om hvordan hjelp du trenger fra dem ved affektive episoder og ev. selvmordsfare  </a:t>
            </a:r>
          </a:p>
          <a:p>
            <a:pPr>
              <a:lnSpc>
                <a:spcPct val="110000"/>
              </a:lnSpc>
            </a:pPr>
            <a:endParaRPr lang="nb-NO" dirty="0"/>
          </a:p>
          <a:p>
            <a:pPr>
              <a:lnSpc>
                <a:spcPct val="110000"/>
              </a:lnSpc>
            </a:pPr>
            <a:r>
              <a:rPr lang="nb-NO" dirty="0"/>
              <a:t>Fortsette å registrere i stemningsdagboken</a:t>
            </a:r>
          </a:p>
        </p:txBody>
      </p:sp>
      <p:pic>
        <p:nvPicPr>
          <p:cNvPr id="4" name="Bilde 3">
            <a:extLst>
              <a:ext uri="{FF2B5EF4-FFF2-40B4-BE49-F238E27FC236}">
                <a16:creationId xmlns:a16="http://schemas.microsoft.com/office/drawing/2014/main" id="{E9740BB1-E2AD-16D8-4B2C-4212675134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37472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Autofit/>
          </a:bodyPr>
          <a:lstStyle/>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om lidelsen og kommunikasjon med voksne pårørende</a:t>
            </a:r>
          </a:p>
          <a:p>
            <a:pPr lvl="1">
              <a:lnSpc>
                <a:spcPct val="100000"/>
              </a:lnSpc>
              <a:buClr>
                <a:srgbClr val="00338D"/>
              </a:buClr>
            </a:pPr>
            <a:r>
              <a:rPr lang="nb-NO" dirty="0">
                <a:latin typeface="+mj-lt"/>
                <a:ea typeface="Cambria" panose="02040503050406030204" pitchFamily="18" charset="0"/>
                <a:cs typeface="Calibri" panose="020F0502020204030204" pitchFamily="34" charset="0"/>
              </a:rPr>
              <a:t>Summegruppe om dialog med pårørende</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overfor og ivaretagelse av egne barn</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overfor andre</a:t>
            </a:r>
          </a:p>
          <a:p>
            <a:pPr lvl="1">
              <a:lnSpc>
                <a:spcPct val="100000"/>
              </a:lnSpc>
              <a:buClr>
                <a:srgbClr val="00338D"/>
              </a:buClr>
            </a:pPr>
            <a:r>
              <a:rPr lang="nb-NO" dirty="0">
                <a:latin typeface="+mj-lt"/>
                <a:ea typeface="Cambria" panose="02040503050406030204" pitchFamily="18" charset="0"/>
                <a:cs typeface="Calibri" panose="020F0502020204030204" pitchFamily="34" charset="0"/>
              </a:rPr>
              <a:t>Summegruppe om åpenhet overfor arbeidsgiver / kolleger</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Egenaktivitet til neste gang </a:t>
            </a:r>
          </a:p>
        </p:txBody>
      </p:sp>
    </p:spTree>
    <p:extLst>
      <p:ext uri="{BB962C8B-B14F-4D97-AF65-F5344CB8AC3E}">
        <p14:creationId xmlns:p14="http://schemas.microsoft.com/office/powerpoint/2010/main" val="43325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Noen spørsmål å stille seg om åpenhet</a:t>
            </a:r>
          </a:p>
        </p:txBody>
      </p:sp>
      <p:sp>
        <p:nvSpPr>
          <p:cNvPr id="5" name="Plassholder for innhold 2"/>
          <p:cNvSpPr>
            <a:spLocks noGrp="1"/>
          </p:cNvSpPr>
          <p:nvPr>
            <p:ph idx="1"/>
          </p:nvPr>
        </p:nvSpPr>
        <p:spPr>
          <a:xfrm>
            <a:off x="695325" y="1458686"/>
            <a:ext cx="5043323" cy="4850039"/>
          </a:xfrm>
        </p:spPr>
        <p:txBody>
          <a:bodyPr anchor="b">
            <a:normAutofit/>
          </a:bodyPr>
          <a:lstStyle/>
          <a:p>
            <a:pPr>
              <a:lnSpc>
                <a:spcPct val="100000"/>
              </a:lnSpc>
              <a:spcBef>
                <a:spcPts val="0"/>
              </a:spcBef>
            </a:pPr>
            <a:r>
              <a:rPr lang="nb-NO" dirty="0">
                <a:ea typeface="Cambria" panose="02040503050406030204" pitchFamily="18" charset="0"/>
              </a:rPr>
              <a:t>Overfor hvem og på hvilke arenaer skal jeg være åpen?</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Hvorfor skal jeg være åpen? </a:t>
            </a:r>
            <a:br>
              <a:rPr lang="nb-NO" dirty="0">
                <a:ea typeface="Cambria" panose="02040503050406030204" pitchFamily="18" charset="0"/>
              </a:rPr>
            </a:br>
            <a:r>
              <a:rPr lang="nb-NO" dirty="0">
                <a:ea typeface="Cambria" panose="02040503050406030204" pitchFamily="18" charset="0"/>
              </a:rPr>
              <a:t>Hva er en god grunn?</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Hvor åpen skal jeg være og hva skal jeg være åpen om? </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Hva er fordelene og ulempene?</a:t>
            </a:r>
          </a:p>
        </p:txBody>
      </p:sp>
      <p:pic>
        <p:nvPicPr>
          <p:cNvPr id="6" name="Bilde 5" descr="Et bilde som inneholder sirkel, skjermbilde, Fargerikt, Grafikk&#10;&#10;Automatisk generert beskrivelse">
            <a:extLst>
              <a:ext uri="{FF2B5EF4-FFF2-40B4-BE49-F238E27FC236}">
                <a16:creationId xmlns:a16="http://schemas.microsoft.com/office/drawing/2014/main" id="{62EC817D-6C40-F1AD-410A-C2AD7388B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572" y="549275"/>
            <a:ext cx="11560628" cy="6502853"/>
          </a:xfrm>
          <a:prstGeom prst="rect">
            <a:avLst/>
          </a:prstGeom>
        </p:spPr>
      </p:pic>
    </p:spTree>
    <p:extLst>
      <p:ext uri="{BB962C8B-B14F-4D97-AF65-F5344CB8AC3E}">
        <p14:creationId xmlns:p14="http://schemas.microsoft.com/office/powerpoint/2010/main" val="27969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801350" cy="775028"/>
          </a:xfrm>
        </p:spPr>
        <p:txBody>
          <a:bodyPr anchor="t">
            <a:noAutofit/>
          </a:bodyPr>
          <a:lstStyle/>
          <a:p>
            <a:r>
              <a:rPr lang="nb-NO" dirty="0"/>
              <a:t>Åpenhet overfor voksne pårørende</a:t>
            </a:r>
          </a:p>
        </p:txBody>
      </p:sp>
      <p:sp>
        <p:nvSpPr>
          <p:cNvPr id="3" name="Plassholder for innhold 2"/>
          <p:cNvSpPr>
            <a:spLocks noGrp="1"/>
          </p:cNvSpPr>
          <p:nvPr>
            <p:ph idx="1"/>
          </p:nvPr>
        </p:nvSpPr>
        <p:spPr>
          <a:xfrm>
            <a:off x="695325" y="1324303"/>
            <a:ext cx="6651406" cy="4984422"/>
          </a:xfrm>
        </p:spPr>
        <p:txBody>
          <a:bodyPr anchor="b">
            <a:normAutofit lnSpcReduction="10000"/>
          </a:bodyPr>
          <a:lstStyle/>
          <a:p>
            <a:pPr marL="0" indent="0">
              <a:buNone/>
            </a:pPr>
            <a:r>
              <a:rPr lang="nb-NO" dirty="0"/>
              <a:t>Noen grunner for åpenhet:</a:t>
            </a:r>
            <a:endParaRPr lang="nb-NO" sz="2400" dirty="0"/>
          </a:p>
          <a:p>
            <a:pPr>
              <a:spcBef>
                <a:spcPts val="2400"/>
              </a:spcBef>
            </a:pPr>
            <a:r>
              <a:rPr lang="nb-NO" sz="2400" dirty="0"/>
              <a:t>Å ha minst én fortrolig relasjon er en sterk beskyttelsesfaktor mot psykiske vansker</a:t>
            </a:r>
          </a:p>
          <a:p>
            <a:pPr>
              <a:spcBef>
                <a:spcPts val="2400"/>
              </a:spcBef>
            </a:pPr>
            <a:r>
              <a:rPr lang="nb-NO" sz="2400" dirty="0"/>
              <a:t>En velfungerende kriseplan forutsetter et godt samarbeid, som igjen forutsetter åpenhet</a:t>
            </a:r>
          </a:p>
          <a:p>
            <a:pPr>
              <a:spcBef>
                <a:spcPts val="2400"/>
              </a:spcBef>
            </a:pPr>
            <a:r>
              <a:rPr lang="nb-NO" sz="2400" dirty="0"/>
              <a:t>Affektive episoder og konsekvensene av dem  påvirker de nærmeste</a:t>
            </a:r>
          </a:p>
          <a:p>
            <a:pPr>
              <a:spcBef>
                <a:spcPts val="2400"/>
              </a:spcBef>
            </a:pPr>
            <a:r>
              <a:rPr lang="nb-NO" sz="2400" dirty="0"/>
              <a:t>Forståelse og forutsigbarhet reduserer stress </a:t>
            </a:r>
            <a:br>
              <a:rPr lang="nb-NO" sz="2400" dirty="0"/>
            </a:br>
            <a:r>
              <a:rPr lang="nb-NO" sz="2400" dirty="0"/>
              <a:t>og gjør det lettere for pårørende å tilpasse </a:t>
            </a:r>
            <a:br>
              <a:rPr lang="nb-NO" sz="2400" dirty="0"/>
            </a:br>
            <a:r>
              <a:rPr lang="nb-NO" sz="2400" dirty="0"/>
              <a:t>seg og planlegge egne liv</a:t>
            </a:r>
            <a:endParaRPr lang="nb-NO" dirty="0"/>
          </a:p>
        </p:txBody>
      </p:sp>
      <p:pic>
        <p:nvPicPr>
          <p:cNvPr id="7" name="Bilde 6">
            <a:extLst>
              <a:ext uri="{FF2B5EF4-FFF2-40B4-BE49-F238E27FC236}">
                <a16:creationId xmlns:a16="http://schemas.microsoft.com/office/drawing/2014/main" id="{E9699C41-55D1-8561-AEEB-1A8748E64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5999" y="870994"/>
            <a:ext cx="5987005" cy="5987005"/>
          </a:xfrm>
          <a:prstGeom prst="rect">
            <a:avLst/>
          </a:prstGeom>
        </p:spPr>
      </p:pic>
    </p:spTree>
    <p:extLst>
      <p:ext uri="{BB962C8B-B14F-4D97-AF65-F5344CB8AC3E}">
        <p14:creationId xmlns:p14="http://schemas.microsoft.com/office/powerpoint/2010/main" val="7944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Kommunikasjon med pårørende</a:t>
            </a:r>
          </a:p>
        </p:txBody>
      </p:sp>
      <p:sp>
        <p:nvSpPr>
          <p:cNvPr id="3" name="Plassholder for innhold 2"/>
          <p:cNvSpPr>
            <a:spLocks noGrp="1"/>
          </p:cNvSpPr>
          <p:nvPr>
            <p:ph idx="1"/>
          </p:nvPr>
        </p:nvSpPr>
        <p:spPr>
          <a:xfrm>
            <a:off x="695325" y="1458686"/>
            <a:ext cx="8658882" cy="4850039"/>
          </a:xfrm>
        </p:spPr>
        <p:txBody>
          <a:bodyPr anchor="b">
            <a:normAutofit/>
          </a:bodyPr>
          <a:lstStyle/>
          <a:p>
            <a:r>
              <a:rPr lang="nb-NO" dirty="0">
                <a:latin typeface="+mj-lt"/>
              </a:rPr>
              <a:t>Åpenhet forutsetter tillit, at man forventer å bli forstått, respektert og støttet</a:t>
            </a:r>
          </a:p>
          <a:p>
            <a:endParaRPr lang="nb-NO" dirty="0">
              <a:latin typeface="+mj-lt"/>
            </a:endParaRPr>
          </a:p>
          <a:p>
            <a:r>
              <a:rPr lang="nb-NO" dirty="0">
                <a:latin typeface="+mj-lt"/>
              </a:rPr>
              <a:t>Pårørende kan ha urimelige forventninger til hva man klarer i en depresjon</a:t>
            </a:r>
          </a:p>
          <a:p>
            <a:endParaRPr lang="nb-NO" dirty="0">
              <a:latin typeface="+mj-lt"/>
            </a:endParaRPr>
          </a:p>
          <a:p>
            <a:r>
              <a:rPr lang="nb-NO" dirty="0">
                <a:latin typeface="+mj-lt"/>
              </a:rPr>
              <a:t>Pårørende trenger å opplyses om hvordan affektive episoder påvirker deg</a:t>
            </a:r>
          </a:p>
        </p:txBody>
      </p:sp>
    </p:spTree>
    <p:extLst>
      <p:ext uri="{BB962C8B-B14F-4D97-AF65-F5344CB8AC3E}">
        <p14:creationId xmlns:p14="http://schemas.microsoft.com/office/powerpoint/2010/main" val="20519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Kommunikasjon med pårørende (2)</a:t>
            </a:r>
          </a:p>
        </p:txBody>
      </p:sp>
      <p:sp>
        <p:nvSpPr>
          <p:cNvPr id="3" name="Plassholder for innhold 2"/>
          <p:cNvSpPr>
            <a:spLocks noGrp="1"/>
          </p:cNvSpPr>
          <p:nvPr>
            <p:ph idx="1"/>
          </p:nvPr>
        </p:nvSpPr>
        <p:spPr>
          <a:xfrm>
            <a:off x="695325" y="1458686"/>
            <a:ext cx="6661916" cy="4850039"/>
          </a:xfrm>
        </p:spPr>
        <p:txBody>
          <a:bodyPr anchor="b">
            <a:normAutofit/>
          </a:bodyPr>
          <a:lstStyle/>
          <a:p>
            <a:r>
              <a:rPr lang="nb-NO" i="1" dirty="0"/>
              <a:t>Hvordan</a:t>
            </a:r>
            <a:r>
              <a:rPr lang="nb-NO" dirty="0"/>
              <a:t> man snakker sammen er avgjørende for om en relasjon oppleves som tillitsfull og støttende</a:t>
            </a:r>
          </a:p>
          <a:p>
            <a:pPr marL="0" indent="0">
              <a:buNone/>
            </a:pPr>
            <a:endParaRPr lang="nb-NO" dirty="0"/>
          </a:p>
          <a:p>
            <a:r>
              <a:rPr lang="nb-NO" i="1" dirty="0"/>
              <a:t>Forventninger og ambisjoner </a:t>
            </a:r>
            <a:r>
              <a:rPr lang="nb-NO" dirty="0"/>
              <a:t>i sykdommens ulike faser justeres og harmoniseres</a:t>
            </a:r>
          </a:p>
          <a:p>
            <a:pPr marL="0" indent="0">
              <a:buNone/>
            </a:pPr>
            <a:endParaRPr lang="nb-NO" dirty="0"/>
          </a:p>
          <a:p>
            <a:r>
              <a:rPr lang="nb-NO" dirty="0"/>
              <a:t>Også pårørende kan trenge avlastning </a:t>
            </a:r>
            <a:br>
              <a:rPr lang="nb-NO" dirty="0"/>
            </a:br>
            <a:r>
              <a:rPr lang="nb-NO" dirty="0"/>
              <a:t>ved kriser</a:t>
            </a:r>
          </a:p>
        </p:txBody>
      </p:sp>
      <p:pic>
        <p:nvPicPr>
          <p:cNvPr id="11" name="Bilde 10">
            <a:extLst>
              <a:ext uri="{FF2B5EF4-FFF2-40B4-BE49-F238E27FC236}">
                <a16:creationId xmlns:a16="http://schemas.microsoft.com/office/drawing/2014/main" id="{13433EAC-BFD0-D452-B307-3DFA858116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186539">
            <a:off x="6417195" y="823981"/>
            <a:ext cx="5827853" cy="5827853"/>
          </a:xfrm>
          <a:prstGeom prst="rect">
            <a:avLst/>
          </a:prstGeom>
        </p:spPr>
      </p:pic>
    </p:spTree>
    <p:extLst>
      <p:ext uri="{BB962C8B-B14F-4D97-AF65-F5344CB8AC3E}">
        <p14:creationId xmlns:p14="http://schemas.microsoft.com/office/powerpoint/2010/main" val="18863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Summegruppe: pårørende</a:t>
            </a:r>
          </a:p>
        </p:txBody>
      </p:sp>
      <p:sp>
        <p:nvSpPr>
          <p:cNvPr id="3" name="Plassholder for innhold 2"/>
          <p:cNvSpPr>
            <a:spLocks noGrp="1"/>
          </p:cNvSpPr>
          <p:nvPr>
            <p:ph idx="1"/>
          </p:nvPr>
        </p:nvSpPr>
        <p:spPr/>
        <p:txBody>
          <a:bodyPr anchor="b">
            <a:normAutofit/>
          </a:bodyPr>
          <a:lstStyle/>
          <a:p>
            <a:pPr marL="0" indent="0">
              <a:buNone/>
            </a:pPr>
            <a:r>
              <a:rPr lang="nb-NO" sz="3200" dirty="0"/>
              <a:t>Tenk på den som står deg nærmest</a:t>
            </a:r>
          </a:p>
          <a:p>
            <a:pPr marL="0" indent="0">
              <a:buNone/>
            </a:pPr>
            <a:endParaRPr lang="nb-NO" dirty="0"/>
          </a:p>
          <a:p>
            <a:r>
              <a:rPr lang="nb-NO" dirty="0"/>
              <a:t>Hvordan er dialogen om din bipolare lidelse? </a:t>
            </a:r>
          </a:p>
          <a:p>
            <a:r>
              <a:rPr lang="nb-NO" dirty="0"/>
              <a:t>Hvordan samarbeider dere om lidelsen? Kan dere snakke dere fram til gode løsninger? </a:t>
            </a:r>
          </a:p>
          <a:p>
            <a:r>
              <a:rPr lang="nb-NO" dirty="0"/>
              <a:t>Er det noe du savner og ønsker skulle vært annerledes?</a:t>
            </a:r>
          </a:p>
        </p:txBody>
      </p:sp>
      <p:pic>
        <p:nvPicPr>
          <p:cNvPr id="4" name="Bilde 3">
            <a:extLst>
              <a:ext uri="{FF2B5EF4-FFF2-40B4-BE49-F238E27FC236}">
                <a16:creationId xmlns:a16="http://schemas.microsoft.com/office/drawing/2014/main" id="{13045FD5-4A52-3B82-F064-CF71710BDA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11932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egne barn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6B0B00-63AA-4CD4-8FB8-6CA0B8E07771}"/>
</file>

<file path=customXml/itemProps2.xml><?xml version="1.0" encoding="utf-8"?>
<ds:datastoreItem xmlns:ds="http://schemas.openxmlformats.org/officeDocument/2006/customXml" ds:itemID="{C6C86D6B-11D9-44FE-8787-26D1CE4A8508}"/>
</file>

<file path=customXml/itemProps3.xml><?xml version="1.0" encoding="utf-8"?>
<ds:datastoreItem xmlns:ds="http://schemas.openxmlformats.org/officeDocument/2006/customXml" ds:itemID="{7828BC01-A6BB-48FC-99E4-0DE09FD2146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14257</TotalTime>
  <Words>3957</Words>
  <Application>Microsoft Macintosh PowerPoint</Application>
  <PresentationFormat>Widescreen</PresentationFormat>
  <Paragraphs>331</Paragraphs>
  <Slides>18</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Cambria</vt:lpstr>
      <vt:lpstr>Bipolarkurs tema 2024</vt:lpstr>
      <vt:lpstr>Familie og åpenhet</vt:lpstr>
      <vt:lpstr>Egenaktivitet til i dag</vt:lpstr>
      <vt:lpstr>Dagens tema</vt:lpstr>
      <vt:lpstr>Noen spørsmål å stille seg om åpenhet</vt:lpstr>
      <vt:lpstr>Åpenhet overfor voksne pårørende</vt:lpstr>
      <vt:lpstr>Kommunikasjon med pårørende</vt:lpstr>
      <vt:lpstr>Kommunikasjon med pårørende (2)</vt:lpstr>
      <vt:lpstr>Summegruppe: pårørende</vt:lpstr>
      <vt:lpstr>Åpenhet overfor egne barn</vt:lpstr>
      <vt:lpstr>Åpenhet overfor egne barn (2)</vt:lpstr>
      <vt:lpstr>Hvordan snakke med barn om det som skjer?</vt:lpstr>
      <vt:lpstr>Hvordan kan barn bidra?</vt:lpstr>
      <vt:lpstr>Barn som pårørende</vt:lpstr>
      <vt:lpstr>Sosial støtte «Det trengs en hel landsby for å oppdra et barn»</vt:lpstr>
      <vt:lpstr>Åpenhet utenfor familien og hjelpeapparatet</vt:lpstr>
      <vt:lpstr>Summegruppe: åpenhet på jobb og skole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318</cp:revision>
  <dcterms:created xsi:type="dcterms:W3CDTF">2022-04-25T12:49:33Z</dcterms:created>
  <dcterms:modified xsi:type="dcterms:W3CDTF">2024-12-19T13:23:45Z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