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sldIdLst>
    <p:sldId id="275" r:id="rId2"/>
    <p:sldId id="396" r:id="rId3"/>
    <p:sldId id="395" r:id="rId4"/>
    <p:sldId id="370" r:id="rId5"/>
    <p:sldId id="369" r:id="rId6"/>
    <p:sldId id="300" r:id="rId7"/>
    <p:sldId id="287" r:id="rId8"/>
    <p:sldId id="289" r:id="rId9"/>
    <p:sldId id="392" r:id="rId10"/>
    <p:sldId id="294" r:id="rId11"/>
    <p:sldId id="327" r:id="rId12"/>
    <p:sldId id="301" r:id="rId13"/>
    <p:sldId id="377" r:id="rId14"/>
    <p:sldId id="320" r:id="rId15"/>
    <p:sldId id="342" r:id="rId16"/>
    <p:sldId id="378" r:id="rId17"/>
    <p:sldId id="310" r:id="rId18"/>
    <p:sldId id="372" r:id="rId19"/>
    <p:sldId id="376" r:id="rId20"/>
    <p:sldId id="298" r:id="rId21"/>
    <p:sldId id="393" r:id="rId22"/>
    <p:sldId id="390" r:id="rId23"/>
    <p:sldId id="397"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nynM9Hz4CarRCstrjd4Xg==" hashData="tsQrnBLE8m2XaXXLLcQbNs6yq4ss/xAYBQwos3Vi8RY1/4gf+PMKLdqWgaXcmxbyABMiGwd0h1DK+a+9tIAzG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55799" autoAdjust="0"/>
  </p:normalViewPr>
  <p:slideViewPr>
    <p:cSldViewPr snapToGrid="0">
      <p:cViewPr varScale="1">
        <p:scale>
          <a:sx n="94" d="100"/>
          <a:sy n="94" d="100"/>
        </p:scale>
        <p:origin x="3600" y="184"/>
      </p:cViewPr>
      <p:guideLst/>
    </p:cSldViewPr>
  </p:slideViewPr>
  <p:notesTextViewPr>
    <p:cViewPr>
      <p:scale>
        <a:sx n="1" d="1"/>
        <a:sy n="1" d="1"/>
      </p:scale>
      <p:origin x="0" y="0"/>
    </p:cViewPr>
  </p:notesTextViewPr>
  <p:notesViewPr>
    <p:cSldViewPr snapToGrid="0">
      <p:cViewPr varScale="1">
        <p:scale>
          <a:sx n="109" d="100"/>
          <a:sy n="109" d="100"/>
        </p:scale>
        <p:origin x="45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02.01.2025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7886F2-5756-4F1B-80EF-3DF04CA75723}" type="slidenum">
              <a:rPr lang="nb-NO" altLang="nb-NO"/>
              <a:pPr/>
              <a:t>1</a:t>
            </a:fld>
            <a:endParaRPr lang="nb-NO" altLang="nb-NO"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nb-NO" altLang="nb-NO" sz="1100" i="1" dirty="0">
                <a:latin typeface="+mn-lt"/>
                <a:cs typeface="Calibri" panose="020F0502020204030204" pitchFamily="34" charset="0"/>
              </a:rPr>
              <a:t>Ønsk velkommen. </a:t>
            </a:r>
          </a:p>
          <a:p>
            <a:r>
              <a:rPr lang="nb-NO" altLang="nb-NO" sz="1100" i="1" dirty="0">
                <a:latin typeface="+mn-lt"/>
                <a:cs typeface="Calibri" panose="020F0502020204030204" pitchFamily="34" charset="0"/>
              </a:rPr>
              <a:t>Presentasjon av kursledere.</a:t>
            </a:r>
          </a:p>
          <a:p>
            <a:endParaRPr lang="nb-NO" altLang="nb-NO" sz="1100" dirty="0">
              <a:latin typeface="+mn-lt"/>
              <a:cs typeface="Calibri" panose="020F0502020204030204" pitchFamily="34" charset="0"/>
            </a:endParaRPr>
          </a:p>
          <a:p>
            <a:r>
              <a:rPr lang="nb-NO" altLang="nb-NO" sz="1100" b="1" dirty="0">
                <a:latin typeface="+mn-lt"/>
                <a:cs typeface="Calibri" panose="020F0502020204030204" pitchFamily="34" charset="0"/>
              </a:rPr>
              <a:t>Tekst:</a:t>
            </a:r>
          </a:p>
          <a:p>
            <a:pPr marL="171450" indent="-171450">
              <a:buFont typeface="Calibri Light" panose="020F0302020204030204" pitchFamily="34" charset="0"/>
              <a:buChar char="−"/>
            </a:pPr>
            <a:r>
              <a:rPr lang="nb-NO" altLang="nb-NO" sz="1100" dirty="0">
                <a:latin typeface="+mn-lt"/>
                <a:cs typeface="Calibri" panose="020F0502020204030204" pitchFamily="34" charset="0"/>
              </a:rPr>
              <a:t>Dette er et kurs for personer med bipolar lidelse.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På kurset vektlegger vi å formidle kunnskap om bipolar lidelse og hvordan man kan forebygge og mestre tilbakefall.</a:t>
            </a:r>
          </a:p>
          <a:p>
            <a:pPr marL="171450" indent="-171450">
              <a:buFont typeface="Calibri Light" panose="020F0302020204030204" pitchFamily="34" charset="0"/>
              <a:buChar char="−"/>
            </a:pPr>
            <a:r>
              <a:rPr lang="nb-NO" altLang="nb-NO" sz="1100" baseline="0" dirty="0">
                <a:latin typeface="+mn-lt"/>
                <a:cs typeface="Calibri" panose="020F0502020204030204" pitchFamily="34" charset="0"/>
              </a:rPr>
              <a:t>Kurset er omfattende med </a:t>
            </a:r>
            <a:r>
              <a:rPr lang="nb-NO" altLang="nb-NO" sz="1100" baseline="0" dirty="0" err="1">
                <a:latin typeface="+mn-lt"/>
                <a:cs typeface="Calibri" panose="020F0502020204030204" pitchFamily="34" charset="0"/>
              </a:rPr>
              <a:t>kursganger</a:t>
            </a:r>
            <a:r>
              <a:rPr lang="nb-NO" altLang="nb-NO" sz="1100" baseline="0" dirty="0">
                <a:latin typeface="+mn-lt"/>
                <a:cs typeface="Calibri" panose="020F0502020204030204" pitchFamily="34" charset="0"/>
              </a:rPr>
              <a:t> om mange ulike temaer. Det gjør at dere ikke vil få svar på alt dere lurer på med en gang, men på slutten av kurset er vi ganske sikre på at dere har fått svar på det meste.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cs typeface="Calibri" panose="020F0502020204030204" pitchFamily="34" charset="0"/>
              </a:rPr>
              <a:t>Vi har</a:t>
            </a:r>
            <a:r>
              <a:rPr lang="nb-NO" altLang="nb-NO" sz="1100" baseline="0" dirty="0">
                <a:latin typeface="+mn-lt"/>
                <a:cs typeface="Calibri" panose="020F0502020204030204" pitchFamily="34" charset="0"/>
              </a:rPr>
              <a:t> satt av god tid til </a:t>
            </a:r>
            <a:r>
              <a:rPr lang="nb-NO" altLang="nb-NO" sz="1100" dirty="0">
                <a:latin typeface="+mn-lt"/>
                <a:cs typeface="Calibri" panose="020F0502020204030204" pitchFamily="34" charset="0"/>
              </a:rPr>
              <a:t>erfaringsdeling. Vi ønsker at dere deler og lærer av hverandre. Vurder underveis hva dere er komfortable med å dele.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Ettersom dette er et kurs,</a:t>
            </a:r>
            <a:r>
              <a:rPr lang="nb-NO" altLang="nb-NO" sz="1100" baseline="0" dirty="0">
                <a:latin typeface="+mn-lt"/>
                <a:cs typeface="Calibri" panose="020F0502020204030204" pitchFamily="34" charset="0"/>
              </a:rPr>
              <a:t> har vi ikke </a:t>
            </a:r>
            <a:r>
              <a:rPr lang="nb-NO" altLang="nb-NO" sz="1100" dirty="0">
                <a:latin typeface="+mn-lt"/>
                <a:cs typeface="Calibri" panose="020F0502020204030204" pitchFamily="34" charset="0"/>
              </a:rPr>
              <a:t>mulighet til å gå detaljert inn i den enkeltes historie slik som i individualterapi.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Vi oppfordrer de av dere som har behandler til å involvere behandleren i prosessen dere går igjennom på kurset. </a:t>
            </a:r>
          </a:p>
        </p:txBody>
      </p:sp>
    </p:spTree>
    <p:extLst>
      <p:ext uri="{BB962C8B-B14F-4D97-AF65-F5344CB8AC3E}">
        <p14:creationId xmlns:p14="http://schemas.microsoft.com/office/powerpoint/2010/main" val="374523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27D136-5601-45AF-9C34-A22DA3862ACB}" type="slidenum">
              <a:rPr lang="nb-NO" altLang="nb-NO"/>
              <a:pPr/>
              <a:t>10</a:t>
            </a:fld>
            <a:endParaRPr lang="nb-NO" altLang="nb-NO"/>
          </a:p>
        </p:txBody>
      </p:sp>
      <p:sp>
        <p:nvSpPr>
          <p:cNvPr id="141314" name="Rectangle 1026"/>
          <p:cNvSpPr>
            <a:spLocks noGrp="1" noRot="1" noChangeAspect="1" noChangeArrowheads="1" noTextEdit="1"/>
          </p:cNvSpPr>
          <p:nvPr>
            <p:ph type="sldImg"/>
          </p:nvPr>
        </p:nvSpPr>
        <p:spPr>
          <a:ln/>
        </p:spPr>
      </p:sp>
      <p:sp>
        <p:nvSpPr>
          <p:cNvPr id="141315" name="Rectangle 1027"/>
          <p:cNvSpPr>
            <a:spLocks noGrp="1" noChangeArrowheads="1"/>
          </p:cNvSpPr>
          <p:nvPr>
            <p:ph type="body" idx="1"/>
          </p:nvPr>
        </p:nvSpPr>
        <p:spPr/>
        <p:txBody>
          <a:bodyPr/>
          <a:lstStyle/>
          <a:p>
            <a:pPr marL="0" indent="0">
              <a:buFontTx/>
              <a:buNone/>
            </a:pPr>
            <a:r>
              <a:rPr lang="nb-NO" altLang="nb-NO" sz="1100" b="1" dirty="0">
                <a:latin typeface="+mn-lt"/>
              </a:rPr>
              <a:t>Tekst: </a:t>
            </a: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Kvalitetssikring – få riktig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Bl.a. er det forskjeller i medikamentell behandling mellom ”vanlig” (unipolar) depresjon og bipolar depresjon.</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Kan utløse rettigheter (NAV,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NAV: Diagnose kan ha betydning for tildeling</a:t>
            </a:r>
            <a:r>
              <a:rPr lang="nb-NO" altLang="nb-NO" sz="1100" baseline="0" dirty="0">
                <a:latin typeface="+mn-lt"/>
              </a:rPr>
              <a:t> av NAV-stønader. </a:t>
            </a:r>
            <a:r>
              <a:rPr lang="nb-NO" altLang="nb-NO" sz="1100" dirty="0">
                <a:latin typeface="+mn-lt"/>
              </a:rPr>
              <a:t>Arbeidsgiver kan få fritak fra arbeidsgiverperioden ved sykdom (første 16 dager). </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Fagterminologi forenkler kommunikasjon</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Fagfolk vet f.eks. hva forskjellen er mellom bipolar I og bipolar II lidelse og andre psykiske lidelser og hva som kreves av oppfølging og behandling.</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Bidrar til å forklare tidligere atferd</a:t>
            </a:r>
            <a:endParaRPr lang="nb-NO" altLang="nb-NO" sz="1100" b="1" dirty="0">
              <a:latin typeface="+mn-lt"/>
            </a:endParaRPr>
          </a:p>
          <a:p>
            <a:pPr marL="628650" lvl="1" indent="-171450">
              <a:buFontTx/>
              <a:buChar char="-"/>
            </a:pPr>
            <a:r>
              <a:rPr lang="nb-NO" altLang="nb-NO" sz="1100" dirty="0">
                <a:latin typeface="+mn-lt"/>
              </a:rPr>
              <a:t>Diagnoser på psykiske lidelser kan gi økt forståelse</a:t>
            </a:r>
            <a:r>
              <a:rPr lang="nb-NO" altLang="nb-NO" sz="1100" baseline="0" dirty="0">
                <a:latin typeface="+mn-lt"/>
              </a:rPr>
              <a:t> av hvorfor man har</a:t>
            </a:r>
            <a:r>
              <a:rPr lang="nb-NO" altLang="nb-NO" sz="1100" dirty="0">
                <a:latin typeface="+mn-lt"/>
              </a:rPr>
              <a:t> fungert på en måte som oppfattes som problematisk.</a:t>
            </a:r>
          </a:p>
          <a:p>
            <a:pPr marL="457200" lvl="1" indent="0">
              <a:buFontTx/>
              <a:buNone/>
            </a:pPr>
            <a:endParaRPr lang="nb-NO" altLang="nb-NO" sz="1100" dirty="0">
              <a:latin typeface="+mn-lt"/>
            </a:endParaRPr>
          </a:p>
          <a:p>
            <a:pPr marL="0" indent="0">
              <a:buFontTx/>
              <a:buNone/>
            </a:pPr>
            <a:r>
              <a:rPr lang="nb-NO" altLang="nb-NO" sz="1100" dirty="0">
                <a:latin typeface="+mn-lt"/>
              </a:rPr>
              <a:t>Diagnoser kan revideres ved ny informasjon. Noen ganger er det tvil både hos behandler og pasient om hvorvidt den bipolare diagnosen er riktig slik at man må se an over tid.</a:t>
            </a:r>
          </a:p>
          <a:p>
            <a:endParaRPr lang="nb-NO" altLang="nb-NO" dirty="0"/>
          </a:p>
        </p:txBody>
      </p:sp>
    </p:spTree>
    <p:extLst>
      <p:ext uri="{BB962C8B-B14F-4D97-AF65-F5344CB8AC3E}">
        <p14:creationId xmlns:p14="http://schemas.microsoft.com/office/powerpoint/2010/main" val="293613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2A207F-24AE-4993-BEF6-01B3A277169A}" type="slidenum">
              <a:rPr lang="nb-NO" altLang="nb-NO"/>
              <a:pPr/>
              <a:t>11</a:t>
            </a:fld>
            <a:endParaRPr lang="nb-NO" altLang="nb-NO"/>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nb-NO" altLang="nb-NO" sz="1100" b="1" dirty="0">
                <a:latin typeface="+mn-lt"/>
              </a:rPr>
              <a:t>Tekst:</a:t>
            </a:r>
          </a:p>
          <a:p>
            <a:endParaRPr lang="nb-NO" altLang="nb-NO" sz="1100" dirty="0">
              <a:latin typeface="+mn-lt"/>
            </a:endParaRPr>
          </a:p>
          <a:p>
            <a:r>
              <a:rPr lang="nb-NO" altLang="nb-NO" sz="1100" i="1" dirty="0">
                <a:latin typeface="+mn-lt"/>
              </a:rPr>
              <a:t>Les fra lysbildet.</a:t>
            </a:r>
          </a:p>
          <a:p>
            <a:endParaRPr lang="nb-NO" altLang="nb-NO" sz="1100" dirty="0">
              <a:latin typeface="+mn-lt"/>
            </a:endParaRPr>
          </a:p>
          <a:p>
            <a:r>
              <a:rPr lang="nb-NO" altLang="nb-NO" sz="1100" dirty="0">
                <a:latin typeface="+mn-lt"/>
              </a:rPr>
              <a:t>Bipolar lidelse anses som en </a:t>
            </a:r>
            <a:r>
              <a:rPr lang="nb-NO" altLang="nb-NO" sz="1100" b="1" dirty="0">
                <a:latin typeface="+mn-lt"/>
              </a:rPr>
              <a:t>spektrumlidelse</a:t>
            </a:r>
            <a:r>
              <a:rPr lang="nb-NO" altLang="nb-NO" sz="1100" dirty="0">
                <a:latin typeface="+mn-lt"/>
              </a:rPr>
              <a:t>.</a:t>
            </a:r>
            <a:r>
              <a:rPr lang="nb-NO" altLang="nb-NO" sz="1100" baseline="0" dirty="0">
                <a:latin typeface="+mn-lt"/>
              </a:rPr>
              <a:t> I den ene enden av diagnosespekteret er symptomene veldig tydelige og typiske for bipolar lidelse. I denne enden finner vi mani og bipolar I lidelse. I den andre enden er symptomene mindre tydelige, som ved diagnosekategoriene </a:t>
            </a:r>
            <a:r>
              <a:rPr lang="nb-NO" altLang="nb-NO" sz="1100" baseline="0" dirty="0" err="1">
                <a:latin typeface="+mn-lt"/>
              </a:rPr>
              <a:t>syklotymi</a:t>
            </a:r>
            <a:r>
              <a:rPr lang="nb-NO" altLang="nb-NO" sz="1100" baseline="0" dirty="0">
                <a:latin typeface="+mn-lt"/>
              </a:rPr>
              <a:t>, spesifisert og uspesifisert bipolar lidelse.</a:t>
            </a:r>
            <a:endParaRPr lang="nb-NO" altLang="nb-NO" sz="1100" dirty="0">
              <a:latin typeface="+mn-lt"/>
            </a:endParaRPr>
          </a:p>
          <a:p>
            <a:endParaRPr lang="nb-NO" altLang="nb-NO" sz="1100" dirty="0">
              <a:latin typeface="+mn-lt"/>
            </a:endParaRPr>
          </a:p>
          <a:p>
            <a:r>
              <a:rPr lang="nb-NO" altLang="nb-NO" sz="1100" u="sng" dirty="0">
                <a:latin typeface="+mn-lt"/>
              </a:rPr>
              <a:t>Tilleggsinformasjon ved behov:</a:t>
            </a:r>
          </a:p>
          <a:p>
            <a:pPr marL="171450" indent="-171450">
              <a:buFont typeface="Calibri Light" panose="020F0302020204030204" pitchFamily="34" charset="0"/>
              <a:buChar char="‒"/>
            </a:pPr>
            <a:r>
              <a:rPr lang="nb-NO" altLang="nb-NO" sz="1100" baseline="0" dirty="0">
                <a:latin typeface="+mn-lt"/>
              </a:rPr>
              <a:t>For tilstander i den «nedre» enden av spekteret (se lysbildet over), er symptomene fra den maniske polen mye mildere, færre og/eller av kortere varighet. </a:t>
            </a:r>
          </a:p>
          <a:p>
            <a:pPr marL="171450" indent="-171450">
              <a:buFont typeface="Calibri Light" panose="020F0302020204030204" pitchFamily="34" charset="0"/>
              <a:buChar char="‒"/>
            </a:pPr>
            <a:r>
              <a:rPr lang="nb-NO" altLang="nb-NO" sz="1100" baseline="0" dirty="0">
                <a:latin typeface="+mn-lt"/>
              </a:rPr>
              <a:t>Hvor forskere trekker grensen mellom de ulike bipolare diagnosekategoriene, og mellom bipolar lidelse og andre psykiske lidelser, har betydning for funnene av hvor utbredt bipolar lidelse er i </a:t>
            </a:r>
            <a:r>
              <a:rPr lang="nb-NO" altLang="nb-NO" sz="1100" dirty="0">
                <a:latin typeface="+mn-lt"/>
              </a:rPr>
              <a:t>befolkningen. I Norge har vi foreløpig ikke gode</a:t>
            </a:r>
            <a:r>
              <a:rPr lang="nb-NO" altLang="nb-NO" sz="1100" baseline="0" dirty="0">
                <a:latin typeface="+mn-lt"/>
              </a:rPr>
              <a:t> nok undersøkelser av forekomsten.</a:t>
            </a:r>
          </a:p>
          <a:p>
            <a:pPr marL="0" indent="0">
              <a:buFontTx/>
              <a:buNone/>
            </a:pPr>
            <a:endParaRPr lang="nb-NO" altLang="nb-NO" sz="1200" dirty="0"/>
          </a:p>
        </p:txBody>
      </p:sp>
    </p:spTree>
    <p:extLst>
      <p:ext uri="{BB962C8B-B14F-4D97-AF65-F5344CB8AC3E}">
        <p14:creationId xmlns:p14="http://schemas.microsoft.com/office/powerpoint/2010/main" val="421619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Kurslederne vurderer</a:t>
            </a:r>
            <a:r>
              <a:rPr lang="nb-NO" altLang="nb-NO" sz="1100" i="1" baseline="0" dirty="0">
                <a:latin typeface="+mn-lt"/>
              </a:rPr>
              <a:t> selv om det er mest hensiktsmessig med to eller tre deltagere i hver gruppe i summegruppene på de forskjellige temaene i kurset. For enkelte summegrupper på kurset anbefales det i fortsettelsen et gitt antall. Husk å variere sammensetningen av summegruppene så deltagerne blir kjent med flere. Minn dem på å fordele tiden seg imellom.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SUMMEGRUPPE: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10 minutter. </a:t>
            </a: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indent="0">
              <a:buFontTx/>
              <a:buNone/>
            </a:pPr>
            <a:r>
              <a:rPr lang="nb-NO" sz="1100" i="1" baseline="0" dirty="0">
                <a:latin typeface="+mn-lt"/>
              </a:rPr>
              <a:t>Temaet er deltagernes holdning til diagnosen da de fikk den, og holdning til diagnosen og det å ha lidelsen nå. I hvilken grad har de akseptert diagnosen og det å måtte tilpasse seg at de har bipolar lidelse?</a:t>
            </a:r>
          </a:p>
          <a:p>
            <a:pPr marL="0" indent="0">
              <a:buFontTx/>
              <a:buNone/>
            </a:pPr>
            <a:endParaRPr lang="nb-NO" sz="1100" i="1" baseline="0" dirty="0">
              <a:latin typeface="+mn-lt"/>
            </a:endParaRPr>
          </a:p>
          <a:p>
            <a:pPr marL="0" indent="0">
              <a:buFont typeface="+mj-lt"/>
              <a:buNone/>
            </a:pPr>
            <a:r>
              <a:rPr lang="nb-NO" sz="1100" dirty="0">
                <a:latin typeface="+mn-lt"/>
              </a:rPr>
              <a:t>1.</a:t>
            </a:r>
            <a:r>
              <a:rPr lang="nb-NO" sz="1100" baseline="0" dirty="0">
                <a:latin typeface="+mn-lt"/>
              </a:rPr>
              <a:t> </a:t>
            </a:r>
            <a:r>
              <a:rPr lang="nb-NO" sz="1100" dirty="0">
                <a:latin typeface="+mn-lt"/>
              </a:rPr>
              <a:t>Hvordan var det å få diagnosen? </a:t>
            </a:r>
          </a:p>
          <a:p>
            <a:pPr marL="171450" lvl="0" indent="-171450">
              <a:buFont typeface="Arial" panose="020B0604020202020204" pitchFamily="34" charset="0"/>
              <a:buChar char="•"/>
            </a:pPr>
            <a:r>
              <a:rPr lang="nb-NO" sz="1100" dirty="0">
                <a:latin typeface="+mn-lt"/>
              </a:rPr>
              <a:t>Hva følte du? Ble du lettet, forvirret, sint, lei deg… </a:t>
            </a:r>
          </a:p>
          <a:p>
            <a:pPr marL="171450" lvl="0" indent="-171450">
              <a:buFont typeface="Arial" panose="020B0604020202020204" pitchFamily="34" charset="0"/>
              <a:buChar char="•"/>
            </a:pPr>
            <a:r>
              <a:rPr lang="nb-NO" sz="1100" dirty="0">
                <a:latin typeface="+mn-lt"/>
              </a:rPr>
              <a:t>Var du enig i diagnosen?</a:t>
            </a:r>
          </a:p>
          <a:p>
            <a:pPr marL="0" indent="0">
              <a:buFont typeface="+mj-lt"/>
              <a:buNone/>
            </a:pPr>
            <a:r>
              <a:rPr lang="nb-NO" sz="1100" dirty="0">
                <a:latin typeface="+mn-lt"/>
              </a:rPr>
              <a:t>2. Hva er din holdning til diagnosen og det å ha lidelsen nå? </a:t>
            </a:r>
          </a:p>
          <a:p>
            <a:pPr marL="0" indent="0">
              <a:buFontTx/>
              <a:buNone/>
            </a:pPr>
            <a:endParaRPr lang="nb-NO" sz="1100" i="1" baseline="0" dirty="0">
              <a:latin typeface="+mn-lt"/>
            </a:endParaRPr>
          </a:p>
          <a:p>
            <a:pPr marL="0" indent="0">
              <a:buFontTx/>
              <a:buNone/>
            </a:pPr>
            <a:r>
              <a:rPr lang="nb-NO" sz="1100" b="0" i="1" baseline="0" dirty="0">
                <a:latin typeface="+mn-lt"/>
              </a:rPr>
              <a:t>Oppsummering i plenum i etterkant</a:t>
            </a:r>
            <a:r>
              <a:rPr lang="nb-NO" sz="1100" i="1" baseline="0" dirty="0">
                <a:latin typeface="+mn-lt"/>
              </a:rPr>
              <a:t>.</a:t>
            </a:r>
          </a:p>
          <a:p>
            <a:pPr marL="0" indent="0">
              <a:buFontTx/>
              <a:buNone/>
            </a:pPr>
            <a:endParaRPr lang="nb-NO" sz="1100" baseline="0" dirty="0">
              <a:latin typeface="+mn-lt"/>
            </a:endParaRPr>
          </a:p>
          <a:p>
            <a:pPr marL="0" indent="0">
              <a:buFontTx/>
              <a:buNone/>
            </a:pPr>
            <a:r>
              <a:rPr lang="nb-NO" sz="1100" u="sng" baseline="0" dirty="0">
                <a:latin typeface="+mn-lt"/>
              </a:rPr>
              <a:t>Ressurs for videre lesing: </a:t>
            </a:r>
          </a:p>
          <a:p>
            <a:pPr marL="0" indent="0">
              <a:buFont typeface="Arial" panose="020B0604020202020204" pitchFamily="34" charset="0"/>
              <a:buNone/>
            </a:pPr>
            <a:r>
              <a:rPr lang="nb-NO" sz="1100" u="none" baseline="0" dirty="0">
                <a:latin typeface="+mn-lt"/>
              </a:rPr>
              <a:t>- S</a:t>
            </a:r>
            <a:r>
              <a:rPr lang="nb-NO" sz="1100" baseline="0" dirty="0">
                <a:latin typeface="+mn-lt"/>
              </a:rPr>
              <a:t>e kap. 7 i Skjelstad (2021) om holdninger til diagnosen og lidelsen m.m.</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12</a:t>
            </a:fld>
            <a:endParaRPr lang="nb-NO"/>
          </a:p>
        </p:txBody>
      </p:sp>
    </p:spTree>
    <p:extLst>
      <p:ext uri="{BB962C8B-B14F-4D97-AF65-F5344CB8AC3E}">
        <p14:creationId xmlns:p14="http://schemas.microsoft.com/office/powerpoint/2010/main" val="343325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r>
              <a:rPr lang="nb-NO" sz="1100" dirty="0">
                <a:latin typeface="+mn-lt"/>
              </a:rPr>
              <a:t>En av hovedhensiktene med kurset er å dele kunnskap om hvordan forebygge, forkorte og mildne tilbakefall.</a:t>
            </a:r>
          </a:p>
          <a:p>
            <a:r>
              <a:rPr lang="nb-NO" sz="1100" dirty="0">
                <a:latin typeface="+mn-lt"/>
              </a:rPr>
              <a:t>Det finnes to hovedgrupper av tiltak:</a:t>
            </a:r>
          </a:p>
          <a:p>
            <a:endParaRPr lang="nb-NO" sz="1100" dirty="0">
              <a:latin typeface="+mn-lt"/>
            </a:endParaRPr>
          </a:p>
          <a:p>
            <a:pPr marL="457200" indent="-457200">
              <a:buFont typeface="+mj-lt"/>
              <a:buAutoNum type="arabicPeriod"/>
            </a:pPr>
            <a:r>
              <a:rPr lang="nb-NO" sz="1100" b="1" dirty="0">
                <a:latin typeface="+mn-lt"/>
              </a:rPr>
              <a:t>Medikamentell behandling</a:t>
            </a:r>
          </a:p>
          <a:p>
            <a:pPr marL="457200" indent="-457200">
              <a:buFont typeface="+mj-lt"/>
              <a:buAutoNum type="arabicPeriod"/>
            </a:pPr>
            <a:r>
              <a:rPr lang="nb-NO" sz="1100" b="1" dirty="0">
                <a:latin typeface="+mn-lt"/>
              </a:rPr>
              <a:t>Psykososiale behandlingsformer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dirty="0">
                <a:latin typeface="+mn-lt"/>
              </a:rPr>
              <a:t>-</a:t>
            </a:r>
            <a:r>
              <a:rPr lang="nb-NO" sz="1100" b="1" dirty="0">
                <a:latin typeface="+mn-lt"/>
              </a:rPr>
              <a:t> </a:t>
            </a:r>
            <a:r>
              <a:rPr lang="nb-NO" sz="1100" b="0" i="0" dirty="0">
                <a:latin typeface="+mn-lt"/>
              </a:rPr>
              <a:t>Ordet psykososial er en sammentrekning av psykologiske og sosiale</a:t>
            </a:r>
          </a:p>
          <a:p>
            <a:pPr marL="0" indent="0">
              <a:buFont typeface="+mj-lt"/>
              <a:buNone/>
            </a:pPr>
            <a:endParaRPr lang="nb-NO" sz="1100" dirty="0">
              <a:latin typeface="+mn-lt"/>
            </a:endParaRPr>
          </a:p>
          <a:p>
            <a:r>
              <a:rPr lang="nb-NO" sz="1100" dirty="0">
                <a:latin typeface="+mn-lt"/>
              </a:rPr>
              <a:t>Hva vet vi om effekten av disse? </a:t>
            </a:r>
            <a:r>
              <a:rPr lang="nb-NO" sz="1100" i="1" dirty="0">
                <a:latin typeface="+mn-lt"/>
              </a:rPr>
              <a:t>(se de to neste lysbildene for mer om medikamentell behandling og psykososiale behandlingsformer)</a:t>
            </a:r>
            <a:endParaRPr lang="nb-NO" sz="1100" dirty="0">
              <a:latin typeface="+mn-lt"/>
            </a:endParaRP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13</a:t>
            </a:fld>
            <a:endParaRPr lang="nb-NO"/>
          </a:p>
        </p:txBody>
      </p:sp>
    </p:spTree>
    <p:extLst>
      <p:ext uri="{BB962C8B-B14F-4D97-AF65-F5344CB8AC3E}">
        <p14:creationId xmlns:p14="http://schemas.microsoft.com/office/powerpoint/2010/main" val="416135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For mange har medikamenter god tilbakefallsforebyggende effekt</a:t>
            </a:r>
          </a:p>
          <a:p>
            <a:pPr marL="171450" indent="-171450">
              <a:buFont typeface="Arial" panose="020B0604020202020204" pitchFamily="34" charset="0"/>
              <a:buChar char="•"/>
            </a:pPr>
            <a:r>
              <a:rPr lang="nb-NO" altLang="nb-NO" sz="1100" dirty="0">
                <a:latin typeface="+mn-lt"/>
              </a:rPr>
              <a:t>Medikamenter er fortsatt den grunnleggende behandlingsformen</a:t>
            </a:r>
          </a:p>
          <a:p>
            <a:endParaRPr lang="nb-NO" altLang="nb-NO" sz="1100" dirty="0">
              <a:latin typeface="+mn-lt"/>
            </a:endParaRPr>
          </a:p>
          <a:p>
            <a:pPr marL="0" indent="0">
              <a:buNone/>
            </a:pPr>
            <a:r>
              <a:rPr lang="nb-NO" altLang="nb-NO" sz="1100" dirty="0">
                <a:latin typeface="+mn-lt"/>
              </a:rPr>
              <a:t>Men noen:</a:t>
            </a:r>
          </a:p>
          <a:p>
            <a:pPr marL="171450" indent="-171450">
              <a:buFont typeface="Arial" panose="020B0604020202020204" pitchFamily="34" charset="0"/>
              <a:buChar char="•"/>
            </a:pPr>
            <a:r>
              <a:rPr lang="nb-NO" altLang="nb-NO" sz="1100" dirty="0">
                <a:latin typeface="+mn-lt"/>
              </a:rPr>
              <a:t>Ønsker ikke å bruke medikamenter</a:t>
            </a:r>
          </a:p>
          <a:p>
            <a:pPr marL="171450" indent="-171450">
              <a:buFont typeface="Arial" panose="020B0604020202020204" pitchFamily="34" charset="0"/>
              <a:buChar char="•"/>
            </a:pPr>
            <a:r>
              <a:rPr lang="nb-NO" altLang="nb-NO" sz="1100" dirty="0">
                <a:latin typeface="+mn-lt"/>
              </a:rPr>
              <a:t>Har ikke forebyggende effekt av medisinering</a:t>
            </a:r>
          </a:p>
          <a:p>
            <a:pPr marL="171450" indent="-171450">
              <a:buFont typeface="Arial" panose="020B0604020202020204" pitchFamily="34" charset="0"/>
              <a:buChar char="•"/>
            </a:pPr>
            <a:r>
              <a:rPr lang="nb-NO" altLang="nb-NO" sz="1100" dirty="0">
                <a:latin typeface="+mn-lt"/>
              </a:rPr>
              <a:t>Har kun delvis effekt</a:t>
            </a:r>
          </a:p>
          <a:p>
            <a:pPr marL="0" lvl="0" indent="0">
              <a:buFont typeface="Arial" panose="020B0604020202020204" pitchFamily="34" charset="0"/>
              <a:buNone/>
            </a:pPr>
            <a:r>
              <a:rPr lang="nb-NO" altLang="nb-NO" sz="1100" dirty="0">
                <a:latin typeface="+mn-lt"/>
              </a:rPr>
              <a:t>Dermed er det behov for andre behandlingsformer i tillegg eller som alternativer.</a:t>
            </a:r>
            <a:endParaRPr lang="nb-NO" sz="1100" dirty="0">
              <a:latin typeface="+mn-lt"/>
            </a:endParaRPr>
          </a:p>
          <a:p>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14</a:t>
            </a:fld>
            <a:endParaRPr lang="nb-NO"/>
          </a:p>
        </p:txBody>
      </p:sp>
    </p:spTree>
    <p:extLst>
      <p:ext uri="{BB962C8B-B14F-4D97-AF65-F5344CB8AC3E}">
        <p14:creationId xmlns:p14="http://schemas.microsoft.com/office/powerpoint/2010/main" val="397688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100" b="1" dirty="0">
                <a:latin typeface="+mn-lt"/>
                <a:cs typeface="Calibri Light" panose="020F03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cs typeface="Calibri Light" panose="020F0302020204030204" pitchFamily="34" charset="0"/>
              </a:rPr>
              <a:t>Det finnes studier om ulike psykososiale behandlingsformer. </a:t>
            </a:r>
            <a:r>
              <a:rPr lang="nb-NO" sz="1100" baseline="0" dirty="0">
                <a:latin typeface="+mn-lt"/>
                <a:cs typeface="Calibri Light" panose="020F0302020204030204" pitchFamily="34" charset="0"/>
              </a:rPr>
              <a:t>I studier av effekten av psykososiale tiltak har deltagerne benyttet medisiner. Vi vet derfor lite om effekten uten bruk av medisiner. </a:t>
            </a:r>
            <a:r>
              <a:rPr lang="nb-NO" sz="1100" dirty="0">
                <a:latin typeface="+mn-lt"/>
                <a:cs typeface="Calibri Light" panose="020F0302020204030204" pitchFamily="34" charset="0"/>
              </a:rPr>
              <a:t>Her nevnes kun bipolarkurs</a:t>
            </a:r>
            <a:r>
              <a:rPr lang="nb-NO" sz="1100" baseline="0" dirty="0">
                <a:latin typeface="+mn-lt"/>
                <a:cs typeface="Calibri Light" panose="020F0302020204030204" pitchFamily="34" charset="0"/>
              </a:rPr>
              <a:t>/gruppepsykoedukasjon.</a:t>
            </a:r>
          </a:p>
          <a:p>
            <a:pPr marL="0" indent="0">
              <a:buFont typeface="+mj-lt"/>
              <a:buNone/>
            </a:pPr>
            <a:endParaRPr lang="nb-NO" sz="1100" b="1" dirty="0">
              <a:latin typeface="+mn-lt"/>
              <a:cs typeface="Calibri Light" panose="020F0302020204030204" pitchFamily="34" charset="0"/>
            </a:endParaRPr>
          </a:p>
          <a:p>
            <a:pPr marL="171450" indent="-171450">
              <a:buFont typeface="Arial" panose="020B0604020202020204" pitchFamily="34" charset="0"/>
              <a:buChar char="•"/>
            </a:pPr>
            <a:r>
              <a:rPr lang="nb-NO" altLang="nb-NO" sz="1100" dirty="0">
                <a:latin typeface="+mn-lt"/>
                <a:cs typeface="Calibri Light" panose="020F0302020204030204" pitchFamily="34" charset="0"/>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cs typeface="Calibri Light" panose="020F0302020204030204" pitchFamily="34" charset="0"/>
              </a:rPr>
              <a:t>Men for å oppnå denne effekten, kreves stor egeninnsats og ofte et godt samarbeid med gode hjelpere som pårørende og helsepersonell </a:t>
            </a:r>
            <a:endParaRPr lang="nb-NO" sz="1100" dirty="0">
              <a:latin typeface="+mn-lt"/>
              <a:cs typeface="Calibri Light" panose="020F0302020204030204" pitchFamily="34" charset="0"/>
            </a:endParaRPr>
          </a:p>
          <a:p>
            <a:pPr marL="0" indent="0">
              <a:buFontTx/>
              <a:buNone/>
            </a:pPr>
            <a:endParaRPr lang="nn-NO" altLang="nb-NO" sz="1100" baseline="0" dirty="0">
              <a:latin typeface="+mn-lt"/>
              <a:ea typeface="ＭＳ Ｐゴシック" panose="020B0600070205080204" pitchFamily="34" charset="-128"/>
              <a:cs typeface="Calibri Light" panose="020F0302020204030204" pitchFamily="34" charset="0"/>
            </a:endParaRPr>
          </a:p>
          <a:p>
            <a:pPr marL="0" indent="0">
              <a:buFontTx/>
              <a:buNone/>
            </a:pPr>
            <a:r>
              <a:rPr lang="nn-NO" altLang="nb-NO" sz="1100" i="1" baseline="0" dirty="0">
                <a:latin typeface="+mn-lt"/>
                <a:ea typeface="ＭＳ Ｐゴシック" panose="020B0600070205080204" pitchFamily="34" charset="-128"/>
                <a:cs typeface="Calibri Light" panose="020F0302020204030204" pitchFamily="34" charset="0"/>
              </a:rPr>
              <a:t>Det er viktig å understreke at det </a:t>
            </a:r>
            <a:r>
              <a:rPr lang="nn-NO" altLang="nb-NO" sz="1100" b="1" i="1" baseline="0" dirty="0" err="1">
                <a:latin typeface="+mn-lt"/>
                <a:ea typeface="ＭＳ Ｐゴシック" panose="020B0600070205080204" pitchFamily="34" charset="-128"/>
                <a:cs typeface="Calibri Light" panose="020F0302020204030204" pitchFamily="34" charset="0"/>
              </a:rPr>
              <a:t>ikke</a:t>
            </a:r>
            <a:r>
              <a:rPr lang="nn-NO" altLang="nb-NO" sz="1100" i="1" baseline="0" dirty="0">
                <a:latin typeface="+mn-lt"/>
                <a:ea typeface="ＭＳ Ｐゴシック" panose="020B0600070205080204" pitchFamily="34" charset="-128"/>
                <a:cs typeface="Calibri Light" panose="020F0302020204030204" pitchFamily="34" charset="0"/>
              </a:rPr>
              <a:t> er </a:t>
            </a:r>
            <a:r>
              <a:rPr lang="nn-NO" altLang="nb-NO" sz="1100" b="1" i="1" baseline="0" dirty="0" err="1">
                <a:latin typeface="+mn-lt"/>
                <a:ea typeface="ＭＳ Ｐゴシック" panose="020B0600070205080204" pitchFamily="34" charset="-128"/>
                <a:cs typeface="Calibri Light" panose="020F0302020204030204" pitchFamily="34" charset="0"/>
              </a:rPr>
              <a:t>kursdeltagelse</a:t>
            </a:r>
            <a:r>
              <a:rPr lang="nn-NO" altLang="nb-NO" sz="1100" b="1" i="1" baseline="0" dirty="0">
                <a:latin typeface="+mn-lt"/>
                <a:ea typeface="ＭＳ Ｐゴシック" panose="020B0600070205080204" pitchFamily="34" charset="-128"/>
                <a:cs typeface="Calibri Light" panose="020F0302020204030204" pitchFamily="34" charset="0"/>
              </a:rPr>
              <a:t> i seg </a:t>
            </a:r>
            <a:r>
              <a:rPr lang="nn-NO" altLang="nb-NO" sz="1100" b="1" i="1" baseline="0" dirty="0" err="1">
                <a:latin typeface="+mn-lt"/>
                <a:ea typeface="ＭＳ Ｐゴシック" panose="020B0600070205080204" pitchFamily="34" charset="-128"/>
                <a:cs typeface="Calibri Light" panose="020F0302020204030204" pitchFamily="34" charset="0"/>
              </a:rPr>
              <a:t>selv</a:t>
            </a:r>
            <a:r>
              <a:rPr lang="nn-NO" altLang="nb-NO" sz="1100" b="1" i="1" baseline="0" dirty="0">
                <a:latin typeface="+mn-lt"/>
                <a:ea typeface="ＭＳ Ｐゴシック" panose="020B0600070205080204" pitchFamily="34" charset="-128"/>
                <a:cs typeface="Calibri Light" panose="020F0302020204030204" pitchFamily="34" charset="0"/>
              </a:rPr>
              <a:t> som forebygger tilbakefall</a:t>
            </a:r>
            <a:r>
              <a:rPr lang="nn-NO" altLang="nb-NO" sz="1100" i="1" baseline="0" dirty="0">
                <a:latin typeface="+mn-lt"/>
                <a:ea typeface="ＭＳ Ｐゴシック" panose="020B0600070205080204" pitchFamily="34" charset="-128"/>
                <a:cs typeface="Calibri Light" panose="020F0302020204030204" pitchFamily="34" charset="0"/>
              </a:rPr>
              <a:t>, men om man tar i bruk kunnskapen som </a:t>
            </a:r>
            <a:r>
              <a:rPr lang="nn-NO" altLang="nb-NO" sz="1100" i="1" baseline="0" dirty="0" err="1">
                <a:latin typeface="+mn-lt"/>
                <a:ea typeface="ＭＳ Ｐゴシック" panose="020B0600070205080204" pitchFamily="34" charset="-128"/>
                <a:cs typeface="Calibri Light" panose="020F0302020204030204" pitchFamily="34" charset="0"/>
              </a:rPr>
              <a:t>formidles</a:t>
            </a:r>
            <a:r>
              <a:rPr lang="nn-NO" altLang="nb-NO" sz="1100" i="1" baseline="0" dirty="0">
                <a:latin typeface="+mn-lt"/>
                <a:ea typeface="ＭＳ Ｐゴシック" panose="020B0600070205080204" pitchFamily="34" charset="-128"/>
                <a:cs typeface="Calibri Light" panose="020F0302020204030204" pitchFamily="34" charset="0"/>
              </a:rPr>
              <a:t>. Av ulike grunner vil det variere i </a:t>
            </a:r>
            <a:r>
              <a:rPr lang="nn-NO" altLang="nb-NO" sz="1100" i="1" baseline="0" dirty="0" err="1">
                <a:latin typeface="+mn-lt"/>
                <a:ea typeface="ＭＳ Ｐゴシック" panose="020B0600070205080204" pitchFamily="34" charset="-128"/>
                <a:cs typeface="Calibri Light" panose="020F0302020204030204" pitchFamily="34" charset="0"/>
              </a:rPr>
              <a:t>hvilken</a:t>
            </a:r>
            <a:r>
              <a:rPr lang="nn-NO" altLang="nb-NO" sz="1100" i="1" baseline="0" dirty="0">
                <a:latin typeface="+mn-lt"/>
                <a:ea typeface="ＭＳ Ｐゴシック" panose="020B0600070205080204" pitchFamily="34" charset="-128"/>
                <a:cs typeface="Calibri Light" panose="020F0302020204030204" pitchFamily="34" charset="0"/>
              </a:rPr>
              <a:t> grad </a:t>
            </a:r>
            <a:r>
              <a:rPr lang="nn-NO" altLang="nb-NO" sz="1100" i="1" baseline="0" dirty="0" err="1">
                <a:latin typeface="+mn-lt"/>
                <a:ea typeface="ＭＳ Ｐゴシック" panose="020B0600070205080204" pitchFamily="34" charset="-128"/>
                <a:cs typeface="Calibri Light" panose="020F0302020204030204" pitchFamily="34" charset="0"/>
              </a:rPr>
              <a:t>kursdeltagerne</a:t>
            </a:r>
            <a:r>
              <a:rPr lang="nn-NO" altLang="nb-NO" sz="1100" i="1" baseline="0" dirty="0">
                <a:latin typeface="+mn-lt"/>
                <a:ea typeface="ＭＳ Ｐゴシック" panose="020B0600070205080204" pitchFamily="34" charset="-128"/>
                <a:cs typeface="Calibri Light" panose="020F0302020204030204" pitchFamily="34" charset="0"/>
              </a:rPr>
              <a:t> klarer det. Slik er det også i </a:t>
            </a:r>
            <a:r>
              <a:rPr lang="nn-NO" altLang="nb-NO" sz="1100" i="1" baseline="0" dirty="0" err="1">
                <a:latin typeface="+mn-lt"/>
                <a:ea typeface="ＭＳ Ｐゴシック" panose="020B0600070205080204" pitchFamily="34" charset="-128"/>
                <a:cs typeface="Calibri Light" panose="020F0302020204030204" pitchFamily="34" charset="0"/>
              </a:rPr>
              <a:t>forskningsstudier</a:t>
            </a:r>
            <a:r>
              <a:rPr lang="nn-NO" altLang="nb-NO" sz="1100" i="1" baseline="0" dirty="0">
                <a:latin typeface="+mn-lt"/>
                <a:ea typeface="ＭＳ Ｐゴシック" panose="020B0600070205080204" pitchFamily="34" charset="-128"/>
                <a:cs typeface="Calibri Light" panose="020F0302020204030204" pitchFamily="34" charset="0"/>
              </a:rPr>
              <a:t> som </a:t>
            </a:r>
            <a:r>
              <a:rPr lang="nn-NO" altLang="nb-NO" sz="1100" i="1" baseline="0" dirty="0" err="1">
                <a:latin typeface="+mn-lt"/>
                <a:ea typeface="ＭＳ Ｐゴシック" panose="020B0600070205080204" pitchFamily="34" charset="-128"/>
                <a:cs typeface="Calibri Light" panose="020F0302020204030204" pitchFamily="34" charset="0"/>
              </a:rPr>
              <a:t>Barcelonastudien</a:t>
            </a:r>
            <a:r>
              <a:rPr lang="nn-NO" altLang="nb-NO" sz="1100" i="1" baseline="0" dirty="0">
                <a:latin typeface="+mn-lt"/>
                <a:ea typeface="ＭＳ Ｐゴシック" panose="020B0600070205080204" pitchFamily="34" charset="-128"/>
                <a:cs typeface="Calibri Light" panose="020F0302020204030204" pitchFamily="34" charset="0"/>
              </a:rPr>
              <a:t> (</a:t>
            </a:r>
            <a:r>
              <a:rPr lang="nn-NO" altLang="nb-NO" sz="1100" i="1" baseline="0" dirty="0" err="1">
                <a:latin typeface="+mn-lt"/>
                <a:ea typeface="ＭＳ Ｐゴシック" panose="020B0600070205080204" pitchFamily="34" charset="-128"/>
                <a:cs typeface="Calibri Light" panose="020F0302020204030204" pitchFamily="34" charset="0"/>
              </a:rPr>
              <a:t>Colom</a:t>
            </a:r>
            <a:r>
              <a:rPr lang="nn-NO" altLang="nb-NO" sz="1100" i="1" baseline="0" dirty="0">
                <a:latin typeface="+mn-lt"/>
                <a:ea typeface="ＭＳ Ｐゴシック" panose="020B0600070205080204" pitchFamily="34" charset="-128"/>
                <a:cs typeface="Calibri Light" panose="020F0302020204030204" pitchFamily="34" charset="0"/>
              </a:rPr>
              <a:t> m. fl.) </a:t>
            </a:r>
            <a:r>
              <a:rPr lang="nn-NO" altLang="nb-NO" sz="1100" i="1" baseline="0" dirty="0" err="1">
                <a:latin typeface="+mn-lt"/>
                <a:ea typeface="ＭＳ Ｐゴシック" panose="020B0600070205080204" pitchFamily="34" charset="-128"/>
                <a:cs typeface="Calibri Light" panose="020F0302020204030204" pitchFamily="34" charset="0"/>
              </a:rPr>
              <a:t>nedenfor</a:t>
            </a:r>
            <a:r>
              <a:rPr lang="nn-NO" altLang="nb-NO" sz="1100" i="1" baseline="0" dirty="0">
                <a:latin typeface="+mn-lt"/>
                <a:ea typeface="ＭＳ Ｐゴシック" panose="020B0600070205080204" pitchFamily="34" charset="-128"/>
                <a:cs typeface="Calibri Light" panose="020F0302020204030204" pitchFamily="34" charset="0"/>
              </a:rPr>
              <a:t>. Det betyr at effektpotensialet til kurset kan være enda større enn det som er vist i </a:t>
            </a:r>
            <a:r>
              <a:rPr lang="nn-NO" altLang="nb-NO" sz="1100" i="1" baseline="0" dirty="0" err="1">
                <a:latin typeface="+mn-lt"/>
                <a:ea typeface="ＭＳ Ｐゴシック" panose="020B0600070205080204" pitchFamily="34" charset="-128"/>
                <a:cs typeface="Calibri Light" panose="020F0302020204030204" pitchFamily="34" charset="0"/>
              </a:rPr>
              <a:t>studier</a:t>
            </a:r>
            <a:r>
              <a:rPr lang="nn-NO" altLang="nb-NO" sz="1100" i="1" baseline="0" dirty="0">
                <a:latin typeface="+mn-lt"/>
                <a:ea typeface="ＭＳ Ｐゴシック" panose="020B0600070205080204" pitchFamily="34" charset="-128"/>
                <a:cs typeface="Calibri Light" panose="020F0302020204030204" pitchFamily="34" charset="0"/>
              </a:rPr>
              <a:t>.</a:t>
            </a:r>
            <a:endParaRPr lang="nb-NO" sz="1100" dirty="0">
              <a:latin typeface="+mn-lt"/>
              <a:cs typeface="Calibri Light" panose="020F0302020204030204" pitchFamily="34" charset="0"/>
            </a:endParaRPr>
          </a:p>
          <a:p>
            <a:endParaRPr lang="nb-NO" sz="1100" dirty="0">
              <a:latin typeface="+mn-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cs typeface="Calibri Light" panose="020F0302020204030204" pitchFamily="34" charset="0"/>
              </a:rPr>
              <a:t>Tilleggsinformasjon ved behov:</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dirty="0" err="1">
                <a:latin typeface="+mn-lt"/>
                <a:ea typeface="ＭＳ Ｐゴシック" panose="020B0600070205080204" pitchFamily="34" charset="-128"/>
                <a:cs typeface="Calibri Light" panose="020F0302020204030204" pitchFamily="34" charset="0"/>
              </a:rPr>
              <a:t>Colom</a:t>
            </a:r>
            <a:r>
              <a:rPr lang="nn-NO" altLang="nb-NO" sz="1100" dirty="0">
                <a:latin typeface="+mn-lt"/>
                <a:ea typeface="ＭＳ Ｐゴシック" panose="020B0600070205080204" pitchFamily="34" charset="-128"/>
                <a:cs typeface="Calibri Light" panose="020F0302020204030204" pitchFamily="34" charset="0"/>
              </a:rPr>
              <a:t> og </a:t>
            </a:r>
            <a:r>
              <a:rPr lang="nn-NO" altLang="nb-NO" sz="1100" dirty="0" err="1">
                <a:latin typeface="+mn-lt"/>
                <a:ea typeface="ＭＳ Ｐゴシック" panose="020B0600070205080204" pitchFamily="34" charset="-128"/>
                <a:cs typeface="Calibri Light" panose="020F0302020204030204" pitchFamily="34" charset="0"/>
              </a:rPr>
              <a:t>kollegers</a:t>
            </a:r>
            <a:r>
              <a:rPr lang="nn-NO" altLang="nb-NO" sz="1100" dirty="0">
                <a:latin typeface="+mn-lt"/>
                <a:ea typeface="ＭＳ Ｐゴシック" panose="020B0600070205080204" pitchFamily="34" charset="-128"/>
                <a:cs typeface="Calibri Light" panose="020F0302020204030204" pitchFamily="34" charset="0"/>
              </a:rPr>
              <a:t> (2003, 2009) RCT-studie om effekten av </a:t>
            </a:r>
            <a:r>
              <a:rPr lang="nn-NO" altLang="nb-NO" sz="1100" dirty="0" err="1">
                <a:latin typeface="+mn-lt"/>
                <a:ea typeface="ＭＳ Ｐゴシック" panose="020B0600070205080204" pitchFamily="34" charset="-128"/>
                <a:cs typeface="Calibri Light" panose="020F0302020204030204" pitchFamily="34" charset="0"/>
              </a:rPr>
              <a:t>gruppepsykoedukasjon</a:t>
            </a:r>
            <a:r>
              <a:rPr lang="nn-NO" altLang="nb-NO" sz="1100" dirty="0">
                <a:latin typeface="+mn-lt"/>
                <a:ea typeface="ＭＳ Ｐゴシック" panose="020B0600070205080204" pitchFamily="34" charset="-128"/>
                <a:cs typeface="Calibri Light" panose="020F0302020204030204" pitchFamily="34" charset="0"/>
              </a:rPr>
              <a:t> var viktig for </a:t>
            </a:r>
            <a:r>
              <a:rPr lang="nn-NO" altLang="nb-NO" sz="1100" dirty="0" err="1">
                <a:latin typeface="+mn-lt"/>
                <a:ea typeface="ＭＳ Ｐゴシック" panose="020B0600070205080204" pitchFamily="34" charset="-128"/>
                <a:cs typeface="Calibri Light" panose="020F0302020204030204" pitchFamily="34" charset="0"/>
              </a:rPr>
              <a:t>etableringen</a:t>
            </a:r>
            <a:r>
              <a:rPr lang="nn-NO" altLang="nb-NO" sz="1100" dirty="0">
                <a:latin typeface="+mn-lt"/>
                <a:ea typeface="ＭＳ Ｐゴシック" panose="020B0600070205080204" pitchFamily="34" charset="-128"/>
                <a:cs typeface="Calibri Light" panose="020F0302020204030204" pitchFamily="34" charset="0"/>
              </a:rPr>
              <a:t> av de norske </a:t>
            </a:r>
            <a:r>
              <a:rPr lang="nn-NO" altLang="nb-NO" sz="1100" baseline="0" dirty="0" err="1">
                <a:latin typeface="+mn-lt"/>
                <a:ea typeface="ＭＳ Ｐゴシック" panose="020B0600070205080204" pitchFamily="34" charset="-128"/>
                <a:cs typeface="Calibri Light" panose="020F0302020204030204" pitchFamily="34" charset="0"/>
              </a:rPr>
              <a:t>bipolarkursene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Deltagerne</a:t>
            </a:r>
            <a:r>
              <a:rPr lang="nn-NO" altLang="nb-NO" sz="1100" baseline="0" dirty="0">
                <a:latin typeface="+mn-lt"/>
                <a:ea typeface="ＭＳ Ｐゴシック" panose="020B0600070205080204" pitchFamily="34" charset="-128"/>
                <a:cs typeface="Calibri Light" panose="020F0302020204030204" pitchFamily="34" charset="0"/>
              </a:rPr>
              <a:t> var medisinerte. Studien viste at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kurs opplevde en </a:t>
            </a:r>
            <a:r>
              <a:rPr lang="nn-NO" altLang="nb-NO" sz="1100" b="1" baseline="0" dirty="0" err="1">
                <a:latin typeface="+mn-lt"/>
                <a:ea typeface="ＭＳ Ｐゴシック" panose="020B0600070205080204" pitchFamily="34" charset="-128"/>
                <a:cs typeface="Calibri Light" panose="020F0302020204030204" pitchFamily="34" charset="0"/>
              </a:rPr>
              <a:t>betydelig</a:t>
            </a:r>
            <a:r>
              <a:rPr lang="nn-NO" altLang="nb-NO" sz="1100" b="1" baseline="0" dirty="0">
                <a:latin typeface="+mn-lt"/>
                <a:ea typeface="ＭＳ Ｐゴシック" panose="020B0600070205080204" pitchFamily="34" charset="-128"/>
                <a:cs typeface="Calibri Light" panose="020F0302020204030204" pitchFamily="34" charset="0"/>
              </a:rPr>
              <a:t> reduksjon i </a:t>
            </a:r>
            <a:r>
              <a:rPr lang="nn-NO" altLang="nb-NO" sz="1100" b="1" baseline="0" dirty="0" err="1">
                <a:latin typeface="+mn-lt"/>
                <a:ea typeface="ＭＳ Ｐゴシック" panose="020B0600070205080204" pitchFamily="34" charset="-128"/>
                <a:cs typeface="Calibri Light" panose="020F0302020204030204" pitchFamily="34" charset="0"/>
              </a:rPr>
              <a:t>antall</a:t>
            </a:r>
            <a:r>
              <a:rPr lang="nn-NO" altLang="nb-NO" sz="1100" b="1" baseline="0" dirty="0">
                <a:latin typeface="+mn-lt"/>
                <a:ea typeface="ＭＳ Ｐゴシック" panose="020B0600070205080204" pitchFamily="34" charset="-128"/>
                <a:cs typeface="Calibri Light" panose="020F0302020204030204" pitchFamily="34" charset="0"/>
              </a:rPr>
              <a:t> tilbakefall, </a:t>
            </a:r>
            <a:r>
              <a:rPr lang="en-US" altLang="nb-NO" sz="1100" b="1" dirty="0" err="1">
                <a:latin typeface="+mn-lt"/>
                <a:cs typeface="Calibri Light" panose="020F0302020204030204" pitchFamily="34" charset="0"/>
              </a:rPr>
              <a:t>forlenget</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tid</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til</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episoder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innleggelser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kortere</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innleggelsestid</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deltok i </a:t>
            </a:r>
            <a:r>
              <a:rPr lang="nn-NO" altLang="nb-NO" sz="1100" baseline="0" dirty="0" err="1">
                <a:latin typeface="+mn-lt"/>
                <a:ea typeface="ＭＳ Ｐゴシック" panose="020B0600070205080204" pitchFamily="34" charset="-128"/>
                <a:cs typeface="Calibri Light" panose="020F0302020204030204" pitchFamily="34" charset="0"/>
              </a:rPr>
              <a:t>ustrukturert</a:t>
            </a:r>
            <a:r>
              <a:rPr lang="nn-NO" altLang="nb-NO" sz="1100" baseline="0" dirty="0">
                <a:latin typeface="+mn-lt"/>
                <a:ea typeface="ＭＳ Ｐゴシック" panose="020B0600070205080204" pitchFamily="34" charset="-128"/>
                <a:cs typeface="Calibri Light" panose="020F0302020204030204" pitchFamily="34" charset="0"/>
              </a:rPr>
              <a:t> samtalegruppe av </a:t>
            </a:r>
            <a:r>
              <a:rPr lang="nn-NO" altLang="nb-NO" sz="1100" baseline="0" dirty="0" err="1">
                <a:latin typeface="+mn-lt"/>
                <a:ea typeface="ＭＳ Ｐゴシック" panose="020B0600070205080204" pitchFamily="34" charset="-128"/>
                <a:cs typeface="Calibri Light" panose="020F0302020204030204" pitchFamily="34" charset="0"/>
              </a:rPr>
              <a:t>samme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varighet</a:t>
            </a:r>
            <a:r>
              <a:rPr lang="nn-NO" altLang="nb-NO" sz="1100" baseline="0" dirty="0">
                <a:latin typeface="+mn-lt"/>
                <a:ea typeface="ＭＳ Ｐゴシック" panose="020B0600070205080204" pitchFamily="34" charset="-128"/>
                <a:cs typeface="Calibri Light" panose="020F0302020204030204" pitchFamily="34" charset="0"/>
              </a:rPr>
              <a:t>. De fant denne forskjellen både </a:t>
            </a:r>
            <a:r>
              <a:rPr lang="nn-NO" altLang="nb-NO" sz="1100" b="1" baseline="0" dirty="0">
                <a:latin typeface="+mn-lt"/>
                <a:ea typeface="ＭＳ Ｐゴシック" panose="020B0600070205080204" pitchFamily="34" charset="-128"/>
                <a:cs typeface="Calibri Light" panose="020F0302020204030204" pitchFamily="34" charset="0"/>
              </a:rPr>
              <a:t>to og fem år</a:t>
            </a:r>
            <a:r>
              <a:rPr lang="nn-NO" altLang="nb-NO" sz="1100" baseline="0" dirty="0">
                <a:latin typeface="+mn-lt"/>
                <a:ea typeface="ＭＳ Ｐゴシック" panose="020B0600070205080204" pitchFamily="34" charset="-128"/>
                <a:cs typeface="Calibri Light" panose="020F0302020204030204" pitchFamily="34" charset="0"/>
              </a:rPr>
              <a:t> etter at gruppene var </a:t>
            </a:r>
            <a:r>
              <a:rPr lang="nn-NO" altLang="nb-NO" sz="1100" baseline="0" dirty="0" err="1">
                <a:latin typeface="+mn-lt"/>
                <a:ea typeface="ＭＳ Ｐゴシック" panose="020B0600070205080204" pitchFamily="34" charset="-128"/>
                <a:cs typeface="Calibri Light" panose="020F0302020204030204" pitchFamily="34" charset="0"/>
              </a:rPr>
              <a:t>avsluttet</a:t>
            </a:r>
            <a:r>
              <a:rPr lang="nn-NO" altLang="nb-NO" sz="1100" baseline="0" dirty="0">
                <a:latin typeface="+mn-lt"/>
                <a:ea typeface="ＭＳ Ｐゴシック" panose="020B0600070205080204" pitchFamily="34" charset="-128"/>
                <a:cs typeface="Calibri Light" panose="020F0302020204030204" pitchFamily="34" charset="0"/>
              </a:rPr>
              <a:t>.  </a:t>
            </a:r>
          </a:p>
          <a:p>
            <a:pPr marL="171450" indent="-171450" eaLnBrk="1" hangingPunct="1">
              <a:spcBef>
                <a:spcPct val="0"/>
              </a:spcBef>
              <a:buFont typeface="Calibri Light" panose="020F0302020204030204" pitchFamily="34" charset="0"/>
              <a:buChar char="−"/>
            </a:pPr>
            <a:r>
              <a:rPr lang="nn-NO" altLang="nb-NO" sz="1100" baseline="0" dirty="0">
                <a:latin typeface="+mn-lt"/>
                <a:ea typeface="ＭＳ Ｐゴシック" panose="020B0600070205080204" pitchFamily="34" charset="-128"/>
                <a:cs typeface="Calibri Light" panose="020F0302020204030204" pitchFamily="34" charset="0"/>
              </a:rPr>
              <a:t>Det har </a:t>
            </a:r>
            <a:r>
              <a:rPr lang="nn-NO" altLang="nb-NO" sz="1100" baseline="0" dirty="0" err="1">
                <a:latin typeface="+mn-lt"/>
                <a:ea typeface="ＭＳ Ｐゴシック" panose="020B0600070205080204" pitchFamily="34" charset="-128"/>
                <a:cs typeface="Calibri Light" panose="020F0302020204030204" pitchFamily="34" charset="0"/>
              </a:rPr>
              <a:t>senere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kommet</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flere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studier</a:t>
            </a:r>
            <a:r>
              <a:rPr lang="nn-NO" altLang="nb-NO" sz="1100" baseline="0" dirty="0">
                <a:latin typeface="+mn-lt"/>
                <a:ea typeface="ＭＳ Ｐゴシック" panose="020B0600070205080204" pitchFamily="34" charset="-128"/>
                <a:cs typeface="Calibri Light" panose="020F0302020204030204" pitchFamily="34" charset="0"/>
              </a:rPr>
              <a:t> som underbygger </a:t>
            </a:r>
            <a:r>
              <a:rPr lang="nn-NO" altLang="nb-NO" sz="1100" baseline="0" dirty="0" err="1">
                <a:latin typeface="+mn-lt"/>
                <a:ea typeface="ＭＳ Ｐゴシック" panose="020B0600070205080204" pitchFamily="34" charset="-128"/>
                <a:cs typeface="Calibri Light" panose="020F0302020204030204" pitchFamily="34" charset="0"/>
              </a:rPr>
              <a:t>resultatene</a:t>
            </a:r>
            <a:r>
              <a:rPr lang="nn-NO" altLang="nb-NO" sz="1100" baseline="0" dirty="0">
                <a:latin typeface="+mn-lt"/>
                <a:ea typeface="ＭＳ Ｐゴシック" panose="020B0600070205080204" pitchFamily="34" charset="-128"/>
                <a:cs typeface="Calibri Light" panose="020F0302020204030204" pitchFamily="34" charset="0"/>
              </a:rPr>
              <a:t>. I Norge gjennomførte Kallestad og </a:t>
            </a:r>
            <a:r>
              <a:rPr lang="nn-NO" altLang="nb-NO" sz="1100" baseline="0" dirty="0" err="1">
                <a:latin typeface="+mn-lt"/>
                <a:ea typeface="ＭＳ Ｐゴシック" panose="020B0600070205080204" pitchFamily="34" charset="-128"/>
                <a:cs typeface="Calibri Light" panose="020F0302020204030204" pitchFamily="34" charset="0"/>
              </a:rPr>
              <a:t>kolleger</a:t>
            </a:r>
            <a:r>
              <a:rPr lang="nn-NO" altLang="nb-NO" sz="1100" baseline="0" dirty="0">
                <a:latin typeface="+mn-lt"/>
                <a:ea typeface="ＭＳ Ｐゴシック" panose="020B0600070205080204" pitchFamily="34" charset="-128"/>
                <a:cs typeface="Calibri Light" panose="020F0302020204030204" pitchFamily="34" charset="0"/>
              </a:rPr>
              <a:t> (2016) en studie som viste at de som </a:t>
            </a:r>
            <a:r>
              <a:rPr lang="nn-NO" altLang="nb-NO" sz="1100" baseline="0" dirty="0" err="1">
                <a:latin typeface="+mn-lt"/>
                <a:ea typeface="ＭＳ Ｐゴシック" panose="020B0600070205080204" pitchFamily="34" charset="-128"/>
                <a:cs typeface="Calibri Light" panose="020F0302020204030204" pitchFamily="34" charset="0"/>
              </a:rPr>
              <a:t>gikk</a:t>
            </a:r>
            <a:r>
              <a:rPr lang="nn-NO" altLang="nb-NO" sz="1100" baseline="0" dirty="0">
                <a:latin typeface="+mn-lt"/>
                <a:ea typeface="ＭＳ Ｐゴシック" panose="020B0600070205080204" pitchFamily="34" charset="-128"/>
                <a:cs typeface="Calibri Light" panose="020F0302020204030204" pitchFamily="34" charset="0"/>
              </a:rPr>
              <a:t> på kurs hadde færre </a:t>
            </a:r>
            <a:r>
              <a:rPr lang="nn-NO" altLang="nb-NO" sz="1100" baseline="0" dirty="0" err="1">
                <a:latin typeface="+mn-lt"/>
                <a:ea typeface="ＭＳ Ｐゴシック" panose="020B0600070205080204" pitchFamily="34" charset="-128"/>
                <a:cs typeface="Calibri Light" panose="020F0302020204030204" pitchFamily="34" charset="0"/>
              </a:rPr>
              <a:t>innleggelser</a:t>
            </a:r>
            <a:r>
              <a:rPr lang="nn-NO" altLang="nb-NO" sz="1100" baseline="0" dirty="0">
                <a:latin typeface="+mn-lt"/>
                <a:ea typeface="ＭＳ Ｐゴシック" panose="020B0600070205080204" pitchFamily="34" charset="-128"/>
                <a:cs typeface="Calibri Light" panose="020F0302020204030204" pitchFamily="34" charset="0"/>
              </a:rPr>
              <a:t> i årene etterpå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individuell </a:t>
            </a:r>
            <a:r>
              <a:rPr lang="nn-NO" altLang="nb-NO" sz="1100" baseline="0" dirty="0" err="1">
                <a:latin typeface="+mn-lt"/>
                <a:ea typeface="ＭＳ Ｐゴシック" panose="020B0600070205080204" pitchFamily="34" charset="-128"/>
                <a:cs typeface="Calibri Light" panose="020F0302020204030204" pitchFamily="34" charset="0"/>
              </a:rPr>
              <a:t>psykoedukasjon</a:t>
            </a:r>
            <a:r>
              <a:rPr lang="nn-NO" altLang="nb-NO" sz="1100" baseline="0" dirty="0">
                <a:latin typeface="+mn-lt"/>
                <a:ea typeface="ＭＳ Ｐゴシック" panose="020B0600070205080204" pitchFamily="34" charset="-128"/>
                <a:cs typeface="Calibri Light" panose="020F0302020204030204" pitchFamily="34" charset="0"/>
              </a:rPr>
              <a:t>.</a:t>
            </a:r>
          </a:p>
          <a:p>
            <a:pPr marL="171450" indent="-171450" eaLnBrk="1" hangingPunct="1">
              <a:spcBef>
                <a:spcPct val="0"/>
              </a:spcBef>
              <a:buFont typeface="Calibri Light" panose="020F0302020204030204" pitchFamily="34" charset="0"/>
              <a:buChar char="−"/>
            </a:pPr>
            <a:r>
              <a:rPr lang="nb-NO" altLang="nb-NO" sz="1100" baseline="0" dirty="0">
                <a:latin typeface="+mn-lt"/>
                <a:ea typeface="ＭＳ Ｐゴシック" panose="020B0600070205080204" pitchFamily="34" charset="-128"/>
                <a:cs typeface="Calibri Light" panose="020F0302020204030204" pitchFamily="34" charset="0"/>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cs typeface="Calibri Light" panose="020F0302020204030204" pitchFamily="34" charset="0"/>
              </a:rPr>
              <a:t>Simonsen m. fl., 2024). </a:t>
            </a:r>
            <a:endParaRPr lang="nb-NO" sz="1100" b="0" i="0" u="none" strike="noStrike" kern="1200" baseline="0" dirty="0">
              <a:solidFill>
                <a:schemeClr val="tx1"/>
              </a:solidFill>
              <a:latin typeface="+mn-lt"/>
              <a:cs typeface="Calibri Light" panose="020F0302020204030204" pitchFamily="34" charset="0"/>
            </a:endParaRPr>
          </a:p>
          <a:p>
            <a:endParaRPr lang="nn-NO" altLang="nb-NO" sz="1100" baseline="0" dirty="0">
              <a:latin typeface="+mn-lt"/>
              <a:ea typeface="ＭＳ Ｐゴシック" panose="020B0600070205080204" pitchFamily="34" charset="-128"/>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cs typeface="Calibri Light" panose="020F0302020204030204" pitchFamily="34" charset="0"/>
              </a:rPr>
              <a:t>Ressurs for videre lesing:</a:t>
            </a:r>
            <a:r>
              <a:rPr lang="nn-NO" altLang="nb-NO" sz="1100" baseline="0" dirty="0">
                <a:latin typeface="+mn-lt"/>
                <a:ea typeface="ＭＳ Ｐゴシック" panose="020B0600070205080204" pitchFamily="34" charset="-128"/>
                <a:cs typeface="Calibri Light" panose="020F030202020403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baseline="0" dirty="0">
                <a:latin typeface="+mn-lt"/>
                <a:ea typeface="ＭＳ Ｐゴシック" panose="020B0600070205080204" pitchFamily="34" charset="-128"/>
                <a:cs typeface="Calibri Light" panose="020F0302020204030204" pitchFamily="34" charset="0"/>
              </a:rPr>
              <a:t>Se for eksempel Skjelstad (2021) s. 311-12</a:t>
            </a:r>
          </a:p>
          <a:p>
            <a:endParaRPr lang="nb-NO" sz="1100" dirty="0">
              <a:latin typeface="+mn-lt"/>
              <a:cs typeface="Calibri Light" panose="020F0302020204030204" pitchFamily="34" charset="0"/>
            </a:endParaRPr>
          </a:p>
          <a:p>
            <a:r>
              <a:rPr lang="nb-NO" sz="1100" u="sng" dirty="0">
                <a:latin typeface="+mn-lt"/>
                <a:cs typeface="Calibri Light" panose="020F0302020204030204" pitchFamily="34" charset="0"/>
              </a:rPr>
              <a:t>Kilder:</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Martinez-</a:t>
            </a:r>
            <a:r>
              <a:rPr lang="nb-NO" sz="1100" b="0" i="0" dirty="0" err="1">
                <a:solidFill>
                  <a:srgbClr val="212121"/>
                </a:solidFill>
                <a:effectLst/>
                <a:highlight>
                  <a:srgbClr val="FFFFFF"/>
                </a:highlight>
                <a:latin typeface="+mn-lt"/>
                <a:cs typeface="Calibri Light" panose="020F0302020204030204" pitchFamily="34" charset="0"/>
              </a:rPr>
              <a:t>Aran</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Torrent</a:t>
            </a:r>
            <a:r>
              <a:rPr lang="nb-NO" sz="1100" b="0" i="0" dirty="0">
                <a:solidFill>
                  <a:srgbClr val="212121"/>
                </a:solidFill>
                <a:effectLst/>
                <a:highlight>
                  <a:srgbClr val="FFFFFF"/>
                </a:highlight>
                <a:latin typeface="+mn-lt"/>
                <a:cs typeface="Calibri Light" panose="020F0302020204030204" pitchFamily="34" charset="0"/>
              </a:rPr>
              <a:t> C, </a:t>
            </a:r>
            <a:r>
              <a:rPr lang="nb-NO" sz="1100" b="0" i="0" dirty="0" err="1">
                <a:solidFill>
                  <a:srgbClr val="212121"/>
                </a:solidFill>
                <a:effectLst/>
                <a:highlight>
                  <a:srgbClr val="FFFFFF"/>
                </a:highlight>
                <a:latin typeface="+mn-lt"/>
                <a:cs typeface="Calibri Light" panose="020F0302020204030204" pitchFamily="34" charset="0"/>
              </a:rPr>
              <a:t>Comes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Corbella</a:t>
            </a:r>
            <a:r>
              <a:rPr lang="nb-NO" sz="1100" b="0" i="0" dirty="0">
                <a:solidFill>
                  <a:srgbClr val="212121"/>
                </a:solidFill>
                <a:effectLst/>
                <a:highlight>
                  <a:srgbClr val="FFFFFF"/>
                </a:highlight>
                <a:latin typeface="+mn-lt"/>
                <a:cs typeface="Calibri Light" panose="020F0302020204030204" pitchFamily="34" charset="0"/>
              </a:rPr>
              <a:t> B, </a:t>
            </a:r>
            <a:r>
              <a:rPr lang="nb-NO" sz="1100" b="0" i="0" dirty="0" err="1">
                <a:solidFill>
                  <a:srgbClr val="212121"/>
                </a:solidFill>
                <a:effectLst/>
                <a:highlight>
                  <a:srgbClr val="FFFFFF"/>
                </a:highlight>
                <a:latin typeface="+mn-lt"/>
                <a:cs typeface="Calibri Light" panose="020F0302020204030204" pitchFamily="34" charset="0"/>
              </a:rPr>
              <a:t>Parramon</a:t>
            </a:r>
            <a:r>
              <a:rPr lang="nb-NO" sz="1100" b="0" i="0" dirty="0">
                <a:solidFill>
                  <a:srgbClr val="212121"/>
                </a:solidFill>
                <a:effectLst/>
                <a:highlight>
                  <a:srgbClr val="FFFFFF"/>
                </a:highlight>
                <a:latin typeface="+mn-lt"/>
                <a:cs typeface="Calibri Light" panose="020F0302020204030204" pitchFamily="34" charset="0"/>
              </a:rPr>
              <a:t> G, </a:t>
            </a:r>
            <a:r>
              <a:rPr lang="nb-NO" sz="1100" b="0" i="0" dirty="0" err="1">
                <a:solidFill>
                  <a:srgbClr val="212121"/>
                </a:solidFill>
                <a:effectLst/>
                <a:highlight>
                  <a:srgbClr val="FFFFFF"/>
                </a:highlight>
                <a:latin typeface="+mn-lt"/>
                <a:cs typeface="Calibri Light" panose="020F0302020204030204" pitchFamily="34" charset="0"/>
              </a:rPr>
              <a:t>Corominas</a:t>
            </a:r>
            <a:r>
              <a:rPr lang="nb-NO" sz="1100" b="0" i="0" dirty="0">
                <a:solidFill>
                  <a:srgbClr val="212121"/>
                </a:solidFill>
                <a:effectLst/>
                <a:highlight>
                  <a:srgbClr val="FFFFFF"/>
                </a:highlight>
                <a:latin typeface="+mn-lt"/>
                <a:cs typeface="Calibri Light" panose="020F0302020204030204" pitchFamily="34" charset="0"/>
              </a:rPr>
              <a:t> J. A </a:t>
            </a:r>
            <a:r>
              <a:rPr lang="nb-NO" sz="1100" b="0" i="0" dirty="0" err="1">
                <a:solidFill>
                  <a:srgbClr val="212121"/>
                </a:solidFill>
                <a:effectLst/>
                <a:highlight>
                  <a:srgbClr val="FFFFFF"/>
                </a:highlight>
                <a:latin typeface="+mn-lt"/>
                <a:cs typeface="Calibri Light" panose="020F0302020204030204" pitchFamily="34" charset="0"/>
              </a:rPr>
              <a:t>randomized</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on</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efficacy</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in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prophylaxis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recurrences</a:t>
            </a:r>
            <a:r>
              <a:rPr lang="nb-NO" sz="1100" b="0" i="0" dirty="0">
                <a:solidFill>
                  <a:srgbClr val="212121"/>
                </a:solidFill>
                <a:effectLst/>
                <a:highlight>
                  <a:srgbClr val="FFFFFF"/>
                </a:highlight>
                <a:latin typeface="+mn-lt"/>
                <a:cs typeface="Calibri Light" panose="020F0302020204030204" pitchFamily="34" charset="0"/>
              </a:rPr>
              <a:t> in bipolar </a:t>
            </a:r>
            <a:r>
              <a:rPr lang="nb-NO" sz="1100" b="0" i="0" dirty="0" err="1">
                <a:solidFill>
                  <a:srgbClr val="212121"/>
                </a:solidFill>
                <a:effectLst/>
                <a:highlight>
                  <a:srgbClr val="FFFFFF"/>
                </a:highlight>
                <a:latin typeface="+mn-lt"/>
                <a:cs typeface="Calibri Light" panose="020F0302020204030204" pitchFamily="34" charset="0"/>
              </a:rPr>
              <a:t>patients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whose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disease</a:t>
            </a:r>
            <a:r>
              <a:rPr lang="nb-NO" sz="1100" b="0" i="0" dirty="0">
                <a:solidFill>
                  <a:srgbClr val="212121"/>
                </a:solidFill>
                <a:effectLst/>
                <a:highlight>
                  <a:srgbClr val="FFFFFF"/>
                </a:highlight>
                <a:latin typeface="+mn-lt"/>
                <a:cs typeface="Calibri Light" panose="020F0302020204030204" pitchFamily="34" charset="0"/>
              </a:rPr>
              <a:t> is in </a:t>
            </a:r>
            <a:r>
              <a:rPr lang="nb-NO" sz="1100" b="0" i="0" dirty="0" err="1">
                <a:solidFill>
                  <a:srgbClr val="212121"/>
                </a:solidFill>
                <a:effectLst/>
                <a:highlight>
                  <a:srgbClr val="FFFFFF"/>
                </a:highlight>
                <a:latin typeface="+mn-lt"/>
                <a:cs typeface="Calibri Light" panose="020F0302020204030204" pitchFamily="34" charset="0"/>
              </a:rPr>
              <a:t>remission</a:t>
            </a:r>
            <a:r>
              <a:rPr lang="nb-NO" sz="1100" b="0" i="0" dirty="0">
                <a:solidFill>
                  <a:srgbClr val="212121"/>
                </a:solidFill>
                <a:effectLst/>
                <a:highlight>
                  <a:srgbClr val="FFFFFF"/>
                </a:highlight>
                <a:latin typeface="+mn-lt"/>
                <a:cs typeface="Calibri Light" panose="020F0302020204030204" pitchFamily="34" charset="0"/>
              </a:rPr>
              <a:t>. Arch Gen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2003 Apr;60(4):402-7.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10.1001/archpsyc.60.4.402. PMID: 12695318.</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a:t>
            </a:r>
            <a:r>
              <a:rPr lang="nb-NO" sz="1100" b="0" i="0" dirty="0" err="1">
                <a:solidFill>
                  <a:srgbClr val="212121"/>
                </a:solidFill>
                <a:effectLst/>
                <a:highlight>
                  <a:srgbClr val="FFFFFF"/>
                </a:highlight>
                <a:latin typeface="+mn-lt"/>
                <a:cs typeface="Calibri Light" panose="020F0302020204030204" pitchFamily="34" charset="0"/>
              </a:rPr>
              <a:t>Sánchez-Moreno</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Palomino-Otiniano</a:t>
            </a:r>
            <a:r>
              <a:rPr lang="nb-NO" sz="1100" b="0" i="0" dirty="0">
                <a:solidFill>
                  <a:srgbClr val="212121"/>
                </a:solidFill>
                <a:effectLst/>
                <a:highlight>
                  <a:srgbClr val="FFFFFF"/>
                </a:highlight>
                <a:latin typeface="+mn-lt"/>
                <a:cs typeface="Calibri Light" panose="020F0302020204030204" pitchFamily="34" charset="0"/>
              </a:rPr>
              <a:t> R,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Martínez-Arán</a:t>
            </a:r>
            <a:r>
              <a:rPr lang="nb-NO" sz="1100" b="0" i="0" dirty="0">
                <a:solidFill>
                  <a:srgbClr val="212121"/>
                </a:solidFill>
                <a:effectLst/>
                <a:highlight>
                  <a:srgbClr val="FFFFFF"/>
                </a:highlight>
                <a:latin typeface="+mn-lt"/>
                <a:cs typeface="Calibri Light" panose="020F0302020204030204" pitchFamily="34" charset="0"/>
              </a:rPr>
              <a:t> A. Group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a:t>
            </a:r>
            <a:r>
              <a:rPr lang="nb-NO" sz="1100" b="0" i="0" dirty="0" err="1">
                <a:solidFill>
                  <a:srgbClr val="212121"/>
                </a:solidFill>
                <a:effectLst/>
                <a:highlight>
                  <a:srgbClr val="FFFFFF"/>
                </a:highlight>
                <a:latin typeface="+mn-lt"/>
                <a:cs typeface="Calibri Light" panose="020F0302020204030204" pitchFamily="34" charset="0"/>
              </a:rPr>
              <a:t>stabilised</a:t>
            </a:r>
            <a:r>
              <a:rPr lang="nb-NO" sz="1100" b="0" i="0" dirty="0">
                <a:solidFill>
                  <a:srgbClr val="212121"/>
                </a:solidFill>
                <a:effectLst/>
                <a:highlight>
                  <a:srgbClr val="FFFFFF"/>
                </a:highlight>
                <a:latin typeface="+mn-lt"/>
                <a:cs typeface="Calibri Light" panose="020F0302020204030204" pitchFamily="34" charset="0"/>
              </a:rPr>
              <a:t>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5-year </a:t>
            </a:r>
            <a:r>
              <a:rPr lang="nb-NO" sz="1100" b="0" i="0" dirty="0" err="1">
                <a:solidFill>
                  <a:srgbClr val="212121"/>
                </a:solidFill>
                <a:effectLst/>
                <a:highlight>
                  <a:srgbClr val="FFFFFF"/>
                </a:highlight>
                <a:latin typeface="+mn-lt"/>
                <a:cs typeface="Calibri Light" panose="020F0302020204030204" pitchFamily="34" charset="0"/>
              </a:rPr>
              <a:t>outcome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randomised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clinical</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Mar;194(3):260-5.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10.1192/bjp.bp.107.040485. Erratum in: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Jun;194(6):571. PMID: 19252157. </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Kallestad H, </a:t>
            </a:r>
            <a:r>
              <a:rPr lang="nb-NO" sz="1100" b="0" i="0" dirty="0" err="1">
                <a:solidFill>
                  <a:srgbClr val="212121"/>
                </a:solidFill>
                <a:effectLst/>
                <a:highlight>
                  <a:srgbClr val="FFFFFF"/>
                </a:highlight>
                <a:latin typeface="+mn-lt"/>
                <a:cs typeface="Calibri Light" panose="020F0302020204030204" pitchFamily="34" charset="0"/>
              </a:rPr>
              <a:t>Wullum</a:t>
            </a:r>
            <a:r>
              <a:rPr lang="nb-NO" sz="1100" b="0" i="0" dirty="0">
                <a:solidFill>
                  <a:srgbClr val="212121"/>
                </a:solidFill>
                <a:effectLst/>
                <a:highlight>
                  <a:srgbClr val="FFFFFF"/>
                </a:highlight>
                <a:latin typeface="+mn-lt"/>
                <a:cs typeface="Calibri Light" panose="020F0302020204030204" pitchFamily="34" charset="0"/>
              </a:rPr>
              <a:t> E, Scott J, Stiles TC, Morken G. The long-term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an </a:t>
            </a:r>
            <a:r>
              <a:rPr lang="nb-NO" sz="1100" b="0" i="0" dirty="0" err="1">
                <a:solidFill>
                  <a:srgbClr val="212121"/>
                </a:solidFill>
                <a:effectLst/>
                <a:highlight>
                  <a:srgbClr val="FFFFFF"/>
                </a:highlight>
                <a:latin typeface="+mn-lt"/>
                <a:cs typeface="Calibri Light" panose="020F0302020204030204" pitchFamily="34" charset="0"/>
              </a:rPr>
              <a:t>effectiveness</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versus </a:t>
            </a:r>
            <a:r>
              <a:rPr lang="nb-NO" sz="1100" b="0" i="0" dirty="0" err="1">
                <a:solidFill>
                  <a:srgbClr val="212121"/>
                </a:solidFill>
                <a:effectLst/>
                <a:highlight>
                  <a:srgbClr val="FFFFFF"/>
                </a:highlight>
                <a:latin typeface="+mn-lt"/>
                <a:cs typeface="Calibri Light" panose="020F0302020204030204" pitchFamily="34" charset="0"/>
              </a:rPr>
              <a:t>individual</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Affect</a:t>
            </a:r>
            <a:r>
              <a:rPr lang="nb-NO" sz="1100" b="0" i="0" dirty="0">
                <a:solidFill>
                  <a:srgbClr val="212121"/>
                </a:solidFill>
                <a:effectLst/>
                <a:highlight>
                  <a:srgbClr val="FFFFFF"/>
                </a:highlight>
                <a:latin typeface="+mn-lt"/>
                <a:cs typeface="Calibri Light" panose="020F0302020204030204" pitchFamily="34" charset="0"/>
              </a:rPr>
              <a:t> Disord. 2016 </a:t>
            </a:r>
            <a:r>
              <a:rPr lang="nb-NO" sz="1100" b="0" i="0" dirty="0" err="1">
                <a:solidFill>
                  <a:srgbClr val="212121"/>
                </a:solidFill>
                <a:effectLst/>
                <a:highlight>
                  <a:srgbClr val="FFFFFF"/>
                </a:highlight>
                <a:latin typeface="+mn-lt"/>
                <a:cs typeface="Calibri Light" panose="020F0302020204030204" pitchFamily="34" charset="0"/>
              </a:rPr>
              <a:t>Sep</a:t>
            </a:r>
            <a:r>
              <a:rPr lang="nb-NO" sz="1100" b="0" i="0" dirty="0">
                <a:solidFill>
                  <a:srgbClr val="212121"/>
                </a:solidFill>
                <a:effectLst/>
                <a:highlight>
                  <a:srgbClr val="FFFFFF"/>
                </a:highlight>
                <a:latin typeface="+mn-lt"/>
                <a:cs typeface="Calibri Light" panose="020F0302020204030204" pitchFamily="34" charset="0"/>
              </a:rPr>
              <a:t> 15;202:32-8.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10.1016/j.jad.2016.05.043.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2016 May 24. PMID: 27253214.</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Simonsen C, </a:t>
            </a:r>
            <a:r>
              <a:rPr lang="nb-NO" sz="1100" b="0" i="0" dirty="0" err="1">
                <a:solidFill>
                  <a:srgbClr val="212121"/>
                </a:solidFill>
                <a:effectLst/>
                <a:highlight>
                  <a:srgbClr val="FFFFFF"/>
                </a:highlight>
                <a:latin typeface="+mn-lt"/>
                <a:cs typeface="Calibri Light" panose="020F0302020204030204" pitchFamily="34" charset="0"/>
              </a:rPr>
              <a:t>Åsbø</a:t>
            </a:r>
            <a:r>
              <a:rPr lang="nb-NO" sz="1100" b="0" i="0" dirty="0">
                <a:solidFill>
                  <a:srgbClr val="212121"/>
                </a:solidFill>
                <a:effectLst/>
                <a:highlight>
                  <a:srgbClr val="FFFFFF"/>
                </a:highlight>
                <a:latin typeface="+mn-lt"/>
                <a:cs typeface="Calibri Light" panose="020F0302020204030204" pitchFamily="34" charset="0"/>
              </a:rPr>
              <a:t> G, Slade M, Wold KF, </a:t>
            </a:r>
            <a:r>
              <a:rPr lang="nb-NO" sz="1100" b="0" i="0" dirty="0" err="1">
                <a:solidFill>
                  <a:srgbClr val="212121"/>
                </a:solidFill>
                <a:effectLst/>
                <a:highlight>
                  <a:srgbClr val="FFFFFF"/>
                </a:highlight>
                <a:latin typeface="+mn-lt"/>
                <a:cs typeface="Calibri Light" panose="020F0302020204030204" pitchFamily="34" charset="0"/>
              </a:rPr>
              <a:t>Widing</a:t>
            </a:r>
            <a:r>
              <a:rPr lang="nb-NO" sz="1100" b="0" i="0" dirty="0">
                <a:solidFill>
                  <a:srgbClr val="212121"/>
                </a:solidFill>
                <a:effectLst/>
                <a:highlight>
                  <a:srgbClr val="FFFFFF"/>
                </a:highlight>
                <a:latin typeface="+mn-lt"/>
                <a:cs typeface="Calibri Light" panose="020F0302020204030204" pitchFamily="34" charset="0"/>
              </a:rPr>
              <a:t> L, Flaaten CB, Engen MJ, Lyngstad SH, Gardsjord E, Bjella T, Romm KL, Ueland T, Melle I. A </a:t>
            </a:r>
            <a:r>
              <a:rPr lang="nb-NO" sz="1100" b="0" i="0" dirty="0" err="1">
                <a:solidFill>
                  <a:srgbClr val="212121"/>
                </a:solidFill>
                <a:effectLst/>
                <a:highlight>
                  <a:srgbClr val="FFFFFF"/>
                </a:highlight>
                <a:latin typeface="+mn-lt"/>
                <a:cs typeface="Calibri Light" panose="020F0302020204030204" pitchFamily="34" charset="0"/>
              </a:rPr>
              <a:t>good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life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with</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rate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positive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in first-episode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at 10-year </a:t>
            </a:r>
            <a:r>
              <a:rPr lang="nb-NO" sz="1100" b="0" i="0" dirty="0" err="1">
                <a:solidFill>
                  <a:srgbClr val="212121"/>
                </a:solidFill>
                <a:effectLst/>
                <a:highlight>
                  <a:srgbClr val="FFFFFF"/>
                </a:highlight>
                <a:latin typeface="+mn-lt"/>
                <a:cs typeface="Calibri Light" panose="020F0302020204030204" pitchFamily="34" charset="0"/>
              </a:rPr>
              <a:t>follow</a:t>
            </a:r>
            <a:r>
              <a:rPr lang="nb-NO" sz="1100" b="0" i="0" dirty="0">
                <a:solidFill>
                  <a:srgbClr val="212121"/>
                </a:solidFill>
                <a:effectLst/>
                <a:highlight>
                  <a:srgbClr val="FFFFFF"/>
                </a:highlight>
                <a:latin typeface="+mn-lt"/>
                <a:cs typeface="Calibri Light" panose="020F0302020204030204" pitchFamily="34" charset="0"/>
              </a:rPr>
              <a:t>-up. </a:t>
            </a:r>
            <a:r>
              <a:rPr lang="nb-NO" sz="1100" b="0" i="0" dirty="0" err="1">
                <a:solidFill>
                  <a:srgbClr val="212121"/>
                </a:solidFill>
                <a:effectLst/>
                <a:highlight>
                  <a:srgbClr val="FFFFFF"/>
                </a:highlight>
                <a:latin typeface="+mn-lt"/>
                <a:cs typeface="Calibri Light" panose="020F0302020204030204" pitchFamily="34" charset="0"/>
              </a:rPr>
              <a:t>Psychol</a:t>
            </a:r>
            <a:r>
              <a:rPr lang="nb-NO" sz="1100" b="0" i="0" dirty="0">
                <a:solidFill>
                  <a:srgbClr val="212121"/>
                </a:solidFill>
                <a:effectLst/>
                <a:highlight>
                  <a:srgbClr val="FFFFFF"/>
                </a:highlight>
                <a:latin typeface="+mn-lt"/>
                <a:cs typeface="Calibri Light" panose="020F0302020204030204" pitchFamily="34" charset="0"/>
              </a:rPr>
              <a:t> Med. 2024 </a:t>
            </a:r>
            <a:r>
              <a:rPr lang="nb-NO" sz="1100" b="0" i="0" dirty="0" err="1">
                <a:solidFill>
                  <a:srgbClr val="212121"/>
                </a:solidFill>
                <a:effectLst/>
                <a:highlight>
                  <a:srgbClr val="FFFFFF"/>
                </a:highlight>
                <a:latin typeface="+mn-lt"/>
                <a:cs typeface="Calibri Light" panose="020F0302020204030204" pitchFamily="34" charset="0"/>
              </a:rPr>
              <a:t>Feb</a:t>
            </a:r>
            <a:r>
              <a:rPr lang="nb-NO" sz="1100" b="0" i="0" dirty="0">
                <a:solidFill>
                  <a:srgbClr val="212121"/>
                </a:solidFill>
                <a:effectLst/>
                <a:highlight>
                  <a:srgbClr val="FFFFFF"/>
                </a:highlight>
                <a:latin typeface="+mn-lt"/>
                <a:cs typeface="Calibri Light" panose="020F0302020204030204" pitchFamily="34" charset="0"/>
              </a:rPr>
              <a:t> 23:1-10.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10.1017/S0033291724000205.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ahead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print</a:t>
            </a:r>
            <a:r>
              <a:rPr lang="nb-NO" sz="1100" b="0" i="0" dirty="0">
                <a:solidFill>
                  <a:srgbClr val="212121"/>
                </a:solidFill>
                <a:effectLst/>
                <a:highlight>
                  <a:srgbClr val="FFFFFF"/>
                </a:highlight>
                <a:latin typeface="+mn-lt"/>
                <a:cs typeface="Calibri Light" panose="020F0302020204030204" pitchFamily="34" charset="0"/>
              </a:rPr>
              <a:t>. PMID: 38389456.</a:t>
            </a:r>
          </a:p>
        </p:txBody>
      </p:sp>
      <p:sp>
        <p:nvSpPr>
          <p:cNvPr id="4" name="Plassholder for lysbildenummer 3"/>
          <p:cNvSpPr>
            <a:spLocks noGrp="1"/>
          </p:cNvSpPr>
          <p:nvPr>
            <p:ph type="sldNum" sz="quarter" idx="10"/>
          </p:nvPr>
        </p:nvSpPr>
        <p:spPr/>
        <p:txBody>
          <a:bodyPr/>
          <a:lstStyle/>
          <a:p>
            <a:fld id="{5C21CDA5-7A25-4646-B9D3-A66D6F70ADD3}" type="slidenum">
              <a:rPr lang="nb-NO" smtClean="0"/>
              <a:t>15</a:t>
            </a:fld>
            <a:endParaRPr lang="nb-NO"/>
          </a:p>
        </p:txBody>
      </p:sp>
    </p:spTree>
    <p:extLst>
      <p:ext uri="{BB962C8B-B14F-4D97-AF65-F5344CB8AC3E}">
        <p14:creationId xmlns:p14="http://schemas.microsoft.com/office/powerpoint/2010/main" val="266673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None/>
            </a:pPr>
            <a:r>
              <a:rPr lang="nb-NO" sz="1100" dirty="0">
                <a:latin typeface="+mn-lt"/>
              </a:rPr>
              <a:t>Studier antyder best tilbakefallsforebyggende effekt ved å etablere gode tiltak tidlig i sykdomsforløpet</a:t>
            </a:r>
          </a:p>
          <a:p>
            <a:endParaRPr lang="nb-NO" sz="1100" dirty="0">
              <a:latin typeface="+mn-lt"/>
            </a:endParaRPr>
          </a:p>
          <a:p>
            <a:pPr marL="0" indent="0">
              <a:buNone/>
            </a:pPr>
            <a:r>
              <a:rPr lang="nb-NO" sz="1100" dirty="0">
                <a:latin typeface="+mn-lt"/>
              </a:rPr>
              <a:t>Moralen er: </a:t>
            </a:r>
            <a:r>
              <a:rPr lang="nb-NO" sz="1100" b="1" dirty="0">
                <a:latin typeface="+mn-lt"/>
              </a:rPr>
              <a:t>Ikke vent med tiltak du kan gjøre nå!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Noen studier antyder at mer enn syv episoder gir redusert forebyggende effekt, mens andre studier antyder mer enn tolv episoder. Man vet ikke hva dette ev. skyldes;</a:t>
            </a:r>
            <a:r>
              <a:rPr lang="nb-NO" sz="1100" baseline="0" dirty="0">
                <a:latin typeface="+mn-lt"/>
              </a:rPr>
              <a:t> om det er lidelsen i seg selv som blir mindre påvirkbar/mer autonom, eller om det f.eks. handler om at det er vanskeligere for de som har hatt lidelsen lengre å gjennomføre anbefalte tiltak. Flere forklaringer kan være sanne samtidig.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Det er viktig å understreke at dette er forskning </a:t>
            </a:r>
            <a:r>
              <a:rPr lang="nb-NO" sz="1100" baseline="0" dirty="0">
                <a:latin typeface="+mn-lt"/>
              </a:rPr>
              <a:t>på gruppenivå. Selv om det skulle være riktig at færre av de som starter senere oppnår god effekt, kan enkelte likevel gjøre 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dirty="0">
                <a:latin typeface="+mn-lt"/>
              </a:rPr>
              <a:t>- Selv om ikke alle vil oppleve færre affektive episoder, er det viktig å formidle optimisme om at det er mye annet de vil lære om og erfare gjennom kursdeltagelsen som kan gjøre det enklere å leve med lidelsen og forebygge negative konsekvenser. </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16</a:t>
            </a:fld>
            <a:endParaRPr lang="nb-NO"/>
          </a:p>
        </p:txBody>
      </p:sp>
    </p:spTree>
    <p:extLst>
      <p:ext uri="{BB962C8B-B14F-4D97-AF65-F5344CB8AC3E}">
        <p14:creationId xmlns:p14="http://schemas.microsoft.com/office/powerpoint/2010/main" val="39946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baseline="0" dirty="0">
                <a:latin typeface="+mn-lt"/>
              </a:rPr>
              <a:t>Tekst:</a:t>
            </a:r>
          </a:p>
          <a:p>
            <a:pPr marL="0" indent="0">
              <a:buFontTx/>
              <a:buNone/>
            </a:pPr>
            <a:r>
              <a:rPr lang="nb-NO" altLang="nb-NO" sz="1100" baseline="0" dirty="0">
                <a:latin typeface="+mn-lt"/>
              </a:rPr>
              <a:t>Bipolar lidelse er en syklisk lidelse. Dette lysbildet viser de fire fasene i syklusen, hva som kjennetegner fasene og hva som er hovedutfordringene i hver fase for å oppnå et bedre sykdomsforløp. </a:t>
            </a:r>
          </a:p>
          <a:p>
            <a:pPr marL="0" indent="0">
              <a:buFontTx/>
              <a:buNone/>
            </a:pPr>
            <a:endParaRPr lang="nb-NO" sz="1100" b="0" i="1" baseline="0" dirty="0">
              <a:latin typeface="+mn-lt"/>
            </a:endParaRPr>
          </a:p>
          <a:p>
            <a:pPr marL="0" indent="0">
              <a:buFontTx/>
              <a:buNone/>
            </a:pPr>
            <a:r>
              <a:rPr lang="nb-NO" sz="1100" b="0" i="1" baseline="0" dirty="0">
                <a:latin typeface="+mn-lt"/>
              </a:rPr>
              <a:t>Det er verdt å bruke tid på dette lysbildet så deltagerne forstår logikken i hvordan kurset er bygget opp og får en introduksjon til behandlingsprinsippene de skal lære om. Helt til høyre ses hvilke av tre hovedverktøy som er aktuelle å bruke i de ulike fasene.</a:t>
            </a:r>
            <a:r>
              <a:rPr lang="nb-NO" sz="1100" b="1" i="1" baseline="0" dirty="0">
                <a:latin typeface="+mn-lt"/>
              </a:rPr>
              <a:t> </a:t>
            </a:r>
          </a:p>
          <a:p>
            <a:pPr marL="171450" indent="-171450">
              <a:buFontTx/>
              <a:buChar char="-"/>
            </a:pPr>
            <a:endParaRPr lang="nb-NO" sz="1100" b="1" dirty="0">
              <a:latin typeface="+mn-lt"/>
            </a:endParaRPr>
          </a:p>
          <a:p>
            <a:pPr marL="0" indent="0">
              <a:buNone/>
            </a:pPr>
            <a:r>
              <a:rPr lang="nb-NO" sz="1100" b="1" dirty="0">
                <a:latin typeface="+mn-lt"/>
              </a:rPr>
              <a:t>1. Vedlikeholdsfasen</a:t>
            </a:r>
            <a:r>
              <a:rPr lang="nb-NO" sz="1100" dirty="0">
                <a:latin typeface="+mn-lt"/>
              </a:rPr>
              <a:t>: </a:t>
            </a:r>
            <a:r>
              <a:rPr lang="nb-NO" sz="1100" baseline="0" dirty="0">
                <a:latin typeface="+mn-lt"/>
              </a:rPr>
              <a:t>I perioder føler man seg helt eller tilnærmet stabil og normal. </a:t>
            </a:r>
          </a:p>
          <a:p>
            <a:pPr marL="171450" indent="-171450">
              <a:buFont typeface="Arial" panose="020B0604020202020204" pitchFamily="34" charset="0"/>
              <a:buChar char="•"/>
            </a:pPr>
            <a:r>
              <a:rPr lang="nb-NO" sz="1100" baseline="0" dirty="0">
                <a:latin typeface="+mn-lt"/>
              </a:rPr>
              <a:t>Denne fasen kalles vedlikeholdsfasen fordi man i denne fasen har mulighet til å gjøre en egeninnsats for å opprettholde eller vedlikeholde stabiliteten. I tillegg til medisiner er hvordan man lever viktig. </a:t>
            </a:r>
          </a:p>
          <a:p>
            <a:pPr marL="171450" indent="-171450">
              <a:buFont typeface="Arial" panose="020B0604020202020204" pitchFamily="34" charset="0"/>
              <a:buChar char="•"/>
            </a:pPr>
            <a:r>
              <a:rPr lang="nb-NO" sz="1100" baseline="0" dirty="0">
                <a:latin typeface="+mn-lt"/>
              </a:rPr>
              <a:t>Hovedutfordringen er å </a:t>
            </a:r>
            <a:r>
              <a:rPr lang="nb-NO" sz="1100" b="1" baseline="0" dirty="0">
                <a:latin typeface="+mn-lt"/>
              </a:rPr>
              <a:t>unngå å trigge eller utløse den biologiske sårbarheten </a:t>
            </a:r>
            <a:r>
              <a:rPr lang="nb-NO" sz="1100" baseline="0" dirty="0">
                <a:latin typeface="+mn-lt"/>
              </a:rPr>
              <a:t>for svingninger som personer med bipolar lidelse har. </a:t>
            </a:r>
          </a:p>
          <a:p>
            <a:pPr marL="171450" indent="-171450">
              <a:buFont typeface="Arial" panose="020B0604020202020204" pitchFamily="34" charset="0"/>
              <a:buChar char="•"/>
            </a:pPr>
            <a:r>
              <a:rPr lang="nb-NO" sz="1100" baseline="0" dirty="0">
                <a:latin typeface="+mn-lt"/>
              </a:rPr>
              <a:t>Det beste ikke-medikamentelle tiltaket for å holde sårbarheten i sjakk, er </a:t>
            </a:r>
            <a:r>
              <a:rPr lang="nb-NO" sz="1100" b="1" baseline="0" dirty="0">
                <a:latin typeface="+mn-lt"/>
              </a:rPr>
              <a:t>å leve på en regelmessig (stabil) og sunn måte</a:t>
            </a:r>
            <a:r>
              <a:rPr lang="nb-NO" sz="1100" baseline="0" dirty="0">
                <a:latin typeface="+mn-lt"/>
              </a:rPr>
              <a:t> («A4-liv»). Hvis man </a:t>
            </a:r>
            <a:r>
              <a:rPr lang="nb-NO" sz="1100" b="0" baseline="0" dirty="0">
                <a:latin typeface="+mn-lt"/>
              </a:rPr>
              <a:t>lever regelmessig</a:t>
            </a:r>
            <a:r>
              <a:rPr lang="nb-NO" sz="1100" baseline="0" dirty="0">
                <a:latin typeface="+mn-lt"/>
              </a:rPr>
              <a:t> – dvs. har gode og forutsigbare rutiner – vil dette hjelpe kroppens biologiske prosesser til å fungere mer forutsigbart og stabilt. Da blir man bedre beskyttet mot tilbakefall. </a:t>
            </a:r>
          </a:p>
          <a:p>
            <a:pPr marL="171450" indent="-171450">
              <a:buFont typeface="Arial" panose="020B0604020202020204" pitchFamily="34" charset="0"/>
              <a:buChar char="•"/>
            </a:pPr>
            <a:r>
              <a:rPr lang="nb-NO" sz="1100" baseline="0" dirty="0">
                <a:latin typeface="+mn-lt"/>
              </a:rPr>
              <a:t>Alt som kan destabilisere / forstyrre en regelmessig og sunn livsførsel – og dermed stabile og helsefremmende kroppslige prosesser – kan potensielt være </a:t>
            </a:r>
            <a:r>
              <a:rPr lang="nb-NO" sz="1100" b="1" baseline="0" dirty="0">
                <a:latin typeface="+mn-lt"/>
              </a:rPr>
              <a:t>risikofaktorer</a:t>
            </a:r>
            <a:r>
              <a:rPr lang="nb-NO" sz="1100" baseline="0" dirty="0">
                <a:latin typeface="+mn-lt"/>
              </a:rPr>
              <a:t> for tilbakefall. Senere i kurset skal vi se nærmere på betydningen av ikke å ta medisiner som forskrevet, søvn og døgnrytme, og ulike former for psykologisk og kroppslig stress. </a:t>
            </a:r>
          </a:p>
          <a:p>
            <a:pPr marL="171450" indent="-171450">
              <a:buFont typeface="Arial" panose="020B0604020202020204" pitchFamily="34" charset="0"/>
              <a:buChar char="•"/>
            </a:pPr>
            <a:r>
              <a:rPr lang="nb-NO" sz="1100" baseline="0" dirty="0">
                <a:latin typeface="+mn-lt"/>
              </a:rPr>
              <a:t>Regelmessig og sunn livsstil er bra og stabiliserende for alle mennesker, men altså enda viktigere for personer med bipolar lidelse pga. sårbarheten for ustabilitet / affektive svingninger. </a:t>
            </a:r>
          </a:p>
          <a:p>
            <a:pPr marL="171450" indent="-171450">
              <a:buFont typeface="Arial" panose="020B0604020202020204" pitchFamily="34" charset="0"/>
              <a:buChar char="•"/>
            </a:pPr>
            <a:r>
              <a:rPr lang="nb-NO" sz="1100" baseline="0" dirty="0">
                <a:latin typeface="+mn-lt"/>
              </a:rPr>
              <a:t>Mange har sammenlignet bipolar lidelse med en </a:t>
            </a:r>
            <a:r>
              <a:rPr lang="nb-NO" sz="1100" b="1" baseline="0" dirty="0">
                <a:latin typeface="+mn-lt"/>
              </a:rPr>
              <a:t>termostat</a:t>
            </a:r>
            <a:r>
              <a:rPr lang="nb-NO" sz="1100" baseline="0" dirty="0">
                <a:latin typeface="+mn-lt"/>
              </a:rPr>
              <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når det er kaldt ute </a:t>
            </a:r>
            <a:r>
              <a:rPr lang="nb-NO" sz="1100" baseline="0" dirty="0" err="1">
                <a:latin typeface="+mn-lt"/>
              </a:rPr>
              <a:t>osv</a:t>
            </a:r>
            <a:r>
              <a:rPr lang="nb-NO" sz="1100" baseline="0" dirty="0">
                <a:latin typeface="+mn-lt"/>
              </a:rPr>
              <a:t>). </a:t>
            </a:r>
          </a:p>
          <a:p>
            <a:pPr marL="171450" indent="-171450">
              <a:buFont typeface="Arial" panose="020B0604020202020204" pitchFamily="34" charset="0"/>
              <a:buChar char="•"/>
            </a:pPr>
            <a:r>
              <a:rPr lang="nb-NO" sz="1100" baseline="0" dirty="0">
                <a:latin typeface="+mn-lt"/>
              </a:rPr>
              <a:t>Selv om det er et ideal å klare å regulere faktorer som kan påvirke stabiliteten, betyr ikke det at man alltid vil lykkes selv om man prøver. Vi mennesker er ikke </a:t>
            </a:r>
            <a:r>
              <a:rPr lang="nb-NO" sz="1100" baseline="0" dirty="0" err="1">
                <a:latin typeface="+mn-lt"/>
              </a:rPr>
              <a:t>roboter</a:t>
            </a:r>
            <a:r>
              <a:rPr lang="nb-NO" sz="1100" baseline="0" dirty="0">
                <a:latin typeface="+mn-lt"/>
              </a:rPr>
              <a:t>, livet virker på oss og det er ikke alt vi kan styre. </a:t>
            </a:r>
          </a:p>
          <a:p>
            <a:pPr marL="171450" indent="-171450">
              <a:buFont typeface="Arial" panose="020B0604020202020204" pitchFamily="34" charset="0"/>
              <a:buChar char="•"/>
            </a:pPr>
            <a:r>
              <a:rPr lang="nb-NO" sz="1100" baseline="0" dirty="0">
                <a:latin typeface="+mn-lt"/>
              </a:rPr>
              <a:t>I tillegg vil trolig helsefremmende faktorer som trivsel og god helse bidra til stabilitet og være beskyttende faktorer mot tilbakefall. </a:t>
            </a:r>
          </a:p>
          <a:p>
            <a:pPr marL="171450" indent="-171450">
              <a:buFont typeface="Arial" panose="020B0604020202020204" pitchFamily="34" charset="0"/>
              <a:buChar char="•"/>
            </a:pPr>
            <a:r>
              <a:rPr lang="nb-NO" sz="1100" baseline="0" dirty="0">
                <a:latin typeface="+mn-lt"/>
              </a:rPr>
              <a:t>Det er to verktøy som er spesielt viktig å bruke i vedlikeholdsfasen: </a:t>
            </a:r>
            <a:r>
              <a:rPr lang="nb-NO" sz="1100" b="1" baseline="0" dirty="0">
                <a:latin typeface="+mn-lt"/>
              </a:rPr>
              <a:t>stemningsdagbok og forebyggelsesplan</a:t>
            </a:r>
            <a:r>
              <a:rPr lang="nb-NO" sz="1100" baseline="0" dirty="0">
                <a:latin typeface="+mn-lt"/>
              </a:rPr>
              <a:t>. </a:t>
            </a:r>
            <a:r>
              <a:rPr lang="nb-NO" sz="1100" i="1" baseline="0" dirty="0">
                <a:latin typeface="+mn-lt"/>
              </a:rPr>
              <a:t>Det får deltagerne vite mer om senere i kurset.</a:t>
            </a:r>
          </a:p>
          <a:p>
            <a:pPr marL="0" indent="0">
              <a:buNone/>
            </a:pPr>
            <a:endParaRPr lang="nb-NO" sz="1100" b="1" dirty="0">
              <a:latin typeface="+mn-lt"/>
            </a:endParaRPr>
          </a:p>
          <a:p>
            <a:pPr marL="0" indent="0">
              <a:buNone/>
            </a:pPr>
            <a:r>
              <a:rPr lang="nb-NO" sz="1100" b="1" dirty="0">
                <a:latin typeface="+mn-lt"/>
              </a:rPr>
              <a:t>2. Varselfasen</a:t>
            </a:r>
            <a:r>
              <a:rPr lang="nb-NO" sz="1100" dirty="0">
                <a:latin typeface="+mn-lt"/>
              </a:rPr>
              <a:t>: Er en overgangsfase mellom stabilitet og en fullt utviklet</a:t>
            </a:r>
            <a:r>
              <a:rPr lang="nb-NO" sz="1100" baseline="0" dirty="0">
                <a:latin typeface="+mn-lt"/>
              </a:rPr>
              <a:t> affektiv episode. </a:t>
            </a:r>
          </a:p>
          <a:p>
            <a:pPr marL="171450" indent="-171450">
              <a:buFont typeface="Arial" panose="020B0604020202020204" pitchFamily="34" charset="0"/>
              <a:buChar char="•"/>
            </a:pPr>
            <a:r>
              <a:rPr lang="nb-NO" sz="1100" baseline="0" dirty="0">
                <a:latin typeface="+mn-lt"/>
              </a:rPr>
              <a:t>Den kjennetegnes av </a:t>
            </a:r>
            <a:r>
              <a:rPr lang="nb-NO" sz="1100" b="1" baseline="0" dirty="0">
                <a:latin typeface="+mn-lt"/>
              </a:rPr>
              <a:t>milde symptomer </a:t>
            </a:r>
            <a:r>
              <a:rPr lang="nb-NO" sz="1100" baseline="0" dirty="0">
                <a:latin typeface="+mn-lt"/>
              </a:rPr>
              <a:t>som varsler om at en ny affektiv episode kanskje er i anmarsj (litt som halsplager o.l. før en forkjølelse / influensa). </a:t>
            </a:r>
          </a:p>
          <a:p>
            <a:pPr marL="171450" indent="-171450">
              <a:buFont typeface="Arial" panose="020B0604020202020204" pitchFamily="34" charset="0"/>
              <a:buChar char="•"/>
            </a:pPr>
            <a:r>
              <a:rPr lang="nb-NO" sz="1100" baseline="0" dirty="0">
                <a:latin typeface="+mn-lt"/>
              </a:rPr>
              <a:t>Forskning og erfaringer viser at det er mulig å stoppe eller dempe en ny sykdomsepisode hvis man gjør riktige tiltak tidlig nok. </a:t>
            </a:r>
          </a:p>
          <a:p>
            <a:pPr marL="171450" indent="-171450">
              <a:buFont typeface="Arial" panose="020B0604020202020204" pitchFamily="34" charset="0"/>
              <a:buChar char="•"/>
            </a:pPr>
            <a:r>
              <a:rPr lang="nb-NO" sz="1100" b="1" baseline="0" dirty="0" err="1">
                <a:latin typeface="+mn-lt"/>
              </a:rPr>
              <a:t>Motsykliske</a:t>
            </a:r>
            <a:r>
              <a:rPr lang="nb-NO" sz="1100" b="1" baseline="0" dirty="0">
                <a:latin typeface="+mn-lt"/>
              </a:rPr>
              <a:t> tiltak </a:t>
            </a:r>
            <a:r>
              <a:rPr lang="nb-NO" sz="1100" baseline="0" dirty="0">
                <a:latin typeface="+mn-lt"/>
              </a:rPr>
              <a:t>innebærer å gå imot varselsfasens energiretning og impulser, dvs. å gjøre det motsatte av det man har lyst til. Men for å kunne iverksette tiltak må man først finne (identifisere) pålitelige varselsignaler. Varselsignaler og tiltak skrives ned i </a:t>
            </a:r>
            <a:r>
              <a:rPr lang="nb-NO" sz="1100" b="1" baseline="0" dirty="0">
                <a:latin typeface="+mn-lt"/>
              </a:rPr>
              <a:t>forebyggelsesplanen</a:t>
            </a:r>
            <a:r>
              <a:rPr lang="nb-NO" sz="1100" baseline="0" dirty="0">
                <a:latin typeface="+mn-lt"/>
              </a:rPr>
              <a:t>.</a:t>
            </a:r>
          </a:p>
          <a:p>
            <a:pPr marL="0" indent="0">
              <a:buFontTx/>
              <a:buNone/>
            </a:pPr>
            <a:endParaRPr lang="nb-NO" sz="1100" b="1" baseline="0" dirty="0">
              <a:latin typeface="+mn-lt"/>
            </a:endParaRPr>
          </a:p>
          <a:p>
            <a:pPr marL="0" indent="0">
              <a:buFontTx/>
              <a:buNone/>
            </a:pPr>
            <a:r>
              <a:rPr lang="nb-NO" sz="1100" b="1" baseline="0" dirty="0">
                <a:latin typeface="+mn-lt"/>
              </a:rPr>
              <a:t>3. Sykdomsfasen</a:t>
            </a:r>
            <a:r>
              <a:rPr lang="nb-NO" sz="1100" baseline="0" dirty="0">
                <a:latin typeface="+mn-lt"/>
              </a:rPr>
              <a:t>: Når man er i en affektiv episode er det for sent å forebygge tilbakefall. Da er man mer avhengig av andres hjelp. </a:t>
            </a:r>
          </a:p>
          <a:p>
            <a:pPr marL="171450" indent="-171450">
              <a:buFont typeface="Arial" panose="020B0604020202020204" pitchFamily="34" charset="0"/>
              <a:buChar char="•"/>
            </a:pPr>
            <a:r>
              <a:rPr lang="nb-NO" sz="1100" baseline="0" dirty="0">
                <a:latin typeface="+mn-lt"/>
              </a:rPr>
              <a:t>Men det er mye man selv og i samarbeid med andre kan gjøre for å forkorte og mildne den affektive episoden og forebygge negative konsekvenser. Disse tiltakene bør i størst mulig grad planlegges og avtales i vedlikeholdsfasen. Da har man best fungering, dømmekraft og evne til å formidle hva man ønsker og trenger av andre når man blir syk. Bruk de gode dagene til å forberede deg på de dårlige! </a:t>
            </a:r>
          </a:p>
          <a:p>
            <a:pPr marL="171450" indent="-171450">
              <a:buFont typeface="Arial" panose="020B0604020202020204" pitchFamily="34" charset="0"/>
              <a:buChar char="•"/>
            </a:pPr>
            <a:r>
              <a:rPr lang="nb-NO" sz="1100" baseline="0" dirty="0">
                <a:latin typeface="+mn-lt"/>
              </a:rPr>
              <a:t>Avtaler man gjør med seg selv og andre kan nedfelles i en </a:t>
            </a:r>
            <a:r>
              <a:rPr lang="nb-NO" sz="1100" b="1" baseline="0" dirty="0">
                <a:latin typeface="+mn-lt"/>
              </a:rPr>
              <a:t>kriseplan</a:t>
            </a:r>
            <a:r>
              <a:rPr lang="nb-NO" sz="1100" baseline="0" dirty="0">
                <a:latin typeface="+mn-lt"/>
              </a:rPr>
              <a:t> (beredskapsplan/tiltaksplan/mestringsplan ved affektive episoder og selvmordsfare).</a:t>
            </a:r>
          </a:p>
          <a:p>
            <a:pPr marL="0" indent="0">
              <a:buFontTx/>
              <a:buNone/>
            </a:pPr>
            <a:endParaRPr lang="nb-NO" sz="1100" b="1" baseline="0" dirty="0">
              <a:latin typeface="+mn-lt"/>
            </a:endParaRPr>
          </a:p>
          <a:p>
            <a:pPr marL="0" indent="0">
              <a:buFontTx/>
              <a:buNone/>
            </a:pPr>
            <a:r>
              <a:rPr lang="nb-NO" sz="1100" b="1" baseline="0" dirty="0">
                <a:latin typeface="+mn-lt"/>
              </a:rPr>
              <a:t>4. Tilfriskningsfasen</a:t>
            </a:r>
            <a:r>
              <a:rPr lang="nb-NO" sz="1100" baseline="0" dirty="0">
                <a:latin typeface="+mn-lt"/>
              </a:rPr>
              <a:t>: I tilfriskningsfasen begynner man å bli bedre igjen. </a:t>
            </a:r>
          </a:p>
          <a:p>
            <a:pPr marL="171450" indent="-171450">
              <a:buFont typeface="Arial" panose="020B0604020202020204" pitchFamily="34" charset="0"/>
              <a:buChar char="•"/>
            </a:pPr>
            <a:r>
              <a:rPr lang="nb-NO" sz="1100" baseline="0" dirty="0">
                <a:latin typeface="+mn-lt"/>
              </a:rPr>
              <a:t>Hovedutfordringen i denne fasen er å sikre tilfriskningen og å </a:t>
            </a:r>
            <a:r>
              <a:rPr lang="nb-NO" sz="1100" b="1" baseline="0" dirty="0">
                <a:latin typeface="+mn-lt"/>
              </a:rPr>
              <a:t>unngå forverring og tilbakefall</a:t>
            </a:r>
            <a:r>
              <a:rPr lang="nb-NO" sz="1100" baseline="0" dirty="0">
                <a:latin typeface="+mn-lt"/>
              </a:rPr>
              <a:t>. Det kan være mange vonde følelser, hendelser og konsekvenser av sykdomsepisoder man trenger hjelp til å snakke om og ordne opp i. Dette kan gjøre det lettere å møte hverdagen igjen. </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17</a:t>
            </a:fld>
            <a:endParaRPr lang="nb-NO"/>
          </a:p>
        </p:txBody>
      </p:sp>
    </p:spTree>
    <p:extLst>
      <p:ext uri="{BB962C8B-B14F-4D97-AF65-F5344CB8AC3E}">
        <p14:creationId xmlns:p14="http://schemas.microsoft.com/office/powerpoint/2010/main" val="71335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EB3D94-DC16-4E74-A18C-6414F58CB8D5}" type="slidenum">
              <a:rPr lang="nb-NO" altLang="nb-NO"/>
              <a:pPr/>
              <a:t>18</a:t>
            </a:fld>
            <a:endParaRPr lang="nb-NO" altLang="nb-NO"/>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0" indent="0">
              <a:buFontTx/>
              <a:buNone/>
            </a:pPr>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Til høyre ses hovedtemaene for de 14 </a:t>
            </a:r>
            <a:r>
              <a:rPr lang="nb-NO" altLang="nb-NO" sz="1100" dirty="0" err="1">
                <a:latin typeface="+mn-lt"/>
              </a:rPr>
              <a:t>kursgangene</a:t>
            </a:r>
            <a:r>
              <a:rPr lang="nb-NO" altLang="nb-NO" sz="1100" dirty="0">
                <a:latin typeface="+mn-lt"/>
              </a:rPr>
              <a:t>. </a:t>
            </a:r>
          </a:p>
          <a:p>
            <a:pPr marL="457200" lvl="1" indent="0">
              <a:buFont typeface="Arial" panose="020B0604020202020204" pitchFamily="34" charset="0"/>
              <a:buNone/>
            </a:pPr>
            <a:r>
              <a:rPr lang="nb-NO" altLang="nb-NO" sz="1100" dirty="0">
                <a:latin typeface="+mn-lt"/>
              </a:rPr>
              <a:t>- Nederst står oppstart selvhjelpsgruppe. Dette er en ordinær </a:t>
            </a:r>
            <a:r>
              <a:rPr lang="nb-NO" altLang="nb-NO" sz="1100" dirty="0" err="1">
                <a:latin typeface="+mn-lt"/>
              </a:rPr>
              <a:t>kursgang</a:t>
            </a:r>
            <a:r>
              <a:rPr lang="nb-NO" altLang="nb-NO" sz="1100" dirty="0">
                <a:latin typeface="+mn-lt"/>
              </a:rPr>
              <a:t> der dere får informasjon om hvordan drive en selvhjelpsgruppe (</a:t>
            </a:r>
            <a:r>
              <a:rPr lang="nb-NO" altLang="nb-NO" sz="1100" dirty="0" err="1">
                <a:latin typeface="+mn-lt"/>
              </a:rPr>
              <a:t>kursgangen</a:t>
            </a:r>
            <a:r>
              <a:rPr lang="nb-NO" altLang="nb-NO" sz="1100" dirty="0">
                <a:latin typeface="+mn-lt"/>
              </a:rPr>
              <a:t> kan holdes av en erfaringsformidler). Det er opp til dere om og hvor lenge dere ønsker å delta i selvhjelpsgruppe i etterkant. </a:t>
            </a:r>
          </a:p>
          <a:p>
            <a:pPr marL="171450" indent="-171450">
              <a:buFont typeface="Arial" panose="020B0604020202020204" pitchFamily="34" charset="0"/>
              <a:buChar char="•"/>
            </a:pPr>
            <a:r>
              <a:rPr lang="nb-NO" altLang="nb-NO" sz="1100" dirty="0">
                <a:latin typeface="+mn-lt"/>
              </a:rPr>
              <a:t>Til venstre</a:t>
            </a:r>
            <a:r>
              <a:rPr lang="nb-NO" altLang="nb-NO" sz="1100" baseline="0" dirty="0">
                <a:latin typeface="+mn-lt"/>
              </a:rPr>
              <a:t> vises hvordan kurset er bygget opp i tematiske bolker:</a:t>
            </a:r>
          </a:p>
          <a:p>
            <a:pPr marL="457200" lvl="1" indent="0">
              <a:buFont typeface="Arial" panose="020B0604020202020204" pitchFamily="34" charset="0"/>
              <a:buNone/>
            </a:pPr>
            <a:r>
              <a:rPr lang="nb-NO" altLang="nb-NO" sz="1100" baseline="0" dirty="0">
                <a:latin typeface="+mn-lt"/>
              </a:rPr>
              <a:t>- </a:t>
            </a:r>
            <a:r>
              <a:rPr lang="nb-NO" altLang="nb-NO" sz="1100" baseline="0" dirty="0" err="1">
                <a:latin typeface="+mn-lt"/>
              </a:rPr>
              <a:t>Kursgangene</a:t>
            </a:r>
            <a:r>
              <a:rPr lang="nb-NO" altLang="nb-NO" sz="1100" baseline="0" dirty="0">
                <a:latin typeface="+mn-lt"/>
              </a:rPr>
              <a:t> 6 – 11 handler i stor grad om sykdommens fire faser, som vi snakket om på forrige lysbilde. </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Kursgang</a:t>
            </a:r>
            <a:r>
              <a:rPr lang="nb-NO" altLang="nb-NO" sz="1100" baseline="0" dirty="0">
                <a:latin typeface="+mn-lt"/>
              </a:rPr>
              <a:t> 12: Åpenhet om lidelsen har flere formål, innebærer mange dilemmaer og er erfaringsmessig et tema kursdeltagere ønsker å bruke god tid på. </a:t>
            </a:r>
          </a:p>
          <a:p>
            <a:pPr marL="457200" lvl="1" indent="0">
              <a:buFont typeface="Arial" panose="020B0604020202020204" pitchFamily="34" charset="0"/>
              <a:buNone/>
            </a:pPr>
            <a:r>
              <a:rPr lang="nb-NO" altLang="nb-NO" sz="1100" baseline="0" dirty="0">
                <a:latin typeface="+mn-lt"/>
              </a:rPr>
              <a:t>- Åpenhet er bl.a. viktig for å få god og riktig hjelp i sykdoms- og tilfriskningsfasen. Samtidig er det et faseovergripende tema. Åpenhet og godt samarbeid er også viktig for tilrettelegging og støtte i vedlikeholds- og varselfasen, og for ivaretakelse av voksne pårørende og ev. barn.</a:t>
            </a:r>
            <a:endParaRPr lang="nb-NO" altLang="nb-NO" sz="1100" dirty="0">
              <a:latin typeface="+mn-lt"/>
            </a:endParaRPr>
          </a:p>
        </p:txBody>
      </p:sp>
    </p:spTree>
    <p:extLst>
      <p:ext uri="{BB962C8B-B14F-4D97-AF65-F5344CB8AC3E}">
        <p14:creationId xmlns:p14="http://schemas.microsoft.com/office/powerpoint/2010/main" val="377122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latin typeface="+mn-lt"/>
              </a:rPr>
              <a:t>SUMMEGRUPPE:</a:t>
            </a:r>
          </a:p>
          <a:p>
            <a:pPr marL="0" indent="0">
              <a:buFontTx/>
              <a:buNone/>
            </a:pPr>
            <a:r>
              <a:rPr lang="nb-NO" sz="1100" i="1" dirty="0">
                <a:latin typeface="+mn-lt"/>
              </a:rPr>
              <a:t>Denne summegruppen handler om selvfølelse/selvbilde/identitet. Grad av skam (selvstigma og stigma) har betydning for åpenhet</a:t>
            </a:r>
            <a:r>
              <a:rPr lang="nb-NO" sz="1100" i="1" baseline="0" dirty="0">
                <a:latin typeface="+mn-lt"/>
              </a:rPr>
              <a:t> om lidelsen, noe vi kommer tilbake til i </a:t>
            </a:r>
            <a:r>
              <a:rPr lang="nb-NO" sz="1100" i="1" baseline="0" dirty="0" err="1">
                <a:latin typeface="+mn-lt"/>
              </a:rPr>
              <a:t>kursgang</a:t>
            </a:r>
            <a:r>
              <a:rPr lang="nb-NO" sz="1100" i="1" baseline="0" dirty="0">
                <a:latin typeface="+mn-lt"/>
              </a:rPr>
              <a:t> 12. </a:t>
            </a:r>
          </a:p>
          <a:p>
            <a:pPr marL="0" indent="0">
              <a:buFontTx/>
              <a:buNone/>
            </a:pPr>
            <a:endParaRPr lang="nb-NO" sz="1100" baseline="0" dirty="0">
              <a:latin typeface="+mn-lt"/>
            </a:endParaRPr>
          </a:p>
          <a:p>
            <a:pPr marL="0" indent="0">
              <a:buNone/>
            </a:pPr>
            <a:r>
              <a:rPr lang="nb-NO" sz="1100" dirty="0">
                <a:latin typeface="+mn-lt"/>
              </a:rPr>
              <a:t>Hvordan har lidelsen påvirket…</a:t>
            </a:r>
          </a:p>
          <a:p>
            <a:pPr marL="228600" indent="-228600">
              <a:buFont typeface="+mj-lt"/>
              <a:buAutoNum type="arabicPeriod"/>
            </a:pPr>
            <a:r>
              <a:rPr lang="nb-NO" sz="1100" dirty="0">
                <a:latin typeface="+mn-lt"/>
              </a:rPr>
              <a:t>Hvordan du ser på og forstår deg selv?</a:t>
            </a:r>
          </a:p>
          <a:p>
            <a:pPr marL="228600" indent="-228600">
              <a:buFont typeface="+mj-lt"/>
              <a:buAutoNum type="arabicPeriod"/>
            </a:pPr>
            <a:r>
              <a:rPr lang="nb-NO" sz="1100" dirty="0">
                <a:latin typeface="+mn-lt"/>
              </a:rPr>
              <a:t>Hvordan du tror andre ser på deg?</a:t>
            </a:r>
          </a:p>
          <a:p>
            <a:pPr marL="0" indent="0">
              <a:buFontTx/>
              <a:buNone/>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latin typeface="+mn-lt"/>
              </a:rPr>
              <a:t>Oppsummering og utveksling i plenum etterpå.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SPØRSMÅL TIL DELTAGERNE: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latin typeface="+mn-lt"/>
              </a:rPr>
              <a:t>Dagens to summegrupper har handlet om deltagernes holdning til diagnosen og lidelsen og hvordan de opplever at den har påvirket deres selvbilde og andres syn på dem. Etter oppsummeringen av den siste summegruppen kan man – hvis tiden tillater det – stille deltagerne spørsmålet: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1" baseline="0" dirty="0">
                <a:latin typeface="+mn-lt"/>
              </a:rPr>
              <a:t>«H</a:t>
            </a:r>
            <a:r>
              <a:rPr lang="nb-NO" sz="1100" b="1" dirty="0">
                <a:latin typeface="+mn-lt"/>
              </a:rPr>
              <a:t>vordan tror du din holdning til diagnosen og lidelsen vil påvirke din motivasjon for å forebygge tilbakefall?»</a:t>
            </a:r>
            <a:r>
              <a:rPr lang="nb-NO" sz="1100" dirty="0">
                <a:latin typeface="+mn-lt"/>
              </a:rPr>
              <a:t> (j</a:t>
            </a:r>
            <a:r>
              <a:rPr lang="nb-NO" sz="1100" baseline="0" dirty="0">
                <a:latin typeface="+mn-lt"/>
              </a:rPr>
              <a:t>f. egenaktiviteten til neste gang om utfylling av </a:t>
            </a:r>
            <a:r>
              <a:rPr lang="nb-NO" sz="1100" baseline="0" dirty="0" err="1">
                <a:latin typeface="+mn-lt"/>
              </a:rPr>
              <a:t>Brief</a:t>
            </a:r>
            <a:r>
              <a:rPr lang="nb-NO" sz="1100" baseline="0" dirty="0">
                <a:latin typeface="+mn-lt"/>
              </a:rPr>
              <a:t>-IPQ, se neste lysbilde).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Motivasjon for forebygging av tilbakefall kommer vi tilbake til når forebyggelsesplanen introduseres på </a:t>
            </a:r>
            <a:r>
              <a:rPr lang="nb-NO" sz="1100" baseline="0" dirty="0" err="1">
                <a:latin typeface="+mn-lt"/>
              </a:rPr>
              <a:t>kursgang</a:t>
            </a:r>
            <a:r>
              <a:rPr lang="nb-NO" sz="1100" baseline="0" dirty="0">
                <a:latin typeface="+mn-lt"/>
              </a:rPr>
              <a:t> 3 og 4.</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19</a:t>
            </a:fld>
            <a:endParaRPr lang="nb-NO"/>
          </a:p>
        </p:txBody>
      </p:sp>
    </p:spTree>
    <p:extLst>
      <p:ext uri="{BB962C8B-B14F-4D97-AF65-F5344CB8AC3E}">
        <p14:creationId xmlns:p14="http://schemas.microsoft.com/office/powerpoint/2010/main" val="56288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cs typeface="Calibri" panose="020F05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latin typeface="+mn-lt"/>
                <a:cs typeface="Calibri" panose="020F0502020204030204" pitchFamily="34" charset="0"/>
              </a:rPr>
              <a:t>Hovedhensikten med kurset er å gi hjelp til å </a:t>
            </a:r>
            <a:r>
              <a:rPr lang="nb-NO" dirty="0">
                <a:latin typeface="+mn-lt"/>
                <a:cs typeface="Calibri" panose="020F0502020204030204" pitchFamily="34" charset="0"/>
              </a:rPr>
              <a:t>leve et best mulig liv med bipolar lidelse. Betydningen av å gjøre gode livstilpasninger og forberedelser,</a:t>
            </a:r>
            <a:r>
              <a:rPr lang="nb-NO" baseline="0" dirty="0">
                <a:latin typeface="+mn-lt"/>
                <a:cs typeface="Calibri" panose="020F0502020204030204" pitchFamily="34" charset="0"/>
              </a:rPr>
              <a:t> er kursets gjennomgangsmelodi. Temaet forebygging av tilbakefall vies stor plass.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latin typeface="+mn-lt"/>
                <a:cs typeface="Calibri" panose="020F0502020204030204" pitchFamily="34" charset="0"/>
              </a:rPr>
              <a:t>Delmål</a:t>
            </a:r>
            <a:endParaRPr lang="nb-NO" baseline="0" dirty="0">
              <a:latin typeface="+mn-lt"/>
              <a:cs typeface="Calibri" panose="020F0502020204030204" pitchFamily="34" charset="0"/>
            </a:endParaRPr>
          </a:p>
          <a:p>
            <a:pPr marL="171450" lvl="0" indent="-171450">
              <a:buFont typeface="Arial" panose="020B0604020202020204" pitchFamily="34" charset="0"/>
              <a:buChar char="•"/>
            </a:pPr>
            <a:r>
              <a:rPr lang="nb-NO" dirty="0">
                <a:latin typeface="+mn-lt"/>
                <a:cs typeface="Calibri" panose="020F0502020204030204" pitchFamily="34" charset="0"/>
              </a:rPr>
              <a:t>Økt kunnskap om lidelsen</a:t>
            </a:r>
          </a:p>
          <a:p>
            <a:pPr marL="171450" lvl="0" indent="-171450">
              <a:buFont typeface="Arial" panose="020B0604020202020204" pitchFamily="34" charset="0"/>
              <a:buChar char="•"/>
            </a:pPr>
            <a:r>
              <a:rPr lang="nb-NO" dirty="0">
                <a:latin typeface="+mn-lt"/>
                <a:cs typeface="Calibri" panose="020F0502020204030204" pitchFamily="34" charset="0"/>
              </a:rPr>
              <a:t>Bedre forståelse av deg selv og din bipolare lidelse</a:t>
            </a:r>
          </a:p>
          <a:p>
            <a:pPr marL="171450" lvl="0" indent="-171450">
              <a:buFont typeface="Arial" panose="020B0604020202020204" pitchFamily="34" charset="0"/>
              <a:buChar char="•"/>
            </a:pPr>
            <a:r>
              <a:rPr lang="nb-NO" dirty="0">
                <a:latin typeface="+mn-lt"/>
                <a:cs typeface="Calibri" panose="020F0502020204030204" pitchFamily="34" charset="0"/>
              </a:rPr>
              <a:t>Større bevissthet om hva som kan gjøre det lettere å leve med lidelsen</a:t>
            </a:r>
          </a:p>
          <a:p>
            <a:pPr marL="171450" lvl="0" indent="-171450">
              <a:buFont typeface="Arial" panose="020B0604020202020204" pitchFamily="34" charset="0"/>
              <a:buChar char="•"/>
            </a:pPr>
            <a:r>
              <a:rPr lang="nb-NO" dirty="0">
                <a:latin typeface="+mn-lt"/>
                <a:cs typeface="Calibri" panose="020F0502020204030204" pitchFamily="34" charset="0"/>
              </a:rPr>
              <a:t>Kunnskap om prinsipper og tiltak for hvordan forebygge og mildne tilbakefall</a:t>
            </a:r>
          </a:p>
          <a:p>
            <a:pPr marL="171450" lvl="0" indent="-171450">
              <a:buFont typeface="Arial" panose="020B0604020202020204" pitchFamily="34" charset="0"/>
              <a:buChar char="•"/>
            </a:pPr>
            <a:r>
              <a:rPr lang="nb-NO" dirty="0">
                <a:latin typeface="+mn-lt"/>
                <a:cs typeface="Calibri" panose="020F0502020204030204" pitchFamily="34" charset="0"/>
              </a:rPr>
              <a:t>Kunnskap om gode tiltak ved tilbakefall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mn-lt"/>
                <a:cs typeface="Calibri" panose="020F0502020204030204" pitchFamily="34" charset="0"/>
              </a:rPr>
              <a:t>At den enkelte involverer behandler, pårørende og andre viktige personer (hvis det er ønskelig og mulig)</a:t>
            </a:r>
          </a:p>
          <a:p>
            <a:pPr marL="457200" lvl="0" indent="-457200">
              <a:buFont typeface="+mj-lt"/>
              <a:buAutoNum type="arabicPeriod"/>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a:t>
            </a:fld>
            <a:endParaRPr lang="nb-NO"/>
          </a:p>
        </p:txBody>
      </p:sp>
    </p:spTree>
    <p:extLst>
      <p:ext uri="{BB962C8B-B14F-4D97-AF65-F5344CB8AC3E}">
        <p14:creationId xmlns:p14="http://schemas.microsoft.com/office/powerpoint/2010/main" val="45739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F9C421-C1F8-43A1-8DC6-DE25DDA9B10F}" type="slidenum">
              <a:rPr lang="nb-NO" altLang="nb-NO"/>
              <a:pPr/>
              <a:t>20</a:t>
            </a:fld>
            <a:endParaRPr lang="nb-NO" altLang="nb-NO"/>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nb-NO" altLang="nb-NO" b="1" dirty="0">
                <a:latin typeface="+mn-lt"/>
              </a:rPr>
              <a:t>Tekst:</a:t>
            </a:r>
          </a:p>
          <a:p>
            <a:r>
              <a:rPr lang="nb-NO" altLang="nb-NO" b="0" dirty="0">
                <a:latin typeface="+mn-lt"/>
              </a:rPr>
              <a:t>Egenaktivitet til neste gang:</a:t>
            </a:r>
            <a:r>
              <a:rPr lang="nb-NO" altLang="nb-NO" b="0" baseline="0" dirty="0">
                <a:latin typeface="+mn-lt"/>
              </a:rPr>
              <a:t> </a:t>
            </a:r>
          </a:p>
          <a:p>
            <a:pPr marL="171450" indent="-171450">
              <a:buFont typeface="Calibri Light" panose="020F0302020204030204" pitchFamily="34" charset="0"/>
              <a:buChar char="−"/>
            </a:pPr>
            <a:r>
              <a:rPr lang="nb-NO" altLang="nb-NO" dirty="0">
                <a:latin typeface="+mn-lt"/>
              </a:rPr>
              <a:t>Vi har i dag hatt to summegrupper</a:t>
            </a:r>
            <a:r>
              <a:rPr lang="nb-NO" altLang="nb-NO" baseline="0" dirty="0">
                <a:latin typeface="+mn-lt"/>
              </a:rPr>
              <a:t> om deres forhold til diagnosen og lidelsen. Til neste gang ønsker vi at dere </a:t>
            </a:r>
            <a:r>
              <a:rPr lang="nb-NO" altLang="nb-NO" b="1" baseline="0" dirty="0">
                <a:latin typeface="+mn-lt"/>
              </a:rPr>
              <a:t>fyller ut </a:t>
            </a:r>
            <a:r>
              <a:rPr lang="nb-NO" altLang="nb-NO" b="1" dirty="0">
                <a:latin typeface="+mn-lt"/>
              </a:rPr>
              <a:t>skjemaet </a:t>
            </a:r>
            <a:r>
              <a:rPr lang="nb-NO" altLang="nb-NO" b="1" dirty="0" err="1">
                <a:latin typeface="+mn-lt"/>
              </a:rPr>
              <a:t>Brief</a:t>
            </a:r>
            <a:r>
              <a:rPr lang="nb-NO" altLang="nb-NO" b="1" dirty="0">
                <a:latin typeface="+mn-lt"/>
              </a:rPr>
              <a:t>-IPQ</a:t>
            </a:r>
            <a:r>
              <a:rPr lang="nb-NO" altLang="nb-NO" b="1" baseline="0" dirty="0">
                <a:latin typeface="+mn-lt"/>
              </a:rPr>
              <a:t>. </a:t>
            </a:r>
            <a:r>
              <a:rPr lang="nb-NO" altLang="nb-NO" baseline="0" dirty="0">
                <a:latin typeface="+mn-lt"/>
              </a:rPr>
              <a:t>Disse spørsmålene handler om mye av det samme, dvs. </a:t>
            </a:r>
            <a:r>
              <a:rPr lang="nb-NO" b="1" baseline="0" dirty="0">
                <a:latin typeface="+mn-lt"/>
              </a:rPr>
              <a:t>den enkeltes forståelse og opplevelse av sin bipolare lidelse</a:t>
            </a:r>
            <a:r>
              <a:rPr lang="nb-NO" baseline="0" dirty="0">
                <a:latin typeface="+mn-lt"/>
              </a:rPr>
              <a:t>. </a:t>
            </a:r>
          </a:p>
          <a:p>
            <a:pPr marL="171450" indent="-171450">
              <a:buFont typeface="Calibri Light" panose="020F0302020204030204" pitchFamily="34" charset="0"/>
              <a:buChar char="−"/>
            </a:pPr>
            <a:r>
              <a:rPr lang="nb-NO" baseline="0" dirty="0">
                <a:latin typeface="+mn-lt"/>
              </a:rPr>
              <a:t>På skjemaet skal dere </a:t>
            </a:r>
            <a:r>
              <a:rPr lang="nb-NO" altLang="nb-NO" baseline="0" dirty="0">
                <a:latin typeface="+mn-lt"/>
              </a:rPr>
              <a:t>gradere svarene basert på hva som er riktig for dere akkurat nå. Dere blir bedt om å fylle ut det samme skjemaet en gang til før </a:t>
            </a:r>
            <a:r>
              <a:rPr lang="nb-NO" altLang="nb-NO" baseline="0" dirty="0" err="1">
                <a:latin typeface="+mn-lt"/>
              </a:rPr>
              <a:t>kursgang</a:t>
            </a:r>
            <a:r>
              <a:rPr lang="nb-NO" altLang="nb-NO" baseline="0" dirty="0">
                <a:latin typeface="+mn-lt"/>
              </a:rPr>
              <a:t> 13 slik at dere, og vi sammen på </a:t>
            </a:r>
            <a:r>
              <a:rPr lang="nb-NO" altLang="nb-NO" baseline="0" dirty="0" err="1">
                <a:latin typeface="+mn-lt"/>
              </a:rPr>
              <a:t>kursgang</a:t>
            </a:r>
            <a:r>
              <a:rPr lang="nb-NO" altLang="nb-NO" baseline="0" dirty="0">
                <a:latin typeface="+mn-lt"/>
              </a:rPr>
              <a:t> 13, kan sammenligne svarene og se om noe har endret seg. For å kunne se om noe har endret seg i løpet av kurset, er det derfor viktig at dere fyller ut dette skjemaet til neste gang.</a:t>
            </a:r>
          </a:p>
        </p:txBody>
      </p:sp>
    </p:spTree>
    <p:extLst>
      <p:ext uri="{BB962C8B-B14F-4D97-AF65-F5344CB8AC3E}">
        <p14:creationId xmlns:p14="http://schemas.microsoft.com/office/powerpoint/2010/main" val="4420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latin typeface="+mn-lt"/>
              </a:rPr>
              <a:t>Orienter om </a:t>
            </a:r>
            <a:r>
              <a:rPr lang="nb-NO" sz="1100" i="1" dirty="0" err="1">
                <a:latin typeface="+mn-lt"/>
              </a:rPr>
              <a:t>podcasten</a:t>
            </a:r>
            <a:r>
              <a:rPr lang="nb-NO" sz="1100" i="1" dirty="0">
                <a:latin typeface="+mn-lt"/>
              </a:rPr>
              <a:t>.</a:t>
            </a:r>
            <a:r>
              <a:rPr lang="nb-NO" sz="1100" i="1" baseline="0" dirty="0">
                <a:latin typeface="+mn-lt"/>
              </a:rPr>
              <a:t> </a:t>
            </a:r>
            <a:r>
              <a:rPr lang="nb-NO" sz="1100" i="1" dirty="0">
                <a:latin typeface="+mn-lt"/>
              </a:rPr>
              <a:t>Deltagerne kan</a:t>
            </a:r>
            <a:r>
              <a:rPr lang="nb-NO" sz="1100" i="1" baseline="0" dirty="0">
                <a:latin typeface="+mn-lt"/>
              </a:rPr>
              <a:t> gjerne høre </a:t>
            </a:r>
            <a:r>
              <a:rPr lang="nb-NO" sz="1100" i="1" baseline="0" dirty="0" err="1">
                <a:latin typeface="+mn-lt"/>
              </a:rPr>
              <a:t>podcasten</a:t>
            </a:r>
            <a:r>
              <a:rPr lang="nb-NO" sz="1100" i="1" baseline="0" dirty="0">
                <a:latin typeface="+mn-lt"/>
              </a:rPr>
              <a:t> hjemme til neste gang.</a:t>
            </a:r>
          </a:p>
          <a:p>
            <a:endParaRPr lang="nb-NO" sz="1100" u="sng" dirty="0">
              <a:latin typeface="+mn-lt"/>
            </a:endParaRPr>
          </a:p>
          <a:p>
            <a:r>
              <a:rPr lang="nb-NO" sz="1100" u="sng" dirty="0">
                <a:latin typeface="+mn-lt"/>
              </a:rPr>
              <a:t>Eventuell tilleggsressurs for</a:t>
            </a:r>
            <a:r>
              <a:rPr lang="nb-NO" sz="1100" u="sng" baseline="0" dirty="0">
                <a:latin typeface="+mn-lt"/>
              </a:rPr>
              <a:t> kursledere:</a:t>
            </a:r>
          </a:p>
          <a:p>
            <a:pPr marL="0" indent="0">
              <a:buFont typeface="Arial" panose="020B0604020202020204" pitchFamily="34" charset="0"/>
              <a:buNone/>
            </a:pPr>
            <a:r>
              <a:rPr lang="nb-NO" sz="1100" dirty="0">
                <a:latin typeface="+mn-lt"/>
                <a:hlinkClick r:id="rId3"/>
              </a:rPr>
              <a:t>Legepodden: #21 psykiater Lise Grøndahl om bipolar lidelse on Apple Podcasts</a:t>
            </a:r>
            <a:endParaRPr lang="nb-NO" sz="1100" dirty="0">
              <a:latin typeface="+mn-lt"/>
            </a:endParaRPr>
          </a:p>
          <a:p>
            <a:pPr marL="0" indent="0">
              <a:buFontTx/>
              <a:buNone/>
            </a:pPr>
            <a:endParaRPr lang="nb-NO" sz="1100" dirty="0">
              <a:latin typeface="+mn-lt"/>
            </a:endParaRPr>
          </a:p>
          <a:p>
            <a:endParaRPr lang="nb-NO" sz="1100" dirty="0">
              <a:latin typeface="+mn-lt"/>
            </a:endParaRPr>
          </a:p>
          <a:p>
            <a:endParaRPr lang="nb-NO" sz="105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21</a:t>
            </a:fld>
            <a:endParaRPr lang="nb-NO"/>
          </a:p>
        </p:txBody>
      </p:sp>
    </p:spTree>
    <p:extLst>
      <p:ext uri="{BB962C8B-B14F-4D97-AF65-F5344CB8AC3E}">
        <p14:creationId xmlns:p14="http://schemas.microsoft.com/office/powerpoint/2010/main" val="3800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Til slutt en</a:t>
            </a:r>
            <a:r>
              <a:rPr lang="nb-NO" altLang="nb-NO" sz="1100" b="0" dirty="0">
                <a:latin typeface="+mn-lt"/>
              </a:rPr>
              <a:t> kort oppsummering: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Hvordan har det vært i dag?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	- Hvordan var det å snakke i summegruppe?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Noen spørsmål?</a:t>
            </a:r>
          </a:p>
          <a:p>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baseline="0" dirty="0"/>
              <a:t>Evalueringsskjema:</a:t>
            </a:r>
            <a:r>
              <a:rPr lang="nb-NO" altLang="nb-NO" baseline="0" dirty="0"/>
              <a:t> Deles ut på kurssteder som bruker dette.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deltagerne evaluere dagens kurs.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dem også om å ta med evalueringsskjemaet hver gang slik at de kan evaluere </a:t>
            </a:r>
            <a:r>
              <a:rPr lang="nb-NO" altLang="nb-NO" baseline="0" dirty="0" err="1"/>
              <a:t>kursgangene</a:t>
            </a:r>
            <a:r>
              <a:rPr lang="nb-NO" altLang="nb-NO" baseline="0" dirty="0"/>
              <a:t> fortløpende. Oppfordre dem til å evaluere hjemme samme dag hvis de glemmer å ta med evalueringsskjemaet.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a:t>Spørsmålene </a:t>
            </a:r>
            <a:r>
              <a:rPr lang="nb-NO" altLang="nb-NO" baseline="0" dirty="0"/>
              <a:t>som handler om bipolarkurset </a:t>
            </a:r>
            <a:r>
              <a:rPr lang="nb-NO" altLang="nb-NO" baseline="0"/>
              <a:t>som helhet </a:t>
            </a:r>
            <a:r>
              <a:rPr lang="nb-NO" altLang="nb-NO" baseline="0" dirty="0"/>
              <a:t>fylles ut på </a:t>
            </a:r>
            <a:r>
              <a:rPr lang="nb-NO" altLang="nb-NO" baseline="0" dirty="0" err="1"/>
              <a:t>kursgang</a:t>
            </a:r>
            <a:r>
              <a:rPr lang="nb-NO" altLang="nb-NO" baseline="0" dirty="0"/>
              <a:t> 13.  </a:t>
            </a: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22</a:t>
            </a:fld>
            <a:endParaRPr lang="nb-NO"/>
          </a:p>
        </p:txBody>
      </p:sp>
    </p:spTree>
    <p:extLst>
      <p:ext uri="{BB962C8B-B14F-4D97-AF65-F5344CB8AC3E}">
        <p14:creationId xmlns:p14="http://schemas.microsoft.com/office/powerpoint/2010/main" val="79629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C21CDA5-7A25-4646-B9D3-A66D6F70ADD3}" type="slidenum">
              <a:rPr lang="nb-NO" smtClean="0"/>
              <a:pPr/>
              <a:t>23</a:t>
            </a:fld>
            <a:endParaRPr lang="nb-NO" dirty="0"/>
          </a:p>
        </p:txBody>
      </p:sp>
    </p:spTree>
    <p:extLst>
      <p:ext uri="{BB962C8B-B14F-4D97-AF65-F5344CB8AC3E}">
        <p14:creationId xmlns:p14="http://schemas.microsoft.com/office/powerpoint/2010/main" val="130206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3515E9-EDAF-4534-A30D-BF286FA43899}" type="slidenum">
              <a:rPr lang="nb-NO" altLang="nb-NO"/>
              <a:pPr/>
              <a:t>3</a:t>
            </a:fld>
            <a:endParaRPr lang="nb-NO" altLang="nb-NO"/>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nb-NO" altLang="nb-NO" i="1" dirty="0">
                <a:latin typeface="Calibri" panose="020F0502020204030204" pitchFamily="34" charset="0"/>
                <a:cs typeface="Calibri" panose="020F0502020204030204" pitchFamily="34" charset="0"/>
              </a:rPr>
              <a:t>Les opp dagens program</a:t>
            </a:r>
          </a:p>
          <a:p>
            <a:endParaRPr lang="nb-NO" altLang="nb-NO" i="1" dirty="0"/>
          </a:p>
          <a:p>
            <a:endParaRPr lang="nb-NO" altLang="nb-NO" i="1" dirty="0"/>
          </a:p>
        </p:txBody>
      </p:sp>
    </p:spTree>
    <p:extLst>
      <p:ext uri="{BB962C8B-B14F-4D97-AF65-F5344CB8AC3E}">
        <p14:creationId xmlns:p14="http://schemas.microsoft.com/office/powerpoint/2010/main" val="177487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i="0" baseline="0"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Toaletter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Pauser</a:t>
            </a:r>
          </a:p>
          <a:p>
            <a:pPr marL="457200" lvl="1" indent="0">
              <a:buFont typeface="Arial" panose="020B0604020202020204" pitchFamily="34" charset="0"/>
              <a:buNone/>
            </a:pPr>
            <a:r>
              <a:rPr lang="nb-NO" altLang="nb-NO" sz="1100" dirty="0">
                <a:latin typeface="+mn-lt"/>
                <a:ea typeface="Cambria" panose="02040503050406030204" pitchFamily="18" charset="0"/>
                <a:cs typeface="Calibri" panose="020F0502020204030204" pitchFamily="34" charset="0"/>
              </a:rPr>
              <a:t>- Tas der det passer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Melde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Hvor deltagerne skal ringe for å si ifra om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Deltagerne ringes opp / får SMS hvis en </a:t>
            </a:r>
            <a:r>
              <a:rPr lang="nb-NO" altLang="nb-NO" sz="1100" i="0" baseline="0" dirty="0" err="1">
                <a:latin typeface="+mn-lt"/>
              </a:rPr>
              <a:t>kursgang</a:t>
            </a:r>
            <a:r>
              <a:rPr lang="nb-NO" altLang="nb-NO" sz="1100" i="0" baseline="0" dirty="0">
                <a:latin typeface="+mn-lt"/>
              </a:rPr>
              <a:t> må avlyses </a:t>
            </a:r>
            <a:r>
              <a:rPr lang="nb-NO" altLang="nb-NO" sz="1100" i="0" baseline="0" dirty="0" err="1">
                <a:latin typeface="+mn-lt"/>
              </a:rPr>
              <a:t>pga</a:t>
            </a:r>
            <a:r>
              <a:rPr lang="nb-NO" altLang="nb-NO" sz="1100" i="0" baseline="0" dirty="0">
                <a:latin typeface="+mn-lt"/>
              </a:rPr>
              <a:t> kursholdernes sykdom e.l.</a:t>
            </a:r>
            <a:endParaRPr lang="nb-NO" altLang="nb-NO" sz="1100" i="0" dirty="0">
              <a:latin typeface="+mn-lt"/>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Viktig med stemningsstabilitet underveis for å ha utbytte av kurset og for</a:t>
            </a:r>
            <a:r>
              <a:rPr lang="nb-NO" altLang="nb-NO" sz="1100" baseline="0" dirty="0">
                <a:latin typeface="+mn-lt"/>
              </a:rPr>
              <a:t> at gruppen skal fungere godt. Hvis man må avbryte kurset pga. tilbakefall eller andre grunner underveis, vil man få mulighet til å delta på et senere kurs.</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Taushetsplikt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 må understreke at det er taushetsplikt overfor hverandre på dette kurset. </a:t>
            </a:r>
            <a:r>
              <a:rPr lang="nb-NO" altLang="nb-NO" sz="1100" baseline="0" dirty="0">
                <a:latin typeface="+mn-lt"/>
              </a:rPr>
              <a:t>Taushetsplikt handler om at man ikke skal dele andre deltageres identitet med utenforstående eller dele annen informasjon som indirekte kan avsløre andre deltageres identitet. Det er v</a:t>
            </a:r>
            <a:r>
              <a:rPr lang="nb-NO" altLang="nb-NO" sz="1100" dirty="0">
                <a:latin typeface="+mn-lt"/>
              </a:rPr>
              <a:t>iktig for tilliten at</a:t>
            </a:r>
            <a:r>
              <a:rPr lang="nb-NO" altLang="nb-NO" sz="1100" baseline="0" dirty="0">
                <a:latin typeface="+mn-lt"/>
              </a:rPr>
              <a:t> dette opprettholdes. </a:t>
            </a:r>
            <a:r>
              <a:rPr lang="nb-NO" altLang="nb-NO" sz="1100" dirty="0">
                <a:latin typeface="+mn-lt"/>
              </a:rPr>
              <a:t>«</a:t>
            </a:r>
            <a:r>
              <a:rPr lang="nb-NO" altLang="nb-NO" sz="1100" dirty="0" err="1">
                <a:latin typeface="+mn-lt"/>
              </a:rPr>
              <a:t>What</a:t>
            </a:r>
            <a:r>
              <a:rPr lang="nb-NO" altLang="nb-NO" sz="1100" dirty="0">
                <a:latin typeface="+mn-lt"/>
              </a:rPr>
              <a:t> </a:t>
            </a:r>
            <a:r>
              <a:rPr lang="nb-NO" altLang="nb-NO" sz="1100" dirty="0" err="1">
                <a:latin typeface="+mn-lt"/>
              </a:rPr>
              <a:t>happens</a:t>
            </a:r>
            <a:r>
              <a:rPr lang="nb-NO" altLang="nb-NO" sz="1100" dirty="0">
                <a:latin typeface="+mn-lt"/>
              </a:rPr>
              <a:t> in</a:t>
            </a:r>
            <a:r>
              <a:rPr lang="nb-NO" altLang="nb-NO" sz="1100" baseline="0" dirty="0">
                <a:latin typeface="+mn-lt"/>
              </a:rPr>
              <a:t> Vegas, </a:t>
            </a:r>
            <a:r>
              <a:rPr lang="nb-NO" altLang="nb-NO" sz="1100" baseline="0" dirty="0" err="1">
                <a:latin typeface="+mn-lt"/>
              </a:rPr>
              <a:t>stays</a:t>
            </a:r>
            <a:r>
              <a:rPr lang="nb-NO" altLang="nb-NO" sz="1100" baseline="0" dirty="0">
                <a:latin typeface="+mn-lt"/>
              </a:rPr>
              <a:t> in Vegas» ;-)</a:t>
            </a:r>
            <a:r>
              <a:rPr lang="nb-NO" altLang="nb-NO" sz="1100" dirty="0">
                <a:latin typeface="+mn-lt"/>
              </a:rPr>
              <a:t> </a:t>
            </a:r>
            <a:r>
              <a:rPr lang="nb-NO" altLang="nb-NO" sz="1100" baseline="0" dirty="0">
                <a:latin typeface="+mn-lt"/>
              </a:rPr>
              <a:t> </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Kom tidsnok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Vi ønsker at dere stiller</a:t>
            </a:r>
            <a:r>
              <a:rPr lang="nb-NO" altLang="nb-NO" sz="1100" baseline="0" dirty="0">
                <a:latin typeface="+mn-lt"/>
              </a:rPr>
              <a:t> </a:t>
            </a:r>
            <a:r>
              <a:rPr lang="nb-NO" altLang="nb-NO" sz="1100" dirty="0">
                <a:latin typeface="+mn-lt"/>
              </a:rPr>
              <a:t>spørsmål underveis hvis noe er uklart. Har dere spørsmål om andre ting enn dagens temaer, vil vi ofte svare at det er noe vi kommer tilbake til senere</a:t>
            </a:r>
            <a:r>
              <a:rPr lang="nb-NO" altLang="nb-NO" sz="1100" baseline="0" dirty="0">
                <a:latin typeface="+mn-lt"/>
              </a:rPr>
              <a:t> i kurset.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171450" indent="-171450">
              <a:buFontTx/>
              <a:buChar char="-"/>
            </a:pPr>
            <a:r>
              <a:rPr lang="nb-NO" altLang="nb-NO" sz="1100" i="1" dirty="0">
                <a:latin typeface="+mn-lt"/>
              </a:rPr>
              <a:t>Kurslederne må vurdere om det er andre opplysninger</a:t>
            </a:r>
            <a:r>
              <a:rPr lang="nb-NO" altLang="nb-NO" sz="1100" i="1" baseline="0" dirty="0">
                <a:latin typeface="+mn-lt"/>
              </a:rPr>
              <a:t> som bør gis:</a:t>
            </a:r>
          </a:p>
          <a:p>
            <a:pPr marL="628650" lvl="1" indent="-171450">
              <a:buFontTx/>
              <a:buChar char="-"/>
            </a:pPr>
            <a:r>
              <a:rPr lang="nb-NO" altLang="nb-NO" sz="1100" i="1" baseline="0" dirty="0">
                <a:latin typeface="+mn-lt"/>
              </a:rPr>
              <a:t>Parkering og transport</a:t>
            </a:r>
          </a:p>
          <a:p>
            <a:pPr marL="628650" lvl="1" indent="-171450">
              <a:buFontTx/>
              <a:buChar char="-"/>
            </a:pPr>
            <a:r>
              <a:rPr lang="nb-NO" altLang="nb-NO" sz="1100" i="1" baseline="0" dirty="0">
                <a:latin typeface="+mn-lt"/>
              </a:rPr>
              <a:t>Utlånsbøker</a:t>
            </a:r>
          </a:p>
          <a:p>
            <a:pPr marL="628650" lvl="1" indent="-171450">
              <a:buFontTx/>
              <a:buChar char="-"/>
            </a:pPr>
            <a:r>
              <a:rPr lang="nb-NO" altLang="nb-NO" sz="1100" i="1" baseline="0" dirty="0">
                <a:latin typeface="+mn-lt"/>
              </a:rPr>
              <a:t>Pårørendekvelder</a:t>
            </a:r>
          </a:p>
        </p:txBody>
      </p:sp>
      <p:sp>
        <p:nvSpPr>
          <p:cNvPr id="4" name="Plassholder for lysbildenummer 3"/>
          <p:cNvSpPr>
            <a:spLocks noGrp="1"/>
          </p:cNvSpPr>
          <p:nvPr>
            <p:ph type="sldNum" sz="quarter" idx="10"/>
          </p:nvPr>
        </p:nvSpPr>
        <p:spPr/>
        <p:txBody>
          <a:bodyPr/>
          <a:lstStyle/>
          <a:p>
            <a:fld id="{5C21CDA5-7A25-4646-B9D3-A66D6F70ADD3}" type="slidenum">
              <a:rPr lang="nb-NO" smtClean="0"/>
              <a:t>4</a:t>
            </a:fld>
            <a:endParaRPr lang="nb-NO"/>
          </a:p>
        </p:txBody>
      </p:sp>
    </p:spTree>
    <p:extLst>
      <p:ext uri="{BB962C8B-B14F-4D97-AF65-F5344CB8AC3E}">
        <p14:creationId xmlns:p14="http://schemas.microsoft.com/office/powerpoint/2010/main" val="40251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dirty="0">
                <a:latin typeface="+mn-lt"/>
              </a:rPr>
              <a:t>Av erfaring vet vi at det ofte er stor variasjon blant</a:t>
            </a:r>
            <a:r>
              <a:rPr lang="nb-NO" altLang="nb-NO" sz="1100" i="0" baseline="0" dirty="0">
                <a:latin typeface="+mn-lt"/>
              </a:rPr>
              <a:t> kursdeltagere vedr. disse punktene. Noen av dere har </a:t>
            </a:r>
            <a:r>
              <a:rPr lang="nb-NO" altLang="nb-NO" sz="1100" i="0" dirty="0">
                <a:latin typeface="+mn-lt"/>
              </a:rPr>
              <a:t>kanskje nettopp fått diagnosen og startet opp i behandling, mens andre har hatt diagnosen lenge. Noen av dere har kanskje lært mye om bipolar lidelse fra før, mens andre vet lite.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Presentasjonsrunde: les opp fra lysbildet.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i="1" dirty="0">
                <a:latin typeface="+mn-lt"/>
              </a:rPr>
              <a:t>Be deltagerne skrive fornavnet sitt på et brettet</a:t>
            </a:r>
            <a:r>
              <a:rPr lang="nb-NO" altLang="nb-NO" sz="1100" i="1" baseline="0" dirty="0">
                <a:latin typeface="+mn-lt"/>
              </a:rPr>
              <a:t> ark som de plasserer foran seg. Ta med dette hver gang. </a:t>
            </a:r>
            <a:endParaRPr lang="nb-NO" altLang="nb-NO" sz="1100" i="1"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i="1" dirty="0">
                <a:latin typeface="+mn-lt"/>
              </a:rPr>
              <a:t>Les</a:t>
            </a:r>
            <a:r>
              <a:rPr lang="nb-NO" altLang="nb-NO" sz="1100" i="1" baseline="0" dirty="0">
                <a:latin typeface="+mn-lt"/>
              </a:rPr>
              <a:t> opp punktene fra lysbildet og be deltagerne bruke disse til å fortelle om seg selv.</a:t>
            </a:r>
            <a:endParaRPr lang="nb-NO" altLang="nb-NO" sz="1100" i="1" dirty="0">
              <a:latin typeface="+mn-lt"/>
            </a:endParaRPr>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203903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F3F4B2-CAF0-4E83-9571-938788547088}" type="slidenum">
              <a:rPr lang="nb-NO" altLang="nb-NO" smtClean="0">
                <a:latin typeface="Calibri Light" panose="020F0302020204030204" pitchFamily="34" charset="0"/>
              </a:rPr>
              <a:pPr>
                <a:spcBef>
                  <a:spcPct val="0"/>
                </a:spcBef>
              </a:pPr>
              <a:t>6</a:t>
            </a:fld>
            <a:endParaRPr lang="nb-NO" altLang="nb-NO" dirty="0">
              <a:latin typeface="Calibri Light" panose="020F0302020204030204" pitchFamily="34" charset="0"/>
            </a:endParaRPr>
          </a:p>
        </p:txBody>
      </p:sp>
      <p:sp>
        <p:nvSpPr>
          <p:cNvPr id="23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i="0" dirty="0">
                <a:effectLst/>
                <a:latin typeface="Calibri" panose="020F0502020204030204" pitchFamily="34" charset="0"/>
                <a:ea typeface="Calibri" panose="020F0502020204030204" pitchFamily="34" charset="0"/>
                <a:cs typeface="Calibri" panose="020F0502020204030204" pitchFamily="34" charset="0"/>
              </a:rPr>
              <a:t>Bipolar lidelse er oftest en </a:t>
            </a:r>
            <a:r>
              <a:rPr lang="nb-NO" sz="1800" b="1" i="0" dirty="0">
                <a:effectLst/>
                <a:latin typeface="Calibri" panose="020F0502020204030204" pitchFamily="34" charset="0"/>
                <a:ea typeface="Calibri" panose="020F0502020204030204" pitchFamily="34" charset="0"/>
                <a:cs typeface="Calibri" panose="020F0502020204030204" pitchFamily="34" charset="0"/>
              </a:rPr>
              <a:t>livslang</a:t>
            </a:r>
            <a:r>
              <a:rPr lang="nb-NO" sz="1800" i="0" dirty="0">
                <a:effectLst/>
                <a:latin typeface="Calibri" panose="020F0502020204030204" pitchFamily="34" charset="0"/>
                <a:ea typeface="Calibri" panose="020F0502020204030204" pitchFamily="34" charset="0"/>
                <a:cs typeface="Calibri" panose="020F0502020204030204" pitchFamily="34" charset="0"/>
              </a:rPr>
              <a:t> psykisk lidelse som i perioder fører til </a:t>
            </a:r>
            <a:r>
              <a:rPr lang="nb-NO" sz="1800" b="1" i="0" dirty="0">
                <a:effectLst/>
                <a:latin typeface="Calibri" panose="020F0502020204030204" pitchFamily="34" charset="0"/>
                <a:ea typeface="Calibri" panose="020F0502020204030204" pitchFamily="34" charset="0"/>
                <a:cs typeface="Calibri" panose="020F0502020204030204" pitchFamily="34" charset="0"/>
              </a:rPr>
              <a:t>unormalt</a:t>
            </a:r>
            <a:r>
              <a:rPr lang="nb-NO" sz="1800" i="0" dirty="0">
                <a:effectLst/>
                <a:latin typeface="Calibri" panose="020F0502020204030204" pitchFamily="34" charset="0"/>
                <a:ea typeface="Calibri" panose="020F0502020204030204" pitchFamily="34" charset="0"/>
                <a:cs typeface="Calibri" panose="020F0502020204030204" pitchFamily="34" charset="0"/>
              </a:rPr>
              <a:t> store svingninger i en persons </a:t>
            </a:r>
            <a:r>
              <a:rPr lang="nb-NO" sz="1800" b="1" i="0" dirty="0">
                <a:effectLst/>
                <a:latin typeface="Calibri" panose="020F0502020204030204" pitchFamily="34" charset="0"/>
                <a:ea typeface="Calibri" panose="020F0502020204030204" pitchFamily="34" charset="0"/>
                <a:cs typeface="Calibri" panose="020F0502020204030204" pitchFamily="34" charset="0"/>
              </a:rPr>
              <a:t>stemningsleie og humør</a:t>
            </a:r>
            <a:r>
              <a:rPr lang="nb-NO" sz="1800" i="0" dirty="0">
                <a:effectLst/>
                <a:latin typeface="Calibri" panose="020F0502020204030204" pitchFamily="34" charset="0"/>
                <a:ea typeface="Calibri" panose="020F0502020204030204" pitchFamily="34" charset="0"/>
                <a:cs typeface="Calibri" panose="020F0502020204030204" pitchFamily="34" charset="0"/>
              </a:rPr>
              <a:t>, </a:t>
            </a:r>
            <a:r>
              <a:rPr lang="nb-NO" sz="1800" b="1" i="0" dirty="0">
                <a:effectLst/>
                <a:latin typeface="Calibri" panose="020F0502020204030204" pitchFamily="34" charset="0"/>
                <a:ea typeface="Calibri" panose="020F0502020204030204" pitchFamily="34" charset="0"/>
                <a:cs typeface="Calibri" panose="020F0502020204030204" pitchFamily="34" charset="0"/>
              </a:rPr>
              <a:t>kognitive fungering</a:t>
            </a:r>
            <a:r>
              <a:rPr lang="nb-NO" sz="1800" i="0" dirty="0">
                <a:effectLst/>
                <a:latin typeface="Calibri" panose="020F0502020204030204" pitchFamily="34" charset="0"/>
                <a:ea typeface="Calibri" panose="020F0502020204030204" pitchFamily="34" charset="0"/>
                <a:cs typeface="Calibri" panose="020F0502020204030204" pitchFamily="34" charset="0"/>
              </a:rPr>
              <a:t> og </a:t>
            </a:r>
            <a:r>
              <a:rPr lang="nb-NO" sz="1800" b="1" i="0" dirty="0">
                <a:effectLst/>
                <a:latin typeface="Calibri" panose="020F0502020204030204" pitchFamily="34" charset="0"/>
                <a:ea typeface="Calibri" panose="020F0502020204030204" pitchFamily="34" charset="0"/>
                <a:cs typeface="Calibri" panose="020F0502020204030204" pitchFamily="34" charset="0"/>
              </a:rPr>
              <a:t>aktivitets- og energinivå</a:t>
            </a:r>
          </a:p>
          <a:p>
            <a:endParaRPr lang="nb-NO" altLang="nb-NO" b="0" i="0" dirty="0">
              <a:latin typeface="Calibri" panose="020F0502020204030204" pitchFamily="34" charset="0"/>
              <a:ea typeface="Calibri" panose="020F0502020204030204" pitchFamily="34" charset="0"/>
              <a:cs typeface="Calibri" panose="020F0502020204030204" pitchFamily="34" charset="0"/>
            </a:endParaRPr>
          </a:p>
          <a:p>
            <a:r>
              <a:rPr lang="nb-NO" altLang="nb-NO" b="0" i="1" dirty="0">
                <a:latin typeface="Calibri" panose="020F0502020204030204" pitchFamily="34" charset="0"/>
                <a:ea typeface="Calibri" panose="020F0502020204030204" pitchFamily="34" charset="0"/>
                <a:cs typeface="Calibri" panose="020F0502020204030204" pitchFamily="34" charset="0"/>
              </a:rPr>
              <a:t>Forklar begrepene:</a:t>
            </a:r>
          </a:p>
          <a:p>
            <a:r>
              <a:rPr lang="nb-NO" altLang="nb-NO" b="1" dirty="0">
                <a:latin typeface="+mn-lt"/>
              </a:rPr>
              <a:t>Stemningslidelse/affektiv lidelse</a:t>
            </a:r>
          </a:p>
          <a:p>
            <a:r>
              <a:rPr lang="nb-NO" altLang="nb-NO" b="0" dirty="0">
                <a:latin typeface="+mn-lt"/>
              </a:rPr>
              <a:t>Det betyr at det er</a:t>
            </a:r>
            <a:r>
              <a:rPr lang="nb-NO" altLang="nb-NO" b="0" baseline="0" dirty="0">
                <a:latin typeface="+mn-lt"/>
              </a:rPr>
              <a:t> en lidelse som i spesielt stor grad påvirker følelsene.</a:t>
            </a:r>
          </a:p>
          <a:p>
            <a:endParaRPr lang="nb-NO" altLang="nb-NO" b="1" dirty="0">
              <a:latin typeface="+mn-lt"/>
            </a:endParaRPr>
          </a:p>
          <a:p>
            <a:r>
              <a:rPr lang="nb-NO" altLang="nb-NO" b="1" dirty="0">
                <a:latin typeface="+mn-lt"/>
              </a:rPr>
              <a:t>Manisk-depressiv lidelse</a:t>
            </a:r>
          </a:p>
          <a:p>
            <a:r>
              <a:rPr lang="nb-NO" altLang="nb-NO" b="0" dirty="0">
                <a:latin typeface="+mn-lt"/>
              </a:rPr>
              <a:t>Betegnelsen manisk-depressiv lidelse har historisk vært brukt på litt ulike måter, men ofte synonymt med det vi i dag kaller bipolar I lidelse. </a:t>
            </a:r>
          </a:p>
          <a:p>
            <a:r>
              <a:rPr lang="nb-NO" altLang="nb-NO" b="0" dirty="0">
                <a:latin typeface="+mn-lt"/>
              </a:rPr>
              <a:t>Bipolar II lidelse ble først en offisiell diagnose i</a:t>
            </a:r>
            <a:r>
              <a:rPr lang="nb-NO" altLang="nb-NO" b="0" baseline="0" dirty="0">
                <a:latin typeface="+mn-lt"/>
              </a:rPr>
              <a:t> det amerikanske diagnosesystemet i 1994 (DSM-IV).</a:t>
            </a:r>
            <a:r>
              <a:rPr lang="nb-NO" altLang="nb-NO" b="0" dirty="0">
                <a:latin typeface="+mn-lt"/>
              </a:rPr>
              <a:t> </a:t>
            </a:r>
          </a:p>
          <a:p>
            <a:endParaRPr lang="nb-NO" altLang="nb-NO" b="1" dirty="0">
              <a:latin typeface="+mn-lt"/>
            </a:endParaRPr>
          </a:p>
          <a:p>
            <a:r>
              <a:rPr lang="nb-NO" altLang="nb-NO" b="1" dirty="0">
                <a:latin typeface="+mn-lt"/>
              </a:rPr>
              <a:t>Oftest en livslang lidelse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Anses hovedsakelig som en livslang lidelse. Dette er bl.a. basert på kliniske oppfølgingsstudier over 40 år og 15 år.</a:t>
            </a:r>
            <a:endParaRPr lang="nb-NO" altLang="nb-NO"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Samtidig vet vi at enkelte kan ha kun én manisk episode, eller kanskje et par affektive episoder, uten at det utvikler seg til en livslang lidelse. Det er også noen befolkningsstudier som antyder fallende forekomst i høyere alder, men studiene har svakheter som gjør funnene usikre.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Vellykket behandling og riktig egeninnsats vil kunne gjøre lidelsen mindre framtredende over tid, at den holdes i sjakk – litt som ved riktig behandling og livsførsel ved f.eks. allergier og diabetes. Dette kommer dere til å lære mye om på dette kurset. </a:t>
            </a:r>
          </a:p>
          <a:p>
            <a:endParaRPr lang="nb-NO" altLang="nb-NO" dirty="0">
              <a:latin typeface="+mn-lt"/>
            </a:endParaRPr>
          </a:p>
          <a:p>
            <a:r>
              <a:rPr lang="nb-NO" altLang="nb-NO" b="1" dirty="0">
                <a:latin typeface="+mn-lt"/>
              </a:rPr>
              <a:t>Unormalt store svingninger</a:t>
            </a:r>
          </a:p>
          <a:p>
            <a:r>
              <a:rPr lang="nb-NO" altLang="nb-NO" dirty="0">
                <a:latin typeface="+mn-lt"/>
              </a:rPr>
              <a:t>Svingningene i stemningsleiet m.m. skal være større</a:t>
            </a:r>
            <a:r>
              <a:rPr lang="nb-NO" altLang="nb-NO" baseline="0" dirty="0">
                <a:latin typeface="+mn-lt"/>
              </a:rPr>
              <a:t> en det vi anser som normale svingninger i dagsform som alle mennesker har. Svingningene skal også være episodiske – dvs. opptre innenfor avgrensede tidsperioder – og være unormale for personen.</a:t>
            </a:r>
          </a:p>
          <a:p>
            <a:endParaRPr lang="nb-NO" altLang="nb-NO" baseline="0" dirty="0">
              <a:latin typeface="+mn-lt"/>
            </a:endParaRPr>
          </a:p>
          <a:p>
            <a:r>
              <a:rPr lang="nb-NO" altLang="nb-NO" b="1" baseline="0" dirty="0">
                <a:latin typeface="+mn-lt"/>
              </a:rPr>
              <a:t>Stemningsleie og humør</a:t>
            </a:r>
          </a:p>
          <a:p>
            <a:pPr marL="171450" indent="-171450">
              <a:buFontTx/>
              <a:buChar char="-"/>
            </a:pPr>
            <a:r>
              <a:rPr lang="nb-NO" altLang="nb-NO" baseline="0" dirty="0">
                <a:latin typeface="+mn-lt"/>
              </a:rPr>
              <a:t>En viktig forskjell på stemningsleie og humør, er at et stemningsleie (f.eks. nedstemthet som ved depresjon) har lengre varighet enn humør som ofte kan skifte raskt. </a:t>
            </a:r>
          </a:p>
          <a:p>
            <a:pPr marL="171450" indent="-171450">
              <a:buFontTx/>
              <a:buChar char="-"/>
            </a:pPr>
            <a:r>
              <a:rPr lang="nb-NO" altLang="nb-NO" baseline="0" dirty="0">
                <a:latin typeface="+mn-lt"/>
              </a:rPr>
              <a:t>Stemningsleie kan sammenlignes med klima, mens humør kan sammenlignes med vær. Men ikke alle med bipolar lidelse har stabile endringer i stemningsleiet i affektive episoder. Noen har raske humørsvingninger, f.eks. hvis man opplever en blandet tilstand.</a:t>
            </a:r>
          </a:p>
          <a:p>
            <a:endParaRPr lang="nb-NO" altLang="nb-NO" baseline="0" dirty="0">
              <a:latin typeface="+mn-lt"/>
            </a:endParaRPr>
          </a:p>
          <a:p>
            <a:r>
              <a:rPr lang="nb-NO" altLang="nb-NO" b="1" baseline="0" dirty="0">
                <a:latin typeface="+mn-lt"/>
              </a:rPr>
              <a:t>Kognitiv fungering</a:t>
            </a:r>
          </a:p>
          <a:p>
            <a:r>
              <a:rPr lang="nb-NO" altLang="nb-NO" baseline="0" dirty="0">
                <a:latin typeface="+mn-lt"/>
              </a:rPr>
              <a:t>Handler om hvordan hjernen vår fungerer. I affektive episoder kan både tanketempoet, tankeinnholdet, konsentrasjonsevnen og hukommelsen endres.</a:t>
            </a:r>
          </a:p>
          <a:p>
            <a:endParaRPr lang="nb-NO" altLang="nb-NO" baseline="0" dirty="0">
              <a:latin typeface="+mn-lt"/>
            </a:endParaRPr>
          </a:p>
          <a:p>
            <a:r>
              <a:rPr lang="nb-NO" altLang="nb-NO" b="1" baseline="0" dirty="0">
                <a:latin typeface="+mn-lt"/>
              </a:rPr>
              <a:t>Aktivitets- og energinivå</a:t>
            </a:r>
          </a:p>
          <a:p>
            <a:pPr marL="171450" indent="-171450">
              <a:buFontTx/>
              <a:buChar char="-"/>
            </a:pPr>
            <a:r>
              <a:rPr lang="nb-NO" altLang="nb-NO" baseline="0" dirty="0">
                <a:latin typeface="+mn-lt"/>
              </a:rPr>
              <a:t>Energinivået endres i affektive episoder. Man kan oppleve å ha uvanlig mye eller lite energi. Dette påvirker aktivitetsnivået. </a:t>
            </a:r>
          </a:p>
          <a:p>
            <a:pPr marL="171450" indent="-171450">
              <a:buFontTx/>
              <a:buChar char="-"/>
            </a:pPr>
            <a:r>
              <a:rPr lang="nb-NO" altLang="nb-NO" baseline="0" dirty="0">
                <a:latin typeface="+mn-lt"/>
              </a:rPr>
              <a:t>Ved manier og hypomanier opplever man unormalt høyt energinivå over tid. Det er som om man har en turboknapp og utholdenheten til en «</a:t>
            </a:r>
            <a:r>
              <a:rPr lang="nb-NO" altLang="nb-NO" baseline="0" dirty="0" err="1">
                <a:latin typeface="+mn-lt"/>
              </a:rPr>
              <a:t>Duracellkanin</a:t>
            </a:r>
            <a:r>
              <a:rPr lang="nb-NO" altLang="nb-NO" baseline="0" dirty="0">
                <a:latin typeface="+mn-lt"/>
              </a:rPr>
              <a:t>». </a:t>
            </a:r>
          </a:p>
          <a:p>
            <a:pPr marL="171450" indent="-171450">
              <a:buFontTx/>
              <a:buChar char="-"/>
            </a:pPr>
            <a:r>
              <a:rPr lang="nb-NO" altLang="nb-NO" baseline="0" dirty="0">
                <a:latin typeface="+mn-lt"/>
              </a:rPr>
              <a:t>Et slikt vedvarende energinivå er umulig å oppnå på naturlig måte for friske personer. Dette, og det at store endringer i energinivået plutselig kan opptre, er noe av grunnen til at bipolar lidelse anses å ha en sterk biologisk komponent. </a:t>
            </a:r>
          </a:p>
          <a:p>
            <a:endParaRPr lang="nb-NO" altLang="nb-NO" baseline="0" dirty="0">
              <a:latin typeface="+mn-lt"/>
            </a:endParaRPr>
          </a:p>
          <a:p>
            <a:r>
              <a:rPr lang="nb-NO" altLang="nb-NO" u="sng" baseline="0" dirty="0">
                <a:latin typeface="+mn-lt"/>
              </a:rPr>
              <a:t>Ressurs for videre lesing: </a:t>
            </a:r>
          </a:p>
          <a:p>
            <a:pPr marL="171450" indent="-171450">
              <a:buFontTx/>
              <a:buChar char="-"/>
            </a:pPr>
            <a:r>
              <a:rPr lang="nb-NO" altLang="nb-NO" u="none" baseline="0" dirty="0">
                <a:latin typeface="+mn-lt"/>
              </a:rPr>
              <a:t>En livslang lidelse:</a:t>
            </a:r>
            <a:r>
              <a:rPr lang="nb-NO" altLang="nb-NO" dirty="0">
                <a:latin typeface="+mn-lt"/>
              </a:rPr>
              <a:t> Skjelstad, 2021, s. 115</a:t>
            </a:r>
          </a:p>
          <a:p>
            <a:pPr marL="0" indent="0">
              <a:buFontTx/>
              <a:buNone/>
            </a:pPr>
            <a:endParaRPr lang="nb-NO" altLang="nb-NO" u="none" baseline="0" dirty="0"/>
          </a:p>
          <a:p>
            <a:r>
              <a:rPr lang="nb-NO" altLang="nb-NO" baseline="0" dirty="0"/>
              <a:t> </a:t>
            </a:r>
            <a:endParaRPr lang="nb-NO" altLang="nb-NO" dirty="0"/>
          </a:p>
        </p:txBody>
      </p:sp>
    </p:spTree>
    <p:extLst>
      <p:ext uri="{BB962C8B-B14F-4D97-AF65-F5344CB8AC3E}">
        <p14:creationId xmlns:p14="http://schemas.microsoft.com/office/powerpoint/2010/main" val="295820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Det er også vanlig å oppleve </a:t>
            </a:r>
            <a:r>
              <a:rPr lang="nb-NO" altLang="nb-NO" sz="1100" b="1" dirty="0">
                <a:latin typeface="+mn-lt"/>
              </a:rPr>
              <a:t>irritabelt</a:t>
            </a:r>
            <a:r>
              <a:rPr lang="nb-NO" altLang="nb-NO" sz="1100" dirty="0">
                <a:latin typeface="+mn-lt"/>
              </a:rPr>
              <a:t> stemningsleie både ved hypomani/mani og ved depresjon.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a:t>
            </a:r>
            <a:r>
              <a:rPr lang="nb-NO" altLang="nb-NO" sz="1100" b="1" dirty="0">
                <a:latin typeface="+mn-lt"/>
              </a:rPr>
              <a:t>blandet</a:t>
            </a:r>
            <a:r>
              <a:rPr lang="nb-NO" altLang="nb-NO" sz="1100" dirty="0">
                <a:latin typeface="+mn-lt"/>
              </a:rPr>
              <a:t> tilstand opplever</a:t>
            </a:r>
            <a:r>
              <a:rPr lang="nb-NO" altLang="nb-NO" sz="1100" baseline="0" dirty="0">
                <a:latin typeface="+mn-lt"/>
              </a:rPr>
              <a:t> man enten raske svingninger mellom polene innenfor en sykdomsepisode eller noen symptomer fra begge poler samtidig. Vi skal snakke grundigere om symptomer og hvordan sykdommen kan arte seg (ulike utforminger) de neste </a:t>
            </a:r>
            <a:r>
              <a:rPr lang="nb-NO" altLang="nb-NO" sz="1100" baseline="0" dirty="0" err="1">
                <a:latin typeface="+mn-lt"/>
              </a:rPr>
              <a:t>kursgangene</a:t>
            </a:r>
            <a:r>
              <a:rPr lang="nb-NO" altLang="nb-NO" sz="1100"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baseline="0" dirty="0">
                <a:latin typeface="+mn-lt"/>
              </a:rPr>
              <a:t>Begrepsforklaringer: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1" dirty="0">
                <a:latin typeface="+mn-lt"/>
              </a:rPr>
              <a:t>unipolar</a:t>
            </a:r>
            <a:r>
              <a:rPr lang="nb-NO" altLang="nb-NO" sz="1100" b="0" dirty="0">
                <a:latin typeface="+mn-lt"/>
              </a:rPr>
              <a:t> (en-polet) depresjon.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Mani og depresjon kan gå over i </a:t>
            </a:r>
            <a:r>
              <a:rPr lang="nb-NO" altLang="nb-NO" sz="1100" b="1" dirty="0">
                <a:latin typeface="+mn-lt"/>
              </a:rPr>
              <a:t>psykose</a:t>
            </a:r>
          </a:p>
        </p:txBody>
      </p:sp>
    </p:spTree>
    <p:extLst>
      <p:ext uri="{BB962C8B-B14F-4D97-AF65-F5344CB8AC3E}">
        <p14:creationId xmlns:p14="http://schemas.microsoft.com/office/powerpoint/2010/main" val="19236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0" indent="0">
              <a:buClr>
                <a:srgbClr val="00338D"/>
              </a:buClr>
              <a:buSzPct val="110000"/>
              <a:buNone/>
            </a:pPr>
            <a:r>
              <a:rPr lang="nb-NO" altLang="nb-NO" sz="1100" i="1" baseline="0" dirty="0">
                <a:latin typeface="+mn-lt"/>
                <a:ea typeface="Cambria" panose="02040503050406030204" pitchFamily="18" charset="0"/>
              </a:rPr>
              <a:t>Kurslederne vurderer selv hvor mye av informasjonen nedenfor det er nødvendig å formidle.</a:t>
            </a:r>
            <a:endParaRPr lang="nb-NO" altLang="nb-NO" sz="1100" i="1" dirty="0">
              <a:latin typeface="+mn-lt"/>
              <a:ea typeface="Cambria" panose="02040503050406030204" pitchFamily="18" charset="0"/>
            </a:endParaRPr>
          </a:p>
          <a:p>
            <a:pPr marL="0" indent="0">
              <a:buClr>
                <a:srgbClr val="00338D"/>
              </a:buClr>
              <a:buSzPct val="110000"/>
              <a:buNone/>
            </a:pPr>
            <a:endParaRPr lang="nb-NO" altLang="nb-NO" sz="1100" b="1" dirty="0">
              <a:latin typeface="+mn-lt"/>
              <a:ea typeface="Cambria" panose="02040503050406030204" pitchFamily="18" charset="0"/>
            </a:endParaRPr>
          </a:p>
          <a:p>
            <a:pPr marL="0" indent="0">
              <a:buClr>
                <a:srgbClr val="00338D"/>
              </a:buClr>
              <a:buSzPct val="110000"/>
              <a:buNone/>
            </a:pPr>
            <a:r>
              <a:rPr lang="nb-NO" altLang="nb-NO" sz="1100" b="1" dirty="0">
                <a:latin typeface="+mn-lt"/>
                <a:ea typeface="Cambria" panose="02040503050406030204" pitchFamily="18" charset="0"/>
              </a:rPr>
              <a:t>Tekst:</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Alle disse diagnosene</a:t>
            </a:r>
            <a:r>
              <a:rPr lang="nb-NO" altLang="nb-NO" sz="1100" baseline="0" dirty="0">
                <a:latin typeface="+mn-lt"/>
                <a:ea typeface="Cambria" panose="02040503050406030204" pitchFamily="18" charset="0"/>
              </a:rPr>
              <a:t> har lignende symptomer. H</a:t>
            </a:r>
            <a:r>
              <a:rPr lang="nb-NO" altLang="nb-NO" sz="1100" dirty="0">
                <a:latin typeface="+mn-lt"/>
                <a:ea typeface="Cambria" panose="02040503050406030204" pitchFamily="18" charset="0"/>
              </a:rPr>
              <a:t>ovedforskjellen handler om hvor sterke symptomene er, hvor lenge de varer og hvilke konsekvenser de fører til. På dette kurset kommer vi til å snakke mest om bipolar I og II lidelse. </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endParaRPr lang="nb-NO" altLang="nb-NO" sz="1100" baseline="0" dirty="0">
              <a:latin typeface="+mn-lt"/>
              <a:ea typeface="Cambria" panose="02040503050406030204" pitchFamily="18" charset="0"/>
            </a:endParaRPr>
          </a:p>
          <a:p>
            <a:pPr marL="342900" indent="-342900">
              <a:buClr>
                <a:srgbClr val="00338D"/>
              </a:buClr>
              <a:buSzPct val="110000"/>
              <a:buFont typeface="Calibri Light" panose="020F0302020204030204" pitchFamily="34" charset="0"/>
              <a:buChar char="−"/>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p>
          <a:p>
            <a:pPr marL="0" indent="0">
              <a:buClr>
                <a:srgbClr val="00338D"/>
              </a:buClr>
              <a:buSzPct val="110000"/>
              <a:buFontTx/>
              <a:buNone/>
            </a:pPr>
            <a:endParaRPr lang="nb-NO" altLang="nb-NO" sz="1100" dirty="0">
              <a:latin typeface="+mn-lt"/>
              <a:ea typeface="Cambria" panose="02040503050406030204" pitchFamily="18" charset="0"/>
            </a:endParaRPr>
          </a:p>
          <a:p>
            <a:pPr marL="0" indent="0">
              <a:buClr>
                <a:srgbClr val="00338D"/>
              </a:buClr>
              <a:buSzPct val="110000"/>
              <a:buFontTx/>
              <a:buNone/>
            </a:pPr>
            <a:r>
              <a:rPr lang="nb-NO" altLang="nb-NO" sz="1100" dirty="0">
                <a:latin typeface="+mn-lt"/>
                <a:ea typeface="Cambria" panose="02040503050406030204" pitchFamily="18" charset="0"/>
              </a:rPr>
              <a:t>Minimumskriteriene blir da:</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endParaRPr lang="nb-NO" altLang="nb-NO" sz="1100" u="sng" dirty="0">
              <a:latin typeface="+mn-lt"/>
            </a:endParaRPr>
          </a:p>
          <a:p>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342900" indent="-342900">
              <a:buFont typeface="Calibri Light" panose="020F0302020204030204" pitchFamily="34" charset="0"/>
              <a:buChar char="−"/>
            </a:pPr>
            <a:r>
              <a:rPr lang="nb-NO" altLang="nb-NO" sz="1100" baseline="0" dirty="0">
                <a:latin typeface="+mn-lt"/>
              </a:rPr>
              <a:t>Grunnen til at de fleste i Norge bruker betegnelsene bipolar I og II lidelse, er bl.a. fordi nesten all forskning på bipolar lidelse bruker diagnosesystemet DSM. </a:t>
            </a:r>
          </a:p>
          <a:p>
            <a:pPr marL="342900" indent="-342900">
              <a:buFont typeface="Calibri Light" panose="020F0302020204030204" pitchFamily="34" charset="0"/>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En ulempe med dette, er at noen kun opplever mani en gang. De vil da likevel få diagnosen bipolar I lidelse. </a:t>
            </a:r>
            <a:endParaRPr lang="nb-NO" altLang="nb-NO" sz="1100" dirty="0">
              <a:latin typeface="+mn-lt"/>
            </a:endParaRPr>
          </a:p>
          <a:p>
            <a:pPr marL="342900" indent="-342900">
              <a:buFont typeface="Calibri Light" panose="020F0302020204030204" pitchFamily="34" charset="0"/>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342900" indent="-342900">
              <a:buFont typeface="Calibri Light" panose="020F0302020204030204" pitchFamily="34" charset="0"/>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245903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indent="0">
              <a:buFontTx/>
              <a:buNone/>
            </a:pPr>
            <a:r>
              <a:rPr lang="nb-NO" altLang="nb-NO" sz="1100" dirty="0">
                <a:latin typeface="+mn-lt"/>
              </a:rPr>
              <a:t>Det er normalt at følelser og stemningsleiet svinger noe. Det er når stemningsleiet svinger uforholdsmessig mye, og dette får konsekvenser for en selv eller andre, at det faller utenfor ”normalen” og bør behandles.</a:t>
            </a:r>
          </a:p>
          <a:p>
            <a:pPr marL="0" indent="0">
              <a:buFontTx/>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latin typeface="+mn-lt"/>
              </a:rPr>
              <a:t>Forklar i korte trekk (se nedenfor) hva plansjen illustrerer og si at vi senere på kurset skal gå grundigere inn i hva de</a:t>
            </a:r>
            <a:r>
              <a:rPr lang="nb-NO" altLang="nb-NO" sz="1100" i="1" baseline="0" dirty="0">
                <a:latin typeface="+mn-lt"/>
              </a:rPr>
              <a:t> ulike affektive episodene innebærer.</a:t>
            </a:r>
            <a:endParaRPr lang="nb-NO" altLang="nb-NO" sz="1100" dirty="0">
              <a:latin typeface="+mn-lt"/>
            </a:endParaRPr>
          </a:p>
          <a:p>
            <a:pPr marL="0" indent="0">
              <a:buFontTx/>
              <a:buNone/>
            </a:pPr>
            <a:r>
              <a:rPr lang="nb-NO" altLang="nb-NO" sz="1100" i="1" dirty="0">
                <a:latin typeface="+mn-lt"/>
              </a:rPr>
              <a:t>Vis forskjellen på bipolar I og bipolar II.</a:t>
            </a:r>
          </a:p>
          <a:p>
            <a:pPr marL="0" indent="0">
              <a:buFontTx/>
              <a:buNone/>
            </a:pPr>
            <a:endParaRPr lang="nb-NO" altLang="nb-NO" sz="1100" i="1" dirty="0">
              <a:latin typeface="+mn-lt"/>
            </a:endParaRPr>
          </a:p>
          <a:p>
            <a:pPr marL="171450" indent="-171450">
              <a:buFont typeface="Arial" panose="020B0604020202020204" pitchFamily="34" charset="0"/>
              <a:buChar char="•"/>
            </a:pPr>
            <a:r>
              <a:rPr lang="nb-NO" altLang="nb-NO" sz="1100" dirty="0">
                <a:latin typeface="+mn-lt"/>
              </a:rPr>
              <a:t>Blandet tilstand / episode innebærer symptomer fra begge poler innenfor samme</a:t>
            </a:r>
            <a:r>
              <a:rPr lang="nb-NO" altLang="nb-NO" sz="1100" baseline="0" dirty="0">
                <a:latin typeface="+mn-lt"/>
              </a:rPr>
              <a:t> affektive episode.</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Syklotymi</a:t>
            </a:r>
            <a:r>
              <a:rPr lang="nb-NO" altLang="nb-NO" sz="1100" dirty="0">
                <a:latin typeface="+mn-lt"/>
              </a:rPr>
              <a:t> (vedvarende stemningssvingninger) vises ikke her. </a:t>
            </a:r>
            <a:r>
              <a:rPr lang="nb-NO" altLang="nb-NO" sz="1100" dirty="0" err="1">
                <a:latin typeface="+mn-lt"/>
              </a:rPr>
              <a:t>Syklotyme</a:t>
            </a:r>
            <a:r>
              <a:rPr lang="nb-NO" altLang="nb-NO" sz="1100" dirty="0">
                <a:latin typeface="+mn-lt"/>
              </a:rPr>
              <a:t> svingninger er</a:t>
            </a:r>
            <a:r>
              <a:rPr lang="nb-NO" altLang="nb-NO" sz="1100" baseline="0" dirty="0">
                <a:latin typeface="+mn-lt"/>
              </a:rPr>
              <a:t> ikke store nok til å nå terskelen for hypomani eller mild depresjon, men kan likevel oppleves plagsomme. </a:t>
            </a:r>
            <a:endParaRPr lang="nb-NO" altLang="nb-NO" sz="1100" dirty="0">
              <a:latin typeface="+mn-lt"/>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0" baseline="0" dirty="0">
                <a:latin typeface="+mn-lt"/>
              </a:rPr>
              <a:t>Skjelstad (2021), kap.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11482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02.01.2025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02.01.2025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02.01.2025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02.01.2025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02.01.2025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9ABF2-8EA7-D887-9ABB-C6B347C329A6}"/>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3" name="Rectangle 8">
            <a:extLst>
              <a:ext uri="{FF2B5EF4-FFF2-40B4-BE49-F238E27FC236}">
                <a16:creationId xmlns:a16="http://schemas.microsoft.com/office/drawing/2014/main" id="{43305F67-62A1-CB7A-2DC7-7553E8A8883A}"/>
              </a:ext>
            </a:extLst>
          </p:cNvPr>
          <p:cNvSpPr>
            <a:spLocks noGrp="1" noChangeArrowheads="1"/>
          </p:cNvSpPr>
          <p:nvPr>
            <p:ph type="ctrTitle"/>
          </p:nvPr>
        </p:nvSpPr>
        <p:spPr>
          <a:xfrm>
            <a:off x="708917" y="2539251"/>
            <a:ext cx="5888653" cy="784830"/>
          </a:xfrm>
        </p:spPr>
        <p:txBody>
          <a:bodyPr anchor="t">
            <a:normAutofit/>
          </a:bodyPr>
          <a:lstStyle/>
          <a:p>
            <a:r>
              <a:rPr lang="nb-NO" dirty="0"/>
              <a:t>Introduksjon</a:t>
            </a:r>
            <a:endParaRPr lang="nb-NO" altLang="nb-NO" dirty="0"/>
          </a:p>
        </p:txBody>
      </p:sp>
      <p:sp>
        <p:nvSpPr>
          <p:cNvPr id="5" name="Undertittel 8">
            <a:extLst>
              <a:ext uri="{FF2B5EF4-FFF2-40B4-BE49-F238E27FC236}">
                <a16:creationId xmlns:a16="http://schemas.microsoft.com/office/drawing/2014/main" id="{375D3CCF-AC57-F5C4-8173-34ECC2B6838B}"/>
              </a:ext>
            </a:extLst>
          </p:cNvPr>
          <p:cNvSpPr>
            <a:spLocks noGrp="1"/>
          </p:cNvSpPr>
          <p:nvPr>
            <p:ph type="subTitle" idx="1"/>
          </p:nvPr>
        </p:nvSpPr>
        <p:spPr>
          <a:xfrm>
            <a:off x="588777" y="5309334"/>
            <a:ext cx="10787757" cy="553998"/>
          </a:xfrm>
        </p:spPr>
        <p:txBody>
          <a:bodyPr/>
          <a:lstStyle/>
          <a:p>
            <a:r>
              <a:rPr lang="nb-NO" dirty="0"/>
              <a:t>Velkommen til kurs for personer med bipolar lidelse!</a:t>
            </a:r>
          </a:p>
        </p:txBody>
      </p:sp>
      <p:sp>
        <p:nvSpPr>
          <p:cNvPr id="6" name="Ellipse 5">
            <a:extLst>
              <a:ext uri="{FF2B5EF4-FFF2-40B4-BE49-F238E27FC236}">
                <a16:creationId xmlns:a16="http://schemas.microsoft.com/office/drawing/2014/main" id="{8DB46430-F157-B160-8019-1D4B0A8C76B6}"/>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14135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t">
            <a:normAutofit/>
          </a:bodyPr>
          <a:lstStyle/>
          <a:p>
            <a:r>
              <a:rPr lang="nb-NO" altLang="nb-NO" dirty="0"/>
              <a:t>Hvorfor diagnostisere?</a:t>
            </a:r>
          </a:p>
        </p:txBody>
      </p:sp>
      <p:sp>
        <p:nvSpPr>
          <p:cNvPr id="88067" name="Rectangle 3"/>
          <p:cNvSpPr>
            <a:spLocks noGrp="1" noChangeArrowheads="1"/>
          </p:cNvSpPr>
          <p:nvPr>
            <p:ph idx="1"/>
          </p:nvPr>
        </p:nvSpPr>
        <p:spPr/>
        <p:txBody>
          <a:bodyPr anchor="b">
            <a:normAutofit/>
          </a:bodyPr>
          <a:lstStyle/>
          <a:p>
            <a:pPr>
              <a:lnSpc>
                <a:spcPct val="100000"/>
              </a:lnSpc>
              <a:spcBef>
                <a:spcPct val="70000"/>
              </a:spcBef>
              <a:buClr>
                <a:srgbClr val="00338D"/>
              </a:buClr>
            </a:pPr>
            <a:r>
              <a:rPr lang="nb-NO" altLang="nb-NO" dirty="0">
                <a:ea typeface="Cambria" panose="02040503050406030204" pitchFamily="18" charset="0"/>
              </a:rPr>
              <a:t>Kvalitetssikring – få riktig behandling</a:t>
            </a:r>
          </a:p>
          <a:p>
            <a:pPr>
              <a:lnSpc>
                <a:spcPct val="100000"/>
              </a:lnSpc>
              <a:spcBef>
                <a:spcPct val="70000"/>
              </a:spcBef>
              <a:buClr>
                <a:srgbClr val="00338D"/>
              </a:buClr>
            </a:pPr>
            <a:r>
              <a:rPr lang="nb-NO" altLang="nb-NO" dirty="0">
                <a:ea typeface="Cambria" panose="02040503050406030204" pitchFamily="18" charset="0"/>
              </a:rPr>
              <a:t>Kan utløse rettigheter </a:t>
            </a:r>
          </a:p>
          <a:p>
            <a:pPr>
              <a:lnSpc>
                <a:spcPct val="100000"/>
              </a:lnSpc>
              <a:spcBef>
                <a:spcPct val="70000"/>
              </a:spcBef>
              <a:buClr>
                <a:srgbClr val="00338D"/>
              </a:buClr>
            </a:pPr>
            <a:r>
              <a:rPr lang="nb-NO" altLang="nb-NO" dirty="0">
                <a:ea typeface="Cambria" panose="02040503050406030204" pitchFamily="18" charset="0"/>
              </a:rPr>
              <a:t>Fagterminologi forenkler kommunikasjon</a:t>
            </a:r>
          </a:p>
          <a:p>
            <a:pPr>
              <a:lnSpc>
                <a:spcPct val="100000"/>
              </a:lnSpc>
              <a:spcBef>
                <a:spcPct val="70000"/>
              </a:spcBef>
              <a:buClr>
                <a:srgbClr val="00338D"/>
              </a:buClr>
            </a:pPr>
            <a:r>
              <a:rPr lang="nb-NO" altLang="nb-NO" dirty="0">
                <a:ea typeface="Cambria" panose="02040503050406030204" pitchFamily="18" charset="0"/>
              </a:rPr>
              <a:t>Bidrar til å forklare tidligere atferd</a:t>
            </a:r>
          </a:p>
        </p:txBody>
      </p:sp>
    </p:spTree>
    <p:extLst>
      <p:ext uri="{BB962C8B-B14F-4D97-AF65-F5344CB8AC3E}">
        <p14:creationId xmlns:p14="http://schemas.microsoft.com/office/powerpoint/2010/main" val="16920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latin typeface="+mj-lt"/>
              </a:rPr>
              <a:t>Utbredelse</a:t>
            </a:r>
          </a:p>
        </p:txBody>
      </p:sp>
      <p:sp>
        <p:nvSpPr>
          <p:cNvPr id="118787" name="Rectangle 3"/>
          <p:cNvSpPr>
            <a:spLocks noGrp="1" noChangeArrowheads="1"/>
          </p:cNvSpPr>
          <p:nvPr>
            <p:ph idx="1"/>
          </p:nvPr>
        </p:nvSpPr>
        <p:spPr/>
        <p:txBody>
          <a:bodyPr anchor="b">
            <a:normAutofit/>
          </a:bodyPr>
          <a:lstStyle/>
          <a:p>
            <a:pPr marL="0" indent="0">
              <a:lnSpc>
                <a:spcPct val="100000"/>
              </a:lnSpc>
              <a:spcBef>
                <a:spcPct val="50000"/>
              </a:spcBef>
              <a:buClr>
                <a:srgbClr val="00338D"/>
              </a:buClr>
              <a:buNone/>
            </a:pPr>
            <a:r>
              <a:rPr lang="nb-NO" altLang="nb-NO" dirty="0">
                <a:ea typeface="Cambria" panose="02040503050406030204" pitchFamily="18" charset="0"/>
              </a:rPr>
              <a:t>I løpet av livet utvikler omtrent:</a:t>
            </a:r>
          </a:p>
          <a:p>
            <a:pPr marL="0" indent="0">
              <a:lnSpc>
                <a:spcPct val="100000"/>
              </a:lnSpc>
              <a:spcBef>
                <a:spcPct val="50000"/>
              </a:spcBef>
              <a:buClr>
                <a:srgbClr val="00338D"/>
              </a:buClr>
              <a:buNone/>
            </a:pPr>
            <a:endParaRPr lang="nb-NO" altLang="nb-NO" sz="2800" dirty="0">
              <a:ea typeface="Cambria" panose="02040503050406030204" pitchFamily="18" charset="0"/>
            </a:endParaRPr>
          </a:p>
          <a:p>
            <a:pPr marL="666750" indent="-457200">
              <a:lnSpc>
                <a:spcPct val="100000"/>
              </a:lnSpc>
              <a:spcBef>
                <a:spcPct val="50000"/>
              </a:spcBef>
              <a:buClr>
                <a:srgbClr val="00338D"/>
              </a:buClr>
            </a:pPr>
            <a:r>
              <a:rPr lang="nb-NO" altLang="nb-NO" dirty="0">
                <a:ea typeface="Cambria" panose="02040503050406030204" pitchFamily="18" charset="0"/>
              </a:rPr>
              <a:t>1 % bipolar I lidelse</a:t>
            </a:r>
          </a:p>
          <a:p>
            <a:pPr marL="666750" indent="-457200">
              <a:lnSpc>
                <a:spcPct val="100000"/>
              </a:lnSpc>
              <a:spcBef>
                <a:spcPct val="50000"/>
              </a:spcBef>
              <a:buClr>
                <a:srgbClr val="00338D"/>
              </a:buClr>
            </a:pPr>
            <a:r>
              <a:rPr lang="nb-NO" altLang="nb-NO" dirty="0">
                <a:ea typeface="Cambria" panose="02040503050406030204" pitchFamily="18" charset="0"/>
              </a:rPr>
              <a:t>2 % bipolar II lidelse</a:t>
            </a:r>
          </a:p>
          <a:p>
            <a:pPr marL="666750" indent="-457200">
              <a:lnSpc>
                <a:spcPct val="100000"/>
              </a:lnSpc>
              <a:spcBef>
                <a:spcPct val="50000"/>
              </a:spcBef>
              <a:buClr>
                <a:srgbClr val="00338D"/>
              </a:buClr>
            </a:pPr>
            <a:r>
              <a:rPr lang="nb-NO" altLang="nb-NO" dirty="0">
                <a:ea typeface="Cambria" panose="02040503050406030204" pitchFamily="18" charset="0"/>
              </a:rPr>
              <a:t>Ytterligere noen prosent </a:t>
            </a:r>
            <a:br>
              <a:rPr lang="nb-NO" altLang="nb-NO" dirty="0">
                <a:ea typeface="Cambria" panose="02040503050406030204" pitchFamily="18" charset="0"/>
              </a:rPr>
            </a:br>
            <a:r>
              <a:rPr lang="nb-NO" altLang="nb-NO" dirty="0">
                <a:ea typeface="Cambria" panose="02040503050406030204" pitchFamily="18" charset="0"/>
              </a:rPr>
              <a:t>utvikler </a:t>
            </a:r>
            <a:r>
              <a:rPr lang="nb-NO" altLang="nb-NO" dirty="0" err="1">
                <a:ea typeface="Cambria" panose="02040503050406030204" pitchFamily="18" charset="0"/>
              </a:rPr>
              <a:t>syklotymi</a:t>
            </a:r>
            <a:r>
              <a:rPr lang="nb-NO" altLang="nb-NO" dirty="0">
                <a:ea typeface="Cambria" panose="02040503050406030204" pitchFamily="18" charset="0"/>
              </a:rPr>
              <a:t> og </a:t>
            </a:r>
            <a:br>
              <a:rPr lang="nb-NO" altLang="nb-NO" dirty="0">
                <a:ea typeface="Cambria" panose="02040503050406030204" pitchFamily="18" charset="0"/>
              </a:rPr>
            </a:br>
            <a:r>
              <a:rPr lang="nb-NO" altLang="nb-NO" dirty="0">
                <a:ea typeface="Cambria" panose="02040503050406030204" pitchFamily="18" charset="0"/>
              </a:rPr>
              <a:t>andre spesifiserte og </a:t>
            </a:r>
            <a:br>
              <a:rPr lang="nb-NO" altLang="nb-NO" dirty="0">
                <a:ea typeface="Cambria" panose="02040503050406030204" pitchFamily="18" charset="0"/>
              </a:rPr>
            </a:br>
            <a:r>
              <a:rPr lang="nb-NO" altLang="nb-NO" dirty="0">
                <a:ea typeface="Cambria" panose="02040503050406030204" pitchFamily="18" charset="0"/>
              </a:rPr>
              <a:t>uspesifiserte varianter</a:t>
            </a:r>
          </a:p>
        </p:txBody>
      </p:sp>
      <p:pic>
        <p:nvPicPr>
          <p:cNvPr id="11" name="Bilde 10">
            <a:extLst>
              <a:ext uri="{FF2B5EF4-FFF2-40B4-BE49-F238E27FC236}">
                <a16:creationId xmlns:a16="http://schemas.microsoft.com/office/drawing/2014/main" id="{F5D6D754-6BBF-E56B-215B-84BDE9D148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82110" y="1528761"/>
            <a:ext cx="5946163" cy="4745038"/>
          </a:xfrm>
          <a:prstGeom prst="rect">
            <a:avLst/>
          </a:prstGeom>
        </p:spPr>
      </p:pic>
    </p:spTree>
    <p:extLst>
      <p:ext uri="{BB962C8B-B14F-4D97-AF65-F5344CB8AC3E}">
        <p14:creationId xmlns:p14="http://schemas.microsoft.com/office/powerpoint/2010/main" val="10251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48FFC885-3486-73FA-C7ED-CEF5E2795CAA}"/>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5E56C7E-CBF8-D56A-0537-5F01BA8A7A44}"/>
              </a:ext>
            </a:extLst>
          </p:cNvPr>
          <p:cNvSpPr/>
          <p:nvPr/>
        </p:nvSpPr>
        <p:spPr>
          <a:xfrm>
            <a:off x="624567" y="40089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r>
              <a:rPr lang="nb-NO" dirty="0"/>
              <a:t>Hvordan var det å få diagnosen? </a:t>
            </a:r>
          </a:p>
          <a:p>
            <a:pPr lvl="1">
              <a:lnSpc>
                <a:spcPct val="100000"/>
              </a:lnSpc>
            </a:pPr>
            <a:r>
              <a:rPr lang="nb-NO" dirty="0"/>
              <a:t>Hva følte du? Ble du lettet, forvirret, sint, lei deg… </a:t>
            </a:r>
          </a:p>
          <a:p>
            <a:pPr lvl="1">
              <a:lnSpc>
                <a:spcPct val="100000"/>
              </a:lnSpc>
            </a:pPr>
            <a:r>
              <a:rPr lang="nb-NO" dirty="0"/>
              <a:t>Var du enig i diagnosen?</a:t>
            </a:r>
          </a:p>
          <a:p>
            <a:pPr lvl="1">
              <a:lnSpc>
                <a:spcPct val="100000"/>
              </a:lnSpc>
            </a:pPr>
            <a:endParaRPr lang="nb-NO" sz="2000" dirty="0"/>
          </a:p>
          <a:p>
            <a:pPr marL="514350" indent="-514350">
              <a:lnSpc>
                <a:spcPct val="100000"/>
              </a:lnSpc>
              <a:buFont typeface="+mj-lt"/>
              <a:buAutoNum type="arabicPeriod"/>
            </a:pPr>
            <a:r>
              <a:rPr lang="nb-NO" dirty="0"/>
              <a:t>Hva er din holdning til diagnosen og det å ha lidelsen nå? </a:t>
            </a:r>
          </a:p>
        </p:txBody>
      </p:sp>
      <p:pic>
        <p:nvPicPr>
          <p:cNvPr id="5" name="Bilde 4" descr="Et bilde som inneholder clip art, tegning, illustrasjon, Grafikk&#10;&#10;Automatisk generert beskrivelse">
            <a:extLst>
              <a:ext uri="{FF2B5EF4-FFF2-40B4-BE49-F238E27FC236}">
                <a16:creationId xmlns:a16="http://schemas.microsoft.com/office/drawing/2014/main" id="{C9938FFC-BFA0-D03F-4E72-17E776437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693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latin typeface="+mj-lt"/>
                <a:ea typeface="Cambria" panose="02040503050406030204" pitchFamily="18" charset="0"/>
              </a:rPr>
              <a:t>Går det an å forebygge tilbakefall?</a:t>
            </a:r>
            <a:endParaRPr lang="nb-NO" dirty="0">
              <a:latin typeface="+mj-lt"/>
            </a:endParaRP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En av hovedhensiktene med kurset er å dele kunnskap om hvordan forebygge, forkorte og mildne tilbakefall</a:t>
            </a:r>
          </a:p>
          <a:p>
            <a:pPr>
              <a:lnSpc>
                <a:spcPct val="100000"/>
              </a:lnSpc>
            </a:pPr>
            <a:endParaRPr lang="nb-NO" dirty="0"/>
          </a:p>
          <a:p>
            <a:pPr marL="0" indent="0">
              <a:lnSpc>
                <a:spcPct val="100000"/>
              </a:lnSpc>
              <a:buNone/>
            </a:pPr>
            <a:r>
              <a:rPr lang="nb-NO" dirty="0"/>
              <a:t>Det finnes to hovedgrupper av tiltak:</a:t>
            </a:r>
          </a:p>
          <a:p>
            <a:pPr>
              <a:lnSpc>
                <a:spcPct val="100000"/>
              </a:lnSpc>
            </a:pPr>
            <a:endParaRPr lang="nb-NO" dirty="0"/>
          </a:p>
          <a:p>
            <a:pPr marL="914400" lvl="1" indent="-457200">
              <a:lnSpc>
                <a:spcPct val="100000"/>
              </a:lnSpc>
              <a:buFont typeface="+mj-lt"/>
              <a:buAutoNum type="arabicPeriod"/>
            </a:pPr>
            <a:r>
              <a:rPr lang="nb-NO" dirty="0"/>
              <a:t>Medikamentell behandling</a:t>
            </a:r>
          </a:p>
          <a:p>
            <a:pPr marL="914400" lvl="1" indent="-457200">
              <a:lnSpc>
                <a:spcPct val="100000"/>
              </a:lnSpc>
              <a:buFont typeface="+mj-lt"/>
              <a:buAutoNum type="arabicPeriod"/>
            </a:pPr>
            <a:r>
              <a:rPr lang="nb-NO" dirty="0"/>
              <a:t>Psykososiale behandlingsformer</a:t>
            </a:r>
          </a:p>
          <a:p>
            <a:pPr marL="0" indent="0">
              <a:lnSpc>
                <a:spcPct val="100000"/>
              </a:lnSpc>
              <a:spcBef>
                <a:spcPts val="600"/>
              </a:spcBef>
              <a:buNone/>
            </a:pPr>
            <a:endParaRPr lang="nb-NO" dirty="0"/>
          </a:p>
          <a:p>
            <a:pPr marL="0" indent="0">
              <a:lnSpc>
                <a:spcPct val="100000"/>
              </a:lnSpc>
              <a:buNone/>
            </a:pPr>
            <a:r>
              <a:rPr lang="nb-NO" dirty="0"/>
              <a:t>Hva vet vi om effekten av disse? </a:t>
            </a:r>
          </a:p>
        </p:txBody>
      </p:sp>
    </p:spTree>
    <p:extLst>
      <p:ext uri="{BB962C8B-B14F-4D97-AF65-F5344CB8AC3E}">
        <p14:creationId xmlns:p14="http://schemas.microsoft.com/office/powerpoint/2010/main" val="38371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Medikamentell behandling</a:t>
            </a:r>
          </a:p>
        </p:txBody>
      </p:sp>
      <p:sp>
        <p:nvSpPr>
          <p:cNvPr id="3" name="Plassholder for innhold 2"/>
          <p:cNvSpPr>
            <a:spLocks noGrp="1"/>
          </p:cNvSpPr>
          <p:nvPr>
            <p:ph idx="1"/>
          </p:nvPr>
        </p:nvSpPr>
        <p:spPr/>
        <p:txBody>
          <a:bodyPr anchor="b">
            <a:normAutofit/>
          </a:bodyPr>
          <a:lstStyle/>
          <a:p>
            <a:pPr>
              <a:lnSpc>
                <a:spcPct val="100000"/>
              </a:lnSpc>
            </a:pPr>
            <a:r>
              <a:rPr lang="nb-NO" altLang="nb-NO" dirty="0"/>
              <a:t>For mange har medikamenter god tilbakefallsforebyggende effekt</a:t>
            </a:r>
          </a:p>
          <a:p>
            <a:pPr>
              <a:lnSpc>
                <a:spcPct val="100000"/>
              </a:lnSpc>
            </a:pPr>
            <a:r>
              <a:rPr lang="nb-NO" altLang="nb-NO" dirty="0"/>
              <a:t>Er fortsatt den grunnleggende behandlingsformen</a:t>
            </a:r>
          </a:p>
          <a:p>
            <a:pPr marL="0" indent="0">
              <a:lnSpc>
                <a:spcPct val="100000"/>
              </a:lnSpc>
              <a:spcBef>
                <a:spcPts val="2400"/>
              </a:spcBef>
              <a:buNone/>
            </a:pPr>
            <a:r>
              <a:rPr lang="nb-NO" altLang="nb-NO" dirty="0"/>
              <a:t>Men noen:</a:t>
            </a:r>
          </a:p>
          <a:p>
            <a:pPr lvl="1">
              <a:lnSpc>
                <a:spcPct val="100000"/>
              </a:lnSpc>
            </a:pPr>
            <a:r>
              <a:rPr lang="nb-NO" altLang="nb-NO" dirty="0"/>
              <a:t>ønsker ikke å bruke medikamenter</a:t>
            </a:r>
          </a:p>
          <a:p>
            <a:pPr lvl="1">
              <a:lnSpc>
                <a:spcPct val="100000"/>
              </a:lnSpc>
            </a:pPr>
            <a:r>
              <a:rPr lang="nb-NO" altLang="nb-NO" dirty="0"/>
              <a:t>har ikke forebyggende effekt av medisinering</a:t>
            </a:r>
          </a:p>
          <a:p>
            <a:pPr lvl="1">
              <a:lnSpc>
                <a:spcPct val="100000"/>
              </a:lnSpc>
            </a:pPr>
            <a:r>
              <a:rPr lang="nb-NO" altLang="nb-NO" dirty="0"/>
              <a:t>har kun delvis effekt</a:t>
            </a:r>
          </a:p>
          <a:p>
            <a:pPr marL="0" indent="0">
              <a:lnSpc>
                <a:spcPct val="100000"/>
              </a:lnSpc>
              <a:spcBef>
                <a:spcPts val="2400"/>
              </a:spcBef>
              <a:buNone/>
            </a:pPr>
            <a:r>
              <a:rPr lang="nb-NO" altLang="nb-NO" dirty="0"/>
              <a:t>Dermed er det behov for andre behandlingsformer…</a:t>
            </a:r>
            <a:endParaRPr lang="nb-NO" dirty="0"/>
          </a:p>
        </p:txBody>
      </p:sp>
    </p:spTree>
    <p:extLst>
      <p:ext uri="{BB962C8B-B14F-4D97-AF65-F5344CB8AC3E}">
        <p14:creationId xmlns:p14="http://schemas.microsoft.com/office/powerpoint/2010/main" val="26031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Psykososiale tiltak</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endParaRPr lang="nb-NO" dirty="0"/>
          </a:p>
          <a:p>
            <a:pPr>
              <a:lnSpc>
                <a:spcPct val="100000"/>
              </a:lnSpc>
            </a:pPr>
            <a:r>
              <a:rPr lang="nb-NO" altLang="nb-NO" dirty="0"/>
              <a:t>Behandlingsformer som bipolarkurs kan ha svært god tilleggseffekt </a:t>
            </a:r>
            <a:br>
              <a:rPr lang="nb-NO" altLang="nb-NO" dirty="0"/>
            </a:br>
            <a:r>
              <a:rPr lang="nb-NO" altLang="nb-NO" dirty="0"/>
              <a:t>til medikamenter</a:t>
            </a:r>
          </a:p>
          <a:p>
            <a:pPr>
              <a:lnSpc>
                <a:spcPct val="100000"/>
              </a:lnSpc>
            </a:pPr>
            <a:r>
              <a:rPr lang="nb-NO" altLang="nb-NO" dirty="0"/>
              <a:t>Krever stor egeninnsats og ofte et godt samarbeid med gode </a:t>
            </a:r>
            <a:br>
              <a:rPr lang="nb-NO" altLang="nb-NO" dirty="0"/>
            </a:br>
            <a:r>
              <a:rPr lang="nb-NO" altLang="nb-NO" dirty="0"/>
              <a:t>hjelpere som pårørende og helsepersonell </a:t>
            </a:r>
          </a:p>
        </p:txBody>
      </p:sp>
    </p:spTree>
    <p:extLst>
      <p:ext uri="{BB962C8B-B14F-4D97-AF65-F5344CB8AC3E}">
        <p14:creationId xmlns:p14="http://schemas.microsoft.com/office/powerpoint/2010/main" val="31902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Tidlig innsats er viktig!</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Best tilbakefallsforebyggende effekt ved å etablere gode tiltak </a:t>
            </a:r>
            <a:br>
              <a:rPr lang="nb-NO" dirty="0"/>
            </a:br>
            <a:r>
              <a:rPr lang="nb-NO" dirty="0"/>
              <a:t>tidlig i sykdomsforløpet</a:t>
            </a:r>
          </a:p>
          <a:p>
            <a:pPr marL="0" indent="0">
              <a:lnSpc>
                <a:spcPct val="100000"/>
              </a:lnSpc>
              <a:buNone/>
            </a:pPr>
            <a:r>
              <a:rPr lang="nb-NO" dirty="0">
                <a:latin typeface="+mn-lt"/>
              </a:rPr>
              <a:t>Ikke vent med tiltak du kan gjøre nå!</a:t>
            </a:r>
          </a:p>
        </p:txBody>
      </p:sp>
    </p:spTree>
    <p:extLst>
      <p:ext uri="{BB962C8B-B14F-4D97-AF65-F5344CB8AC3E}">
        <p14:creationId xmlns:p14="http://schemas.microsoft.com/office/powerpoint/2010/main" val="41570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19841C18-F676-6225-5FB6-909F23A4D253}"/>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348056" cy="5406887"/>
          </a:xfrm>
          <a:prstGeom prst="rect">
            <a:avLst/>
          </a:prstGeom>
        </p:spPr>
      </p:pic>
    </p:spTree>
    <p:extLst>
      <p:ext uri="{BB962C8B-B14F-4D97-AF65-F5344CB8AC3E}">
        <p14:creationId xmlns:p14="http://schemas.microsoft.com/office/powerpoint/2010/main" val="17636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chor="t">
            <a:normAutofit/>
          </a:bodyPr>
          <a:lstStyle/>
          <a:p>
            <a:r>
              <a:rPr lang="nb-NO" altLang="nb-NO" dirty="0">
                <a:solidFill>
                  <a:srgbClr val="00359E"/>
                </a:solidFill>
              </a:rPr>
              <a:t>Kursets innhold og oppbygning</a:t>
            </a:r>
          </a:p>
        </p:txBody>
      </p:sp>
      <p:pic>
        <p:nvPicPr>
          <p:cNvPr id="5" name="Bilde 4">
            <a:extLst>
              <a:ext uri="{FF2B5EF4-FFF2-40B4-BE49-F238E27FC236}">
                <a16:creationId xmlns:a16="http://schemas.microsoft.com/office/drawing/2014/main" id="{52FE8D74-09B0-1DE9-F0FF-5A066D3C3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115" y="87539"/>
            <a:ext cx="11843656" cy="6662057"/>
          </a:xfrm>
          <a:prstGeom prst="rect">
            <a:avLst/>
          </a:prstGeom>
        </p:spPr>
      </p:pic>
    </p:spTree>
    <p:extLst>
      <p:ext uri="{BB962C8B-B14F-4D97-AF65-F5344CB8AC3E}">
        <p14:creationId xmlns:p14="http://schemas.microsoft.com/office/powerpoint/2010/main" val="31189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4DEDEB94-4076-11A1-5507-D5D3C612D467}"/>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57E36A0-6AE9-7787-183D-D3D99967FE43}"/>
              </a:ext>
            </a:extLst>
          </p:cNvPr>
          <p:cNvSpPr/>
          <p:nvPr/>
        </p:nvSpPr>
        <p:spPr>
          <a:xfrm>
            <a:off x="624567" y="46947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Hvordan har lidelsen påvirket…</a:t>
            </a:r>
          </a:p>
          <a:p>
            <a:pPr marL="0" indent="0">
              <a:lnSpc>
                <a:spcPct val="100000"/>
              </a:lnSpc>
              <a:buNone/>
            </a:pPr>
            <a:endParaRPr lang="nb-NO" dirty="0"/>
          </a:p>
          <a:p>
            <a:pPr marL="514350" indent="-514350">
              <a:lnSpc>
                <a:spcPct val="100000"/>
              </a:lnSpc>
              <a:buFont typeface="+mj-lt"/>
              <a:buAutoNum type="arabicPeriod"/>
            </a:pPr>
            <a:r>
              <a:rPr lang="nb-NO" dirty="0"/>
              <a:t>Hvordan du ser på og forstår deg selv?</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Hvordan du tror andre ser på deg?</a:t>
            </a:r>
          </a:p>
        </p:txBody>
      </p:sp>
      <p:pic>
        <p:nvPicPr>
          <p:cNvPr id="4" name="Bilde 3" descr="Et bilde som inneholder clip art, tegning, illustrasjon, Grafikk&#10;&#10;Automatisk generert beskrivelse">
            <a:extLst>
              <a:ext uri="{FF2B5EF4-FFF2-40B4-BE49-F238E27FC236}">
                <a16:creationId xmlns:a16="http://schemas.microsoft.com/office/drawing/2014/main" id="{FFEA1941-F280-2A06-0D8E-71AAD8F30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505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Hva er hensikten med kurset?</a:t>
            </a:r>
          </a:p>
        </p:txBody>
      </p:sp>
      <p:sp>
        <p:nvSpPr>
          <p:cNvPr id="3" name="Plassholder for innhold 2"/>
          <p:cNvSpPr>
            <a:spLocks noGrp="1"/>
          </p:cNvSpPr>
          <p:nvPr>
            <p:ph idx="1"/>
          </p:nvPr>
        </p:nvSpPr>
        <p:spPr/>
        <p:txBody>
          <a:bodyPr anchor="b">
            <a:normAutofit/>
          </a:bodyPr>
          <a:lstStyle/>
          <a:p>
            <a:pPr>
              <a:lnSpc>
                <a:spcPct val="100000"/>
              </a:lnSpc>
            </a:pPr>
            <a:r>
              <a:rPr lang="nb-NO" dirty="0">
                <a:latin typeface="+mn-lt"/>
              </a:rPr>
              <a:t>Økt kunnskap om lidelsen</a:t>
            </a:r>
          </a:p>
          <a:p>
            <a:pPr>
              <a:lnSpc>
                <a:spcPct val="100000"/>
              </a:lnSpc>
            </a:pPr>
            <a:r>
              <a:rPr lang="nb-NO" dirty="0">
                <a:latin typeface="+mn-lt"/>
              </a:rPr>
              <a:t>Bedre forståelse av deg selv og din bipolare lidelse</a:t>
            </a:r>
          </a:p>
          <a:p>
            <a:pPr>
              <a:lnSpc>
                <a:spcPct val="100000"/>
              </a:lnSpc>
            </a:pPr>
            <a:r>
              <a:rPr lang="nb-NO" dirty="0">
                <a:latin typeface="+mn-lt"/>
              </a:rPr>
              <a:t>Større bevissthet om hva som kan gjøre det lettere å leve med lidelsen</a:t>
            </a:r>
          </a:p>
          <a:p>
            <a:pPr>
              <a:lnSpc>
                <a:spcPct val="100000"/>
              </a:lnSpc>
            </a:pPr>
            <a:r>
              <a:rPr lang="nb-NO" dirty="0">
                <a:latin typeface="+mn-lt"/>
              </a:rPr>
              <a:t>Kunnskap om prinsipper og tiltak for hvordan forebygge og mildne tilbakefall</a:t>
            </a:r>
          </a:p>
          <a:p>
            <a:pPr>
              <a:lnSpc>
                <a:spcPct val="100000"/>
              </a:lnSpc>
            </a:pPr>
            <a:r>
              <a:rPr lang="nb-NO" dirty="0">
                <a:latin typeface="+mn-lt"/>
              </a:rPr>
              <a:t>Kunnskap om gode tiltak ved tilbakefall</a:t>
            </a:r>
          </a:p>
          <a:p>
            <a:pPr>
              <a:lnSpc>
                <a:spcPct val="100000"/>
              </a:lnSpc>
            </a:pPr>
            <a:r>
              <a:rPr lang="nb-NO" dirty="0">
                <a:latin typeface="+mn-lt"/>
              </a:rPr>
              <a:t>At den enkelte involverer behandler, pårørende og andre </a:t>
            </a:r>
            <a:br>
              <a:rPr lang="nb-NO" dirty="0">
                <a:latin typeface="+mn-lt"/>
              </a:rPr>
            </a:br>
            <a:r>
              <a:rPr lang="nb-NO" dirty="0">
                <a:latin typeface="+mn-lt"/>
              </a:rPr>
              <a:t>viktige personer</a:t>
            </a:r>
          </a:p>
        </p:txBody>
      </p:sp>
    </p:spTree>
    <p:extLst>
      <p:ext uri="{BB962C8B-B14F-4D97-AF65-F5344CB8AC3E}">
        <p14:creationId xmlns:p14="http://schemas.microsoft.com/office/powerpoint/2010/main" val="38040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32356" y="552356"/>
            <a:ext cx="6553200" cy="762000"/>
          </a:xfrm>
        </p:spPr>
        <p:txBody>
          <a:bodyPr anchor="t">
            <a:normAutofit/>
          </a:bodyPr>
          <a:lstStyle/>
          <a:p>
            <a:r>
              <a:rPr lang="nb-NO" altLang="nb-NO" dirty="0"/>
              <a:t>Egenaktivitet til neste gang</a:t>
            </a:r>
          </a:p>
        </p:txBody>
      </p:sp>
      <p:sp>
        <p:nvSpPr>
          <p:cNvPr id="90115" name="Rectangle 3"/>
          <p:cNvSpPr>
            <a:spLocks noGrp="1" noChangeArrowheads="1"/>
          </p:cNvSpPr>
          <p:nvPr>
            <p:ph idx="1"/>
          </p:nvPr>
        </p:nvSpPr>
        <p:spPr>
          <a:xfrm>
            <a:off x="726178" y="3137670"/>
            <a:ext cx="10347767" cy="3141304"/>
          </a:xfrm>
        </p:spPr>
        <p:txBody>
          <a:bodyPr anchor="b">
            <a:normAutofit/>
          </a:bodyPr>
          <a:lstStyle/>
          <a:p>
            <a:pPr>
              <a:lnSpc>
                <a:spcPct val="100000"/>
              </a:lnSpc>
              <a:spcBef>
                <a:spcPct val="45000"/>
              </a:spcBef>
              <a:buClr>
                <a:srgbClr val="00338D"/>
              </a:buClr>
            </a:pPr>
            <a:r>
              <a:rPr lang="nb-NO" altLang="nb-NO" dirty="0"/>
              <a:t>Fyll ut skjemaet </a:t>
            </a:r>
            <a:r>
              <a:rPr lang="nb-NO" altLang="nb-NO" dirty="0" err="1"/>
              <a:t>Brief</a:t>
            </a:r>
            <a:r>
              <a:rPr lang="nb-NO" altLang="nb-NO" dirty="0"/>
              <a:t>-IPQ</a:t>
            </a:r>
          </a:p>
        </p:txBody>
      </p:sp>
      <p:pic>
        <p:nvPicPr>
          <p:cNvPr id="6" name="Bilde 5" descr="Et bilde som inneholder clip art, tegning, illustrasjon, strektegning&#10;&#10;Automatisk generert beskrivelse">
            <a:extLst>
              <a:ext uri="{FF2B5EF4-FFF2-40B4-BE49-F238E27FC236}">
                <a16:creationId xmlns:a16="http://schemas.microsoft.com/office/drawing/2014/main" id="{96DABE50-1424-7EBB-2188-FE138B5CF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5" name="Bilde 4" descr="Et bilde som inneholder skjermbilde, mønster, sort og hvit, maske&#10;&#10;Automatisk generert beskrivelse">
            <a:extLst>
              <a:ext uri="{FF2B5EF4-FFF2-40B4-BE49-F238E27FC236}">
                <a16:creationId xmlns:a16="http://schemas.microsoft.com/office/drawing/2014/main" id="{2061D0B9-90D4-42E7-5D3F-5BBE2F202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971" y="2229465"/>
            <a:ext cx="2862058" cy="2862058"/>
          </a:xfrm>
          <a:prstGeom prst="rect">
            <a:avLst/>
          </a:prstGeom>
        </p:spPr>
      </p:pic>
    </p:spTree>
    <p:extLst>
      <p:ext uri="{BB962C8B-B14F-4D97-AF65-F5344CB8AC3E}">
        <p14:creationId xmlns:p14="http://schemas.microsoft.com/office/powerpoint/2010/main" val="5716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Effect transition="in" filter="fade">
                                      <p:cBhvr>
                                        <p:cTn id="13"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pic>
        <p:nvPicPr>
          <p:cNvPr id="5" name="Picture 2" descr="https://syktfrisk.no/media/ul3f5gvy/_o8a8858.jpg?width=539&amp;height=359&amp;mode=max"/>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8502783" y="549275"/>
            <a:ext cx="2993891" cy="1995927"/>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p:cNvSpPr>
            <a:spLocks noGrp="1"/>
          </p:cNvSpPr>
          <p:nvPr>
            <p:ph sz="quarter" idx="4294967295"/>
          </p:nvPr>
        </p:nvSpPr>
        <p:spPr>
          <a:xfrm>
            <a:off x="695324" y="1458913"/>
            <a:ext cx="6804026" cy="4849812"/>
          </a:xfrm>
        </p:spPr>
        <p:txBody>
          <a:bodyPr anchor="b">
            <a:normAutofit/>
          </a:bodyPr>
          <a:lstStyle/>
          <a:p>
            <a:pPr>
              <a:lnSpc>
                <a:spcPct val="100000"/>
              </a:lnSpc>
            </a:pPr>
            <a:r>
              <a:rPr lang="nb-NO" dirty="0">
                <a:latin typeface="+mn-lt"/>
              </a:rPr>
              <a:t>I </a:t>
            </a:r>
            <a:r>
              <a:rPr lang="nb-NO" dirty="0" err="1">
                <a:latin typeface="+mn-lt"/>
              </a:rPr>
              <a:t>podcasten</a:t>
            </a:r>
            <a:r>
              <a:rPr lang="nb-NO" dirty="0">
                <a:latin typeface="+mn-lt"/>
              </a:rPr>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latin typeface="+mn-lt"/>
              </a:rPr>
              <a:t>Sammen med Nina Emilie, som er erfaringsformidler og sosionom, deltar også psykologspesialist, </a:t>
            </a:r>
            <a:r>
              <a:rPr lang="nb-NO" dirty="0" err="1">
                <a:latin typeface="+mn-lt"/>
              </a:rPr>
              <a:t>PhD</a:t>
            </a:r>
            <a:r>
              <a:rPr lang="nb-NO" dirty="0">
                <a:latin typeface="+mn-lt"/>
              </a:rPr>
              <a:t> Dag V. Skjelstad og spesialkonsulent Kari Lund fra Vestre Viken.</a:t>
            </a:r>
            <a:endParaRPr lang="nb-NO" dirty="0">
              <a:latin typeface="+mn-lt"/>
              <a:hlinkClick r:id="" action="ppaction://noaction"/>
            </a:endParaRPr>
          </a:p>
        </p:txBody>
      </p:sp>
      <p:pic>
        <p:nvPicPr>
          <p:cNvPr id="8" name="Bilde 7" descr="Et bilde som inneholder skjermbilde, mønster, sirkel, Grafikk&#10;&#10;Automatisk generert beskrivelse">
            <a:extLst>
              <a:ext uri="{FF2B5EF4-FFF2-40B4-BE49-F238E27FC236}">
                <a16:creationId xmlns:a16="http://schemas.microsoft.com/office/drawing/2014/main" id="{802488DA-48DB-B465-9524-BB2391A01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784" y="3314834"/>
            <a:ext cx="2993892" cy="2993892"/>
          </a:xfrm>
          <a:prstGeom prst="rect">
            <a:avLst/>
          </a:prstGeom>
        </p:spPr>
      </p:pic>
    </p:spTree>
    <p:extLst>
      <p:ext uri="{BB962C8B-B14F-4D97-AF65-F5344CB8AC3E}">
        <p14:creationId xmlns:p14="http://schemas.microsoft.com/office/powerpoint/2010/main" val="7295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Oppsummering</a:t>
            </a:r>
          </a:p>
        </p:txBody>
      </p:sp>
      <p:sp>
        <p:nvSpPr>
          <p:cNvPr id="3" name="Plassholder for innhold 2"/>
          <p:cNvSpPr>
            <a:spLocks noGrp="1"/>
          </p:cNvSpPr>
          <p:nvPr>
            <p:ph idx="1"/>
          </p:nvPr>
        </p:nvSpPr>
        <p:spPr/>
        <p:txBody>
          <a:bodyPr anchor="b">
            <a:normAutofit/>
          </a:bodyPr>
          <a:lstStyle/>
          <a:p>
            <a:pPr>
              <a:lnSpc>
                <a:spcPct val="100000"/>
              </a:lnSpc>
            </a:pPr>
            <a:r>
              <a:rPr lang="nb-NO" dirty="0"/>
              <a:t>Hvordan har det vært i dag?</a:t>
            </a:r>
          </a:p>
          <a:p>
            <a:pPr>
              <a:lnSpc>
                <a:spcPct val="100000"/>
              </a:lnSpc>
            </a:pPr>
            <a:r>
              <a:rPr lang="nb-NO" dirty="0"/>
              <a:t>Spørsmål?</a:t>
            </a:r>
          </a:p>
        </p:txBody>
      </p:sp>
    </p:spTree>
    <p:extLst>
      <p:ext uri="{BB962C8B-B14F-4D97-AF65-F5344CB8AC3E}">
        <p14:creationId xmlns:p14="http://schemas.microsoft.com/office/powerpoint/2010/main" val="28425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OGO png Rådet for psykisk helse.png" descr="LOGO png Rådet for psykisk helse.png">
            <a:extLst>
              <a:ext uri="{FF2B5EF4-FFF2-40B4-BE49-F238E27FC236}">
                <a16:creationId xmlns:a16="http://schemas.microsoft.com/office/drawing/2014/main" id="{14D9CD2D-3CA0-4A6C-9D47-285AA80B1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593A1F6-ECBE-F000-CB37-104B0F7AF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DA141C7D-F87B-AA5C-F2B7-601F143F3ADE}"/>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7CECB460-5E30-763F-DBDE-55B588482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6" name="Plassholder for innhold 5">
            <a:extLst>
              <a:ext uri="{FF2B5EF4-FFF2-40B4-BE49-F238E27FC236}">
                <a16:creationId xmlns:a16="http://schemas.microsoft.com/office/drawing/2014/main" id="{0CE8CFB8-275A-3FBF-5BF6-7F3CCBA8D849}"/>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p:txBody>
      </p:sp>
      <p:sp>
        <p:nvSpPr>
          <p:cNvPr id="2" name="TekstSylinder 1">
            <a:extLst>
              <a:ext uri="{FF2B5EF4-FFF2-40B4-BE49-F238E27FC236}">
                <a16:creationId xmlns:a16="http://schemas.microsoft.com/office/drawing/2014/main" id="{6BEA49C5-07A1-2887-1ADA-A1C606FF50E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chor="t">
            <a:noAutofit/>
          </a:bodyPr>
          <a:lstStyle/>
          <a:p>
            <a:r>
              <a:rPr lang="nb-NO" altLang="nb-NO" dirty="0">
                <a:latin typeface="+mj-lt"/>
              </a:rPr>
              <a:t>Dagens program</a:t>
            </a:r>
          </a:p>
        </p:txBody>
      </p:sp>
      <p:sp>
        <p:nvSpPr>
          <p:cNvPr id="74755" name="Rectangle 3"/>
          <p:cNvSpPr>
            <a:spLocks noGrp="1" noChangeArrowheads="1"/>
          </p:cNvSpPr>
          <p:nvPr>
            <p:ph idx="1"/>
          </p:nvPr>
        </p:nvSpPr>
        <p:spPr/>
        <p:txBody>
          <a:bodyPr anchor="b">
            <a:normAutofit fontScale="85000" lnSpcReduction="20000"/>
          </a:bodyPr>
          <a:lstStyle/>
          <a:p>
            <a:pPr>
              <a:lnSpc>
                <a:spcPct val="120000"/>
              </a:lnSpc>
              <a:spcBef>
                <a:spcPts val="600"/>
              </a:spcBef>
              <a:buClr>
                <a:srgbClr val="00338D"/>
              </a:buClr>
            </a:pPr>
            <a:r>
              <a:rPr lang="nb-NO" altLang="nb-NO" sz="3000" dirty="0">
                <a:ea typeface="Cambria" panose="02040503050406030204" pitchFamily="18" charset="0"/>
              </a:rPr>
              <a:t>Praktiske opplysninger</a:t>
            </a:r>
          </a:p>
          <a:p>
            <a:pPr>
              <a:lnSpc>
                <a:spcPct val="120000"/>
              </a:lnSpc>
              <a:spcBef>
                <a:spcPts val="600"/>
              </a:spcBef>
              <a:buClr>
                <a:srgbClr val="00338D"/>
              </a:buClr>
            </a:pPr>
            <a:r>
              <a:rPr lang="nb-NO" altLang="nb-NO" sz="3000" dirty="0">
                <a:ea typeface="Cambria" panose="02040503050406030204" pitchFamily="18" charset="0"/>
              </a:rPr>
              <a:t>Bli kjent - hvem er dere?</a:t>
            </a:r>
          </a:p>
          <a:p>
            <a:pPr>
              <a:lnSpc>
                <a:spcPct val="120000"/>
              </a:lnSpc>
              <a:spcBef>
                <a:spcPts val="600"/>
              </a:spcBef>
              <a:buClr>
                <a:srgbClr val="00338D"/>
              </a:buClr>
            </a:pPr>
            <a:r>
              <a:rPr lang="nb-NO" altLang="nb-NO" sz="3000" dirty="0">
                <a:ea typeface="Cambria" panose="02040503050406030204" pitchFamily="18" charset="0"/>
              </a:rPr>
              <a:t>Hva er bipolar lidelse?</a:t>
            </a:r>
          </a:p>
          <a:p>
            <a:pPr lvl="1">
              <a:lnSpc>
                <a:spcPct val="120000"/>
              </a:lnSpc>
              <a:spcBef>
                <a:spcPts val="600"/>
              </a:spcBef>
              <a:buClr>
                <a:srgbClr val="00338D"/>
              </a:buClr>
            </a:pPr>
            <a:r>
              <a:rPr lang="nb-NO" altLang="nb-NO" sz="2600" dirty="0">
                <a:ea typeface="Cambria" panose="02040503050406030204" pitchFamily="18" charset="0"/>
              </a:rPr>
              <a:t>Summegruppe: Om å få diagnosen og egen holdning til lidelsen</a:t>
            </a:r>
          </a:p>
          <a:p>
            <a:pPr>
              <a:lnSpc>
                <a:spcPct val="120000"/>
              </a:lnSpc>
              <a:spcBef>
                <a:spcPts val="600"/>
              </a:spcBef>
              <a:buClr>
                <a:srgbClr val="00338D"/>
              </a:buClr>
            </a:pPr>
            <a:r>
              <a:rPr lang="nb-NO" altLang="nb-NO" sz="3000" dirty="0">
                <a:ea typeface="Cambria" panose="02040503050406030204" pitchFamily="18" charset="0"/>
              </a:rPr>
              <a:t>Går det an å forebygge tilbakefall?</a:t>
            </a:r>
          </a:p>
          <a:p>
            <a:pPr lvl="1">
              <a:lnSpc>
                <a:spcPct val="120000"/>
              </a:lnSpc>
              <a:spcBef>
                <a:spcPts val="600"/>
              </a:spcBef>
              <a:buClr>
                <a:srgbClr val="00338D"/>
              </a:buClr>
            </a:pPr>
            <a:r>
              <a:rPr lang="nb-NO" altLang="nb-NO" sz="2600" dirty="0"/>
              <a:t>Ulike faser – ulike utfordringer</a:t>
            </a:r>
            <a:endParaRPr lang="nb-NO" altLang="nb-NO" sz="2600" dirty="0">
              <a:ea typeface="Cambria" panose="02040503050406030204" pitchFamily="18" charset="0"/>
            </a:endParaRPr>
          </a:p>
          <a:p>
            <a:pPr>
              <a:lnSpc>
                <a:spcPct val="120000"/>
              </a:lnSpc>
              <a:spcBef>
                <a:spcPts val="600"/>
              </a:spcBef>
              <a:buClr>
                <a:srgbClr val="00338D"/>
              </a:buClr>
            </a:pPr>
            <a:r>
              <a:rPr lang="nb-NO" altLang="nb-NO" sz="3000" dirty="0">
                <a:ea typeface="Cambria" panose="02040503050406030204" pitchFamily="18" charset="0"/>
              </a:rPr>
              <a:t>Kursets innhold og oppbygning</a:t>
            </a:r>
          </a:p>
          <a:p>
            <a:pPr lvl="1">
              <a:lnSpc>
                <a:spcPct val="120000"/>
              </a:lnSpc>
              <a:spcBef>
                <a:spcPts val="600"/>
              </a:spcBef>
              <a:buClr>
                <a:srgbClr val="00338D"/>
              </a:buClr>
            </a:pPr>
            <a:r>
              <a:rPr lang="nb-NO" altLang="nb-NO" sz="2600" dirty="0">
                <a:ea typeface="Cambria" panose="02040503050406030204" pitchFamily="18" charset="0"/>
              </a:rPr>
              <a:t>Summegruppe: Hvordan lidelsen har påvirket selvbildet m.m.</a:t>
            </a:r>
          </a:p>
          <a:p>
            <a:pPr>
              <a:lnSpc>
                <a:spcPct val="120000"/>
              </a:lnSpc>
              <a:spcBef>
                <a:spcPts val="600"/>
              </a:spcBef>
              <a:buClr>
                <a:srgbClr val="00338D"/>
              </a:buClr>
            </a:pPr>
            <a:r>
              <a:rPr lang="nb-NO" altLang="nb-NO" sz="3000" dirty="0">
                <a:ea typeface="Cambria" panose="02040503050406030204" pitchFamily="18" charset="0"/>
              </a:rPr>
              <a:t>Egenaktivitet til neste gang</a:t>
            </a:r>
          </a:p>
          <a:p>
            <a:pPr>
              <a:lnSpc>
                <a:spcPct val="120000"/>
              </a:lnSpc>
              <a:spcBef>
                <a:spcPts val="600"/>
              </a:spcBef>
              <a:buClr>
                <a:srgbClr val="00338D"/>
              </a:buClr>
            </a:pPr>
            <a:r>
              <a:rPr lang="nb-NO" altLang="nb-NO" sz="3000" dirty="0">
                <a:ea typeface="Cambria" panose="02040503050406030204" pitchFamily="18" charset="0"/>
              </a:rPr>
              <a:t>Oppsummering</a:t>
            </a:r>
          </a:p>
        </p:txBody>
      </p:sp>
    </p:spTree>
    <p:extLst>
      <p:ext uri="{BB962C8B-B14F-4D97-AF65-F5344CB8AC3E}">
        <p14:creationId xmlns:p14="http://schemas.microsoft.com/office/powerpoint/2010/main" val="2866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fade">
                                      <p:cBhvr>
                                        <p:cTn id="10" dur="500"/>
                                        <p:tgtEl>
                                          <p:spTgt spid="747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Effect transition="in" filter="fade">
                                      <p:cBhvr>
                                        <p:cTn id="13" dur="500"/>
                                        <p:tgtEl>
                                          <p:spTgt spid="747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55">
                                            <p:txEl>
                                              <p:pRg st="3" end="3"/>
                                            </p:txEl>
                                          </p:spTgt>
                                        </p:tgtEl>
                                        <p:attrNameLst>
                                          <p:attrName>style.visibility</p:attrName>
                                        </p:attrNameLst>
                                      </p:cBhvr>
                                      <p:to>
                                        <p:strVal val="visible"/>
                                      </p:to>
                                    </p:set>
                                    <p:animEffect transition="in" filter="fade">
                                      <p:cBhvr>
                                        <p:cTn id="16" dur="500"/>
                                        <p:tgtEl>
                                          <p:spTgt spid="747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Effect transition="in" filter="fade">
                                      <p:cBhvr>
                                        <p:cTn id="19" dur="500"/>
                                        <p:tgtEl>
                                          <p:spTgt spid="7475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fade">
                                      <p:cBhvr>
                                        <p:cTn id="22" dur="500"/>
                                        <p:tgtEl>
                                          <p:spTgt spid="7475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Effect transition="in" filter="fade">
                                      <p:cBhvr>
                                        <p:cTn id="25" dur="500"/>
                                        <p:tgtEl>
                                          <p:spTgt spid="7475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755">
                                            <p:txEl>
                                              <p:pRg st="7" end="7"/>
                                            </p:txEl>
                                          </p:spTgt>
                                        </p:tgtEl>
                                        <p:attrNameLst>
                                          <p:attrName>style.visibility</p:attrName>
                                        </p:attrNameLst>
                                      </p:cBhvr>
                                      <p:to>
                                        <p:strVal val="visible"/>
                                      </p:to>
                                    </p:set>
                                    <p:animEffect transition="in" filter="fade">
                                      <p:cBhvr>
                                        <p:cTn id="28" dur="500"/>
                                        <p:tgtEl>
                                          <p:spTgt spid="7475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Effect transition="in" filter="fade">
                                      <p:cBhvr>
                                        <p:cTn id="31" dur="500"/>
                                        <p:tgtEl>
                                          <p:spTgt spid="7475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755">
                                            <p:txEl>
                                              <p:pRg st="9" end="9"/>
                                            </p:txEl>
                                          </p:spTgt>
                                        </p:tgtEl>
                                        <p:attrNameLst>
                                          <p:attrName>style.visibility</p:attrName>
                                        </p:attrNameLst>
                                      </p:cBhvr>
                                      <p:to>
                                        <p:strVal val="visible"/>
                                      </p:to>
                                    </p:set>
                                    <p:animEffect transition="in" filter="fade">
                                      <p:cBhvr>
                                        <p:cTn id="34" dur="500"/>
                                        <p:tgtEl>
                                          <p:spTgt spid="74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Praktiske opplysninger</a:t>
            </a:r>
            <a:endParaRPr lang="nb-NO" dirty="0"/>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Toaletter</a:t>
            </a:r>
          </a:p>
          <a:p>
            <a:pPr>
              <a:lnSpc>
                <a:spcPct val="100000"/>
              </a:lnSpc>
            </a:pPr>
            <a:r>
              <a:rPr lang="nb-NO" altLang="nb-NO" dirty="0">
                <a:ea typeface="Cambria" panose="02040503050406030204" pitchFamily="18" charset="0"/>
              </a:rPr>
              <a:t>Pauser</a:t>
            </a:r>
          </a:p>
          <a:p>
            <a:pPr>
              <a:lnSpc>
                <a:spcPct val="100000"/>
              </a:lnSpc>
            </a:pPr>
            <a:r>
              <a:rPr lang="nb-NO" altLang="nb-NO" dirty="0">
                <a:ea typeface="Cambria" panose="02040503050406030204" pitchFamily="18" charset="0"/>
              </a:rPr>
              <a:t>Meld fravær</a:t>
            </a:r>
          </a:p>
          <a:p>
            <a:pPr>
              <a:lnSpc>
                <a:spcPct val="100000"/>
              </a:lnSpc>
            </a:pPr>
            <a:r>
              <a:rPr lang="nb-NO" altLang="nb-NO" dirty="0">
                <a:ea typeface="Cambria" panose="02040503050406030204" pitchFamily="18" charset="0"/>
              </a:rPr>
              <a:t>Taushetsplikt</a:t>
            </a:r>
          </a:p>
          <a:p>
            <a:pPr>
              <a:lnSpc>
                <a:spcPct val="100000"/>
              </a:lnSpc>
            </a:pPr>
            <a:r>
              <a:rPr lang="nb-NO" altLang="nb-NO" dirty="0">
                <a:ea typeface="Cambria" panose="02040503050406030204" pitchFamily="18" charset="0"/>
              </a:rPr>
              <a:t>Kom tidsnok</a:t>
            </a:r>
          </a:p>
        </p:txBody>
      </p:sp>
    </p:spTree>
    <p:extLst>
      <p:ext uri="{BB962C8B-B14F-4D97-AF65-F5344CB8AC3E}">
        <p14:creationId xmlns:p14="http://schemas.microsoft.com/office/powerpoint/2010/main" val="3920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Presentasjonsrunde</a:t>
            </a:r>
          </a:p>
        </p:txBody>
      </p:sp>
      <p:sp>
        <p:nvSpPr>
          <p:cNvPr id="3" name="Plassholder for innhold 2"/>
          <p:cNvSpPr>
            <a:spLocks noGrp="1"/>
          </p:cNvSpPr>
          <p:nvPr>
            <p:ph idx="1"/>
          </p:nvPr>
        </p:nvSpPr>
        <p:spPr/>
        <p:txBody>
          <a:bodyPr anchor="b">
            <a:noAutofit/>
          </a:bodyPr>
          <a:lstStyle/>
          <a:p>
            <a:pPr>
              <a:lnSpc>
                <a:spcPct val="110000"/>
              </a:lnSpc>
            </a:pPr>
            <a:r>
              <a:rPr lang="nb-NO" altLang="nb-NO" dirty="0">
                <a:ea typeface="Cambria" panose="02040503050406030204" pitchFamily="18" charset="0"/>
              </a:rPr>
              <a:t>Navn og alder</a:t>
            </a:r>
          </a:p>
          <a:p>
            <a:pPr>
              <a:lnSpc>
                <a:spcPct val="110000"/>
              </a:lnSpc>
            </a:pPr>
            <a:r>
              <a:rPr lang="nb-NO" altLang="nb-NO" dirty="0">
                <a:ea typeface="Cambria" panose="02040503050406030204" pitchFamily="18" charset="0"/>
              </a:rPr>
              <a:t>Interesser og hobbyer</a:t>
            </a:r>
          </a:p>
          <a:p>
            <a:pPr>
              <a:lnSpc>
                <a:spcPct val="110000"/>
              </a:lnSpc>
            </a:pPr>
            <a:r>
              <a:rPr lang="nb-NO" altLang="nb-NO" dirty="0">
                <a:ea typeface="Cambria" panose="02040503050406030204" pitchFamily="18" charset="0"/>
              </a:rPr>
              <a:t>Livssituasjon</a:t>
            </a:r>
          </a:p>
          <a:p>
            <a:pPr marL="0" indent="0">
              <a:lnSpc>
                <a:spcPct val="110000"/>
              </a:lnSpc>
              <a:buNone/>
            </a:pPr>
            <a:endParaRPr lang="nb-NO" altLang="nb-NO" dirty="0">
              <a:ea typeface="Cambria" panose="02040503050406030204" pitchFamily="18" charset="0"/>
            </a:endParaRPr>
          </a:p>
          <a:p>
            <a:pPr>
              <a:lnSpc>
                <a:spcPct val="110000"/>
              </a:lnSpc>
            </a:pPr>
            <a:r>
              <a:rPr lang="nb-NO" altLang="nb-NO" dirty="0">
                <a:ea typeface="Cambria" panose="02040503050406030204" pitchFamily="18" charset="0"/>
              </a:rPr>
              <a:t>Type bipolar lidelse</a:t>
            </a:r>
          </a:p>
          <a:p>
            <a:pPr>
              <a:lnSpc>
                <a:spcPct val="110000"/>
              </a:lnSpc>
            </a:pPr>
            <a:r>
              <a:rPr lang="nb-NO" altLang="nb-NO" dirty="0">
                <a:ea typeface="Cambria" panose="02040503050406030204" pitchFamily="18" charset="0"/>
              </a:rPr>
              <a:t>Hvor lenge har du hatt diagnosen?</a:t>
            </a:r>
          </a:p>
          <a:p>
            <a:pPr>
              <a:lnSpc>
                <a:spcPct val="110000"/>
              </a:lnSpc>
            </a:pPr>
            <a:r>
              <a:rPr lang="nb-NO" altLang="nb-NO" dirty="0">
                <a:ea typeface="Cambria" panose="02040503050406030204" pitchFamily="18" charset="0"/>
              </a:rPr>
              <a:t>Hvor lenge har du vært i behandling?</a:t>
            </a:r>
          </a:p>
          <a:p>
            <a:pPr>
              <a:lnSpc>
                <a:spcPct val="110000"/>
              </a:lnSpc>
            </a:pPr>
            <a:r>
              <a:rPr lang="nb-NO" altLang="nb-NO" dirty="0">
                <a:ea typeface="Cambria" panose="02040503050406030204" pitchFamily="18" charset="0"/>
              </a:rPr>
              <a:t>Hva er dine forventninger til kurset?</a:t>
            </a:r>
          </a:p>
        </p:txBody>
      </p:sp>
    </p:spTree>
    <p:extLst>
      <p:ext uri="{BB962C8B-B14F-4D97-AF65-F5344CB8AC3E}">
        <p14:creationId xmlns:p14="http://schemas.microsoft.com/office/powerpoint/2010/main" val="28474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t"/>
          <a:lstStyle/>
          <a:p>
            <a:pPr eaLnBrk="1" hangingPunct="1"/>
            <a:r>
              <a:rPr lang="nb-NO" altLang="nb-NO" dirty="0">
                <a:latin typeface="+mj-lt"/>
              </a:rPr>
              <a:t>Hva er bipolar lidelse?</a:t>
            </a:r>
          </a:p>
        </p:txBody>
      </p:sp>
      <p:sp>
        <p:nvSpPr>
          <p:cNvPr id="22531" name="Rectangle 3"/>
          <p:cNvSpPr>
            <a:spLocks noGrp="1" noChangeArrowheads="1"/>
          </p:cNvSpPr>
          <p:nvPr>
            <p:ph idx="1"/>
          </p:nvPr>
        </p:nvSpPr>
        <p:spPr/>
        <p:txBody>
          <a:bodyPr anchor="b">
            <a:normAutofit/>
          </a:bodyPr>
          <a:lstStyle/>
          <a:p>
            <a:pPr marL="546100" indent="-457200">
              <a:spcBef>
                <a:spcPct val="40000"/>
              </a:spcBef>
              <a:spcAft>
                <a:spcPct val="20000"/>
              </a:spcAft>
            </a:pPr>
            <a:r>
              <a:rPr lang="nb-NO" altLang="nb-NO" dirty="0">
                <a:latin typeface="+mn-lt"/>
                <a:ea typeface="Cambria" panose="02040503050406030204" pitchFamily="18" charset="0"/>
              </a:rPr>
              <a:t>Omtales som en stemningslidelse eller affektiv lidelse</a:t>
            </a:r>
          </a:p>
          <a:p>
            <a:pPr marL="546100" indent="-457200">
              <a:spcBef>
                <a:spcPts val="1800"/>
              </a:spcBef>
              <a:spcAft>
                <a:spcPct val="20000"/>
              </a:spcAft>
            </a:pPr>
            <a:r>
              <a:rPr lang="nb-NO" altLang="nb-NO" dirty="0">
                <a:latin typeface="+mn-lt"/>
                <a:ea typeface="Cambria" panose="02040503050406030204" pitchFamily="18" charset="0"/>
              </a:rPr>
              <a:t>Tidligere </a:t>
            </a:r>
            <a:r>
              <a:rPr lang="nb-NO" altLang="nb-NO" dirty="0">
                <a:ea typeface="Cambria" panose="02040503050406030204" pitchFamily="18" charset="0"/>
              </a:rPr>
              <a:t>kalt manisk-depressiv lidelse</a:t>
            </a:r>
          </a:p>
        </p:txBody>
      </p:sp>
      <p:pic>
        <p:nvPicPr>
          <p:cNvPr id="3" name="Bilde 2" descr="Et bilde som inneholder clip art, tegnefilm, kunst, illustrasjon&#10;&#10;Automatisk generert beskrivelse">
            <a:extLst>
              <a:ext uri="{FF2B5EF4-FFF2-40B4-BE49-F238E27FC236}">
                <a16:creationId xmlns:a16="http://schemas.microsoft.com/office/drawing/2014/main" id="{17BD9D5C-A96C-0CE4-39CF-2D0218307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192" y="737667"/>
            <a:ext cx="6929619" cy="4902643"/>
          </a:xfrm>
          <a:prstGeom prst="rect">
            <a:avLst/>
          </a:prstGeom>
        </p:spPr>
      </p:pic>
    </p:spTree>
    <p:extLst>
      <p:ext uri="{BB962C8B-B14F-4D97-AF65-F5344CB8AC3E}">
        <p14:creationId xmlns:p14="http://schemas.microsoft.com/office/powerpoint/2010/main" val="17733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0" end="0"/>
                                            </p:txEl>
                                          </p:spTgt>
                                        </p:tgtEl>
                                        <p:attrNameLst>
                                          <p:attrName>style.visibility</p:attrName>
                                        </p:attrNameLst>
                                      </p:cBhvr>
                                      <p:to>
                                        <p:strVal val="visible"/>
                                      </p:to>
                                    </p:set>
                                    <p:animEffect transition="in" filter="fade">
                                      <p:cBhvr>
                                        <p:cTn id="10" dur="500"/>
                                        <p:tgtEl>
                                          <p:spTgt spid="225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Effect transition="in" filter="fade">
                                      <p:cBhvr>
                                        <p:cTn id="13"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9693A9-3FD6-8EFF-5194-2DE900C3E8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06" r="11865"/>
          <a:stretch/>
        </p:blipFill>
        <p:spPr>
          <a:xfrm>
            <a:off x="6971138" y="414339"/>
            <a:ext cx="4895280" cy="6193930"/>
          </a:xfrm>
          <a:prstGeom prst="rect">
            <a:avLst/>
          </a:prstGeom>
        </p:spPr>
      </p:pic>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dirty="0">
              <a:latin typeface="Calibri Light" panose="020F0302020204030204" pitchFamily="34" charset="0"/>
            </a:endParaRPr>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dirty="0">
              <a:latin typeface="Calibri Light" panose="020F0302020204030204" pitchFamily="34" charset="0"/>
            </a:endParaRPr>
          </a:p>
        </p:txBody>
      </p:sp>
      <p:sp>
        <p:nvSpPr>
          <p:cNvPr id="80911" name="Rectangle 15"/>
          <p:cNvSpPr>
            <a:spLocks noGrp="1" noChangeArrowheads="1"/>
          </p:cNvSpPr>
          <p:nvPr>
            <p:ph type="title"/>
          </p:nvPr>
        </p:nvSpPr>
        <p:spPr/>
        <p:txBody>
          <a:bodyPr anchor="t">
            <a:noAutofit/>
          </a:bodyPr>
          <a:lstStyle/>
          <a:p>
            <a:r>
              <a:rPr lang="nb-NO" altLang="nb-NO" dirty="0">
                <a:latin typeface="+mj-lt"/>
              </a:rPr>
              <a:t>«Bi-polar» betyr to poler</a:t>
            </a:r>
          </a:p>
        </p:txBody>
      </p:sp>
      <p:sp>
        <p:nvSpPr>
          <p:cNvPr id="80899" name="Rectangle 3"/>
          <p:cNvSpPr>
            <a:spLocks noGrp="1" noChangeArrowheads="1"/>
          </p:cNvSpPr>
          <p:nvPr>
            <p:ph idx="1"/>
          </p:nvPr>
        </p:nvSpPr>
        <p:spPr>
          <a:xfrm>
            <a:off x="695325" y="1458686"/>
            <a:ext cx="5705475" cy="4850039"/>
          </a:xfrm>
        </p:spPr>
        <p:txBody>
          <a:bodyPr anchor="ctr">
            <a:noAutofit/>
          </a:bodyPr>
          <a:lstStyle/>
          <a:p>
            <a:pPr marL="0" indent="0">
              <a:buNone/>
            </a:pPr>
            <a:r>
              <a:rPr lang="nb-NO" altLang="nb-NO" sz="2400" dirty="0">
                <a:latin typeface="+mn-lt"/>
                <a:ea typeface="Cambria" panose="02040503050406030204" pitchFamily="18" charset="0"/>
              </a:rPr>
              <a:t>Stemningsleiet svinger mellom perioder med normalt stemningsleie og de to polene</a:t>
            </a:r>
          </a:p>
        </p:txBody>
      </p:sp>
    </p:spTree>
    <p:extLst>
      <p:ext uri="{BB962C8B-B14F-4D97-AF65-F5344CB8AC3E}">
        <p14:creationId xmlns:p14="http://schemas.microsoft.com/office/powerpoint/2010/main" val="17110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Effect transition="in" filter="fade">
                                      <p:cBhvr>
                                        <p:cTn id="10"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t">
            <a:normAutofit/>
          </a:bodyPr>
          <a:lstStyle/>
          <a:p>
            <a:r>
              <a:rPr lang="nb-NO" altLang="nb-NO" dirty="0">
                <a:latin typeface="+mj-lt"/>
              </a:rPr>
              <a:t>Bipolare diagnoser</a:t>
            </a:r>
          </a:p>
        </p:txBody>
      </p:sp>
      <p:sp>
        <p:nvSpPr>
          <p:cNvPr id="83971" name="Rectangle 3"/>
          <p:cNvSpPr>
            <a:spLocks noGrp="1" noChangeArrowheads="1"/>
          </p:cNvSpPr>
          <p:nvPr>
            <p:ph idx="1"/>
          </p:nvPr>
        </p:nvSpPr>
        <p:spPr/>
        <p:txBody>
          <a:bodyPr anchor="b">
            <a:normAutofit/>
          </a:bodyPr>
          <a:lstStyle/>
          <a:p>
            <a:pPr>
              <a:lnSpc>
                <a:spcPct val="100000"/>
              </a:lnSpc>
              <a:buClr>
                <a:srgbClr val="00338D"/>
              </a:buClr>
              <a:buSzPct val="85000"/>
            </a:pPr>
            <a:r>
              <a:rPr lang="nb-NO" altLang="nb-NO" dirty="0">
                <a:ea typeface="Cambria" panose="02040503050406030204" pitchFamily="18" charset="0"/>
              </a:rPr>
              <a:t>Bipolar I lidelse</a:t>
            </a:r>
          </a:p>
          <a:p>
            <a:pPr>
              <a:lnSpc>
                <a:spcPct val="100000"/>
              </a:lnSpc>
              <a:buClr>
                <a:srgbClr val="00338D"/>
              </a:buClr>
              <a:buSzPct val="85000"/>
            </a:pPr>
            <a:r>
              <a:rPr lang="nb-NO" altLang="nb-NO" dirty="0">
                <a:ea typeface="Cambria" panose="02040503050406030204" pitchFamily="18" charset="0"/>
              </a:rPr>
              <a:t>Bipolar II lidelse</a:t>
            </a:r>
          </a:p>
          <a:p>
            <a:pPr>
              <a:lnSpc>
                <a:spcPct val="100000"/>
              </a:lnSpc>
              <a:buClr>
                <a:srgbClr val="00338D"/>
              </a:buClr>
              <a:buSzPct val="85000"/>
            </a:pPr>
            <a:r>
              <a:rPr lang="nb-NO" altLang="nb-NO" dirty="0" err="1">
                <a:ea typeface="Cambria" panose="02040503050406030204" pitchFamily="18" charset="0"/>
              </a:rPr>
              <a:t>Syklotym</a:t>
            </a:r>
            <a:r>
              <a:rPr lang="nb-NO" altLang="nb-NO" dirty="0">
                <a:ea typeface="Cambria" panose="02040503050406030204" pitchFamily="18" charset="0"/>
              </a:rPr>
              <a:t> lidelse</a:t>
            </a:r>
          </a:p>
          <a:p>
            <a:pPr>
              <a:lnSpc>
                <a:spcPct val="100000"/>
              </a:lnSpc>
              <a:buClr>
                <a:srgbClr val="00338D"/>
              </a:buClr>
              <a:buSzPct val="85000"/>
            </a:pPr>
            <a:r>
              <a:rPr lang="nb-NO" altLang="nb-NO" dirty="0">
                <a:ea typeface="Cambria" panose="02040503050406030204" pitchFamily="18" charset="0"/>
              </a:rPr>
              <a:t>Annen spesifisert bipolar og relatert lidelse</a:t>
            </a:r>
          </a:p>
          <a:p>
            <a:pPr>
              <a:lnSpc>
                <a:spcPct val="100000"/>
              </a:lnSpc>
              <a:buClr>
                <a:srgbClr val="00338D"/>
              </a:buClr>
              <a:buSzPct val="85000"/>
            </a:pPr>
            <a:r>
              <a:rPr lang="nb-NO" altLang="nb-NO" dirty="0">
                <a:ea typeface="Cambria" panose="02040503050406030204" pitchFamily="18" charset="0"/>
              </a:rPr>
              <a:t>Uspesifisert bipolar og relatert lidelse</a:t>
            </a:r>
          </a:p>
        </p:txBody>
      </p:sp>
    </p:spTree>
    <p:extLst>
      <p:ext uri="{BB962C8B-B14F-4D97-AF65-F5344CB8AC3E}">
        <p14:creationId xmlns:p14="http://schemas.microsoft.com/office/powerpoint/2010/main" val="21741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fade">
                                      <p:cBhvr>
                                        <p:cTn id="19"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 line, Font, tekst&#10;&#10;Automatisk generert beskrivelse">
            <a:extLst>
              <a:ext uri="{FF2B5EF4-FFF2-40B4-BE49-F238E27FC236}">
                <a16:creationId xmlns:a16="http://schemas.microsoft.com/office/drawing/2014/main" id="{EC897A05-4D1B-3CFE-FF1E-82124D3C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3222748151"/>
      </p:ext>
    </p:extLst>
  </p:cSld>
  <p:clrMapOvr>
    <a:masterClrMapping/>
  </p:clrMapOvr>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3CA1A0-5D69-491F-B4C2-A52B41AF100E}"/>
</file>

<file path=customXml/itemProps2.xml><?xml version="1.0" encoding="utf-8"?>
<ds:datastoreItem xmlns:ds="http://schemas.openxmlformats.org/officeDocument/2006/customXml" ds:itemID="{F96C7943-47D8-4B34-B6D2-704A0ADC10A2}"/>
</file>

<file path=customXml/itemProps3.xml><?xml version="1.0" encoding="utf-8"?>
<ds:datastoreItem xmlns:ds="http://schemas.openxmlformats.org/officeDocument/2006/customXml" ds:itemID="{01CA3B2D-70E7-43C9-9CD3-17E1850DB9FD}"/>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19778</TotalTime>
  <Words>5311</Words>
  <Application>Microsoft Macintosh PowerPoint</Application>
  <PresentationFormat>Widescreen</PresentationFormat>
  <Paragraphs>403</Paragraphs>
  <Slides>23</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Calibri Light</vt:lpstr>
      <vt:lpstr>Cambria</vt:lpstr>
      <vt:lpstr>VestreViken-EdukasjonBipolar</vt:lpstr>
      <vt:lpstr>Introduksjon</vt:lpstr>
      <vt:lpstr>Hva er hensikten med kurset?</vt:lpstr>
      <vt:lpstr>Dagens program</vt:lpstr>
      <vt:lpstr>Praktiske opplysninger</vt:lpstr>
      <vt:lpstr>Presentasjonsrunde</vt:lpstr>
      <vt:lpstr>Hva er bipolar lidelse?</vt:lpstr>
      <vt:lpstr>«Bi-polar» betyr to poler</vt:lpstr>
      <vt:lpstr>Bipolare diagnoser</vt:lpstr>
      <vt:lpstr>PowerPoint-presentasjon</vt:lpstr>
      <vt:lpstr>Hvorfor diagnostisere?</vt:lpstr>
      <vt:lpstr>Utbredelse</vt:lpstr>
      <vt:lpstr>Summegruppe</vt:lpstr>
      <vt:lpstr>Går det an å forebygge tilbakefall?</vt:lpstr>
      <vt:lpstr>Medikamentell behandling</vt:lpstr>
      <vt:lpstr>Psykososiale tiltak</vt:lpstr>
      <vt:lpstr>Tidlig innsats er viktig!</vt:lpstr>
      <vt:lpstr>Ulike faser – ulike utfordringer</vt:lpstr>
      <vt:lpstr>Kursets innhold og oppbygning</vt:lpstr>
      <vt:lpstr>Summegruppe</vt:lpstr>
      <vt:lpstr>Egenaktivitet til neste gang</vt:lpstr>
      <vt:lpstr>«Livet med Bipolar lidelse»</vt:lpstr>
      <vt:lpstr>Oppsummering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565</cp:revision>
  <dcterms:created xsi:type="dcterms:W3CDTF">2022-04-25T12:49:33Z</dcterms:created>
  <dcterms:modified xsi:type="dcterms:W3CDTF">2025-01-02T08:50:47Z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