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handoutMasterIdLst>
    <p:handoutMasterId r:id="rId30"/>
  </p:handoutMasterIdLst>
  <p:sldIdLst>
    <p:sldId id="256" r:id="rId5"/>
    <p:sldId id="540" r:id="rId6"/>
    <p:sldId id="538" r:id="rId7"/>
    <p:sldId id="539" r:id="rId8"/>
    <p:sldId id="367" r:id="rId9"/>
    <p:sldId id="530" r:id="rId10"/>
    <p:sldId id="500" r:id="rId11"/>
    <p:sldId id="528" r:id="rId12"/>
    <p:sldId id="370" r:id="rId13"/>
    <p:sldId id="532" r:id="rId14"/>
    <p:sldId id="534" r:id="rId15"/>
    <p:sldId id="498" r:id="rId16"/>
    <p:sldId id="379" r:id="rId17"/>
    <p:sldId id="375" r:id="rId18"/>
    <p:sldId id="374" r:id="rId19"/>
    <p:sldId id="536" r:id="rId20"/>
    <p:sldId id="437" r:id="rId21"/>
    <p:sldId id="466" r:id="rId22"/>
    <p:sldId id="513" r:id="rId23"/>
    <p:sldId id="521" r:id="rId24"/>
    <p:sldId id="482" r:id="rId25"/>
    <p:sldId id="518" r:id="rId26"/>
    <p:sldId id="508" r:id="rId27"/>
    <p:sldId id="537"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PfxEtGgY1yVbQyt9+DxLQ==" hashData="xLQL5OmYZ9YhMaQ5q5W8xUlDSjJS/icnjr1YJMiXmjezTpj4MQKSNxoVW/EvrebXllI5QiscFRpxc1OC4qAFC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54" clrIdx="0">
    <p:extLst>
      <p:ext uri="{19B8F6BF-5375-455C-9EA6-DF929625EA0E}">
        <p15:presenceInfo xmlns:p15="http://schemas.microsoft.com/office/powerpoint/2012/main" userId="S-1-5-21-1370250876-1709593646-2220234579-362784" providerId="AD"/>
      </p:ext>
    </p:extLst>
  </p:cmAuthor>
  <p:cmAuthor id="2" name="Irene Norheim" initials="IN" lastIdx="2" clrIdx="1">
    <p:extLst>
      <p:ext uri="{19B8F6BF-5375-455C-9EA6-DF929625EA0E}">
        <p15:presenceInfo xmlns:p15="http://schemas.microsoft.com/office/powerpoint/2012/main" userId="S-1-5-21-1370250876-1709593646-2220234579-7199" providerId="AD"/>
      </p:ext>
    </p:extLst>
  </p:cmAuthor>
  <p:cmAuthor id="3" name="Dag Vegard Skjelstad" initials="DVS" lastIdx="40" clrIdx="2">
    <p:extLst>
      <p:ext uri="{19B8F6BF-5375-455C-9EA6-DF929625EA0E}">
        <p15:presenceInfo xmlns:p15="http://schemas.microsoft.com/office/powerpoint/2012/main" userId="S-1-5-21-1370250876-1709593646-2220234579-8131" providerId="AD"/>
      </p:ext>
    </p:extLst>
  </p:cmAuthor>
  <p:cmAuthor id="4" name="Irene Norheim" initials="IN [2]" lastIdx="1" clrIdx="3">
    <p:extLst>
      <p:ext uri="{19B8F6BF-5375-455C-9EA6-DF929625EA0E}">
        <p15:presenceInfo xmlns:p15="http://schemas.microsoft.com/office/powerpoint/2012/main" userId="S::sbnoir@vestreviken.no::0f26c499-42bd-47cb-9ea4-f53d43ea257b" providerId="AD"/>
      </p:ext>
    </p:extLst>
  </p:cmAuthor>
  <p:cmAuthor id="5" name="Vilde Maria Åsholt" initials="VÅ" lastIdx="2" clrIdx="4">
    <p:extLst>
      <p:ext uri="{19B8F6BF-5375-455C-9EA6-DF929625EA0E}">
        <p15:presenceInfo xmlns:p15="http://schemas.microsoft.com/office/powerpoint/2012/main" userId="S::viaash@vestreviken.no::2e645e10-fa58-4c6a-8fdd-9eb43362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80" autoAdjust="0"/>
    <p:restoredTop sz="66442" autoAdjust="0"/>
  </p:normalViewPr>
  <p:slideViewPr>
    <p:cSldViewPr snapToGrid="0">
      <p:cViewPr varScale="1">
        <p:scale>
          <a:sx n="102" d="100"/>
          <a:sy n="102" d="100"/>
        </p:scale>
        <p:origin x="1992" y="102"/>
      </p:cViewPr>
      <p:guideLst/>
    </p:cSldViewPr>
  </p:slideViewPr>
  <p:outlineViewPr>
    <p:cViewPr>
      <p:scale>
        <a:sx n="33" d="100"/>
        <a:sy n="33" d="100"/>
      </p:scale>
      <p:origin x="0" y="-15030"/>
    </p:cViewPr>
  </p:outlineViewPr>
  <p:notesTextViewPr>
    <p:cViewPr>
      <p:scale>
        <a:sx n="1" d="1"/>
        <a:sy n="1" d="1"/>
      </p:scale>
      <p:origin x="0" y="0"/>
    </p:cViewPr>
  </p:notesTextViewPr>
  <p:notesViewPr>
    <p:cSldViewPr snapToGrid="0">
      <p:cViewPr varScale="1">
        <p:scale>
          <a:sx n="87" d="100"/>
          <a:sy n="87" d="100"/>
        </p:scale>
        <p:origin x="256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ristin Løvdok" userId="62ae59db-cace-40e6-9d63-3512713a97cb" providerId="ADAL" clId="{99ADBBC3-F229-4127-B807-0FDDBC8E967B}"/>
    <pc:docChg chg="undo custSel modSld">
      <pc:chgData name="Nina Kristin Løvdok" userId="62ae59db-cace-40e6-9d63-3512713a97cb" providerId="ADAL" clId="{99ADBBC3-F229-4127-B807-0FDDBC8E967B}" dt="2025-01-08T11:50:06.703" v="19" actId="6549"/>
      <pc:docMkLst>
        <pc:docMk/>
      </pc:docMkLst>
      <pc:sldChg chg="modNotesTx">
        <pc:chgData name="Nina Kristin Løvdok" userId="62ae59db-cace-40e6-9d63-3512713a97cb" providerId="ADAL" clId="{99ADBBC3-F229-4127-B807-0FDDBC8E967B}" dt="2025-01-06T14:03:12.630" v="0" actId="6549"/>
        <pc:sldMkLst>
          <pc:docMk/>
          <pc:sldMk cId="4235914469" sldId="367"/>
        </pc:sldMkLst>
      </pc:sldChg>
      <pc:sldChg chg="modNotesTx">
        <pc:chgData name="Nina Kristin Løvdok" userId="62ae59db-cace-40e6-9d63-3512713a97cb" providerId="ADAL" clId="{99ADBBC3-F229-4127-B807-0FDDBC8E967B}" dt="2025-01-06T14:04:50.931" v="7" actId="6549"/>
        <pc:sldMkLst>
          <pc:docMk/>
          <pc:sldMk cId="2415678147" sldId="374"/>
        </pc:sldMkLst>
      </pc:sldChg>
      <pc:sldChg chg="modNotesTx">
        <pc:chgData name="Nina Kristin Løvdok" userId="62ae59db-cace-40e6-9d63-3512713a97cb" providerId="ADAL" clId="{99ADBBC3-F229-4127-B807-0FDDBC8E967B}" dt="2025-01-06T14:04:45.133" v="6" actId="6549"/>
        <pc:sldMkLst>
          <pc:docMk/>
          <pc:sldMk cId="1355358734" sldId="375"/>
        </pc:sldMkLst>
      </pc:sldChg>
      <pc:sldChg chg="modNotesTx">
        <pc:chgData name="Nina Kristin Løvdok" userId="62ae59db-cace-40e6-9d63-3512713a97cb" providerId="ADAL" clId="{99ADBBC3-F229-4127-B807-0FDDBC8E967B}" dt="2025-01-06T14:04:38.788" v="5" actId="6549"/>
        <pc:sldMkLst>
          <pc:docMk/>
          <pc:sldMk cId="1851035032" sldId="379"/>
        </pc:sldMkLst>
      </pc:sldChg>
      <pc:sldChg chg="modNotesTx">
        <pc:chgData name="Nina Kristin Løvdok" userId="62ae59db-cace-40e6-9d63-3512713a97cb" providerId="ADAL" clId="{99ADBBC3-F229-4127-B807-0FDDBC8E967B}" dt="2025-01-06T14:05:17.042" v="9" actId="6549"/>
        <pc:sldMkLst>
          <pc:docMk/>
          <pc:sldMk cId="3696248032" sldId="466"/>
        </pc:sldMkLst>
      </pc:sldChg>
      <pc:sldChg chg="modNotesTx">
        <pc:chgData name="Nina Kristin Løvdok" userId="62ae59db-cace-40e6-9d63-3512713a97cb" providerId="ADAL" clId="{99ADBBC3-F229-4127-B807-0FDDBC8E967B}" dt="2025-01-06T14:03:32.067" v="1" actId="6549"/>
        <pc:sldMkLst>
          <pc:docMk/>
          <pc:sldMk cId="3624271144" sldId="500"/>
        </pc:sldMkLst>
      </pc:sldChg>
      <pc:sldChg chg="modNotesTx">
        <pc:chgData name="Nina Kristin Løvdok" userId="62ae59db-cace-40e6-9d63-3512713a97cb" providerId="ADAL" clId="{99ADBBC3-F229-4127-B807-0FDDBC8E967B}" dt="2025-01-06T14:07:33.845" v="18" actId="6549"/>
        <pc:sldMkLst>
          <pc:docMk/>
          <pc:sldMk cId="2260734202" sldId="508"/>
        </pc:sldMkLst>
      </pc:sldChg>
      <pc:sldChg chg="modNotesTx">
        <pc:chgData name="Nina Kristin Løvdok" userId="62ae59db-cace-40e6-9d63-3512713a97cb" providerId="ADAL" clId="{99ADBBC3-F229-4127-B807-0FDDBC8E967B}" dt="2025-01-06T14:05:27.778" v="11" actId="6549"/>
        <pc:sldMkLst>
          <pc:docMk/>
          <pc:sldMk cId="3055412475" sldId="513"/>
        </pc:sldMkLst>
      </pc:sldChg>
      <pc:sldChg chg="modNotesTx">
        <pc:chgData name="Nina Kristin Løvdok" userId="62ae59db-cace-40e6-9d63-3512713a97cb" providerId="ADAL" clId="{99ADBBC3-F229-4127-B807-0FDDBC8E967B}" dt="2025-01-06T14:07:17.669" v="16" actId="6549"/>
        <pc:sldMkLst>
          <pc:docMk/>
          <pc:sldMk cId="3519315079" sldId="518"/>
        </pc:sldMkLst>
      </pc:sldChg>
      <pc:sldChg chg="modNotesTx">
        <pc:chgData name="Nina Kristin Løvdok" userId="62ae59db-cace-40e6-9d63-3512713a97cb" providerId="ADAL" clId="{99ADBBC3-F229-4127-B807-0FDDBC8E967B}" dt="2025-01-08T11:50:06.703" v="19" actId="6549"/>
        <pc:sldMkLst>
          <pc:docMk/>
          <pc:sldMk cId="816776269" sldId="521"/>
        </pc:sldMkLst>
      </pc:sldChg>
      <pc:sldChg chg="modNotesTx">
        <pc:chgData name="Nina Kristin Løvdok" userId="62ae59db-cace-40e6-9d63-3512713a97cb" providerId="ADAL" clId="{99ADBBC3-F229-4127-B807-0FDDBC8E967B}" dt="2025-01-06T14:03:37.044" v="2" actId="6549"/>
        <pc:sldMkLst>
          <pc:docMk/>
          <pc:sldMk cId="214155280" sldId="528"/>
        </pc:sldMkLst>
      </pc:sldChg>
      <pc:sldChg chg="modNotesTx">
        <pc:chgData name="Nina Kristin Løvdok" userId="62ae59db-cace-40e6-9d63-3512713a97cb" providerId="ADAL" clId="{99ADBBC3-F229-4127-B807-0FDDBC8E967B}" dt="2025-01-06T14:04:22.019" v="3" actId="6549"/>
        <pc:sldMkLst>
          <pc:docMk/>
          <pc:sldMk cId="3776732001" sldId="53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A5F3CD8E-07D7-B01C-8BC1-B91D18C334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439D6B82-1730-943C-6F70-595CB8C02B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77B5D1-DF9E-4DA3-AD3C-606BE52897B3}" type="datetimeFigureOut">
              <a:rPr lang="nb-NO" smtClean="0"/>
              <a:t>08.01.2025</a:t>
            </a:fld>
            <a:endParaRPr lang="nb-NO"/>
          </a:p>
        </p:txBody>
      </p:sp>
      <p:sp>
        <p:nvSpPr>
          <p:cNvPr id="4" name="Plassholder for bunntekst 3">
            <a:extLst>
              <a:ext uri="{FF2B5EF4-FFF2-40B4-BE49-F238E27FC236}">
                <a16:creationId xmlns:a16="http://schemas.microsoft.com/office/drawing/2014/main" id="{CC6ACE6F-AFF9-E617-D32B-60744F8635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FF047B08-C498-5FF9-F30F-E5483A5298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FCEB30-B31C-4A5A-92AA-C54ACC53896C}" type="slidenum">
              <a:rPr lang="nb-NO" smtClean="0"/>
              <a:t>‹#›</a:t>
            </a:fld>
            <a:endParaRPr lang="nb-NO"/>
          </a:p>
        </p:txBody>
      </p:sp>
    </p:spTree>
    <p:extLst>
      <p:ext uri="{BB962C8B-B14F-4D97-AF65-F5344CB8AC3E}">
        <p14:creationId xmlns:p14="http://schemas.microsoft.com/office/powerpoint/2010/main" val="563970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F1EC4-6691-4A8C-A511-484CD3C30FD1}" type="datetimeFigureOut">
              <a:rPr lang="nb-NO" smtClean="0"/>
              <a:t>08.01.2025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57F2F-089A-43AB-8D5B-C85EBA5EA2DC}" type="slidenum">
              <a:rPr lang="nb-NO" smtClean="0"/>
              <a:t>‹#›</a:t>
            </a:fld>
            <a:endParaRPr lang="nb-NO"/>
          </a:p>
        </p:txBody>
      </p:sp>
    </p:spTree>
    <p:extLst>
      <p:ext uri="{BB962C8B-B14F-4D97-AF65-F5344CB8AC3E}">
        <p14:creationId xmlns:p14="http://schemas.microsoft.com/office/powerpoint/2010/main" val="109747161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sykologtidsskriftet.no/fagartikkel/2014/07/regulering-som-nokkelbegrep-og-toleransevinduet-som-modell-i-en-n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hi.no/he/folkehelserapporten/psykisk-helse/rusmiddellidelser/?term=#andre-rusmiddellidels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i="1" dirty="0"/>
          </a:p>
        </p:txBody>
      </p:sp>
      <p:sp>
        <p:nvSpPr>
          <p:cNvPr id="4" name="Plassholder for lysbildenummer 3"/>
          <p:cNvSpPr>
            <a:spLocks noGrp="1"/>
          </p:cNvSpPr>
          <p:nvPr>
            <p:ph type="sldNum" sz="quarter" idx="10"/>
          </p:nvPr>
        </p:nvSpPr>
        <p:spPr/>
        <p:txBody>
          <a:bodyPr/>
          <a:lstStyle/>
          <a:p>
            <a:fld id="{00B57F2F-089A-43AB-8D5B-C85EBA5EA2DC}" type="slidenum">
              <a:rPr lang="nb-NO" smtClean="0"/>
              <a:t>1</a:t>
            </a:fld>
            <a:endParaRPr lang="nb-NO"/>
          </a:p>
        </p:txBody>
      </p:sp>
    </p:spTree>
    <p:extLst>
      <p:ext uri="{BB962C8B-B14F-4D97-AF65-F5344CB8AC3E}">
        <p14:creationId xmlns:p14="http://schemas.microsoft.com/office/powerpoint/2010/main" val="3024344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r>
              <a:rPr lang="nb-NO" sz="1100" b="1" baseline="0" dirty="0">
                <a:latin typeface="+mn-lt"/>
              </a:rPr>
              <a:t> </a:t>
            </a:r>
            <a:endParaRPr lang="nb-NO" sz="1100" b="1" dirty="0">
              <a:latin typeface="+mn-lt"/>
            </a:endParaRPr>
          </a:p>
          <a:p>
            <a:pPr marL="171450" indent="-171450">
              <a:buFont typeface="Arial" panose="020B0604020202020204" pitchFamily="34" charset="0"/>
              <a:buChar char="•"/>
            </a:pPr>
            <a:r>
              <a:rPr lang="nb-NO" sz="1100" dirty="0">
                <a:latin typeface="+mn-lt"/>
              </a:rPr>
              <a:t>Rusmidler skaper </a:t>
            </a:r>
            <a:r>
              <a:rPr lang="nb-NO" sz="1100" baseline="0" dirty="0">
                <a:latin typeface="+mn-lt"/>
                <a:ea typeface="Cambria" panose="02040503050406030204" pitchFamily="18" charset="0"/>
              </a:rPr>
              <a:t>raskt </a:t>
            </a:r>
            <a:r>
              <a:rPr lang="nb-NO" sz="1100" dirty="0">
                <a:latin typeface="+mn-lt"/>
                <a:ea typeface="Cambria" panose="02040503050406030204" pitchFamily="18" charset="0"/>
              </a:rPr>
              <a:t>unaturlig høy dopaminkonsentrasjon i hjernen. </a:t>
            </a:r>
            <a:r>
              <a:rPr lang="nb-NO" sz="1100" dirty="0">
                <a:latin typeface="+mn-lt"/>
              </a:rPr>
              <a:t>Psykoaktive stoffer er svært potente kilder til positive følelser. </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rPr>
              <a:t>Dopamin er et signalstoff for opplevelse av lyst, nytelse og glede, og </a:t>
            </a:r>
            <a:r>
              <a:rPr lang="nb-NO" sz="1100" dirty="0">
                <a:latin typeface="+mn-lt"/>
              </a:rPr>
              <a:t>påvirker områder for følelsesregulering i hjernen</a:t>
            </a:r>
            <a:r>
              <a:rPr lang="nb-NO" sz="1100" dirty="0">
                <a:latin typeface="+mn-lt"/>
                <a:ea typeface="Cambria" panose="020405030504060302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Belønningssystemet i hjernen aktiveres</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rPr>
              <a:t>Når vi gjør noe vi liker øker dopaminutskillelsen i hjernen og gir en naturlig rus- og velværefølelse som virker belønnende og motiverer for gjentakelse.</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ea typeface="Cambria" panose="02040503050406030204" pitchFamily="18" charset="0"/>
              </a:rPr>
              <a:t>Oppturene er avhengighetsskapende, slik hypomani kan være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Når </a:t>
            </a:r>
            <a:r>
              <a:rPr lang="nb-NO" sz="1100" dirty="0" err="1">
                <a:latin typeface="+mn-lt"/>
                <a:ea typeface="Cambria" panose="02040503050406030204" pitchFamily="18" charset="0"/>
              </a:rPr>
              <a:t>stimulanter</a:t>
            </a:r>
            <a:r>
              <a:rPr lang="nb-NO" sz="1100" dirty="0">
                <a:latin typeface="+mn-lt"/>
                <a:ea typeface="Cambria" panose="02040503050406030204" pitchFamily="18" charset="0"/>
              </a:rPr>
              <a:t> brytes ned vil dopaminnivået være midlertidig uttømt og unaturlig lavt → nedstemthet («</a:t>
            </a:r>
            <a:r>
              <a:rPr lang="nb-NO" sz="1100" dirty="0" err="1">
                <a:latin typeface="+mn-lt"/>
                <a:ea typeface="Cambria" panose="02040503050406030204" pitchFamily="18" charset="0"/>
              </a:rPr>
              <a:t>kræsjer</a:t>
            </a:r>
            <a:r>
              <a:rPr lang="nb-NO" sz="1100" dirty="0">
                <a:latin typeface="+mn-lt"/>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latin typeface="+mn-lt"/>
              </a:rPr>
              <a:t>Tilleggsinformasjon ved behov: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Psykoaktive stoffer har direkte effekt på celler i sentralnervesystemet fordi de klarer å passere blod–hjerne-barrieren.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err="1">
                <a:latin typeface="+mn-lt"/>
              </a:rPr>
              <a:t>Stimulanter</a:t>
            </a:r>
            <a:r>
              <a:rPr lang="nb-NO" sz="1100" dirty="0">
                <a:latin typeface="+mn-lt"/>
              </a:rPr>
              <a:t> som kokain forsterker i tillegg effekten ved å blokkere for nervecellenes reopptak av både dopamin, serotonin og noradrenalin, hvilket betyr at signalstoffene blir liggende lenger i synapsene og har lengre virkningstid.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I tillegg til dopamin aktiverer ulike rusmidler andre signalsystemer og signalstoffer. Serotonin, endorfiner</a:t>
            </a:r>
            <a:r>
              <a:rPr lang="nb-NO" sz="1100" baseline="0" dirty="0">
                <a:latin typeface="+mn-lt"/>
              </a:rPr>
              <a:t> og </a:t>
            </a:r>
            <a:r>
              <a:rPr lang="nb-NO" sz="1100" baseline="0" dirty="0" err="1">
                <a:latin typeface="+mn-lt"/>
              </a:rPr>
              <a:t>oxytocin</a:t>
            </a:r>
            <a:r>
              <a:rPr lang="nb-NO" sz="1100" baseline="0" dirty="0">
                <a:latin typeface="+mn-lt"/>
              </a:rPr>
              <a:t> er andre signalstoffer som gir positive følelser.</a:t>
            </a:r>
            <a:endParaRPr 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Ved depresjoner klarer ikke hjernen å nyttiggjøre seg den naturlige forekomsten av dopamin og andre signalstoffer for glede.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Antipsykotika brukes for å dempe et for høyt dopaminnivå ved mani og psykose.</a:t>
            </a:r>
          </a:p>
        </p:txBody>
      </p:sp>
      <p:sp>
        <p:nvSpPr>
          <p:cNvPr id="4" name="Plassholder for lysbildenummer 3"/>
          <p:cNvSpPr>
            <a:spLocks noGrp="1"/>
          </p:cNvSpPr>
          <p:nvPr>
            <p:ph type="sldNum" sz="quarter" idx="10"/>
          </p:nvPr>
        </p:nvSpPr>
        <p:spPr/>
        <p:txBody>
          <a:bodyPr/>
          <a:lstStyle/>
          <a:p>
            <a:fld id="{00B57F2F-089A-43AB-8D5B-C85EBA5EA2DC}" type="slidenum">
              <a:rPr lang="nb-NO" smtClean="0"/>
              <a:t>10</a:t>
            </a:fld>
            <a:endParaRPr lang="nb-NO"/>
          </a:p>
        </p:txBody>
      </p:sp>
    </p:spTree>
    <p:extLst>
      <p:ext uri="{BB962C8B-B14F-4D97-AF65-F5344CB8AC3E}">
        <p14:creationId xmlns:p14="http://schemas.microsoft.com/office/powerpoint/2010/main" val="1500261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baseline="0" dirty="0">
                <a:latin typeface="+mn-lt"/>
              </a:rPr>
              <a:t>Tekst: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rPr>
              <a:t>Jo flere av kriteriene som er oppfylt, desto mer alvorlig anses ruslidelsen å være. Men også innenfor hvert kriterium vil det være stor individuell variasjon i omfang og alvorlighetsgrad. Noen ganger skilles det også mellom skadelig bruk og avhengighet.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rPr>
              <a:t>Kriteriene 5 og 6 er eksempler på skadelig bruk.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rPr>
              <a:t>Ved fysiologisk avhengighet vil kriterium 8 og 9 være oppfylt.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rPr>
              <a:t>Avhengighet kan både være psykologisk og fysiologisk.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u="sng" baseline="0" dirty="0">
                <a:latin typeface="+mn-lt"/>
              </a:rPr>
              <a:t>Tekst til punkt 8 og 9:</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8. </a:t>
            </a:r>
            <a:r>
              <a:rPr lang="nb-NO" sz="1100" b="1" dirty="0">
                <a:latin typeface="+mn-lt"/>
                <a:ea typeface="Cambria" panose="02040503050406030204" pitchFamily="18" charset="0"/>
              </a:rPr>
              <a:t>Toleranse </a:t>
            </a:r>
            <a:r>
              <a:rPr lang="nb-NO" sz="1100" b="0" dirty="0">
                <a:latin typeface="+mn-lt"/>
                <a:ea typeface="Cambria" panose="02040503050406030204" pitchFamily="18" charset="0"/>
              </a:rPr>
              <a:t>(svekket effekt, trenger større mengder) </a:t>
            </a:r>
            <a:r>
              <a:rPr lang="nb-NO" sz="1100" dirty="0">
                <a:latin typeface="+mn-lt"/>
                <a:ea typeface="Cambria" panose="02040503050406030204" pitchFamily="18" charset="0"/>
              </a:rPr>
              <a:t>oppstår ved hyppig bruk</a:t>
            </a:r>
          </a:p>
          <a:p>
            <a:pPr marL="171450" lvl="0" indent="-171450">
              <a:buFontTx/>
              <a:buChar char="-"/>
            </a:pPr>
            <a:r>
              <a:rPr lang="nb-NO" sz="1100" dirty="0">
                <a:latin typeface="+mn-lt"/>
                <a:ea typeface="Cambria" panose="02040503050406030204" pitchFamily="18" charset="0"/>
              </a:rPr>
              <a:t>Samme dose rusmiddel får mindre effekt</a:t>
            </a:r>
          </a:p>
          <a:p>
            <a:pPr marL="171450" lvl="0" indent="-171450">
              <a:buFontTx/>
              <a:buChar char="-"/>
            </a:pPr>
            <a:r>
              <a:rPr lang="nb-NO" sz="1100" dirty="0">
                <a:latin typeface="+mn-lt"/>
                <a:ea typeface="Cambria" panose="02040503050406030204" pitchFamily="18" charset="0"/>
              </a:rPr>
              <a:t>Dosen må økes for å få samme effekt</a:t>
            </a:r>
          </a:p>
          <a:p>
            <a:pPr marL="171450" lvl="0" indent="-171450">
              <a:buFontTx/>
              <a:buChar char="-"/>
            </a:pPr>
            <a:r>
              <a:rPr lang="nb-NO" sz="1100" dirty="0">
                <a:latin typeface="+mn-lt"/>
                <a:ea typeface="Cambria" panose="02040503050406030204" pitchFamily="18" charset="0"/>
              </a:rPr>
              <a:t>Etter hvert kan den ønskede effekten tapes helt, og man bruker rusmiddelet for å føle seg «frisk», dvs. unngå abstinenssymptomer.</a:t>
            </a:r>
          </a:p>
          <a:p>
            <a:r>
              <a:rPr lang="nb-NO" sz="1100" dirty="0">
                <a:latin typeface="+mn-lt"/>
                <a:ea typeface="Cambria" panose="02040503050406030204" pitchFamily="18" charset="0"/>
              </a:rPr>
              <a:t>9. </a:t>
            </a:r>
            <a:r>
              <a:rPr lang="nb-NO" sz="1100" b="1" dirty="0">
                <a:latin typeface="+mn-lt"/>
              </a:rPr>
              <a:t>Abstinenssymptomer </a:t>
            </a:r>
            <a:r>
              <a:rPr lang="nb-NO" sz="1100" dirty="0">
                <a:latin typeface="+mn-lt"/>
              </a:rPr>
              <a:t>oppstår når man har utviklet toleranse og slutter med et rusmiddel, eller bruker mindre.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A</a:t>
            </a:r>
            <a:r>
              <a:rPr lang="nb-NO" sz="1100" baseline="0" dirty="0">
                <a:latin typeface="+mn-lt"/>
                <a:ea typeface="Cambria" panose="02040503050406030204" pitchFamily="18" charset="0"/>
              </a:rPr>
              <a:t>lvorlighetsgraden avhenger av omfang og varighet av bruk og hvor raskt man slutter med rusmiddelet.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ea typeface="Cambria" panose="02040503050406030204" pitchFamily="18" charset="0"/>
              </a:rPr>
              <a:t>Eksempler på abstinenssymptomer etter alkoholbruk: </a:t>
            </a:r>
            <a:r>
              <a:rPr lang="nb-NO" sz="1100" b="0" i="0" kern="1200" dirty="0">
                <a:solidFill>
                  <a:schemeClr val="tx1"/>
                </a:solidFill>
                <a:effectLst/>
                <a:latin typeface="+mn-lt"/>
                <a:ea typeface="+mn-ea"/>
                <a:cs typeface="+mn-cs"/>
              </a:rPr>
              <a:t>forhøyet hjertefrekvens og blodtrykk, skjelving, svetting, kvalme og oppkast, nedstemthet, angst, kroppslig uro, søvnløshet og syns- eller hørselsbedrag (illusjoner og hallusinasjoner). </a:t>
            </a:r>
            <a:endParaRPr lang="nb-NO" sz="110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latin typeface="+mn-lt"/>
                <a:ea typeface="Cambria" panose="02040503050406030204" pitchFamily="18" charset="0"/>
              </a:rPr>
              <a:t>Tilleggsinformasjon</a:t>
            </a:r>
            <a:r>
              <a:rPr lang="nb-NO" sz="1100" u="sng" baseline="0" dirty="0">
                <a:latin typeface="+mn-lt"/>
                <a:ea typeface="Cambria" panose="02040503050406030204" pitchFamily="18" charset="0"/>
              </a:rPr>
              <a:t> ved behov:</a:t>
            </a:r>
            <a:endParaRPr lang="nb-NO" sz="1100" u="sng"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Toleranse:</a:t>
            </a:r>
            <a:r>
              <a:rPr lang="nb-NO" sz="1100" b="1" baseline="0" dirty="0">
                <a:latin typeface="+mn-lt"/>
                <a:ea typeface="Cambria" panose="02040503050406030204" pitchFamily="18"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Ved daglig eller nær daglig bruk reduseres («nedreguleres») cellenes egenproduksjon og følsomhet for det tilførte stoffet for å kompensere for den økte tilgangen.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Abstinenssymptomer: </a:t>
            </a:r>
          </a:p>
          <a:p>
            <a:pPr marL="171450" indent="-171450">
              <a:buFontTx/>
              <a:buChar char="-"/>
            </a:pPr>
            <a:r>
              <a:rPr lang="nb-NO" sz="1100" dirty="0">
                <a:latin typeface="+mn-lt"/>
              </a:rPr>
              <a:t>Det tar tid før cellene klarer å øke sin egen produksjon og bli mer følsomme igjen</a:t>
            </a:r>
          </a:p>
          <a:p>
            <a:pPr marL="171450" indent="-171450">
              <a:buFontTx/>
              <a:buChar char="-"/>
            </a:pPr>
            <a:r>
              <a:rPr lang="nb-NO" sz="1100" dirty="0">
                <a:latin typeface="+mn-lt"/>
              </a:rPr>
              <a:t>Svekket signaloverføring gjør at man blir nedstemt og fungerer dårligere kognitivt</a:t>
            </a:r>
          </a:p>
          <a:p>
            <a:pPr marL="171450" indent="-171450">
              <a:buFontTx/>
              <a:buChar char="-"/>
            </a:pPr>
            <a:r>
              <a:rPr lang="nb-NO" sz="1100" dirty="0">
                <a:latin typeface="+mn-lt"/>
              </a:rPr>
              <a:t>Abstinenssymptomer kan virke selvopprettholdende på rusmiddelbruken</a:t>
            </a:r>
          </a:p>
          <a:p>
            <a:pPr marL="171450" indent="-171450">
              <a:buFontTx/>
              <a:buChar char="-"/>
            </a:pPr>
            <a:r>
              <a:rPr lang="nb-NO" sz="1100" dirty="0">
                <a:latin typeface="+mn-lt"/>
              </a:rPr>
              <a:t>Langvarig, vedvarende bruk, f.eks. av alkohol, kan gi varig tap av reseptorer. Det kan føre til vedvarende nedstemthet (affektive symptomer som bivirkning) og varig svekkelse i eksekutive funksjoner og impulskontroll, noe som igjen kan gjøre det vanskelig å avstå fra rusmidler.</a:t>
            </a:r>
          </a:p>
          <a:p>
            <a:pPr marL="171450" indent="-171450">
              <a:buFontTx/>
              <a:buChar char="-"/>
            </a:pPr>
            <a:endParaRPr lang="nb-NO" sz="1100" dirty="0">
              <a:latin typeface="+mn-lt"/>
            </a:endParaRPr>
          </a:p>
          <a:p>
            <a:pPr marL="0" indent="0">
              <a:buFontTx/>
              <a:buNone/>
            </a:pPr>
            <a:r>
              <a:rPr lang="nb-NO" sz="1100" u="sng" dirty="0">
                <a:latin typeface="+mn-lt"/>
              </a:rPr>
              <a:t>Kilde: </a:t>
            </a:r>
            <a:r>
              <a:rPr lang="nb-NO" sz="1100" i="0" dirty="0">
                <a:latin typeface="+mn-lt"/>
              </a:rPr>
              <a:t>Lysbildet</a:t>
            </a:r>
            <a:r>
              <a:rPr lang="nb-NO" sz="1100" i="0" baseline="0" dirty="0">
                <a:latin typeface="+mn-lt"/>
              </a:rPr>
              <a:t> viser d</a:t>
            </a:r>
            <a:r>
              <a:rPr lang="nb-NO" sz="1100" i="0" dirty="0">
                <a:latin typeface="+mn-lt"/>
              </a:rPr>
              <a:t>iagnostiske kriterier for «Psykisk lidelse som skyldes bruk av et rusmiddel»</a:t>
            </a:r>
            <a:r>
              <a:rPr lang="nb-NO" sz="1100" i="0" baseline="0" dirty="0">
                <a:latin typeface="+mn-lt"/>
              </a:rPr>
              <a:t>, t</a:t>
            </a:r>
            <a:r>
              <a:rPr lang="nb-NO" sz="1100" i="0" dirty="0">
                <a:latin typeface="+mn-lt"/>
              </a:rPr>
              <a:t>ilpasset l</a:t>
            </a:r>
            <a:r>
              <a:rPr lang="nb-NO" sz="1100" i="0" baseline="0" dirty="0">
                <a:latin typeface="+mn-lt"/>
              </a:rPr>
              <a:t>ysbilde utarbeidet av Trine Vik Lagerberg.</a:t>
            </a:r>
          </a:p>
          <a:p>
            <a:pPr marL="0" indent="0">
              <a:buFontTx/>
              <a:buNone/>
            </a:pPr>
            <a:endParaRPr lang="nb-NO" sz="1100" u="sng" dirty="0">
              <a:latin typeface="+mn-lt"/>
            </a:endParaRPr>
          </a:p>
        </p:txBody>
      </p:sp>
      <p:sp>
        <p:nvSpPr>
          <p:cNvPr id="4" name="Plassholder for lysbildenummer 3"/>
          <p:cNvSpPr>
            <a:spLocks noGrp="1"/>
          </p:cNvSpPr>
          <p:nvPr>
            <p:ph type="sldNum" sz="quarter" idx="10"/>
          </p:nvPr>
        </p:nvSpPr>
        <p:spPr/>
        <p:txBody>
          <a:bodyPr/>
          <a:lstStyle/>
          <a:p>
            <a:fld id="{00B57F2F-089A-43AB-8D5B-C85EBA5EA2DC}" type="slidenum">
              <a:rPr lang="nb-NO" smtClean="0"/>
              <a:t>11</a:t>
            </a:fld>
            <a:endParaRPr lang="nb-NO"/>
          </a:p>
        </p:txBody>
      </p:sp>
    </p:spTree>
    <p:extLst>
      <p:ext uri="{BB962C8B-B14F-4D97-AF65-F5344CB8AC3E}">
        <p14:creationId xmlns:p14="http://schemas.microsoft.com/office/powerpoint/2010/main" val="452468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b="1" dirty="0">
                <a:latin typeface="+mn-lt"/>
                <a:ea typeface="Cambria" panose="02040503050406030204" pitchFamily="18" charset="0"/>
              </a:rPr>
              <a:t>Tekst:</a:t>
            </a:r>
          </a:p>
          <a:p>
            <a:pPr marL="0" indent="0">
              <a:buNone/>
            </a:pPr>
            <a:r>
              <a:rPr lang="nb-NO" sz="1100" dirty="0">
                <a:latin typeface="+mn-lt"/>
                <a:ea typeface="Cambria" panose="02040503050406030204" pitchFamily="18" charset="0"/>
              </a:rPr>
              <a:t>Rusmidler</a:t>
            </a:r>
            <a:r>
              <a:rPr lang="nb-NO" sz="1100" baseline="0" dirty="0">
                <a:latin typeface="+mn-lt"/>
                <a:ea typeface="Cambria" panose="02040503050406030204" pitchFamily="18" charset="0"/>
              </a:rPr>
              <a:t> er e</a:t>
            </a:r>
            <a:r>
              <a:rPr lang="nb-NO" sz="1100" dirty="0">
                <a:latin typeface="+mn-lt"/>
                <a:ea typeface="Cambria" panose="02040503050406030204" pitchFamily="18" charset="0"/>
              </a:rPr>
              <a:t>n måte å regulere følelser på, i retning mindre negative eller mer positive</a:t>
            </a:r>
          </a:p>
          <a:p>
            <a:pPr marL="171450" indent="-171450">
              <a:buFont typeface="Arial" panose="020B0604020202020204" pitchFamily="34" charset="0"/>
              <a:buChar char="•"/>
            </a:pPr>
            <a:r>
              <a:rPr lang="nb-NO" sz="1100" b="0" dirty="0">
                <a:latin typeface="+mn-lt"/>
                <a:ea typeface="Cambria" panose="02040503050406030204" pitchFamily="18" charset="0"/>
              </a:rPr>
              <a:t>«Selvmedisinering»</a:t>
            </a:r>
          </a:p>
          <a:p>
            <a:pPr marL="628650" lvl="1" indent="-171450">
              <a:buFontTx/>
              <a:buChar char="-"/>
            </a:pPr>
            <a:r>
              <a:rPr lang="nb-NO" sz="1100" dirty="0">
                <a:latin typeface="+mn-lt"/>
                <a:ea typeface="Cambria" panose="02040503050406030204" pitchFamily="18" charset="0"/>
              </a:rPr>
              <a:t>Lindre ubehag, smerter, angst, stress, kjedsomhet, depressive symptomer, søvnvansker m.m. </a:t>
            </a:r>
          </a:p>
          <a:p>
            <a:pPr marL="628650" lvl="1" indent="-171450">
              <a:buFontTx/>
              <a:buChar char="-"/>
            </a:pPr>
            <a:r>
              <a:rPr lang="nb-NO" sz="1100" dirty="0">
                <a:latin typeface="+mn-lt"/>
                <a:ea typeface="Cambria" panose="02040503050406030204" pitchFamily="18" charset="0"/>
              </a:rPr>
              <a:t>Dempe/roe (</a:t>
            </a:r>
            <a:r>
              <a:rPr lang="nb-NO" sz="1100" dirty="0" err="1">
                <a:latin typeface="+mn-lt"/>
                <a:ea typeface="Cambria" panose="02040503050406030204" pitchFamily="18" charset="0"/>
              </a:rPr>
              <a:t>hypo</a:t>
            </a:r>
            <a:r>
              <a:rPr lang="nb-NO" sz="1100" dirty="0">
                <a:latin typeface="+mn-lt"/>
                <a:ea typeface="Cambria" panose="02040503050406030204" pitchFamily="18" charset="0"/>
              </a:rPr>
              <a:t>)mani, irritabilitet, psykotiske symptomer</a:t>
            </a:r>
          </a:p>
          <a:p>
            <a:pPr marL="171450" indent="-171450">
              <a:buFont typeface="Arial" panose="020B0604020202020204" pitchFamily="34" charset="0"/>
              <a:buChar char="•"/>
            </a:pPr>
            <a:r>
              <a:rPr lang="nb-NO" sz="1100" b="0" dirty="0">
                <a:latin typeface="+mn-lt"/>
                <a:ea typeface="Cambria" panose="02040503050406030204" pitchFamily="18" charset="0"/>
              </a:rPr>
              <a:t>Oppnå noe positivt</a:t>
            </a:r>
          </a:p>
          <a:p>
            <a:pPr marL="628650" lvl="1" indent="-171450">
              <a:buFontTx/>
              <a:buChar char="-"/>
            </a:pPr>
            <a:r>
              <a:rPr lang="nb-NO" sz="1100" dirty="0">
                <a:latin typeface="+mn-lt"/>
                <a:ea typeface="Cambria" panose="02040503050406030204" pitchFamily="18" charset="0"/>
              </a:rPr>
              <a:t>Bli gladere, ha det gøy, bli mer sosial, prestere bedre m.m.</a:t>
            </a:r>
          </a:p>
          <a:p>
            <a:pPr marL="628650" lvl="1" indent="-171450">
              <a:buFontTx/>
              <a:buChar char="-"/>
            </a:pPr>
            <a:r>
              <a:rPr lang="nb-NO" sz="1100" dirty="0">
                <a:latin typeface="+mn-lt"/>
                <a:ea typeface="Cambria" panose="02040503050406030204" pitchFamily="18" charset="0"/>
              </a:rPr>
              <a:t>Forsøke å utløse, forsterke eller forlenge (</a:t>
            </a:r>
            <a:r>
              <a:rPr lang="nb-NO" sz="1100" dirty="0" err="1">
                <a:latin typeface="+mn-lt"/>
                <a:ea typeface="Cambria" panose="02040503050406030204" pitchFamily="18" charset="0"/>
              </a:rPr>
              <a:t>hypo</a:t>
            </a:r>
            <a:r>
              <a:rPr lang="nb-NO" sz="1100" dirty="0">
                <a:latin typeface="+mn-lt"/>
                <a:ea typeface="Cambria" panose="02040503050406030204" pitchFamily="18" charset="0"/>
              </a:rPr>
              <a:t>)mani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mn-lt"/>
              </a:rPr>
              <a:t>Rusmidler kan oppleves som en god løsning der og da, men kan bli et tilleggsproblem på sikt i tillegg til å</a:t>
            </a:r>
            <a:r>
              <a:rPr lang="nb-NO" sz="1100" baseline="0" dirty="0">
                <a:latin typeface="+mn-lt"/>
              </a:rPr>
              <a:t> forverre forløpet av den bipolare lidelsen.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r>
              <a:rPr lang="nb-NO" sz="1100" dirty="0">
                <a:latin typeface="+mn-lt"/>
              </a:rPr>
              <a:t> </a:t>
            </a:r>
          </a:p>
        </p:txBody>
      </p:sp>
      <p:sp>
        <p:nvSpPr>
          <p:cNvPr id="4" name="Plassholder for lysbildenummer 3"/>
          <p:cNvSpPr>
            <a:spLocks noGrp="1"/>
          </p:cNvSpPr>
          <p:nvPr>
            <p:ph type="sldNum" sz="quarter" idx="10"/>
          </p:nvPr>
        </p:nvSpPr>
        <p:spPr/>
        <p:txBody>
          <a:bodyPr/>
          <a:lstStyle/>
          <a:p>
            <a:fld id="{00B57F2F-089A-43AB-8D5B-C85EBA5EA2DC}" type="slidenum">
              <a:rPr lang="nb-NO" smtClean="0"/>
              <a:t>12</a:t>
            </a:fld>
            <a:endParaRPr lang="nb-NO"/>
          </a:p>
        </p:txBody>
      </p:sp>
    </p:spTree>
    <p:extLst>
      <p:ext uri="{BB962C8B-B14F-4D97-AF65-F5344CB8AC3E}">
        <p14:creationId xmlns:p14="http://schemas.microsoft.com/office/powerpoint/2010/main" val="668621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0" dirty="0">
                <a:latin typeface="+mn-lt"/>
              </a:rPr>
              <a:t>SUMMEGRUPPE:</a:t>
            </a:r>
          </a:p>
          <a:p>
            <a:pPr marL="0" indent="0">
              <a:buFontTx/>
              <a:buNone/>
            </a:pPr>
            <a:endParaRPr lang="nb-NO" sz="1100" b="1" baseline="0" dirty="0">
              <a:latin typeface="+mn-lt"/>
            </a:endParaRPr>
          </a:p>
          <a:p>
            <a:pPr marL="514350" indent="-514350">
              <a:buFont typeface="+mj-lt"/>
              <a:buAutoNum type="arabicPeriod"/>
            </a:pPr>
            <a:r>
              <a:rPr lang="nb-NO" sz="1100" dirty="0">
                <a:latin typeface="+mn-lt"/>
                <a:ea typeface="Cambria" panose="02040503050406030204" pitchFamily="18" charset="0"/>
              </a:rPr>
              <a:t>Hvilke funksjoner har rusmiddelbruk for deg?</a:t>
            </a:r>
          </a:p>
          <a:p>
            <a:pPr marL="514350" indent="-514350">
              <a:buFont typeface="+mj-lt"/>
              <a:buAutoNum type="arabicPeriod"/>
            </a:pPr>
            <a:r>
              <a:rPr lang="nb-NO" sz="1100" dirty="0">
                <a:latin typeface="+mn-lt"/>
                <a:ea typeface="Cambria" panose="02040503050406030204" pitchFamily="18" charset="0"/>
              </a:rPr>
              <a:t>Tror du at din rusmiddelbruk kan ha bidratt til tilbakefall til affektive episoder eller mer ustabilitet (risikofaktor)?</a:t>
            </a:r>
          </a:p>
          <a:p>
            <a:pPr marL="0" indent="0">
              <a:buFontTx/>
              <a:buNone/>
            </a:pPr>
            <a:endParaRPr lang="nb-NO" sz="1100" b="1" baseline="0" dirty="0">
              <a:latin typeface="+mn-lt"/>
            </a:endParaRPr>
          </a:p>
          <a:p>
            <a:pPr marL="0" indent="0">
              <a:buFontTx/>
              <a:buNone/>
            </a:pPr>
            <a:endParaRPr lang="nb-NO" sz="1100" b="0" dirty="0">
              <a:latin typeface="+mn-lt"/>
            </a:endParaRPr>
          </a:p>
        </p:txBody>
      </p:sp>
      <p:sp>
        <p:nvSpPr>
          <p:cNvPr id="4" name="Plassholder for lysbildenummer 3"/>
          <p:cNvSpPr>
            <a:spLocks noGrp="1"/>
          </p:cNvSpPr>
          <p:nvPr>
            <p:ph type="sldNum" sz="quarter" idx="10"/>
          </p:nvPr>
        </p:nvSpPr>
        <p:spPr/>
        <p:txBody>
          <a:bodyPr/>
          <a:lstStyle/>
          <a:p>
            <a:fld id="{00B57F2F-089A-43AB-8D5B-C85EBA5EA2DC}" type="slidenum">
              <a:rPr lang="nb-NO" smtClean="0"/>
              <a:t>13</a:t>
            </a:fld>
            <a:endParaRPr lang="nb-NO"/>
          </a:p>
        </p:txBody>
      </p:sp>
    </p:spTree>
    <p:extLst>
      <p:ext uri="{BB962C8B-B14F-4D97-AF65-F5344CB8AC3E}">
        <p14:creationId xmlns:p14="http://schemas.microsoft.com/office/powerpoint/2010/main" val="2883920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latin typeface="+mn-lt"/>
              </a:rPr>
              <a:t>Tekst:</a:t>
            </a:r>
            <a:r>
              <a:rPr lang="nb-NO" sz="1100" b="1" baseline="0" dirty="0">
                <a:latin typeface="+mn-lt"/>
              </a:rPr>
              <a:t> </a:t>
            </a:r>
          </a:p>
          <a:p>
            <a:pPr marL="171450" indent="-171450">
              <a:buFont typeface="Arial" panose="020B0604020202020204" pitchFamily="34" charset="0"/>
              <a:buChar char="•"/>
            </a:pPr>
            <a:r>
              <a:rPr lang="nb-NO" sz="1100" dirty="0">
                <a:latin typeface="+mn-lt"/>
                <a:ea typeface="Cambria" panose="02040503050406030204" pitchFamily="18" charset="0"/>
              </a:rPr>
              <a:t>Alkohol registreres i alkoholenheter</a:t>
            </a:r>
          </a:p>
          <a:p>
            <a:pPr marL="171450" indent="-171450">
              <a:buFont typeface="Arial" panose="020B0604020202020204" pitchFamily="34" charset="0"/>
              <a:buChar char="•"/>
            </a:pPr>
            <a:r>
              <a:rPr lang="nb-NO" sz="1100" dirty="0">
                <a:latin typeface="+mn-lt"/>
                <a:ea typeface="Cambria" panose="02040503050406030204" pitchFamily="18" charset="0"/>
              </a:rPr>
              <a:t>For andre rusmidler må man lage sitt eget system, </a:t>
            </a:r>
          </a:p>
          <a:p>
            <a:pPr marL="457200" lvl="1" indent="0">
              <a:buFont typeface="Arial" panose="020B0604020202020204" pitchFamily="34" charset="0"/>
              <a:buNone/>
            </a:pPr>
            <a:r>
              <a:rPr lang="nb-NO" sz="1100" dirty="0">
                <a:latin typeface="+mn-lt"/>
                <a:ea typeface="Cambria" panose="02040503050406030204" pitchFamily="18" charset="0"/>
              </a:rPr>
              <a:t>- f.eks. C for cannabis og mengde i gram</a:t>
            </a:r>
          </a:p>
          <a:p>
            <a:pPr marL="171450" indent="-171450">
              <a:buFont typeface="Arial" panose="020B0604020202020204" pitchFamily="34" charset="0"/>
              <a:buChar char="•"/>
            </a:pPr>
            <a:r>
              <a:rPr lang="nb-NO" sz="1100" dirty="0">
                <a:latin typeface="+mn-lt"/>
                <a:ea typeface="Cambria" panose="02040503050406030204" pitchFamily="18" charset="0"/>
              </a:rPr>
              <a:t>Ikke-forskreven bruk av medikamenter som benzodiazepiner og opioider kan registreres med antall (med navn og styrke i notatfeltet) </a:t>
            </a:r>
          </a:p>
          <a:p>
            <a:pPr marL="0" indent="0">
              <a:buFontTx/>
              <a:buNone/>
            </a:pPr>
            <a:endParaRPr lang="nb-NO" sz="11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u="sng" dirty="0">
                <a:latin typeface="+mn-lt"/>
              </a:rPr>
              <a:t>Figur</a:t>
            </a:r>
            <a:r>
              <a:rPr lang="nb-NO" sz="1100" b="0" u="none"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none" strike="noStrike" kern="1200" baseline="0" dirty="0">
                <a:solidFill>
                  <a:schemeClr val="tx1"/>
                </a:solidFill>
                <a:latin typeface="+mn-lt"/>
                <a:ea typeface="+mn-ea"/>
                <a:cs typeface="+mn-cs"/>
              </a:rPr>
              <a:t>Basert på figur utviklet av Kompetansesenter rus – region øst og Nasjonal kompetansetjeneste ROP, for Helsedirektoratet.</a:t>
            </a:r>
          </a:p>
          <a:p>
            <a:pPr marL="0" indent="0">
              <a:buFontTx/>
              <a:buNone/>
            </a:pPr>
            <a:endParaRPr lang="nb-NO" sz="1100" b="0" dirty="0">
              <a:latin typeface="+mn-lt"/>
            </a:endParaRPr>
          </a:p>
        </p:txBody>
      </p:sp>
      <p:sp>
        <p:nvSpPr>
          <p:cNvPr id="4" name="Plassholder for lysbildenummer 3"/>
          <p:cNvSpPr>
            <a:spLocks noGrp="1"/>
          </p:cNvSpPr>
          <p:nvPr>
            <p:ph type="sldNum" sz="quarter" idx="10"/>
          </p:nvPr>
        </p:nvSpPr>
        <p:spPr/>
        <p:txBody>
          <a:bodyPr/>
          <a:lstStyle/>
          <a:p>
            <a:fld id="{00B57F2F-089A-43AB-8D5B-C85EBA5EA2DC}" type="slidenum">
              <a:rPr lang="nb-NO" smtClean="0"/>
              <a:t>14</a:t>
            </a:fld>
            <a:endParaRPr lang="nb-NO"/>
          </a:p>
        </p:txBody>
      </p:sp>
    </p:spTree>
    <p:extLst>
      <p:ext uri="{BB962C8B-B14F-4D97-AF65-F5344CB8AC3E}">
        <p14:creationId xmlns:p14="http://schemas.microsoft.com/office/powerpoint/2010/main" val="3905760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buFontTx/>
              <a:buChar char="-"/>
            </a:pPr>
            <a:r>
              <a:rPr lang="nb-NO" sz="1100" dirty="0"/>
              <a:t>Ved å registrere rusmiddelinntak kan man over tid finne ut</a:t>
            </a:r>
            <a:r>
              <a:rPr lang="nb-NO" sz="1100" baseline="0" dirty="0"/>
              <a:t> om det er sammenhenger mellom rusmiddelbruk og ustabilitet/tilbakefall (destabilisering), og hvor mye som ev. tolereres uten å skape ustabilitet. Ved å registrere positive og negative livshendelser kan man også få økt innsikt i hva som er utløsende (ev. risikofaktorer) for overdreven bruk. </a:t>
            </a:r>
          </a:p>
          <a:p>
            <a:pPr marL="171450" indent="-171450">
              <a:buFontTx/>
              <a:buChar char="-"/>
            </a:pPr>
            <a:r>
              <a:rPr lang="nb-NO" sz="1100" dirty="0"/>
              <a:t>Ved omfattende bruk av rusmidler kan det være vanskelig å kartlegge om bruken fører til hyppigere tilbakefall. Hvis man klarer å registrere bruken underveis kan kartleggingen av bruken og stemningsleiet utgjøre et nyttig sammenligningsgrunnlag når man trapper ned, tar lengre pause fra eller slutter med rusmidler. Vil</a:t>
            </a:r>
            <a:r>
              <a:rPr lang="nb-NO" sz="1100" baseline="0" dirty="0"/>
              <a:t> man da se at stemningsleiet stabiliserer seg?</a:t>
            </a:r>
            <a:endParaRPr lang="nb-NO" sz="1100" dirty="0"/>
          </a:p>
          <a:p>
            <a:pPr marL="0" indent="0">
              <a:buFontTx/>
              <a:buNone/>
            </a:pPr>
            <a:endParaRPr lang="nb-NO" sz="1100" dirty="0"/>
          </a:p>
          <a:p>
            <a:pPr marL="0" indent="0">
              <a:buFontTx/>
              <a:buNone/>
            </a:pPr>
            <a:r>
              <a:rPr lang="nb-NO" sz="1100" dirty="0"/>
              <a:t>OPPGAVE</a:t>
            </a:r>
            <a:endParaRPr lang="nb-NO" sz="1100" i="1" dirty="0"/>
          </a:p>
          <a:p>
            <a:pPr marL="0" indent="0">
              <a:buFontTx/>
              <a:buNone/>
            </a:pPr>
            <a:endParaRPr lang="nb-NO" sz="1200" i="1" dirty="0"/>
          </a:p>
        </p:txBody>
      </p:sp>
      <p:sp>
        <p:nvSpPr>
          <p:cNvPr id="4" name="Plassholder for lysbildenummer 3"/>
          <p:cNvSpPr>
            <a:spLocks noGrp="1"/>
          </p:cNvSpPr>
          <p:nvPr>
            <p:ph type="sldNum" sz="quarter" idx="10"/>
          </p:nvPr>
        </p:nvSpPr>
        <p:spPr/>
        <p:txBody>
          <a:bodyPr/>
          <a:lstStyle/>
          <a:p>
            <a:fld id="{00B57F2F-089A-43AB-8D5B-C85EBA5EA2DC}" type="slidenum">
              <a:rPr lang="nb-NO" smtClean="0"/>
              <a:t>15</a:t>
            </a:fld>
            <a:endParaRPr lang="nb-NO"/>
          </a:p>
        </p:txBody>
      </p:sp>
    </p:spTree>
    <p:extLst>
      <p:ext uri="{BB962C8B-B14F-4D97-AF65-F5344CB8AC3E}">
        <p14:creationId xmlns:p14="http://schemas.microsoft.com/office/powerpoint/2010/main" val="3568434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baseline="0"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Vår evne til å regulere tanker, følelser og atferd er viktig for hvordan vi opplever og håndterer stress.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baseline="0" dirty="0">
              <a:latin typeface="+mn-lt"/>
            </a:endParaRPr>
          </a:p>
          <a:p>
            <a:r>
              <a:rPr lang="nb-NO" sz="1100" b="1" dirty="0">
                <a:latin typeface="+mn-lt"/>
                <a:ea typeface="Cambria" panose="02040503050406030204" pitchFamily="18" charset="0"/>
              </a:rPr>
              <a:t>Toleransevinduet: </a:t>
            </a:r>
            <a:r>
              <a:rPr lang="nb-NO" sz="1100" dirty="0">
                <a:latin typeface="+mn-lt"/>
              </a:rPr>
              <a:t>Innenfor toleransevinduet opplever vi at vi tåler forventninger og krav som stilles til oss.</a:t>
            </a:r>
            <a:r>
              <a:rPr lang="nb-NO" sz="1100" baseline="0" dirty="0">
                <a:latin typeface="+mn-lt"/>
              </a:rPr>
              <a:t> </a:t>
            </a:r>
            <a:r>
              <a:rPr lang="nb-NO" sz="1100" dirty="0">
                <a:latin typeface="+mn-lt"/>
                <a:ea typeface="Cambria" panose="02040503050406030204" pitchFamily="18" charset="0"/>
              </a:rPr>
              <a:t>Vi fungerer best når stresset er på et passe nivå i forhold til mestringsevnen vår</a:t>
            </a:r>
            <a:r>
              <a:rPr lang="nb-NO" sz="1100" baseline="0" dirty="0">
                <a:latin typeface="+mn-lt"/>
                <a:ea typeface="Cambria" panose="02040503050406030204" pitchFamily="18" charset="0"/>
              </a:rPr>
              <a:t>. Toleransen for og evnen til å mestre stress </a:t>
            </a:r>
            <a:r>
              <a:rPr lang="nb-NO" sz="1100" dirty="0">
                <a:latin typeface="+mn-lt"/>
                <a:ea typeface="Cambria" panose="02040503050406030204" pitchFamily="18" charset="0"/>
              </a:rPr>
              <a:t>varierer med…</a:t>
            </a:r>
          </a:p>
          <a:p>
            <a:pPr marL="342900" indent="-342900">
              <a:buFontTx/>
              <a:buChar char="-"/>
            </a:pPr>
            <a:r>
              <a:rPr lang="nb-NO" sz="1100" dirty="0">
                <a:latin typeface="+mn-lt"/>
                <a:ea typeface="Cambria" panose="02040503050406030204" pitchFamily="18" charset="0"/>
              </a:rPr>
              <a:t>Dagsform og aktuell tilstand</a:t>
            </a:r>
          </a:p>
          <a:p>
            <a:pPr marL="342900" indent="-342900">
              <a:buFontTx/>
              <a:buChar char="-"/>
            </a:pPr>
            <a:r>
              <a:rPr lang="nb-NO" sz="1100" dirty="0">
                <a:latin typeface="+mn-lt"/>
                <a:ea typeface="Cambria" panose="02040503050406030204" pitchFamily="18" charset="0"/>
              </a:rPr>
              <a:t>Arten og omfanget av krav og forventninger (situasjonelle betingelser)</a:t>
            </a:r>
          </a:p>
          <a:p>
            <a:pPr marL="342900" lvl="0" indent="-342900">
              <a:buFontTx/>
              <a:buChar char="-"/>
            </a:pPr>
            <a:r>
              <a:rPr lang="nb-NO" sz="1100" dirty="0">
                <a:latin typeface="+mn-lt"/>
                <a:ea typeface="Cambria" panose="02040503050406030204" pitchFamily="18" charset="0"/>
              </a:rPr>
              <a:t>Temperament og individuell erfarings- og læringshistorie (personlige betingelser)</a:t>
            </a:r>
          </a:p>
          <a:p>
            <a:pPr marL="0" lvl="0" indent="0">
              <a:buFontTx/>
              <a:buNone/>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Hyperaktivering:</a:t>
            </a:r>
            <a:r>
              <a:rPr lang="nb-NO" sz="1100" dirty="0">
                <a:latin typeface="+mn-lt"/>
                <a:ea typeface="Cambria" panose="02040503050406030204" pitchFamily="18" charset="0"/>
              </a:rPr>
              <a:t> Noen ganger er vi overaktiverte og blir overveldet av stress</a:t>
            </a:r>
            <a:r>
              <a:rPr lang="nb-NO" sz="1100" baseline="0" dirty="0">
                <a:latin typeface="+mn-lt"/>
                <a:ea typeface="Cambria" panose="02040503050406030204" pitchFamily="18" charset="0"/>
              </a:rPr>
              <a:t> og sterke følelser</a:t>
            </a:r>
            <a:r>
              <a:rPr lang="nb-NO" sz="1100" dirty="0">
                <a:latin typeface="+mn-lt"/>
                <a:ea typeface="Cambria" panose="02040503050406030204" pitchFamily="18" charset="0"/>
              </a:rPr>
              <a:t> </a:t>
            </a:r>
            <a:r>
              <a:rPr lang="nb-NO" sz="1100" dirty="0">
                <a:latin typeface="+mn-lt"/>
              </a:rPr>
              <a:t>(angst, uro, sinne, oppspilthet, ekstase osv.)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Stress</a:t>
            </a:r>
            <a:r>
              <a:rPr lang="nb-NO" sz="1100" baseline="0" dirty="0">
                <a:latin typeface="+mn-lt"/>
                <a:ea typeface="Cambria" panose="02040503050406030204" pitchFamily="18" charset="0"/>
              </a:rPr>
              <a:t>nivået blir for høyt og vi</a:t>
            </a:r>
            <a:r>
              <a:rPr lang="nb-NO" sz="1100" dirty="0">
                <a:latin typeface="+mn-lt"/>
                <a:ea typeface="Cambria" panose="02040503050406030204" pitchFamily="18" charset="0"/>
              </a:rPr>
              <a:t> trenger å ta en pause og «kjøle ned» følelsene. Det hjelper oss til å tenke klarere og løse en situasjon på en mer konstruktiv måte. En slik midlertidig «flukt» er hensiktsmessig. Vi er dårlige til å vurdere og mestre når stressopplevelsen og følelsene er for sterke. Vi blir irrasjonelle (f.eks. katastrofetanker, jf. angst).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I situasjoner med hyperaktivering er impulsene så sterke at man føler behov for å utagere. Utageringsformer</a:t>
            </a:r>
            <a:r>
              <a:rPr lang="nb-NO" sz="1100" baseline="0" dirty="0">
                <a:latin typeface="+mn-lt"/>
              </a:rPr>
              <a:t> som å ta seg en joggetur, vaske huset osv. er konstruktive. Man får brukt energien til noe nyttig og unngår negative konsekvenser. Andre utageringsformer som kjefting, rusmiddelbruk, selvskading osv. kan oppleves som hjelpsomme der og da, men skaper nye problemer</a:t>
            </a:r>
            <a:r>
              <a:rPr lang="nb-NO" sz="1100" dirty="0">
                <a:latin typeface="+mn-l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Ved (</a:t>
            </a:r>
            <a:r>
              <a:rPr lang="nb-NO" sz="1100" dirty="0" err="1">
                <a:latin typeface="+mn-lt"/>
              </a:rPr>
              <a:t>hypo</a:t>
            </a:r>
            <a:r>
              <a:rPr lang="nb-NO" sz="1100" dirty="0">
                <a:latin typeface="+mn-lt"/>
              </a:rPr>
              <a:t>)mani er bildet</a:t>
            </a:r>
            <a:r>
              <a:rPr lang="nb-NO" sz="1100" baseline="0" dirty="0">
                <a:latin typeface="+mn-lt"/>
              </a:rPr>
              <a:t> sammensatt: Man kan bli overaktivert, hektisk, springende, frustrert og irritabel, men man kan også oppleve hyperfokus og stor mestringsevne innenfor visse områder. Noen ganger er mestringsevnen reell, andre ganger er den innbilt (dvs. at man subjektivt opplever mestring, mens andre mener at man fungerer dårlig. Personen klarer ikke å vurdere egen mestringsevne på en realistisk måte pga. svekket selv- og sykdomsinnsikt). </a:t>
            </a:r>
            <a:endParaRPr 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Hypoaktivering:</a:t>
            </a:r>
            <a:r>
              <a:rPr lang="nb-NO" sz="1100" dirty="0">
                <a:latin typeface="+mn-lt"/>
                <a:ea typeface="Cambria" panose="02040503050406030204" pitchFamily="18" charset="0"/>
              </a:rPr>
              <a:t> Andre ganger er aktiveringsnivået for lavt. Vi får ikke brukt ressursene våre, klarer ikke å håndtere egne og andres krav og forventninger på normal måte.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Dette kan igjen føre til selvklandrende stresstanker om å være udugelig,</a:t>
            </a:r>
            <a:r>
              <a:rPr lang="nb-NO" sz="1100" baseline="0" dirty="0">
                <a:latin typeface="+mn-lt"/>
                <a:ea typeface="Cambria" panose="02040503050406030204" pitchFamily="18" charset="0"/>
              </a:rPr>
              <a:t> og en kan kjenne seg </a:t>
            </a:r>
            <a:r>
              <a:rPr lang="nb-NO" sz="1100" baseline="0" dirty="0">
                <a:latin typeface="+mn-lt"/>
                <a:ea typeface="+mn-ea"/>
              </a:rPr>
              <a:t>h</a:t>
            </a:r>
            <a:r>
              <a:rPr lang="nb-NO" sz="1100" dirty="0">
                <a:latin typeface="+mn-lt"/>
              </a:rPr>
              <a:t>andlingslammet, tiltaksløs, oppgitt, nummen, utslitt, tom, apatisk</a:t>
            </a:r>
            <a:r>
              <a:rPr lang="nb-NO" sz="1100" baseline="0" dirty="0">
                <a:latin typeface="+mn-lt"/>
              </a:rPr>
              <a:t> eller</a:t>
            </a:r>
            <a:r>
              <a:rPr lang="nb-NO" sz="1100" dirty="0">
                <a:latin typeface="+mn-lt"/>
              </a:rPr>
              <a:t> deprimert.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Da er det mest hensiktsmessig å midlertidig nedjustere egne og andres krav og forventninger («må» og «burde») til seg selv, akseptere situasjonen, og å fokusere på hyggelige distraksjoner og det som er gjennomførbart. </a:t>
            </a:r>
            <a:r>
              <a:rPr lang="nb-NO" sz="1100" baseline="0" dirty="0" err="1">
                <a:latin typeface="+mn-lt"/>
              </a:rPr>
              <a:t>Mindfulness</a:t>
            </a:r>
            <a:r>
              <a:rPr lang="nb-NO" sz="1100" baseline="0" dirty="0">
                <a:latin typeface="+mn-lt"/>
              </a:rPr>
              <a:t>, som vi skal snakke om senere, kan hjelpe en til å få pause fra bl.a. selvklandrende tanker. </a:t>
            </a:r>
          </a:p>
          <a:p>
            <a:pPr marL="457200" lvl="1" indent="0">
              <a:buFontTx/>
              <a:buNone/>
            </a:pPr>
            <a:endParaRPr lang="nb-NO" sz="1100" dirty="0">
              <a:latin typeface="+mn-lt"/>
              <a:ea typeface="Cambria" panose="02040503050406030204" pitchFamily="18" charset="0"/>
            </a:endParaRPr>
          </a:p>
          <a:p>
            <a:pPr marL="0" lvl="0" indent="0">
              <a:buFontTx/>
              <a:buNone/>
            </a:pPr>
            <a:r>
              <a:rPr lang="nb-NO" sz="1100" u="sng" dirty="0">
                <a:latin typeface="+mn-lt"/>
                <a:ea typeface="Cambria" panose="02040503050406030204" pitchFamily="18" charset="0"/>
              </a:rPr>
              <a:t>Tilleggsinformasjon</a:t>
            </a:r>
            <a:r>
              <a:rPr lang="nb-NO" sz="1100" u="sng" baseline="0" dirty="0">
                <a:latin typeface="+mn-lt"/>
                <a:ea typeface="Cambria" panose="02040503050406030204" pitchFamily="18" charset="0"/>
              </a:rPr>
              <a:t> ved behov:</a:t>
            </a:r>
          </a:p>
          <a:p>
            <a:pPr marL="171450" lvl="0" indent="-171450">
              <a:buFontTx/>
              <a:buChar char="-"/>
            </a:pPr>
            <a:r>
              <a:rPr lang="nb-NO" sz="1100" dirty="0">
                <a:latin typeface="+mn-lt"/>
              </a:rPr>
              <a:t>Evnen til selvregulering i møte med stress, utvikles gjennom livet. Som sped- og småbarn var vi avhengige av å</a:t>
            </a:r>
            <a:r>
              <a:rPr lang="nb-NO" sz="1100" baseline="0" dirty="0">
                <a:latin typeface="+mn-lt"/>
              </a:rPr>
              <a:t> blir regulert av omsorgspersoner (ytre regulert). Senere ble vi flinkere til å regulere oss selv gjennom mestringserfaringer og å selv kunne be om hjelp ved behov (samregulering). Toleransen for stress ble gradvis utvidet. Hos trygge voksne skjer det meste av reguleringen gjennom selvregulering.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Ugunstige oppvekstbetingelser og psykiske lidelser, medfører ofte hyper- og hypoaktivering som gjør selvregulering vanskelig. </a:t>
            </a:r>
            <a:endParaRPr lang="nb-NO" sz="1100" baseline="0" dirty="0">
              <a:latin typeface="+mn-lt"/>
            </a:endParaRPr>
          </a:p>
          <a:p>
            <a:endParaRPr lang="nb-NO" sz="1100" baseline="0" dirty="0">
              <a:latin typeface="+mn-lt"/>
            </a:endParaRPr>
          </a:p>
          <a:p>
            <a:r>
              <a:rPr lang="nb-NO" sz="1100" b="0" i="0" u="sng" kern="1200" dirty="0">
                <a:solidFill>
                  <a:schemeClr val="tx1"/>
                </a:solidFill>
                <a:effectLst/>
                <a:latin typeface="+mn-lt"/>
                <a:ea typeface="+mn-ea"/>
                <a:cs typeface="+mn-cs"/>
              </a:rPr>
              <a:t>Figur: </a:t>
            </a:r>
          </a:p>
          <a:p>
            <a:r>
              <a:rPr lang="nb-NO" sz="1100" b="0" i="0" kern="1200" dirty="0" err="1">
                <a:solidFill>
                  <a:schemeClr val="tx1"/>
                </a:solidFill>
                <a:effectLst/>
                <a:latin typeface="+mn-lt"/>
                <a:ea typeface="+mn-ea"/>
                <a:cs typeface="+mn-cs"/>
              </a:rPr>
              <a:t>Toleransevindumodellen</a:t>
            </a:r>
            <a:r>
              <a:rPr lang="nb-NO" sz="1100" b="0" i="0" kern="1200" dirty="0">
                <a:solidFill>
                  <a:schemeClr val="tx1"/>
                </a:solidFill>
                <a:effectLst/>
                <a:latin typeface="+mn-lt"/>
                <a:ea typeface="+mn-ea"/>
                <a:cs typeface="+mn-cs"/>
              </a:rPr>
              <a:t> er tilpasset fra Ogden, </a:t>
            </a:r>
            <a:r>
              <a:rPr lang="nb-NO" sz="1100" b="0" i="0" kern="1200" dirty="0" err="1">
                <a:solidFill>
                  <a:schemeClr val="tx1"/>
                </a:solidFill>
                <a:effectLst/>
                <a:latin typeface="+mn-lt"/>
                <a:ea typeface="+mn-ea"/>
                <a:cs typeface="+mn-cs"/>
              </a:rPr>
              <a:t>Minton</a:t>
            </a:r>
            <a:r>
              <a:rPr lang="nb-NO" sz="1100" b="0" i="0" kern="1200" dirty="0">
                <a:solidFill>
                  <a:schemeClr val="tx1"/>
                </a:solidFill>
                <a:effectLst/>
                <a:latin typeface="+mn-lt"/>
                <a:ea typeface="+mn-ea"/>
                <a:cs typeface="+mn-cs"/>
              </a:rPr>
              <a:t> &amp; </a:t>
            </a:r>
            <a:r>
              <a:rPr lang="nb-NO" sz="1100" b="0" i="0" kern="1200" dirty="0" err="1">
                <a:solidFill>
                  <a:schemeClr val="tx1"/>
                </a:solidFill>
                <a:effectLst/>
                <a:latin typeface="+mn-lt"/>
                <a:ea typeface="+mn-ea"/>
                <a:cs typeface="+mn-cs"/>
              </a:rPr>
              <a:t>Pain</a:t>
            </a:r>
            <a:r>
              <a:rPr lang="nb-NO" sz="1100" b="0" i="0" kern="1200" dirty="0">
                <a:solidFill>
                  <a:schemeClr val="tx1"/>
                </a:solidFill>
                <a:effectLst/>
                <a:latin typeface="+mn-lt"/>
                <a:ea typeface="+mn-ea"/>
                <a:cs typeface="+mn-cs"/>
              </a:rPr>
              <a:t>, 2006. </a:t>
            </a:r>
          </a:p>
          <a:p>
            <a:endParaRPr lang="nb-NO" sz="1100" b="0" i="0" kern="1200" dirty="0">
              <a:solidFill>
                <a:schemeClr val="tx1"/>
              </a:solidFill>
              <a:effectLst/>
              <a:latin typeface="+mn-lt"/>
              <a:ea typeface="+mn-ea"/>
              <a:cs typeface="+mn-cs"/>
            </a:endParaRPr>
          </a:p>
          <a:p>
            <a:r>
              <a:rPr lang="nb-NO" sz="1100" b="0" i="0" u="sng" kern="1200" dirty="0">
                <a:solidFill>
                  <a:schemeClr val="tx1"/>
                </a:solidFill>
                <a:effectLst/>
                <a:latin typeface="+mn-lt"/>
                <a:ea typeface="+mn-ea"/>
                <a:cs typeface="+mn-cs"/>
              </a:rPr>
              <a:t>Ressurs for videre lesing:</a:t>
            </a:r>
            <a:r>
              <a:rPr lang="nb-NO" sz="1100" b="0" i="0" u="sng" kern="1200" baseline="0" dirty="0">
                <a:solidFill>
                  <a:schemeClr val="tx1"/>
                </a:solidFill>
                <a:effectLst/>
                <a:latin typeface="+mn-lt"/>
                <a:ea typeface="+mn-ea"/>
                <a:cs typeface="+mn-cs"/>
              </a:rPr>
              <a:t> </a:t>
            </a:r>
          </a:p>
          <a:p>
            <a:pPr marL="171450" indent="-171450">
              <a:buFontTx/>
              <a:buChar char="-"/>
            </a:pPr>
            <a:r>
              <a:rPr lang="nb-NO" sz="1100" b="0" i="0" kern="1200" dirty="0">
                <a:solidFill>
                  <a:schemeClr val="tx1"/>
                </a:solidFill>
                <a:effectLst/>
                <a:latin typeface="+mn-lt"/>
                <a:ea typeface="+mn-ea"/>
                <a:cs typeface="+mn-cs"/>
              </a:rPr>
              <a:t>Se </a:t>
            </a:r>
            <a:r>
              <a:rPr lang="nb-NO" sz="1100" dirty="0">
                <a:latin typeface="+mn-lt"/>
                <a:hlinkClick r:id="rId3"/>
              </a:rPr>
              <a:t>Regulering som nøkkelbegrep og toleranse­vinduet som modell i en ny traumepsykologi | Tidsskrift for Norsk psykologforening (psykologtidsskriftet.no)</a:t>
            </a:r>
            <a:endParaRPr lang="nb-NO" sz="11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16</a:t>
            </a:fld>
            <a:endParaRPr lang="nb-NO"/>
          </a:p>
        </p:txBody>
      </p:sp>
    </p:spTree>
    <p:extLst>
      <p:ext uri="{BB962C8B-B14F-4D97-AF65-F5344CB8AC3E}">
        <p14:creationId xmlns:p14="http://schemas.microsoft.com/office/powerpoint/2010/main" val="3574910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Forrige gang snakket vi om hva stress er og hvordan</a:t>
            </a:r>
            <a:r>
              <a:rPr lang="nb-NO" sz="1100" baseline="0" dirty="0">
                <a:latin typeface="+mn-lt"/>
              </a:rPr>
              <a:t> stress oppstår. Negativt stress kan føre til negative tanker og følelser. Vi kan f.eks. føle at vi ikke er bra nok eller ikke strekker til. Dette kan gjøre at vi føler på skam, skyld, angst, frustrasjon og sinne. Andre ganger kan man bli overivrig og kanskje ta for store sjanser. </a:t>
            </a:r>
            <a:endParaRPr lang="nb-NO" sz="1100" dirty="0">
              <a:latin typeface="+mn-lt"/>
            </a:endParaRPr>
          </a:p>
          <a:p>
            <a:pPr marL="171450" indent="-171450">
              <a:buFontTx/>
              <a:buChar char="-"/>
            </a:pPr>
            <a:r>
              <a:rPr lang="nb-NO" sz="1100" dirty="0">
                <a:latin typeface="+mn-lt"/>
                <a:ea typeface="Cambria" panose="02040503050406030204" pitchFamily="18" charset="0"/>
              </a:rPr>
              <a:t>Både problemfokusert og følelsesfokusert mestring hjelper oss med å regulere følelsene våre og dermed stressopplevelsen. </a:t>
            </a:r>
          </a:p>
          <a:p>
            <a:endParaRPr lang="nb-NO" sz="1100" dirty="0">
              <a:latin typeface="+mn-lt"/>
              <a:ea typeface="Cambria" panose="02040503050406030204" pitchFamily="18" charset="0"/>
            </a:endParaRPr>
          </a:p>
          <a:p>
            <a:pPr marL="0" indent="0">
              <a:buNone/>
            </a:pPr>
            <a:r>
              <a:rPr lang="nb-NO" sz="1100" b="1" dirty="0">
                <a:latin typeface="+mn-lt"/>
                <a:ea typeface="Cambria" panose="02040503050406030204" pitchFamily="18" charset="0"/>
              </a:rPr>
              <a:t>Problemfokusert mestring </a:t>
            </a:r>
          </a:p>
          <a:p>
            <a:pPr marL="171450" indent="-171450">
              <a:buFont typeface="Arial" panose="020B0604020202020204" pitchFamily="34" charset="0"/>
              <a:buChar char="•"/>
            </a:pPr>
            <a:r>
              <a:rPr lang="nb-NO" sz="1100" dirty="0">
                <a:latin typeface="+mn-lt"/>
                <a:ea typeface="Cambria" panose="02040503050406030204" pitchFamily="18" charset="0"/>
              </a:rPr>
              <a:t>Konkrete problemløsende tiltak rettet direkte mot stresskilden</a:t>
            </a:r>
          </a:p>
          <a:p>
            <a:pPr marL="171450" indent="-171450">
              <a:buFont typeface="Arial" panose="020B0604020202020204" pitchFamily="34" charset="0"/>
              <a:buChar char="•"/>
            </a:pPr>
            <a:r>
              <a:rPr lang="nb-NO" sz="1100" dirty="0">
                <a:latin typeface="+mn-lt"/>
                <a:ea typeface="Cambria" panose="02040503050406030204" pitchFamily="18" charset="0"/>
              </a:rPr>
              <a:t>Tas i bruk når man vurderer det som mulig og gunstig</a:t>
            </a:r>
          </a:p>
          <a:p>
            <a:endParaRPr lang="nb-NO" sz="1100" dirty="0">
              <a:latin typeface="+mn-lt"/>
              <a:ea typeface="Cambria" panose="02040503050406030204" pitchFamily="18" charset="0"/>
            </a:endParaRPr>
          </a:p>
          <a:p>
            <a:pPr marL="0" indent="0">
              <a:buFont typeface="Arial" panose="020B0604020202020204" pitchFamily="34" charset="0"/>
              <a:buNone/>
            </a:pPr>
            <a:r>
              <a:rPr lang="nb-NO" sz="1100" b="1" dirty="0">
                <a:latin typeface="+mn-lt"/>
                <a:ea typeface="Cambria" panose="02040503050406030204" pitchFamily="18" charset="0"/>
              </a:rPr>
              <a:t>Følelsesfokusert mestring</a:t>
            </a:r>
          </a:p>
          <a:p>
            <a:pPr marL="171450" indent="-171450">
              <a:buFont typeface="Arial" panose="020B0604020202020204" pitchFamily="34" charset="0"/>
              <a:buChar char="•"/>
            </a:pPr>
            <a:r>
              <a:rPr lang="nb-NO" sz="1100" dirty="0">
                <a:latin typeface="+mn-lt"/>
                <a:ea typeface="Cambria" panose="02040503050406030204" pitchFamily="18" charset="0"/>
              </a:rPr>
              <a:t>Å endre hvordan man forholder seg til stresskilden</a:t>
            </a:r>
          </a:p>
          <a:p>
            <a:pPr marL="171450" indent="-171450">
              <a:buFont typeface="Arial" panose="020B0604020202020204" pitchFamily="34" charset="0"/>
              <a:buChar char="•"/>
            </a:pPr>
            <a:r>
              <a:rPr lang="nb-NO" sz="1100" dirty="0">
                <a:latin typeface="+mn-lt"/>
                <a:ea typeface="Cambria" panose="02040503050406030204" pitchFamily="18" charset="0"/>
              </a:rPr>
              <a:t>Tas i bruk når det er umulig, for krevende, ikke verdt innsatsen, fører til uakseptable konsekvenser m.m. å påvirke stresskilden direkte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171450" indent="-171450">
              <a:buFontTx/>
              <a:buChar char="-"/>
            </a:pPr>
            <a:r>
              <a:rPr lang="nb-NO" sz="1100" dirty="0">
                <a:latin typeface="+mn-lt"/>
                <a:ea typeface="Cambria" panose="02040503050406030204" pitchFamily="18" charset="0"/>
              </a:rPr>
              <a:t>Hvilken strategi som er mest hensiktsmessig (fruktbar) varierer med situasjonen og hva som er viktig for en. </a:t>
            </a:r>
          </a:p>
          <a:p>
            <a:pPr marL="171450" indent="-171450">
              <a:buFontTx/>
              <a:buChar char="-"/>
            </a:pPr>
            <a:r>
              <a:rPr lang="nb-NO" sz="1100" dirty="0">
                <a:latin typeface="+mn-lt"/>
                <a:ea typeface="Cambria" panose="02040503050406030204" pitchFamily="18" charset="0"/>
              </a:rPr>
              <a:t>Det kan være vanskelig å vurdere hvilken som er mest gunstig i ulike situasjoner. Valg kan innebære dilemmaer. Ofte vil man forsøke med problemfokusert mestring først, og ofte benyttes en kombinasjon.</a:t>
            </a:r>
            <a:endParaRPr 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God mestring handler ikke bare om hva man gjør, men også hvordan man gjør det og hva man velger ikke å gjøre.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Manglende erkjennelse av at et problem ikke kan løses eller «fikses» på en konkret måte, kan gjøre at man gjentar samme feil</a:t>
            </a:r>
            <a:r>
              <a:rPr lang="nb-NO" sz="1100" baseline="0" dirty="0">
                <a:latin typeface="+mn-lt"/>
              </a:rPr>
              <a:t> og mislykkes gang på gang</a:t>
            </a:r>
            <a:r>
              <a:rPr lang="nb-NO" sz="1100" dirty="0">
                <a:latin typeface="+mn-lt"/>
              </a:rPr>
              <a:t>. Det</a:t>
            </a:r>
            <a:r>
              <a:rPr lang="nb-NO" sz="1100" baseline="0" dirty="0">
                <a:latin typeface="+mn-lt"/>
              </a:rPr>
              <a:t> </a:t>
            </a:r>
            <a:r>
              <a:rPr lang="nb-NO" sz="1100" dirty="0">
                <a:latin typeface="+mn-lt"/>
              </a:rPr>
              <a:t>kan være frustrerende og stressopprettholdende. En dårlig løsning blir ikke bedre av å forsøke mange ganger. Det kan sitte langt inne å erkjenne at man må endre noe i seg selv i stedet</a:t>
            </a:r>
            <a:r>
              <a:rPr lang="nb-NO" sz="1100" baseline="0" dirty="0">
                <a:latin typeface="+mn-lt"/>
              </a:rPr>
              <a:t> for å få omverdenen til å endre seg</a:t>
            </a:r>
            <a:r>
              <a:rPr lang="nb-NO" sz="1100" dirty="0">
                <a:latin typeface="+mn-lt"/>
              </a:rPr>
              <a:t>. </a:t>
            </a:r>
            <a:r>
              <a:rPr lang="nb-NO" sz="1100" i="1" dirty="0" err="1">
                <a:latin typeface="+mn-lt"/>
                <a:ea typeface="Cambria" panose="02040503050406030204" pitchFamily="18" charset="0"/>
              </a:rPr>
              <a:t>You</a:t>
            </a:r>
            <a:r>
              <a:rPr lang="nb-NO" sz="1100" i="1" dirty="0">
                <a:latin typeface="+mn-lt"/>
                <a:ea typeface="Cambria" panose="02040503050406030204" pitchFamily="18" charset="0"/>
              </a:rPr>
              <a:t> </a:t>
            </a:r>
            <a:r>
              <a:rPr lang="nb-NO" sz="1100" i="1" dirty="0" err="1">
                <a:latin typeface="+mn-lt"/>
                <a:ea typeface="Cambria" panose="02040503050406030204" pitchFamily="18" charset="0"/>
              </a:rPr>
              <a:t>can’t</a:t>
            </a:r>
            <a:r>
              <a:rPr lang="nb-NO" sz="1100" i="1" dirty="0">
                <a:latin typeface="+mn-lt"/>
                <a:ea typeface="Cambria" panose="02040503050406030204" pitchFamily="18" charset="0"/>
              </a:rPr>
              <a:t> </a:t>
            </a:r>
            <a:r>
              <a:rPr lang="nb-NO" sz="1100" i="1" dirty="0" err="1">
                <a:latin typeface="+mn-lt"/>
                <a:ea typeface="Cambria" panose="02040503050406030204" pitchFamily="18" charset="0"/>
              </a:rPr>
              <a:t>always</a:t>
            </a:r>
            <a:r>
              <a:rPr lang="nb-NO" sz="1100" i="1" dirty="0">
                <a:latin typeface="+mn-lt"/>
                <a:ea typeface="Cambria" panose="02040503050406030204" pitchFamily="18" charset="0"/>
              </a:rPr>
              <a:t> </a:t>
            </a:r>
            <a:r>
              <a:rPr lang="nb-NO" sz="1100" i="1" dirty="0" err="1">
                <a:latin typeface="+mn-lt"/>
                <a:ea typeface="Cambria" panose="02040503050406030204" pitchFamily="18" charset="0"/>
              </a:rPr>
              <a:t>get</a:t>
            </a:r>
            <a:r>
              <a:rPr lang="nb-NO" sz="1100" i="1" dirty="0">
                <a:latin typeface="+mn-lt"/>
                <a:ea typeface="Cambria" panose="02040503050406030204" pitchFamily="18" charset="0"/>
              </a:rPr>
              <a:t> </a:t>
            </a:r>
            <a:r>
              <a:rPr lang="nb-NO" sz="1100" i="1" dirty="0" err="1">
                <a:latin typeface="+mn-lt"/>
                <a:ea typeface="Cambria" panose="02040503050406030204" pitchFamily="18" charset="0"/>
              </a:rPr>
              <a:t>what</a:t>
            </a:r>
            <a:r>
              <a:rPr lang="nb-NO" sz="1100" i="1" dirty="0">
                <a:latin typeface="+mn-lt"/>
                <a:ea typeface="Cambria" panose="02040503050406030204" pitchFamily="18" charset="0"/>
              </a:rPr>
              <a:t> </a:t>
            </a:r>
            <a:r>
              <a:rPr lang="nb-NO" sz="1100" i="1" dirty="0" err="1">
                <a:latin typeface="+mn-lt"/>
                <a:ea typeface="Cambria" panose="02040503050406030204" pitchFamily="18" charset="0"/>
              </a:rPr>
              <a:t>you</a:t>
            </a:r>
            <a:r>
              <a:rPr lang="nb-NO" sz="1100" i="1" dirty="0">
                <a:latin typeface="+mn-lt"/>
                <a:ea typeface="Cambria" panose="02040503050406030204" pitchFamily="18" charset="0"/>
              </a:rPr>
              <a:t> </a:t>
            </a:r>
            <a:r>
              <a:rPr lang="nb-NO" sz="1100" i="1" dirty="0" err="1">
                <a:latin typeface="+mn-lt"/>
                <a:ea typeface="Cambria" panose="02040503050406030204" pitchFamily="18" charset="0"/>
              </a:rPr>
              <a:t>want</a:t>
            </a:r>
            <a:r>
              <a:rPr lang="nb-NO" sz="1100" i="1" dirty="0">
                <a:latin typeface="+mn-lt"/>
                <a:ea typeface="Cambria" panose="02040503050406030204" pitchFamily="18" charset="0"/>
              </a:rPr>
              <a:t>, </a:t>
            </a:r>
            <a:r>
              <a:rPr lang="nb-NO" sz="1100" dirty="0">
                <a:latin typeface="+mn-lt"/>
                <a:ea typeface="Cambria" panose="02040503050406030204" pitchFamily="18" charset="0"/>
              </a:rPr>
              <a:t>Rolling Stones</a:t>
            </a:r>
          </a:p>
        </p:txBody>
      </p:sp>
      <p:sp>
        <p:nvSpPr>
          <p:cNvPr id="4" name="Plassholder for lysbildenummer 3"/>
          <p:cNvSpPr>
            <a:spLocks noGrp="1"/>
          </p:cNvSpPr>
          <p:nvPr>
            <p:ph type="sldNum" sz="quarter" idx="10"/>
          </p:nvPr>
        </p:nvSpPr>
        <p:spPr/>
        <p:txBody>
          <a:bodyPr/>
          <a:lstStyle/>
          <a:p>
            <a:fld id="{00B57F2F-089A-43AB-8D5B-C85EBA5EA2DC}" type="slidenum">
              <a:rPr lang="nb-NO" smtClean="0"/>
              <a:t>17</a:t>
            </a:fld>
            <a:endParaRPr lang="nb-NO"/>
          </a:p>
        </p:txBody>
      </p:sp>
    </p:spTree>
    <p:extLst>
      <p:ext uri="{BB962C8B-B14F-4D97-AF65-F5344CB8AC3E}">
        <p14:creationId xmlns:p14="http://schemas.microsoft.com/office/powerpoint/2010/main" val="2243830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buFontTx/>
              <a:buChar char="-"/>
            </a:pPr>
            <a:r>
              <a:rPr lang="nb-NO" sz="1100" dirty="0"/>
              <a:t>Valg innebærer ofte fordeler</a:t>
            </a:r>
            <a:r>
              <a:rPr lang="nb-NO" sz="1100" baseline="0" dirty="0"/>
              <a:t> og ulemper, og dilemmaer. </a:t>
            </a:r>
            <a:r>
              <a:rPr lang="nb-NO" sz="1100" dirty="0"/>
              <a:t>F.eks. er det å si ifra og sette grenser ofte viktig</a:t>
            </a:r>
            <a:r>
              <a:rPr lang="nb-NO" sz="1100" baseline="0" dirty="0"/>
              <a:t> for å kunne påvirke en stressende situasjon. Samtidig er dette for mange noe av det vanskeligste, ofte fordi man har noe tape (risiko). Hvordan kan man håndtere slike situasjoner både på jobb og i privatlivet? </a:t>
            </a:r>
          </a:p>
          <a:p>
            <a:pPr marL="171450" indent="-171450">
              <a:buFontTx/>
              <a:buChar char="-"/>
            </a:pPr>
            <a:r>
              <a:rPr lang="nb-NO" sz="1100" baseline="0" dirty="0"/>
              <a:t>Eksistensielle valg: Et tiltak som prioritering handler ikke bare om hverdagslige valg, men også om livsvalg. Utover det man må, hva er viktig i livet? Hvilke verdier skal styre hvordan man bruker tiden sin? Hva er helsefremmende på sikt? </a:t>
            </a:r>
          </a:p>
          <a:p>
            <a:pPr marL="0" indent="0">
              <a:buFontTx/>
              <a:buNone/>
            </a:pPr>
            <a:endParaRPr lang="nb-NO" sz="1100" i="1" baseline="0" dirty="0"/>
          </a:p>
          <a:p>
            <a:pPr marL="0" indent="0">
              <a:buFontTx/>
              <a:buNone/>
            </a:pPr>
            <a:endParaRPr lang="nb-NO" sz="1100" i="1" baseline="0" dirty="0"/>
          </a:p>
          <a:p>
            <a:pPr marL="0" indent="0">
              <a:buFontTx/>
              <a:buNone/>
            </a:pPr>
            <a:r>
              <a:rPr lang="nb-NO" sz="1100" i="0" baseline="0" dirty="0"/>
              <a:t>SPØRSMÅL:</a:t>
            </a:r>
          </a:p>
          <a:p>
            <a:pPr marL="171450" indent="-171450">
              <a:buFontTx/>
              <a:buChar char="-"/>
            </a:pPr>
            <a:r>
              <a:rPr lang="nb-NO" sz="1100" baseline="0" dirty="0"/>
              <a:t>Har deltagerne andre forslag til tiltak som kan lette en stressende jobbsituasjon?</a:t>
            </a:r>
          </a:p>
          <a:p>
            <a:pPr marL="0" indent="0">
              <a:buFontTx/>
              <a:buNone/>
            </a:pPr>
            <a:endParaRPr 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baseline="0" dirty="0"/>
          </a:p>
          <a:p>
            <a:pPr marL="171450" indent="-171450">
              <a:buFontTx/>
              <a:buChar char="-"/>
            </a:pPr>
            <a:endParaRPr lang="nb-NO" sz="1100" dirty="0"/>
          </a:p>
        </p:txBody>
      </p:sp>
      <p:sp>
        <p:nvSpPr>
          <p:cNvPr id="4" name="Plassholder for lysbildenummer 3"/>
          <p:cNvSpPr>
            <a:spLocks noGrp="1"/>
          </p:cNvSpPr>
          <p:nvPr>
            <p:ph type="sldNum" sz="quarter" idx="10"/>
          </p:nvPr>
        </p:nvSpPr>
        <p:spPr/>
        <p:txBody>
          <a:bodyPr/>
          <a:lstStyle/>
          <a:p>
            <a:fld id="{00B57F2F-089A-43AB-8D5B-C85EBA5EA2DC}" type="slidenum">
              <a:rPr lang="nb-NO" smtClean="0"/>
              <a:t>18</a:t>
            </a:fld>
            <a:endParaRPr lang="nb-NO"/>
          </a:p>
        </p:txBody>
      </p:sp>
    </p:spTree>
    <p:extLst>
      <p:ext uri="{BB962C8B-B14F-4D97-AF65-F5344CB8AC3E}">
        <p14:creationId xmlns:p14="http://schemas.microsoft.com/office/powerpoint/2010/main" val="1702470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Bef>
                <a:spcPts val="0"/>
              </a:spcBef>
            </a:pPr>
            <a:r>
              <a:rPr lang="nb-NO" sz="1100" b="1" dirty="0">
                <a:latin typeface="+mn-lt"/>
                <a:ea typeface="Cambria" panose="02040503050406030204" pitchFamily="18" charset="0"/>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latin typeface="+mn-lt"/>
                <a:ea typeface="Cambria" panose="02040503050406030204" pitchFamily="18" charset="0"/>
              </a:rPr>
              <a:t>Man kan forholde seg til egne stressende følelser ved å distansere seg fra dem, eller endre dem: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ea typeface="Cambria" panose="02040503050406030204" pitchFamily="18" charset="0"/>
              </a:rPr>
              <a:t>Distansere seg fra følelsene (eksempler): </a:t>
            </a:r>
            <a:endParaRPr lang="nb-NO" sz="1100" b="1" dirty="0">
              <a:latin typeface="+mn-lt"/>
              <a:ea typeface="Cambria" panose="02040503050406030204" pitchFamily="18"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rPr>
              <a:t>Ignorere, benekte</a:t>
            </a:r>
          </a:p>
          <a:p>
            <a:pPr marL="171450" indent="-171450">
              <a:buFont typeface="Arial" panose="020B0604020202020204" pitchFamily="34" charset="0"/>
              <a:buChar char="•"/>
            </a:pPr>
            <a:r>
              <a:rPr lang="nb-NO" altLang="nb-NO" sz="1100" dirty="0">
                <a:latin typeface="+mn-lt"/>
                <a:ea typeface="Cambria" panose="02040503050406030204" pitchFamily="18" charset="0"/>
              </a:rPr>
              <a:t>Undertrykke</a:t>
            </a:r>
          </a:p>
          <a:p>
            <a:pPr marL="171450" indent="-171450">
              <a:buFont typeface="Arial" panose="020B0604020202020204" pitchFamily="34" charset="0"/>
              <a:buChar char="•"/>
            </a:pPr>
            <a:r>
              <a:rPr lang="nb-NO" altLang="nb-NO" sz="1100" dirty="0">
                <a:latin typeface="+mn-lt"/>
                <a:ea typeface="Cambria" panose="02040503050406030204" pitchFamily="18" charset="0"/>
              </a:rPr>
              <a:t>Distrahere</a:t>
            </a:r>
          </a:p>
          <a:p>
            <a:pPr marL="171450" indent="-171450">
              <a:buFont typeface="Arial" panose="020B0604020202020204" pitchFamily="34" charset="0"/>
              <a:buChar char="•"/>
            </a:pPr>
            <a:r>
              <a:rPr lang="nb-NO" sz="1100" dirty="0">
                <a:latin typeface="+mn-lt"/>
                <a:ea typeface="Cambria" panose="02040503050406030204" pitchFamily="18" charset="0"/>
              </a:rPr>
              <a:t>Døyve gjennom avhengigheter, selvskading</a:t>
            </a:r>
          </a:p>
          <a:p>
            <a:pPr marL="171450" indent="-171450">
              <a:buFont typeface="Arial" panose="020B0604020202020204" pitchFamily="34" charset="0"/>
              <a:buChar char="•"/>
            </a:pPr>
            <a:r>
              <a:rPr lang="nb-NO" sz="1100" dirty="0">
                <a:latin typeface="+mn-lt"/>
                <a:ea typeface="Cambria" panose="02040503050406030204" pitchFamily="18" charset="0"/>
              </a:rPr>
              <a:t>Støte følelsene bort med andre destruktive utageringsformer (f.eks. aggresjon når man er frustrert, skuffet, såret eller trist)</a:t>
            </a:r>
          </a:p>
          <a:p>
            <a:pPr>
              <a:spcBef>
                <a:spcPts val="0"/>
              </a:spcBef>
            </a:pPr>
            <a:endParaRPr lang="nb-NO" sz="1100" b="0" dirty="0">
              <a:latin typeface="+mn-lt"/>
              <a:ea typeface="Cambria" panose="02040503050406030204" pitchFamily="18" charset="0"/>
            </a:endParaRPr>
          </a:p>
          <a:p>
            <a:r>
              <a:rPr lang="nb-NO" sz="1100" b="0" dirty="0">
                <a:latin typeface="+mn-lt"/>
                <a:ea typeface="Cambria" panose="02040503050406030204" pitchFamily="18" charset="0"/>
              </a:rPr>
              <a:t>SPØRSMÅL:</a:t>
            </a:r>
          </a:p>
          <a:p>
            <a:pPr marL="228600" indent="-228600">
              <a:buFont typeface="+mj-lt"/>
              <a:buAutoNum type="arabicPeriod"/>
            </a:pPr>
            <a:r>
              <a:rPr lang="nb-NO" sz="1100" b="0" baseline="0" dirty="0">
                <a:latin typeface="+mn-lt"/>
                <a:ea typeface="Cambria" panose="02040503050406030204" pitchFamily="18" charset="0"/>
              </a:rPr>
              <a:t>Ser dere noen ulemper? </a:t>
            </a:r>
          </a:p>
          <a:p>
            <a:pPr marL="228600" indent="-228600">
              <a:buFont typeface="+mj-lt"/>
              <a:buAutoNum type="arabicPeriod"/>
            </a:pPr>
            <a:r>
              <a:rPr lang="nb-NO" sz="1100" b="0" baseline="0" dirty="0">
                <a:latin typeface="+mn-lt"/>
                <a:ea typeface="Cambria" panose="02040503050406030204" pitchFamily="18" charset="0"/>
              </a:rPr>
              <a:t>Noen fordeler? </a:t>
            </a:r>
          </a:p>
          <a:p>
            <a:pPr marL="228600" indent="-228600">
              <a:buFont typeface="+mj-lt"/>
              <a:buAutoNum type="arabicPeriod"/>
            </a:pPr>
            <a:r>
              <a:rPr lang="nb-NO" sz="1100" b="0" baseline="0" dirty="0">
                <a:latin typeface="+mn-lt"/>
                <a:ea typeface="Cambria" panose="02040503050406030204" pitchFamily="18" charset="0"/>
              </a:rPr>
              <a:t>Finnes det noen andre og bedre måter å forholde seg til vanskelig følelser på?</a:t>
            </a:r>
          </a:p>
          <a:p>
            <a:pPr>
              <a:spcBef>
                <a:spcPts val="0"/>
              </a:spcBef>
            </a:pPr>
            <a:endParaRPr lang="nb-NO" sz="1100" b="0" i="1" dirty="0">
              <a:latin typeface="+mn-lt"/>
              <a:ea typeface="Cambria" panose="02040503050406030204" pitchFamily="18" charset="0"/>
            </a:endParaRPr>
          </a:p>
          <a:p>
            <a:pPr>
              <a:spcBef>
                <a:spcPts val="0"/>
              </a:spcBef>
            </a:pPr>
            <a:endParaRPr lang="nb-NO" sz="1100" b="0" i="1" baseline="0" dirty="0">
              <a:latin typeface="+mn-lt"/>
              <a:ea typeface="Cambria" panose="02040503050406030204" pitchFamily="18" charset="0"/>
            </a:endParaRPr>
          </a:p>
          <a:p>
            <a:pPr>
              <a:spcBef>
                <a:spcPts val="0"/>
              </a:spcBef>
            </a:pPr>
            <a:r>
              <a:rPr lang="nb-NO" sz="1100" b="1" i="0" baseline="0" dirty="0">
                <a:latin typeface="+mn-lt"/>
                <a:ea typeface="Cambria" panose="02040503050406030204" pitchFamily="18" charset="0"/>
              </a:rPr>
              <a:t>Endre følelsene (eksempler):</a:t>
            </a:r>
          </a:p>
          <a:p>
            <a:pPr marL="171450" indent="-171450">
              <a:buFont typeface="Arial" panose="020B0604020202020204" pitchFamily="34" charset="0"/>
              <a:buChar char="•"/>
            </a:pPr>
            <a:r>
              <a:rPr lang="nb-NO" altLang="nb-NO" sz="1100" i="0" dirty="0">
                <a:latin typeface="+mn-lt"/>
                <a:ea typeface="Cambria" panose="02040503050406030204" pitchFamily="18" charset="0"/>
              </a:rPr>
              <a:t>Øke toleransen for tanker og følelser, f.eks. ved å snakke om dem, skrive dem ned, bruke </a:t>
            </a:r>
            <a:r>
              <a:rPr lang="nb-NO" altLang="nb-NO" sz="1100" i="0" dirty="0" err="1">
                <a:latin typeface="+mn-lt"/>
                <a:ea typeface="Cambria" panose="02040503050406030204" pitchFamily="18" charset="0"/>
              </a:rPr>
              <a:t>mindfulness</a:t>
            </a:r>
            <a:r>
              <a:rPr lang="nb-NO" altLang="nb-NO" sz="1100" i="0" dirty="0">
                <a:latin typeface="+mn-lt"/>
                <a:ea typeface="Cambria" panose="02040503050406030204" pitchFamily="18" charset="0"/>
              </a:rPr>
              <a:t>, humor, egenomsorg</a:t>
            </a:r>
          </a:p>
          <a:p>
            <a:pPr marL="171450" indent="-171450">
              <a:buFont typeface="Arial" panose="020B0604020202020204" pitchFamily="34" charset="0"/>
              <a:buChar char="•"/>
            </a:pPr>
            <a:r>
              <a:rPr lang="nb-NO" altLang="nb-NO" sz="1100" i="0" dirty="0">
                <a:latin typeface="+mn-lt"/>
                <a:ea typeface="Cambria" panose="02040503050406030204" pitchFamily="18" charset="0"/>
              </a:rPr>
              <a:t>Endre holdningen til stresskilden i stedet for å prøve å forandre den, f.eks. ved å akseptere og tilpasse seg; finne noe positivt («</a:t>
            </a:r>
            <a:r>
              <a:rPr lang="nb-NO" sz="1100" i="0" dirty="0">
                <a:latin typeface="+mn-lt"/>
                <a:ea typeface="Cambria" panose="02040503050406030204" pitchFamily="18" charset="0"/>
              </a:rPr>
              <a:t>hva kan jeg lære av dette?»); </a:t>
            </a:r>
            <a:r>
              <a:rPr lang="nb-NO" altLang="nb-NO" sz="1100" i="0" dirty="0">
                <a:latin typeface="+mn-lt"/>
                <a:ea typeface="Cambria" panose="02040503050406030204" pitchFamily="18" charset="0"/>
              </a:rPr>
              <a:t>redusere ambisjonene (”bra nok”)</a:t>
            </a:r>
          </a:p>
          <a:p>
            <a:pPr marL="171450" indent="-171450">
              <a:buFont typeface="Arial" panose="020B0604020202020204" pitchFamily="34" charset="0"/>
              <a:buChar char="•"/>
            </a:pPr>
            <a:r>
              <a:rPr lang="nb-NO" altLang="nb-NO" sz="1100" i="0" dirty="0">
                <a:latin typeface="+mn-lt"/>
                <a:ea typeface="Cambria" panose="02040503050406030204" pitchFamily="18" charset="0"/>
              </a:rPr>
              <a:t>Øke overskuddet, kapasiteten og stresstoleransen gjennom avkobling (f.eks. søvn, trening, hyggelige aktiviteter)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1" baseline="0" dirty="0">
              <a:latin typeface="+mn-lt"/>
              <a:ea typeface="Cambria" panose="02040503050406030204" pitchFamily="18" charset="0"/>
            </a:endParaRPr>
          </a:p>
          <a:p>
            <a:pPr>
              <a:defRPr/>
            </a:pPr>
            <a:r>
              <a:rPr lang="nb-NO" sz="1100" b="0" i="0" baseline="0" dirty="0">
                <a:latin typeface="+mn-lt"/>
                <a:ea typeface="Cambria" panose="02040503050406030204" pitchFamily="18" charset="0"/>
              </a:rPr>
              <a:t>SPØRSMÅL:</a:t>
            </a:r>
          </a:p>
          <a:p>
            <a:pPr>
              <a:defRPr/>
            </a:pPr>
            <a:r>
              <a:rPr lang="nb-NO" sz="1100" b="0" baseline="0" dirty="0">
                <a:latin typeface="+mn-lt"/>
                <a:ea typeface="Cambria" panose="02040503050406030204" pitchFamily="18" charset="0"/>
              </a:rPr>
              <a:t>Hva tenker dere om disse eksemplene?</a:t>
            </a:r>
          </a:p>
          <a:p>
            <a:pPr>
              <a:spcBef>
                <a:spcPts val="0"/>
              </a:spcBef>
            </a:pPr>
            <a:endParaRPr lang="nb-NO" sz="1100" baseline="0" dirty="0">
              <a:latin typeface="+mn-lt"/>
            </a:endParaRPr>
          </a:p>
          <a:p>
            <a:pPr marL="0" indent="0">
              <a:buFontTx/>
              <a:buNone/>
            </a:pPr>
            <a:r>
              <a:rPr lang="nb-NO" sz="1100" u="sng" baseline="0" dirty="0">
                <a:latin typeface="+mn-lt"/>
              </a:rPr>
              <a:t>Tilleggsinformasjon ved behov:</a:t>
            </a:r>
          </a:p>
          <a:p>
            <a:pPr marL="171450" indent="-171450">
              <a:buFontTx/>
              <a:buChar char="-"/>
            </a:pPr>
            <a:r>
              <a:rPr lang="nb-NO" sz="1100" baseline="0" dirty="0">
                <a:latin typeface="+mn-lt"/>
              </a:rPr>
              <a:t>Det kan være fristende å «flykte» fra egne vanskelige følelser ved å forsøke å «retusjere» dem bort gjennom distraksjoner, undertrykkelse, kjemiske hjelpemidler m.m. – slik kolonnen til venstre gir eksempler på. Hvis slike mestringsformer vedvarer, innebærer det at man skyver problemet foran seg i stedet for å bli kjent med og forsone seg med følelsene. Man opprettholder forestillingen om at følelsene er «farlige»/uutholdelige/uhåndterbare. Kan være gunstig som en midlertidig mestringsform i enkelte situasjoner.</a:t>
            </a:r>
          </a:p>
          <a:p>
            <a:pPr marL="171450" indent="-171450">
              <a:buFontTx/>
              <a:buChar char="-"/>
            </a:pPr>
            <a:r>
              <a:rPr lang="nb-NO" sz="1100" baseline="0" dirty="0">
                <a:latin typeface="+mn-lt"/>
              </a:rPr>
              <a:t>Høyre kolonne viser eksempler på følelsesfokuserte mestringsformer som ofte er mer hensiktsmessige for varig reduksjon og forebygging av stress. Man forholder seg aktivt til følelsene. Når det gjelder eksempelet om å snakke om tanker og følelser, er ikke hensikten her problemløsning som ved problemfokusert mestring. Hensikten med delingen er å 1) uttrykke/ventilere følelser (trene på verbal og følelsesmessig ekspressivitet) og 2) å bli møtt med aksept/anerkjennelse og forståelse. Ved å bli sett og tatt imot av en annen (ikke «fikset») blir man mer fortrolig med og aksepterende overfor egne følelser. Å bli rommet/tålt av andre gjør det lettere å romme/tåle seg selv. </a:t>
            </a:r>
          </a:p>
          <a:p>
            <a:pPr marL="171450" indent="-171450">
              <a:buFontTx/>
              <a:buChar char="-"/>
            </a:pPr>
            <a:r>
              <a:rPr lang="nb-NO" sz="1100" baseline="0" dirty="0">
                <a:latin typeface="+mn-lt"/>
              </a:rPr>
              <a:t>Å tåle/holde ut følelser (affekttoleranse) er avgjørende for aksept av egne følelser, men kun et steg på veien. Aksept er mer radikalt og ofte en gradvis prosess der man litt etter litt endrer sin holdning til noe, f.eks. fordi man innser at det er umulig – og dermed uhensiktsmessig å forsøke – å bekjempe eller slippe unna noe uønsket (f.eks. vonde følelser, at man har bipolar lidelse, blir eldre, skal dø, at noen man er glad i er dødelig syk/død). Ved å komme realiteten i møte og akseptere den, faller man til ro. Det er viktig å være klar over at det er forskjell på intellektuell erkjennelse og følelsesmessig aksept og forsoning. Graden av aksept kan variere over tid. </a:t>
            </a:r>
          </a:p>
          <a:p>
            <a:pPr marL="171450" indent="-171450">
              <a:buFontTx/>
              <a:buChar char="-"/>
            </a:pPr>
            <a:endParaRPr lang="nb-NO" sz="1100" baseline="0" dirty="0">
              <a:latin typeface="+mn-lt"/>
            </a:endParaRPr>
          </a:p>
          <a:p>
            <a:pPr marL="0" indent="0">
              <a:buFontTx/>
              <a:buNone/>
            </a:pPr>
            <a:r>
              <a:rPr lang="nb-NO" sz="1100" u="sng" baseline="0" dirty="0">
                <a:latin typeface="+mn-lt"/>
              </a:rPr>
              <a:t>Ressurs for videre lesing: </a:t>
            </a:r>
          </a:p>
          <a:p>
            <a:pPr marL="171450" indent="-171450">
              <a:buFontTx/>
              <a:buChar char="-"/>
            </a:pPr>
            <a:r>
              <a:rPr lang="nb-NO" sz="1100" baseline="0" dirty="0">
                <a:latin typeface="+mn-lt"/>
              </a:rPr>
              <a:t>Se ev. s. 144-52 i Skjelstad (2021)</a:t>
            </a:r>
          </a:p>
          <a:p>
            <a:pPr marL="171450" indent="-171450">
              <a:buFontTx/>
              <a:buChar char="-"/>
            </a:pPr>
            <a:endParaRPr lang="nb-NO" sz="1200" dirty="0">
              <a:latin typeface="+mn-lt"/>
            </a:endParaRPr>
          </a:p>
        </p:txBody>
      </p:sp>
      <p:sp>
        <p:nvSpPr>
          <p:cNvPr id="4" name="Plassholder for lysbildenummer 3"/>
          <p:cNvSpPr>
            <a:spLocks noGrp="1"/>
          </p:cNvSpPr>
          <p:nvPr>
            <p:ph type="sldNum" sz="quarter" idx="10"/>
          </p:nvPr>
        </p:nvSpPr>
        <p:spPr/>
        <p:txBody>
          <a:bodyPr/>
          <a:lstStyle/>
          <a:p>
            <a:fld id="{00B57F2F-089A-43AB-8D5B-C85EBA5EA2DC}" type="slidenum">
              <a:rPr lang="nb-NO" smtClean="0"/>
              <a:t>19</a:t>
            </a:fld>
            <a:endParaRPr lang="nb-NO"/>
          </a:p>
        </p:txBody>
      </p:sp>
    </p:spTree>
    <p:extLst>
      <p:ext uri="{BB962C8B-B14F-4D97-AF65-F5344CB8AC3E}">
        <p14:creationId xmlns:p14="http://schemas.microsoft.com/office/powerpoint/2010/main" val="363469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i="0" dirty="0"/>
              <a:t>Tekst:</a:t>
            </a:r>
          </a:p>
          <a:p>
            <a:pPr marL="171450" indent="-171450">
              <a:buFont typeface="Calibri Light" panose="020F0302020204030204" pitchFamily="34" charset="0"/>
              <a:buChar char="−"/>
            </a:pPr>
            <a:r>
              <a:rPr lang="nb-NO" sz="1100" i="0" dirty="0"/>
              <a:t>Hvordan har det gått å fylle inn stresskilder/situasjoner som kan være risikofaktorer for ustabilitet i forebyggelsesplanen? </a:t>
            </a:r>
          </a:p>
          <a:p>
            <a:pPr marL="171450" indent="-171450">
              <a:buFont typeface="Calibri Light" panose="020F0302020204030204" pitchFamily="34" charset="0"/>
              <a:buChar char="−"/>
            </a:pPr>
            <a:r>
              <a:rPr lang="nb-NO" sz="1100" i="0" dirty="0"/>
              <a:t>Kom dere på noen stresskilder/situasjoner? Var noen av disse systematiske? </a:t>
            </a:r>
          </a:p>
          <a:p>
            <a:r>
              <a:rPr lang="nb-NO" sz="1100" dirty="0"/>
              <a:t> </a:t>
            </a:r>
          </a:p>
        </p:txBody>
      </p:sp>
      <p:sp>
        <p:nvSpPr>
          <p:cNvPr id="4" name="Plassholder for lysbildenummer 3"/>
          <p:cNvSpPr>
            <a:spLocks noGrp="1"/>
          </p:cNvSpPr>
          <p:nvPr>
            <p:ph type="sldNum" sz="quarter" idx="5"/>
          </p:nvPr>
        </p:nvSpPr>
        <p:spPr/>
        <p:txBody>
          <a:bodyPr/>
          <a:lstStyle/>
          <a:p>
            <a:fld id="{00B57F2F-089A-43AB-8D5B-C85EBA5EA2DC}" type="slidenum">
              <a:rPr lang="nb-NO" smtClean="0"/>
              <a:t>2</a:t>
            </a:fld>
            <a:endParaRPr lang="nb-NO"/>
          </a:p>
        </p:txBody>
      </p:sp>
    </p:spTree>
    <p:extLst>
      <p:ext uri="{BB962C8B-B14F-4D97-AF65-F5344CB8AC3E}">
        <p14:creationId xmlns:p14="http://schemas.microsoft.com/office/powerpoint/2010/main" val="4131305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t>SUMMEGRUPPE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1" baseline="0" dirty="0"/>
          </a:p>
          <a:p>
            <a:pPr marL="0" indent="0">
              <a:buNone/>
            </a:pPr>
            <a:r>
              <a:rPr lang="nb-NO" sz="1100" dirty="0"/>
              <a:t>Bruk ca. 5 minutter hver på å dele en vellykket mestringserfaring – en situasjon du var spesielt fornøyd med hvordan du håndterte</a:t>
            </a:r>
          </a:p>
          <a:p>
            <a:endParaRPr lang="nb-NO" sz="1100" dirty="0"/>
          </a:p>
          <a:p>
            <a:pPr marL="514350" indent="-514350">
              <a:buFont typeface="+mj-lt"/>
              <a:buAutoNum type="arabicPeriod"/>
            </a:pPr>
            <a:r>
              <a:rPr lang="nb-NO" sz="1100" dirty="0"/>
              <a:t>Hva var det med måten du tenkte, følte og handlet på som gjorde at du lyktes, tror du?</a:t>
            </a:r>
          </a:p>
          <a:p>
            <a:pPr marL="514350" indent="-514350">
              <a:buFont typeface="+mj-lt"/>
              <a:buAutoNum type="arabicPeriod"/>
            </a:pPr>
            <a:r>
              <a:rPr lang="nb-NO" sz="1100" dirty="0"/>
              <a:t>Kjenner du igjen noen av mestringsformene vi har snakket om?</a:t>
            </a:r>
          </a:p>
          <a:p>
            <a:pPr marL="0" indent="0">
              <a:buNone/>
            </a:pPr>
            <a:endParaRPr lang="nb-NO" sz="11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dirty="0"/>
              <a:t>Hvordan synes dere øvelsen fungerte?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baseline="0" dirty="0"/>
              <a:t>Hvordan var det å bli påminnet om egne ressurser? Var det nyttig å forsøke å identifisere mestringsformene? Er dette noe som kan brukes framover?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1" dirty="0"/>
          </a:p>
        </p:txBody>
      </p:sp>
      <p:sp>
        <p:nvSpPr>
          <p:cNvPr id="4" name="Plassholder for lysbildenummer 3"/>
          <p:cNvSpPr>
            <a:spLocks noGrp="1"/>
          </p:cNvSpPr>
          <p:nvPr>
            <p:ph type="sldNum" sz="quarter" idx="10"/>
          </p:nvPr>
        </p:nvSpPr>
        <p:spPr/>
        <p:txBody>
          <a:bodyPr/>
          <a:lstStyle/>
          <a:p>
            <a:fld id="{00B57F2F-089A-43AB-8D5B-C85EBA5EA2DC}" type="slidenum">
              <a:rPr lang="nb-NO" smtClean="0"/>
              <a:t>20</a:t>
            </a:fld>
            <a:endParaRPr lang="nb-NO"/>
          </a:p>
        </p:txBody>
      </p:sp>
    </p:spTree>
    <p:extLst>
      <p:ext uri="{BB962C8B-B14F-4D97-AF65-F5344CB8AC3E}">
        <p14:creationId xmlns:p14="http://schemas.microsoft.com/office/powerpoint/2010/main" val="3461446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ea typeface="Cambria" panose="02040503050406030204" pitchFamily="18" charset="0"/>
              </a:rPr>
              <a:t>Tekst: </a:t>
            </a:r>
          </a:p>
          <a:p>
            <a:pPr marL="171450" indent="-171450">
              <a:buFont typeface="Arial" panose="020B0604020202020204" pitchFamily="34" charset="0"/>
              <a:buChar char="•"/>
            </a:pPr>
            <a:r>
              <a:rPr lang="nb-NO" sz="1100" dirty="0">
                <a:latin typeface="+mn-lt"/>
                <a:ea typeface="Cambria" panose="02040503050406030204" pitchFamily="18" charset="0"/>
              </a:rPr>
              <a:t>Vi bombarderes hele tiden av en strøm av tanker, fornemmelser og følelser som krever vår oppmerksomhet</a:t>
            </a:r>
          </a:p>
          <a:p>
            <a:pPr marL="628650" lvl="1" indent="-171450">
              <a:buFontTx/>
              <a:buChar char="-"/>
            </a:pPr>
            <a:r>
              <a:rPr lang="nb-NO" sz="1100" dirty="0">
                <a:latin typeface="+mn-lt"/>
                <a:ea typeface="Cambria" panose="02040503050406030204" pitchFamily="18" charset="0"/>
              </a:rPr>
              <a:t>Det tenkes i oss hele tiden (automatiske og ufrivillige tanker; «</a:t>
            </a:r>
            <a:r>
              <a:rPr lang="nb-NO" sz="1100" dirty="0" err="1">
                <a:latin typeface="+mn-lt"/>
                <a:ea typeface="Cambria" panose="02040503050406030204" pitchFamily="18" charset="0"/>
              </a:rPr>
              <a:t>default</a:t>
            </a:r>
            <a:r>
              <a:rPr lang="nb-NO" sz="1100" dirty="0">
                <a:latin typeface="+mn-lt"/>
                <a:ea typeface="Cambria" panose="02040503050406030204" pitchFamily="18" charset="0"/>
              </a:rPr>
              <a:t> </a:t>
            </a:r>
            <a:r>
              <a:rPr lang="nb-NO" sz="1100" dirty="0" err="1">
                <a:latin typeface="+mn-lt"/>
                <a:ea typeface="Cambria" panose="02040503050406030204" pitchFamily="18" charset="0"/>
              </a:rPr>
              <a:t>network</a:t>
            </a:r>
            <a:r>
              <a:rPr lang="nb-NO" sz="1100" dirty="0">
                <a:latin typeface="+mn-lt"/>
                <a:ea typeface="Cambria" panose="02040503050406030204" pitchFamily="18" charset="0"/>
              </a:rPr>
              <a:t>»). Tankene, fornemmelsene og følelsene påvirker oss, gjør krav på vår oppmerksomhet, at vi forholder</a:t>
            </a:r>
            <a:r>
              <a:rPr lang="nb-NO" sz="1100" baseline="0" dirty="0">
                <a:latin typeface="+mn-lt"/>
                <a:ea typeface="Cambria" panose="02040503050406030204" pitchFamily="18" charset="0"/>
              </a:rPr>
              <a:t> oss til dem.</a:t>
            </a:r>
            <a:r>
              <a:rPr lang="nb-NO" sz="1100" dirty="0">
                <a:latin typeface="+mn-lt"/>
                <a:ea typeface="Cambria" panose="02040503050406030204" pitchFamily="18" charset="0"/>
              </a:rPr>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Det kan være slitsomt å hele tiden måtte forholde seg aktivt til strømmen av indre impulser. Vi lar oss distrahere, tenker videre på ting, vurderer og reagerer følelsesmessig og i handling. Spesielt t</a:t>
            </a:r>
            <a:r>
              <a:rPr lang="nb-NO" sz="1100" baseline="0" dirty="0">
                <a:latin typeface="+mn-lt"/>
                <a:ea typeface="Cambria" panose="02040503050406030204" pitchFamily="18" charset="0"/>
              </a:rPr>
              <a:t>ilbakevendende ubehagelige tanker, fornemmelser og følelser (</a:t>
            </a:r>
            <a:r>
              <a:rPr lang="nb-NO" sz="1100" dirty="0">
                <a:latin typeface="+mn-lt"/>
                <a:ea typeface="Cambria" panose="02040503050406030204" pitchFamily="18" charset="0"/>
              </a:rPr>
              <a:t>noe er galt eller «</a:t>
            </a:r>
            <a:r>
              <a:rPr lang="nb-NO" sz="1100" dirty="0" err="1">
                <a:latin typeface="+mn-lt"/>
                <a:ea typeface="Cambria" panose="02040503050406030204" pitchFamily="18" charset="0"/>
              </a:rPr>
              <a:t>off</a:t>
            </a:r>
            <a:r>
              <a:rPr lang="nb-NO" sz="1100" dirty="0">
                <a:latin typeface="+mn-lt"/>
                <a:ea typeface="Cambria" panose="02040503050406030204" pitchFamily="18" charset="0"/>
              </a:rPr>
              <a:t>») oppleves stressende.</a:t>
            </a:r>
          </a:p>
          <a:p>
            <a:pPr marL="628650" lvl="1" indent="-171450">
              <a:buFontTx/>
              <a:buChar char="-"/>
            </a:pPr>
            <a:r>
              <a:rPr lang="nb-NO" sz="1100" dirty="0">
                <a:latin typeface="+mn-lt"/>
                <a:ea typeface="Cambria" panose="02040503050406030204" pitchFamily="18" charset="0"/>
              </a:rPr>
              <a:t>Stimuliene kan være tanker («bekymret for mamma»), kroppsfornemmelser (rumling i magen) eller følelser (sår og trist).</a:t>
            </a:r>
          </a:p>
          <a:p>
            <a:pPr marL="171450" indent="-171450">
              <a:buFont typeface="Arial" panose="020B0604020202020204" pitchFamily="34" charset="0"/>
              <a:buChar char="•"/>
            </a:pPr>
            <a:r>
              <a:rPr lang="nb-NO" sz="1100" dirty="0">
                <a:latin typeface="+mn-lt"/>
                <a:ea typeface="Cambria" panose="02040503050406030204" pitchFamily="18" charset="0"/>
              </a:rPr>
              <a:t>I </a:t>
            </a:r>
            <a:r>
              <a:rPr lang="nb-NO" sz="1100" dirty="0" err="1">
                <a:latin typeface="+mn-lt"/>
                <a:ea typeface="Cambria" panose="02040503050406030204" pitchFamily="18" charset="0"/>
              </a:rPr>
              <a:t>Mindfulness</a:t>
            </a:r>
            <a:r>
              <a:rPr lang="nb-NO" sz="1100" dirty="0">
                <a:latin typeface="+mn-lt"/>
                <a:ea typeface="Cambria" panose="02040503050406030204" pitchFamily="18" charset="0"/>
              </a:rPr>
              <a:t> trener man aktivt på ikke å </a:t>
            </a:r>
            <a:r>
              <a:rPr lang="nb-NO" sz="1100" i="1" u="none" dirty="0">
                <a:latin typeface="+mn-lt"/>
                <a:ea typeface="Cambria" panose="02040503050406030204" pitchFamily="18" charset="0"/>
              </a:rPr>
              <a:t>måtte</a:t>
            </a:r>
            <a:r>
              <a:rPr lang="nb-NO" sz="1100" dirty="0">
                <a:latin typeface="+mn-lt"/>
                <a:ea typeface="Cambria" panose="02040503050406030204" pitchFamily="18" charset="0"/>
              </a:rPr>
              <a:t> reagere på disse. </a:t>
            </a:r>
            <a:r>
              <a:rPr lang="nb-NO" sz="1100" dirty="0" err="1">
                <a:latin typeface="+mn-lt"/>
                <a:ea typeface="Cambria" panose="02040503050406030204" pitchFamily="18" charset="0"/>
              </a:rPr>
              <a:t>Mindfulness</a:t>
            </a:r>
            <a:r>
              <a:rPr lang="nb-NO" sz="1100" dirty="0">
                <a:latin typeface="+mn-lt"/>
                <a:ea typeface="Cambria" panose="02040503050406030204" pitchFamily="18" charset="0"/>
              </a:rPr>
              <a:t> er</a:t>
            </a:r>
            <a:r>
              <a:rPr lang="nb-NO" sz="1100" baseline="0" dirty="0">
                <a:latin typeface="+mn-lt"/>
                <a:ea typeface="Cambria" panose="02040503050406030204" pitchFamily="18" charset="0"/>
              </a:rPr>
              <a:t> oppmerksomt nærvær</a:t>
            </a:r>
            <a:endParaRPr lang="nb-NO" sz="1100" dirty="0">
              <a:latin typeface="+mn-lt"/>
              <a:ea typeface="Cambria" panose="02040503050406030204" pitchFamily="18" charset="0"/>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err="1">
                <a:latin typeface="+mn-lt"/>
                <a:ea typeface="Cambria" panose="02040503050406030204" pitchFamily="18" charset="0"/>
              </a:rPr>
              <a:t>Mindfulness</a:t>
            </a:r>
            <a:r>
              <a:rPr lang="nb-NO" sz="1100" dirty="0">
                <a:latin typeface="+mn-lt"/>
                <a:ea typeface="Cambria" panose="02040503050406030204" pitchFamily="18" charset="0"/>
              </a:rPr>
              <a:t> handler ikke om å tenke annerledes, men å </a:t>
            </a:r>
            <a:r>
              <a:rPr lang="nb-NO" sz="1100" u="sng" dirty="0">
                <a:latin typeface="+mn-lt"/>
                <a:ea typeface="Cambria" panose="02040503050406030204" pitchFamily="18" charset="0"/>
              </a:rPr>
              <a:t>forholde seg</a:t>
            </a:r>
            <a:r>
              <a:rPr lang="nb-NO" sz="1100" dirty="0">
                <a:latin typeface="+mn-lt"/>
                <a:ea typeface="Cambria" panose="02040503050406030204" pitchFamily="18" charset="0"/>
              </a:rPr>
              <a:t> annerledes til tanker, fornemmelser og følelser</a:t>
            </a:r>
            <a:r>
              <a:rPr lang="nb-NO" sz="1100" baseline="0" dirty="0">
                <a:latin typeface="+mn-lt"/>
                <a:ea typeface="Cambria" panose="02040503050406030204" pitchFamily="18" charset="0"/>
              </a:rPr>
              <a:t> (endret holdning/metodikk). </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rPr>
              <a:t>I stedet for å reagere skal man kun legge merke til (observere) det som skjer her-og-nå</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Man inntar en åpen, nøytral, avslappet, vennligsinnet, interessert og aksepterende holdning til det som måtte dukke opp fra øyeblikk til øyeblikk, uten å vurdere innholdet.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Det er omtrent som om det er noen andres tanker og følelser man iakttar, eller som om man ligger i gresset og ser på skyer som glir over himmelen. Man registrerer, men forfølger ikke impulsene i tanker og handling. Man lar dem passere.</a:t>
            </a:r>
          </a:p>
          <a:p>
            <a:pPr marL="171450" indent="-171450">
              <a:buFont typeface="Arial" panose="020B0604020202020204" pitchFamily="34" charset="0"/>
              <a:buChar char="•"/>
            </a:pPr>
            <a:r>
              <a:rPr lang="nb-NO" sz="1100" dirty="0">
                <a:latin typeface="+mn-lt"/>
                <a:ea typeface="Cambria" panose="02040503050406030204" pitchFamily="18" charset="0"/>
              </a:rPr>
              <a:t>Å ha en observerende holdning gir selvinnsikt og bidrar til indre ro</a:t>
            </a:r>
          </a:p>
          <a:p>
            <a:pPr marL="628650" lvl="1" indent="-171450">
              <a:buFontTx/>
              <a:buChar char="-"/>
            </a:pPr>
            <a:r>
              <a:rPr lang="nb-NO" sz="1100" dirty="0">
                <a:latin typeface="+mn-lt"/>
                <a:ea typeface="Cambria" panose="02040503050406030204" pitchFamily="18" charset="0"/>
              </a:rPr>
              <a:t>Med </a:t>
            </a:r>
            <a:r>
              <a:rPr lang="nb-NO" sz="1100" dirty="0" err="1">
                <a:latin typeface="+mn-lt"/>
                <a:ea typeface="Cambria" panose="02040503050406030204" pitchFamily="18" charset="0"/>
              </a:rPr>
              <a:t>mindfulness</a:t>
            </a:r>
            <a:r>
              <a:rPr lang="nb-NO" sz="1100" dirty="0">
                <a:latin typeface="+mn-lt"/>
                <a:ea typeface="Cambria" panose="02040503050406030204" pitchFamily="18" charset="0"/>
              </a:rPr>
              <a:t> lærer man både å nedregulere og koble av fra uhensiktsmessig stress.</a:t>
            </a:r>
          </a:p>
          <a:p>
            <a:pPr marL="628650" lvl="1" indent="-171450">
              <a:buFontTx/>
              <a:buChar char="-"/>
            </a:pPr>
            <a:r>
              <a:rPr lang="nb-NO" sz="1100" dirty="0">
                <a:latin typeface="+mn-lt"/>
                <a:ea typeface="Cambria" panose="02040503050406030204" pitchFamily="18" charset="0"/>
              </a:rPr>
              <a:t>Puls og blodtrykk reduseres, man faller mer til ro.</a:t>
            </a:r>
          </a:p>
          <a:p>
            <a:pPr marL="628650" lvl="1" indent="-171450">
              <a:buFontTx/>
              <a:buChar char="-"/>
            </a:pPr>
            <a:r>
              <a:rPr lang="nb-NO" sz="1100" dirty="0">
                <a:latin typeface="+mn-lt"/>
                <a:ea typeface="Cambria" panose="02040503050406030204" pitchFamily="18" charset="0"/>
              </a:rPr>
              <a:t>Ved å legge merke til indre impulser utvikles selvinnsikt.</a:t>
            </a:r>
          </a:p>
          <a:p>
            <a:pPr marL="628650" lvl="1" indent="-171450">
              <a:buFontTx/>
              <a:buChar char="-"/>
            </a:pPr>
            <a:r>
              <a:rPr lang="nb-NO" sz="1100" dirty="0">
                <a:latin typeface="+mn-lt"/>
                <a:ea typeface="Cambria" panose="02040503050406030204" pitchFamily="18" charset="0"/>
              </a:rPr>
              <a:t>Ved å forholde seg rolig til det som er plagsomt, vondt og vanskelig, utvikles større aksept og toleranse for det som dukker opp og bedre impulskontroll. Man innser at tanker er tanker, og følelser er følelser, uten å måtte reagere på dem. </a:t>
            </a:r>
          </a:p>
          <a:p>
            <a:pPr marL="628650" lvl="1" indent="-171450">
              <a:buFontTx/>
              <a:buChar char="-"/>
            </a:pPr>
            <a:r>
              <a:rPr lang="nb-NO" sz="1100" dirty="0">
                <a:latin typeface="+mn-lt"/>
                <a:ea typeface="Cambria" panose="02040503050406030204" pitchFamily="18" charset="0"/>
              </a:rPr>
              <a:t>Når man er trent i metoden, kan noen få minutter med </a:t>
            </a:r>
            <a:r>
              <a:rPr lang="nb-NO" sz="1100" dirty="0" err="1">
                <a:latin typeface="+mn-lt"/>
                <a:ea typeface="Cambria" panose="02040503050406030204" pitchFamily="18" charset="0"/>
              </a:rPr>
              <a:t>mindfulness</a:t>
            </a:r>
            <a:r>
              <a:rPr lang="nb-NO" sz="1100" dirty="0">
                <a:latin typeface="+mn-lt"/>
                <a:ea typeface="Cambria" panose="02040503050406030204" pitchFamily="18" charset="0"/>
              </a:rPr>
              <a:t> utgjøre en stor forskjell </a:t>
            </a:r>
          </a:p>
          <a:p>
            <a:pPr lvl="1"/>
            <a:endParaRPr lang="nb-NO" sz="1100" dirty="0">
              <a:latin typeface="+mn-lt"/>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nb-NO" sz="1100" dirty="0">
                <a:latin typeface="+mn-lt"/>
              </a:rPr>
              <a:t>For å unngå misforståelser: Det er her snakk om impulser og innskytelser med lav hastegrad. Impulser med høy viktighet og hastegrad kan</a:t>
            </a:r>
            <a:r>
              <a:rPr lang="nb-NO" sz="1100" baseline="0" dirty="0">
                <a:latin typeface="+mn-lt"/>
              </a:rPr>
              <a:t> man naturligvis ikke vente med å reagere på.</a:t>
            </a: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mn-lt"/>
              </a:rPr>
              <a:t>SPØRSMÅL: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dirty="0">
                <a:latin typeface="+mn-lt"/>
              </a:rPr>
              <a:t>Har </a:t>
            </a:r>
            <a:r>
              <a:rPr lang="nb-NO" sz="1100" i="0" baseline="0" dirty="0">
                <a:latin typeface="+mn-lt"/>
              </a:rPr>
              <a:t>noen av dere erfaring med </a:t>
            </a:r>
            <a:r>
              <a:rPr lang="nb-NO" sz="1100" i="0" baseline="0" dirty="0" err="1">
                <a:latin typeface="+mn-lt"/>
              </a:rPr>
              <a:t>mindfulness</a:t>
            </a:r>
            <a:r>
              <a:rPr lang="nb-NO" sz="1100" i="0" baseline="0" dirty="0">
                <a:latin typeface="+mn-lt"/>
              </a:rPr>
              <a:t>/meditasjon? Hvordan har disse erfaringene vært, og er det noe dere vil legge til?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i="1" dirty="0">
              <a:latin typeface="+mn-lt"/>
            </a:endParaRPr>
          </a:p>
          <a:p>
            <a:pPr marL="0" indent="0">
              <a:buFontTx/>
              <a:buNone/>
            </a:pPr>
            <a:endParaRPr lang="nb-NO" sz="1100" b="1" dirty="0">
              <a:latin typeface="+mn-lt"/>
              <a:ea typeface="Cambria" panose="02040503050406030204" pitchFamily="18" charset="0"/>
            </a:endParaRPr>
          </a:p>
        </p:txBody>
      </p:sp>
      <p:sp>
        <p:nvSpPr>
          <p:cNvPr id="4" name="Plassholder for lysbildenummer 3"/>
          <p:cNvSpPr>
            <a:spLocks noGrp="1"/>
          </p:cNvSpPr>
          <p:nvPr>
            <p:ph type="sldNum" sz="quarter" idx="10"/>
          </p:nvPr>
        </p:nvSpPr>
        <p:spPr/>
        <p:txBody>
          <a:bodyPr/>
          <a:lstStyle/>
          <a:p>
            <a:fld id="{00B57F2F-089A-43AB-8D5B-C85EBA5EA2DC}" type="slidenum">
              <a:rPr lang="nb-NO" smtClean="0"/>
              <a:t>21</a:t>
            </a:fld>
            <a:endParaRPr lang="nb-NO"/>
          </a:p>
        </p:txBody>
      </p:sp>
    </p:spTree>
    <p:extLst>
      <p:ext uri="{BB962C8B-B14F-4D97-AF65-F5344CB8AC3E}">
        <p14:creationId xmlns:p14="http://schemas.microsoft.com/office/powerpoint/2010/main" val="1961457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t>Tilleggsinformasjon ved behov: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Noen foretrekker</a:t>
            </a:r>
            <a:r>
              <a:rPr lang="nb-NO" sz="1100" baseline="0" dirty="0"/>
              <a:t> å starte med </a:t>
            </a:r>
            <a:r>
              <a:rPr lang="nb-NO" sz="1100" baseline="0" dirty="0" err="1"/>
              <a:t>kroppsskanning</a:t>
            </a:r>
            <a:r>
              <a:rPr lang="nb-NO" sz="1100" baseline="0" dirty="0"/>
              <a:t>, der man suksessivt flytter oppmerksomheten fra kroppsdel til kroppsdel mens man forsøker å spenne av.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For interesserte finnes det kurs, digitale hjelpemidler i form av apper, </a:t>
            </a:r>
            <a:r>
              <a:rPr lang="nb-NO" sz="1100" dirty="0" err="1"/>
              <a:t>podcaster</a:t>
            </a:r>
            <a:r>
              <a:rPr lang="nb-NO" sz="1100" dirty="0"/>
              <a:t>, </a:t>
            </a:r>
            <a:r>
              <a:rPr lang="nb-NO" sz="1100" dirty="0" err="1"/>
              <a:t>youtube</a:t>
            </a:r>
            <a:r>
              <a:rPr lang="nb-NO" sz="1100" dirty="0"/>
              <a:t> m.m.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Det kan også nevnes at det å</a:t>
            </a:r>
            <a:r>
              <a:rPr lang="nb-NO" sz="1100" baseline="0" dirty="0"/>
              <a:t> flytte oppmerksomheten ut på omgivelsene ved høyt selvfokus/høy selvbevissthet – f.eks. i forbindelse bekymringer/angst for hva andre tenker om en – også er en form for oppmerksomhetstrening. I stedet for å være innestengt i egne tanker og benytte sikringsstrategier, retter man aktivt oppmerksomheten mot det som faktisk foregår i omgivelsene. På samme måte som ved oppmerksomhetsmeditasjon, forsøker man å være åpen og interessert, f.eks. gjennom å møte andres blikk, lese kroppsspråk osv. I tillegg til å få flyttet oppmerksomheten bort fra selvfokuset, kan det bl.a. redusere opplevelsen av at andre er uvennlige eller truende. </a:t>
            </a:r>
            <a:endParaRPr lang="nb-NO" sz="1100" dirty="0"/>
          </a:p>
        </p:txBody>
      </p:sp>
      <p:sp>
        <p:nvSpPr>
          <p:cNvPr id="4" name="Plassholder for lysbildenummer 3"/>
          <p:cNvSpPr>
            <a:spLocks noGrp="1"/>
          </p:cNvSpPr>
          <p:nvPr>
            <p:ph type="sldNum" sz="quarter" idx="10"/>
          </p:nvPr>
        </p:nvSpPr>
        <p:spPr/>
        <p:txBody>
          <a:bodyPr/>
          <a:lstStyle/>
          <a:p>
            <a:fld id="{00B57F2F-089A-43AB-8D5B-C85EBA5EA2DC}" type="slidenum">
              <a:rPr lang="nb-NO" smtClean="0"/>
              <a:t>22</a:t>
            </a:fld>
            <a:endParaRPr lang="nb-NO"/>
          </a:p>
        </p:txBody>
      </p:sp>
    </p:spTree>
    <p:extLst>
      <p:ext uri="{BB962C8B-B14F-4D97-AF65-F5344CB8AC3E}">
        <p14:creationId xmlns:p14="http://schemas.microsoft.com/office/powerpoint/2010/main" val="1724248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dirty="0">
              <a:latin typeface="+mn-lt"/>
            </a:endParaRPr>
          </a:p>
        </p:txBody>
      </p:sp>
      <p:sp>
        <p:nvSpPr>
          <p:cNvPr id="4" name="Plassholder for lysbildenummer 3"/>
          <p:cNvSpPr>
            <a:spLocks noGrp="1"/>
          </p:cNvSpPr>
          <p:nvPr>
            <p:ph type="sldNum" sz="quarter" idx="10"/>
          </p:nvPr>
        </p:nvSpPr>
        <p:spPr/>
        <p:txBody>
          <a:bodyPr/>
          <a:lstStyle/>
          <a:p>
            <a:fld id="{00B57F2F-089A-43AB-8D5B-C85EBA5EA2DC}" type="slidenum">
              <a:rPr lang="nb-NO" smtClean="0"/>
              <a:t>23</a:t>
            </a:fld>
            <a:endParaRPr lang="nb-NO"/>
          </a:p>
        </p:txBody>
      </p:sp>
    </p:spTree>
    <p:extLst>
      <p:ext uri="{BB962C8B-B14F-4D97-AF65-F5344CB8AC3E}">
        <p14:creationId xmlns:p14="http://schemas.microsoft.com/office/powerpoint/2010/main" val="3957170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0B57F2F-089A-43AB-8D5B-C85EBA5EA2DC}" type="slidenum">
              <a:rPr lang="nb-NO" smtClean="0"/>
              <a:t>24</a:t>
            </a:fld>
            <a:endParaRPr lang="nb-NO"/>
          </a:p>
        </p:txBody>
      </p:sp>
    </p:spTree>
    <p:extLst>
      <p:ext uri="{BB962C8B-B14F-4D97-AF65-F5344CB8AC3E}">
        <p14:creationId xmlns:p14="http://schemas.microsoft.com/office/powerpoint/2010/main" val="43399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i="0" dirty="0"/>
              <a:t>Tekst:</a:t>
            </a:r>
          </a:p>
          <a:p>
            <a:r>
              <a:rPr lang="nb-NO" sz="1100" i="0" dirty="0"/>
              <a:t>Dagens tema er rusmidler og stressmestring. </a:t>
            </a:r>
          </a:p>
          <a:p>
            <a:pPr marL="171450" indent="-171450">
              <a:buFont typeface="Arial" panose="020B0604020202020204" pitchFamily="34" charset="0"/>
              <a:buChar char="•"/>
            </a:pPr>
            <a:r>
              <a:rPr lang="nb-NO" sz="1100" i="0" dirty="0"/>
              <a:t>Vi</a:t>
            </a:r>
            <a:r>
              <a:rPr lang="nb-NO" sz="1100" i="0" baseline="0" dirty="0"/>
              <a:t> skal snakke om ruslidelser, hvilke konsekvenser rusmiddelbruk kan ha ved bipolar lidelse og om når rusmiddelbruk blir en lidelse. Vi skal vise hvordan rusmiddelbruk kan føres i stemningsdagboken. </a:t>
            </a:r>
          </a:p>
          <a:p>
            <a:pPr marL="171450" indent="-171450">
              <a:buFont typeface="Arial" panose="020B0604020202020204" pitchFamily="34" charset="0"/>
              <a:buChar char="•"/>
            </a:pPr>
            <a:r>
              <a:rPr lang="nb-NO" sz="1100" i="0" baseline="0" dirty="0"/>
              <a:t>Vi skal snakke om stressmestring, og dere vil lære at det finnes to hovedstrategier som hjelper oss med å regulere følelsene våre og dermed stressopplevelsen: problemfokusert og følelsesfokusert mestring. </a:t>
            </a:r>
          </a:p>
          <a:p>
            <a:pPr marL="171450" indent="-171450">
              <a:buFont typeface="Arial" panose="020B0604020202020204" pitchFamily="34" charset="0"/>
              <a:buChar char="•"/>
            </a:pPr>
            <a:r>
              <a:rPr lang="nb-NO" sz="1100" i="0" baseline="0" dirty="0"/>
              <a:t>Dere vil få høre om </a:t>
            </a:r>
            <a:r>
              <a:rPr lang="nb-NO" sz="1100" i="0" baseline="0" dirty="0" err="1"/>
              <a:t>mindfulness</a:t>
            </a:r>
            <a:r>
              <a:rPr lang="nb-NO" sz="1100" i="0" baseline="0" dirty="0"/>
              <a:t> (oppmerksomt nærvær), og vi skal øve på dette. </a:t>
            </a:r>
          </a:p>
          <a:p>
            <a:pPr marL="171450" indent="-171450">
              <a:buFont typeface="Arial" panose="020B0604020202020204" pitchFamily="34" charset="0"/>
              <a:buChar char="•"/>
            </a:pPr>
            <a:r>
              <a:rPr lang="nb-NO" sz="1100" i="0" baseline="0" dirty="0"/>
              <a:t>Tilslutt gjennomgår vi egenaktiviteten til neste gang. </a:t>
            </a:r>
          </a:p>
          <a:p>
            <a:endParaRPr lang="nb-NO" sz="1100" i="1" baseline="0" dirty="0"/>
          </a:p>
          <a:p>
            <a:endParaRPr lang="nb-NO" sz="1100" i="1" baseline="0" dirty="0"/>
          </a:p>
          <a:p>
            <a:endParaRPr lang="nb-NO" sz="1100" i="1" baseline="0" dirty="0"/>
          </a:p>
        </p:txBody>
      </p:sp>
      <p:sp>
        <p:nvSpPr>
          <p:cNvPr id="4" name="Plassholder for lysbildenummer 3"/>
          <p:cNvSpPr>
            <a:spLocks noGrp="1"/>
          </p:cNvSpPr>
          <p:nvPr>
            <p:ph type="sldNum" sz="quarter" idx="10"/>
          </p:nvPr>
        </p:nvSpPr>
        <p:spPr/>
        <p:txBody>
          <a:bodyPr/>
          <a:lstStyle/>
          <a:p>
            <a:fld id="{00B57F2F-089A-43AB-8D5B-C85EBA5EA2DC}" type="slidenum">
              <a:rPr lang="nb-NO" smtClean="0"/>
              <a:t>3</a:t>
            </a:fld>
            <a:endParaRPr lang="nb-NO"/>
          </a:p>
        </p:txBody>
      </p:sp>
    </p:spTree>
    <p:extLst>
      <p:ext uri="{BB962C8B-B14F-4D97-AF65-F5344CB8AC3E}">
        <p14:creationId xmlns:p14="http://schemas.microsoft.com/office/powerpoint/2010/main" val="294379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pPr marL="0" indent="0">
              <a:buFont typeface="Arial" panose="020B0604020202020204" pitchFamily="34" charset="0"/>
              <a:buNone/>
            </a:pPr>
            <a:r>
              <a:rPr lang="nb-NO" sz="1100" baseline="0" dirty="0">
                <a:latin typeface="+mn-lt"/>
              </a:rPr>
              <a:t>Forebyggelsesplan</a:t>
            </a:r>
            <a:r>
              <a:rPr lang="nb-NO" sz="1100" dirty="0">
                <a:latin typeface="+mn-lt"/>
              </a:rPr>
              <a:t>en inneholder tre hoveddeler: </a:t>
            </a:r>
          </a:p>
          <a:p>
            <a:pPr marL="228600" indent="-228600">
              <a:buFont typeface="+mj-lt"/>
              <a:buAutoNum type="arabicPeriod"/>
            </a:pPr>
            <a:r>
              <a:rPr lang="nb-NO" altLang="nb-NO" sz="1100" dirty="0">
                <a:solidFill>
                  <a:schemeClr val="bg1">
                    <a:lumMod val="50000"/>
                  </a:schemeClr>
                </a:solidFill>
                <a:latin typeface="+mn-lt"/>
                <a:ea typeface="Cambria" panose="02040503050406030204" pitchFamily="18" charset="0"/>
                <a:cs typeface="Calibri" panose="020F0502020204030204" pitchFamily="34" charset="0"/>
              </a:rPr>
              <a:t>Motivasjon for forebygging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altLang="nb-NO" sz="1100" b="1" dirty="0">
                <a:latin typeface="+mn-lt"/>
                <a:ea typeface="Cambria" panose="02040503050406030204" pitchFamily="18" charset="0"/>
                <a:cs typeface="Calibri" panose="020F0502020204030204" pitchFamily="34" charset="0"/>
              </a:rPr>
              <a:t>Forebygging i vedlikeholdsfasen</a:t>
            </a:r>
          </a:p>
          <a:p>
            <a:pPr marL="857250" lvl="1" indent="-457200">
              <a:buFont typeface="Arial" panose="020B0604020202020204" pitchFamily="34" charset="0"/>
              <a:buChar char="•"/>
            </a:pPr>
            <a:r>
              <a:rPr lang="nb-NO" altLang="nb-NO" sz="1100" b="1" dirty="0">
                <a:latin typeface="+mn-lt"/>
                <a:ea typeface="Cambria" panose="02040503050406030204" pitchFamily="18" charset="0"/>
                <a:cs typeface="Calibri" panose="020F0502020204030204" pitchFamily="34" charset="0"/>
              </a:rPr>
              <a:t>Risikofaktorer i vedlikeholdsfasen</a:t>
            </a:r>
          </a:p>
          <a:p>
            <a:pPr marL="857250" lvl="1" indent="-457200">
              <a:buFont typeface="Arial" panose="020B0604020202020204" pitchFamily="34" charset="0"/>
              <a:buChar char="•"/>
            </a:pPr>
            <a:r>
              <a:rPr lang="nb-NO" altLang="nb-NO" sz="1100" b="1" dirty="0">
                <a:latin typeface="+mn-lt"/>
                <a:ea typeface="Cambria" panose="02040503050406030204" pitchFamily="18" charset="0"/>
                <a:cs typeface="Calibri" panose="020F0502020204030204" pitchFamily="34" charset="0"/>
              </a:rPr>
              <a:t>Tiltak overfor risikofaktorer</a:t>
            </a:r>
            <a:endParaRPr lang="nb-NO" altLang="nb-NO" sz="1100" b="1" dirty="0">
              <a:solidFill>
                <a:schemeClr val="bg1">
                  <a:lumMod val="50000"/>
                </a:schemeClr>
              </a:solidFill>
              <a:latin typeface="+mn-lt"/>
              <a:ea typeface="Cambria" panose="02040503050406030204" pitchFamily="18"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altLang="nb-NO" sz="1100" dirty="0">
                <a:solidFill>
                  <a:schemeClr val="bg1">
                    <a:lumMod val="50000"/>
                  </a:schemeClr>
                </a:solidFill>
                <a:latin typeface="+mn-lt"/>
                <a:ea typeface="Cambria" panose="02040503050406030204" pitchFamily="18" charset="0"/>
                <a:cs typeface="Calibri" panose="020F0502020204030204" pitchFamily="34" charset="0"/>
              </a:rPr>
              <a:t>Forebygging i varselfasen</a:t>
            </a:r>
          </a:p>
          <a:p>
            <a:pPr marL="0" indent="0">
              <a:buFontTx/>
              <a:buNone/>
            </a:pPr>
            <a:endParaRPr lang="nb-NO" sz="1100" b="1" baseline="0" dirty="0">
              <a:latin typeface="+mn-lt"/>
            </a:endParaRPr>
          </a:p>
          <a:p>
            <a:r>
              <a:rPr lang="nb-NO" sz="1100" b="1" baseline="0" dirty="0">
                <a:latin typeface="+mn-lt"/>
              </a:rPr>
              <a:t>De to forrige </a:t>
            </a:r>
            <a:r>
              <a:rPr lang="nb-NO" sz="1100" b="1" baseline="0" dirty="0" err="1">
                <a:latin typeface="+mn-lt"/>
              </a:rPr>
              <a:t>kursgangene</a:t>
            </a:r>
            <a:r>
              <a:rPr lang="nb-NO" sz="1100" b="1" baseline="0" dirty="0">
                <a:latin typeface="+mn-lt"/>
              </a:rPr>
              <a:t>, i dag og neste gang fokuserer vi på forebygging i vedlikeholdsfasen (punkt 2). </a:t>
            </a:r>
          </a:p>
          <a:p>
            <a:r>
              <a:rPr lang="nb-NO" sz="1100" b="0" baseline="0" dirty="0">
                <a:latin typeface="+mn-lt"/>
              </a:rPr>
              <a:t>I dag er rusmidler tema. Neste gang skal vi se nærmere på bruk av medisiner. </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4</a:t>
            </a:fld>
            <a:endParaRPr lang="nb-NO"/>
          </a:p>
        </p:txBody>
      </p:sp>
    </p:spTree>
    <p:extLst>
      <p:ext uri="{BB962C8B-B14F-4D97-AF65-F5344CB8AC3E}">
        <p14:creationId xmlns:p14="http://schemas.microsoft.com/office/powerpoint/2010/main" val="1010443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sz="1100" i="1" baseline="0" dirty="0">
              <a:latin typeface="+mn-lt"/>
            </a:endParaRPr>
          </a:p>
          <a:p>
            <a:pPr marL="0" indent="0">
              <a:buFontTx/>
              <a:buNone/>
            </a:pPr>
            <a:r>
              <a:rPr lang="nb-NO" sz="1100" b="1" i="0" dirty="0">
                <a:latin typeface="+mn-lt"/>
              </a:rPr>
              <a:t>Tekst:</a:t>
            </a:r>
            <a:r>
              <a:rPr lang="nb-NO" sz="1100" b="1" i="0" baseline="0" dirty="0">
                <a:latin typeface="+mn-lt"/>
              </a:rPr>
              <a:t> </a:t>
            </a:r>
          </a:p>
          <a:p>
            <a:pPr marL="171450" indent="-171450">
              <a:buFont typeface="Arial" panose="020B0604020202020204" pitchFamily="34" charset="0"/>
              <a:buChar char="•"/>
            </a:pPr>
            <a:r>
              <a:rPr lang="nb-NO" sz="1100" dirty="0">
                <a:latin typeface="+mn-lt"/>
                <a:ea typeface="Cambria" panose="02040503050406030204" pitchFamily="18" charset="0"/>
              </a:rPr>
              <a:t>42 % oppfyller kriterier for en ruslidelse </a:t>
            </a:r>
            <a:r>
              <a:rPr lang="nb-NO" sz="1100" i="1" dirty="0">
                <a:latin typeface="+mn-lt"/>
                <a:ea typeface="Cambria" panose="02040503050406030204" pitchFamily="18" charset="0"/>
              </a:rPr>
              <a:t>i løpet av livet </a:t>
            </a:r>
          </a:p>
          <a:p>
            <a:pPr marL="628650" lvl="1" indent="-171450">
              <a:buFont typeface="Arial" panose="020B0604020202020204" pitchFamily="34" charset="0"/>
              <a:buChar char="•"/>
            </a:pPr>
            <a:r>
              <a:rPr lang="nb-NO" sz="1100" dirty="0">
                <a:latin typeface="+mn-lt"/>
                <a:ea typeface="Cambria" panose="02040503050406030204" pitchFamily="18" charset="0"/>
              </a:rPr>
              <a:t>Færre har </a:t>
            </a:r>
            <a:r>
              <a:rPr lang="nb-NO" sz="1100" i="1" dirty="0">
                <a:latin typeface="+mn-lt"/>
                <a:ea typeface="Cambria" panose="02040503050406030204" pitchFamily="18" charset="0"/>
              </a:rPr>
              <a:t>pågående</a:t>
            </a:r>
            <a:r>
              <a:rPr lang="nb-NO" sz="1100" dirty="0">
                <a:latin typeface="+mn-lt"/>
                <a:ea typeface="Cambria" panose="02040503050406030204" pitchFamily="18" charset="0"/>
              </a:rPr>
              <a:t> ruslidelse </a:t>
            </a:r>
          </a:p>
          <a:p>
            <a:pPr marL="171450" indent="-171450">
              <a:buFont typeface="Arial" panose="020B0604020202020204" pitchFamily="34" charset="0"/>
              <a:buChar char="•"/>
            </a:pPr>
            <a:r>
              <a:rPr lang="nb-NO" sz="1100" dirty="0">
                <a:latin typeface="+mn-lt"/>
                <a:ea typeface="Cambria" panose="02040503050406030204" pitchFamily="18" charset="0"/>
              </a:rPr>
              <a:t>Forekomsten er omtrent 3x høyere enn i befolkningen generelt</a:t>
            </a:r>
            <a:endParaRPr lang="nb-NO" sz="1100" dirty="0">
              <a:latin typeface="+mn-lt"/>
            </a:endParaRPr>
          </a:p>
          <a:p>
            <a:pPr marL="628650" lvl="1" indent="-171450">
              <a:buFont typeface="Arial" panose="020B0604020202020204" pitchFamily="34" charset="0"/>
              <a:buChar char="•"/>
            </a:pPr>
            <a:r>
              <a:rPr lang="nb-NO" sz="1100" dirty="0">
                <a:latin typeface="+mn-lt"/>
                <a:ea typeface="Cambria" panose="02040503050406030204" pitchFamily="18" charset="0"/>
              </a:rPr>
              <a:t>Alkohol 30 %</a:t>
            </a:r>
          </a:p>
          <a:p>
            <a:pPr marL="628650" lvl="1" indent="-171450">
              <a:buFont typeface="Arial" panose="020B0604020202020204" pitchFamily="34" charset="0"/>
              <a:buChar char="•"/>
            </a:pPr>
            <a:r>
              <a:rPr lang="nb-NO" sz="1100" dirty="0">
                <a:latin typeface="+mn-lt"/>
                <a:ea typeface="Cambria" panose="02040503050406030204" pitchFamily="18" charset="0"/>
              </a:rPr>
              <a:t>Cannabis 20 %</a:t>
            </a:r>
          </a:p>
          <a:p>
            <a:pPr marL="628650" lvl="1" indent="-171450">
              <a:buFont typeface="Arial" panose="020B0604020202020204" pitchFamily="34" charset="0"/>
              <a:buChar char="•"/>
            </a:pPr>
            <a:r>
              <a:rPr lang="nb-NO" sz="1100" dirty="0">
                <a:latin typeface="+mn-lt"/>
                <a:ea typeface="Cambria" panose="02040503050406030204" pitchFamily="18" charset="0"/>
              </a:rPr>
              <a:t>Kokain 11 %</a:t>
            </a:r>
          </a:p>
          <a:p>
            <a:pPr marL="628650" lvl="1" indent="-171450">
              <a:buFont typeface="Arial" panose="020B0604020202020204" pitchFamily="34" charset="0"/>
              <a:buChar char="•"/>
            </a:pPr>
            <a:r>
              <a:rPr lang="nb-NO" sz="1100" dirty="0">
                <a:latin typeface="+mn-lt"/>
                <a:ea typeface="Cambria" panose="02040503050406030204" pitchFamily="18" charset="0"/>
              </a:rPr>
              <a:t>Amfetamin, opiater og hallusinogener 5-7 % hver</a:t>
            </a:r>
            <a:endParaRPr lang="nb-NO" sz="1100" b="1" i="0" dirty="0">
              <a:latin typeface="+mn-lt"/>
            </a:endParaRPr>
          </a:p>
          <a:p>
            <a:pPr marR="0" lvl="0" algn="l" defTabSz="914400" rtl="0" eaLnBrk="1" fontAlgn="auto" latinLnBrk="0" hangingPunct="1">
              <a:lnSpc>
                <a:spcPct val="100000"/>
              </a:lnSpc>
              <a:spcBef>
                <a:spcPts val="0"/>
              </a:spcBef>
              <a:spcAft>
                <a:spcPts val="0"/>
              </a:spcAft>
              <a:buClrTx/>
              <a:buSzTx/>
              <a:tabLst/>
              <a:defRPr/>
            </a:pPr>
            <a:r>
              <a:rPr lang="nb-NO" sz="1100" dirty="0">
                <a:latin typeface="+mn-lt"/>
              </a:rPr>
              <a:t>Tallene er fra internasjonale studier. Noe lavere forekomst i nordiske studier.</a:t>
            </a:r>
          </a:p>
          <a:p>
            <a:pPr marR="0" lvl="0" algn="l" defTabSz="914400" rtl="0" eaLnBrk="1" fontAlgn="auto" latinLnBrk="0" hangingPunct="1">
              <a:lnSpc>
                <a:spcPct val="100000"/>
              </a:lnSpc>
              <a:spcBef>
                <a:spcPts val="0"/>
              </a:spcBef>
              <a:spcAft>
                <a:spcPts val="0"/>
              </a:spcAft>
              <a:buClrTx/>
              <a:buSzTx/>
              <a:tabLst/>
              <a:defRPr/>
            </a:pPr>
            <a:r>
              <a:rPr lang="nb-NO" sz="1100" dirty="0">
                <a:latin typeface="+mn-lt"/>
                <a:ea typeface="Cambria" panose="02040503050406030204" pitchFamily="18" charset="0"/>
              </a:rPr>
              <a:t>Ruslidelser forekommer omtrent like hyppig ved bipolar I og II.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rPr>
              <a:t>Skadelig bruk eller avhengighet av vanedannende legemidler er også en ruslidelse. Vanedannende legemidler omfatter smertestillende midler, angst- og sovemidler, og noen andre legemidler. </a:t>
            </a:r>
          </a:p>
          <a:p>
            <a:pPr>
              <a:defRPr/>
            </a:pPr>
            <a:r>
              <a:rPr lang="nb-NO" sz="1100" dirty="0">
                <a:latin typeface="+mn-lt"/>
              </a:rPr>
              <a:t>Vi kjenner ikke forekomsten av dette blant personer med bipolar lidelse. </a:t>
            </a:r>
          </a:p>
          <a:p>
            <a:pPr marL="0" indent="0">
              <a:buFontTx/>
              <a:buNone/>
            </a:pPr>
            <a:endParaRPr lang="nb-NO" sz="1100" u="sng" dirty="0">
              <a:latin typeface="+mn-lt"/>
            </a:endParaRPr>
          </a:p>
          <a:p>
            <a:pPr marL="0" indent="0">
              <a:buFontTx/>
              <a:buNone/>
            </a:pPr>
            <a:r>
              <a:rPr lang="nb-NO" sz="1100" u="sng" dirty="0">
                <a:latin typeface="+mn-lt"/>
              </a:rPr>
              <a:t>Ressurs</a:t>
            </a:r>
            <a:r>
              <a:rPr lang="nb-NO" sz="1100" u="sng" baseline="0" dirty="0">
                <a:latin typeface="+mn-lt"/>
              </a:rPr>
              <a:t> for videre lesing:</a:t>
            </a:r>
            <a:r>
              <a:rPr lang="nb-NO" sz="1100" u="sng" dirty="0">
                <a:latin typeface="+mn-lt"/>
              </a:rPr>
              <a:t> </a:t>
            </a:r>
          </a:p>
          <a:p>
            <a:pPr marL="171450" indent="-171450">
              <a:buFont typeface="Arial" panose="020B0604020202020204" pitchFamily="34" charset="0"/>
              <a:buChar char="•"/>
            </a:pPr>
            <a:r>
              <a:rPr lang="nb-NO" sz="1100" dirty="0">
                <a:latin typeface="+mn-lt"/>
              </a:rPr>
              <a:t>Skjelstad</a:t>
            </a:r>
            <a:r>
              <a:rPr lang="nb-NO" sz="1100" baseline="0" dirty="0">
                <a:latin typeface="+mn-lt"/>
              </a:rPr>
              <a:t> (2021), s. 72-73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hlinkClick r:id="rId3"/>
              </a:rPr>
              <a:t>Rusmiddellidelser - FHI</a:t>
            </a:r>
            <a:endParaRPr lang="nb-NO" sz="1100" dirty="0">
              <a:latin typeface="+mn-lt"/>
            </a:endParaRPr>
          </a:p>
          <a:p>
            <a:pPr marL="0" indent="0">
              <a:buFontTx/>
              <a:buNone/>
            </a:pPr>
            <a:endParaRPr lang="nb-NO" sz="1100" dirty="0">
              <a:latin typeface="+mn-lt"/>
            </a:endParaRPr>
          </a:p>
        </p:txBody>
      </p:sp>
      <p:sp>
        <p:nvSpPr>
          <p:cNvPr id="4" name="Plassholder for lysbildenummer 3"/>
          <p:cNvSpPr>
            <a:spLocks noGrp="1"/>
          </p:cNvSpPr>
          <p:nvPr>
            <p:ph type="sldNum" sz="quarter" idx="10"/>
          </p:nvPr>
        </p:nvSpPr>
        <p:spPr/>
        <p:txBody>
          <a:bodyPr/>
          <a:lstStyle/>
          <a:p>
            <a:fld id="{00B57F2F-089A-43AB-8D5B-C85EBA5EA2DC}" type="slidenum">
              <a:rPr lang="nb-NO" smtClean="0"/>
              <a:t>5</a:t>
            </a:fld>
            <a:endParaRPr lang="nb-NO"/>
          </a:p>
        </p:txBody>
      </p:sp>
    </p:spTree>
    <p:extLst>
      <p:ext uri="{BB962C8B-B14F-4D97-AF65-F5344CB8AC3E}">
        <p14:creationId xmlns:p14="http://schemas.microsoft.com/office/powerpoint/2010/main" val="191650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100" b="1" dirty="0" err="1"/>
              <a:t>Tekst</a:t>
            </a:r>
            <a:r>
              <a:rPr lang="en-US" sz="1100" b="1" dirty="0"/>
              <a:t>:</a:t>
            </a:r>
          </a:p>
          <a:p>
            <a:pPr marR="0" lvl="0" algn="l" defTabSz="685783" rtl="0" eaLnBrk="1" fontAlgn="auto" latinLnBrk="0" hangingPunct="1">
              <a:lnSpc>
                <a:spcPct val="100000"/>
              </a:lnSpc>
              <a:spcBef>
                <a:spcPts val="0"/>
              </a:spcBef>
              <a:spcAft>
                <a:spcPts val="0"/>
              </a:spcAft>
              <a:buClrTx/>
              <a:buSzTx/>
              <a:tabLst/>
              <a:defRPr/>
            </a:pPr>
            <a:r>
              <a:rPr lang="en-US" sz="1100" dirty="0" err="1"/>
              <a:t>Diagrammene</a:t>
            </a:r>
            <a:r>
              <a:rPr lang="en-US" sz="1100" dirty="0"/>
              <a:t> </a:t>
            </a:r>
            <a:r>
              <a:rPr lang="en-US" sz="1100" dirty="0" err="1"/>
              <a:t>viser</a:t>
            </a:r>
            <a:r>
              <a:rPr lang="en-US" sz="1100" dirty="0"/>
              <a:t> </a:t>
            </a:r>
            <a:r>
              <a:rPr lang="en-US" sz="1100" dirty="0" err="1"/>
              <a:t>livstidsforekomst</a:t>
            </a:r>
            <a:r>
              <a:rPr lang="en-US" sz="1100" dirty="0"/>
              <a:t> av </a:t>
            </a:r>
            <a:r>
              <a:rPr lang="en-US" sz="1100" dirty="0" err="1"/>
              <a:t>ruslidelser</a:t>
            </a:r>
            <a:r>
              <a:rPr lang="en-US" sz="1100" dirty="0"/>
              <a:t> hos </a:t>
            </a:r>
            <a:r>
              <a:rPr lang="en-US" sz="1100" dirty="0" err="1"/>
              <a:t>menn</a:t>
            </a:r>
            <a:r>
              <a:rPr lang="en-US" sz="1100" dirty="0"/>
              <a:t> </a:t>
            </a:r>
            <a:r>
              <a:rPr lang="en-US" sz="1100" dirty="0" err="1"/>
              <a:t>og</a:t>
            </a:r>
            <a:r>
              <a:rPr lang="en-US" sz="1100" dirty="0"/>
              <a:t> </a:t>
            </a:r>
            <a:r>
              <a:rPr lang="en-US" sz="1100" dirty="0" err="1"/>
              <a:t>kvinner</a:t>
            </a:r>
            <a:r>
              <a:rPr lang="en-US" sz="1100" dirty="0"/>
              <a:t> med </a:t>
            </a:r>
            <a:r>
              <a:rPr lang="en-US" sz="1100" dirty="0" err="1"/>
              <a:t>bipolare</a:t>
            </a:r>
            <a:r>
              <a:rPr lang="en-US" sz="1100" dirty="0"/>
              <a:t> </a:t>
            </a:r>
            <a:r>
              <a:rPr lang="en-US" sz="1100" dirty="0" err="1"/>
              <a:t>lidelser</a:t>
            </a:r>
            <a:r>
              <a:rPr lang="en-US" sz="1100" dirty="0"/>
              <a:t>. Tall </a:t>
            </a:r>
            <a:r>
              <a:rPr lang="en-US" sz="1100" dirty="0" err="1"/>
              <a:t>fra</a:t>
            </a:r>
            <a:r>
              <a:rPr lang="en-US" sz="1100" dirty="0"/>
              <a:t> </a:t>
            </a:r>
            <a:r>
              <a:rPr lang="en-US" sz="1100" dirty="0" err="1"/>
              <a:t>internasjonale</a:t>
            </a:r>
            <a:r>
              <a:rPr lang="en-US" sz="1100" dirty="0"/>
              <a:t> studier (Hunt, 2016). </a:t>
            </a:r>
          </a:p>
          <a:p>
            <a:pPr marL="628650" marR="0" lvl="1" indent="-1714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err="1"/>
              <a:t>Lyseblå</a:t>
            </a:r>
            <a:r>
              <a:rPr lang="en-US" sz="1100" dirty="0"/>
              <a:t> = </a:t>
            </a:r>
            <a:r>
              <a:rPr lang="en-US" sz="1100" dirty="0" err="1"/>
              <a:t>uten</a:t>
            </a:r>
            <a:r>
              <a:rPr lang="en-US" sz="1100" dirty="0"/>
              <a:t> </a:t>
            </a:r>
            <a:r>
              <a:rPr lang="en-US" sz="1100" dirty="0" err="1"/>
              <a:t>ruslidelse</a:t>
            </a:r>
            <a:endParaRPr lang="en-US" sz="1100" dirty="0"/>
          </a:p>
          <a:p>
            <a:pPr marL="628650" marR="0" lvl="1" indent="-1714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Rosa</a:t>
            </a:r>
            <a:r>
              <a:rPr lang="en-US" sz="1100" baseline="0" dirty="0"/>
              <a:t> = med </a:t>
            </a:r>
            <a:r>
              <a:rPr lang="en-US" sz="1100" baseline="0" dirty="0" err="1"/>
              <a:t>ruslidelse</a:t>
            </a:r>
            <a:endParaRPr lang="en-US" sz="1100" baseline="0" dirty="0"/>
          </a:p>
          <a:p>
            <a:pPr marL="171450" marR="0" lvl="0" indent="-171450" algn="l" defTabSz="685783" rtl="0" eaLnBrk="1" fontAlgn="auto" latinLnBrk="0" hangingPunct="1">
              <a:lnSpc>
                <a:spcPct val="100000"/>
              </a:lnSpc>
              <a:spcBef>
                <a:spcPts val="0"/>
              </a:spcBef>
              <a:spcAft>
                <a:spcPts val="0"/>
              </a:spcAft>
              <a:buClrTx/>
              <a:buSzTx/>
              <a:buFontTx/>
              <a:buChar char="-"/>
              <a:tabLst/>
              <a:defRPr/>
            </a:pPr>
            <a:endParaRPr lang="en-US" sz="1100" baseline="0" dirty="0"/>
          </a:p>
          <a:p>
            <a:pPr marL="0" marR="0" lvl="0" indent="0" algn="l" defTabSz="685783" rtl="0" eaLnBrk="1" fontAlgn="auto" latinLnBrk="0" hangingPunct="1">
              <a:lnSpc>
                <a:spcPct val="100000"/>
              </a:lnSpc>
              <a:spcBef>
                <a:spcPts val="0"/>
              </a:spcBef>
              <a:spcAft>
                <a:spcPts val="0"/>
              </a:spcAft>
              <a:buClrTx/>
              <a:buSzTx/>
              <a:buFontTx/>
              <a:buNone/>
              <a:tabLst/>
              <a:defRPr/>
            </a:pPr>
            <a:r>
              <a:rPr lang="en-US" sz="1100" i="0" u="sng" dirty="0"/>
              <a:t>Kilde</a:t>
            </a:r>
            <a:r>
              <a:rPr lang="en-US" sz="1100" i="0" u="none" dirty="0"/>
              <a:t>:</a:t>
            </a:r>
            <a:r>
              <a:rPr lang="en-US" sz="1100" i="0" u="none" baseline="0" dirty="0"/>
              <a:t> </a:t>
            </a:r>
            <a:r>
              <a:rPr lang="en-US" sz="1100" i="0" u="none" baseline="0" dirty="0" err="1"/>
              <a:t>Lysbildet</a:t>
            </a:r>
            <a:r>
              <a:rPr lang="en-US" sz="1100" i="0" u="none" baseline="0" dirty="0"/>
              <a:t> er </a:t>
            </a:r>
            <a:r>
              <a:rPr lang="en-US" sz="1100" i="0" u="none" baseline="0" dirty="0" err="1"/>
              <a:t>basert</a:t>
            </a:r>
            <a:r>
              <a:rPr lang="en-US" sz="1100" i="0" u="none" baseline="0" dirty="0"/>
              <a:t> </a:t>
            </a:r>
            <a:r>
              <a:rPr lang="en-US" sz="1100" i="0" u="none" baseline="0" dirty="0" err="1"/>
              <a:t>på</a:t>
            </a:r>
            <a:r>
              <a:rPr lang="en-US" sz="1100" u="none" dirty="0"/>
              <a:t> </a:t>
            </a:r>
            <a:r>
              <a:rPr lang="en-US" sz="1100" u="none" dirty="0" err="1"/>
              <a:t>innhold</a:t>
            </a:r>
            <a:r>
              <a:rPr lang="en-US" sz="1100" u="none" dirty="0"/>
              <a:t> </a:t>
            </a:r>
            <a:r>
              <a:rPr lang="en-US" sz="1100" u="none" dirty="0" err="1"/>
              <a:t>laget</a:t>
            </a:r>
            <a:r>
              <a:rPr lang="en-US" sz="1100" u="none" dirty="0"/>
              <a:t> av Trine Vik </a:t>
            </a:r>
            <a:r>
              <a:rPr lang="en-US" sz="1100" u="none" dirty="0" err="1"/>
              <a:t>Lagerberg</a:t>
            </a:r>
            <a:r>
              <a:rPr lang="en-US" sz="1100" u="none" dirty="0"/>
              <a:t>. </a:t>
            </a:r>
          </a:p>
        </p:txBody>
      </p:sp>
      <p:sp>
        <p:nvSpPr>
          <p:cNvPr id="7" name="Plassholder for lysbildenummer 6"/>
          <p:cNvSpPr>
            <a:spLocks noGrp="1"/>
          </p:cNvSpPr>
          <p:nvPr>
            <p:ph type="sldNum" sz="quarter" idx="5"/>
          </p:nvPr>
        </p:nvSpPr>
        <p:spPr/>
        <p:txBody>
          <a:bodyPr/>
          <a:lstStyle/>
          <a:p>
            <a:fld id="{E17747EF-E64D-7848-A5FE-D6E885B48FCE}" type="slidenum">
              <a:rPr lang="en-GB" smtClean="0"/>
              <a:pPr/>
              <a:t>6</a:t>
            </a:fld>
            <a:endParaRPr lang="en-GB" dirty="0"/>
          </a:p>
        </p:txBody>
      </p:sp>
    </p:spTree>
    <p:extLst>
      <p:ext uri="{BB962C8B-B14F-4D97-AF65-F5344CB8AC3E}">
        <p14:creationId xmlns:p14="http://schemas.microsoft.com/office/powerpoint/2010/main" val="43611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sz="1100" b="1" dirty="0"/>
          </a:p>
          <a:p>
            <a:pPr marL="0" indent="0">
              <a:buFontTx/>
              <a:buNone/>
            </a:pPr>
            <a:r>
              <a:rPr lang="nb-NO" sz="1100" b="1" dirty="0"/>
              <a:t>Tekst:</a:t>
            </a:r>
            <a:endParaRPr lang="nb-NO" sz="1100" b="0" dirty="0"/>
          </a:p>
          <a:p>
            <a:r>
              <a:rPr lang="nb-NO" sz="1100" dirty="0"/>
              <a:t>Bruk av rusmidler, og da spesielt overdreven bruk, kan ha flere</a:t>
            </a:r>
            <a:r>
              <a:rPr lang="nb-NO" sz="1100" baseline="0" dirty="0"/>
              <a:t> direkte og indirekte negative konsekvenser ved bipolar lidelse. </a:t>
            </a:r>
          </a:p>
          <a:p>
            <a:r>
              <a:rPr lang="nb-NO" sz="1100" dirty="0"/>
              <a:t>F.eks. kan bruk av rusmidler føre til økt selvmordsfare ved depresjon (og blandet tilstand) fordi rusmidler øker impulsiviteten og svekker dømmekraften (tap av hemninger).</a:t>
            </a:r>
          </a:p>
          <a:p>
            <a:r>
              <a:rPr lang="nb-NO" sz="1100" dirty="0"/>
              <a:t>Ved irritabilitet i (</a:t>
            </a:r>
            <a:r>
              <a:rPr lang="nb-NO" sz="1100" dirty="0" err="1"/>
              <a:t>hypo</a:t>
            </a:r>
            <a:r>
              <a:rPr lang="nb-NO" sz="1100" dirty="0"/>
              <a:t>)mani</a:t>
            </a:r>
            <a:r>
              <a:rPr lang="nb-NO" sz="1100" baseline="0" dirty="0"/>
              <a:t> og blandet tilstand, kan rusmidler forsterke </a:t>
            </a:r>
            <a:r>
              <a:rPr lang="nb-NO" sz="1100" dirty="0"/>
              <a:t>tapet av hemninger og føre til aggressiv utagering.</a:t>
            </a:r>
          </a:p>
          <a:p>
            <a:r>
              <a:rPr lang="nb-NO" sz="1100" dirty="0"/>
              <a:t>Som for andre uten bipolar lidelse, kan overdreven</a:t>
            </a:r>
            <a:r>
              <a:rPr lang="nb-NO" sz="1100" baseline="0" dirty="0"/>
              <a:t> rusmiddelbruk </a:t>
            </a:r>
            <a:r>
              <a:rPr lang="nb-NO" sz="1100" dirty="0"/>
              <a:t>også medføre en rekke andre negative sosiale, yrkesmessige, økonomiske og helsemessige konsekvenser. </a:t>
            </a:r>
          </a:p>
          <a:p>
            <a:r>
              <a:rPr lang="nb-NO" sz="1100" dirty="0"/>
              <a:t>For gravide kan rusmiddelbruk skade fosteret.</a:t>
            </a:r>
          </a:p>
          <a:p>
            <a:r>
              <a:rPr lang="nb-NO" sz="1100" dirty="0"/>
              <a:t>Samtidig</a:t>
            </a:r>
            <a:r>
              <a:rPr lang="nb-NO" sz="1100" baseline="0" dirty="0"/>
              <a:t> bruk av medikamenter og rusmidler vil omtales nærmere i </a:t>
            </a:r>
            <a:r>
              <a:rPr lang="nb-NO" sz="1100" baseline="0" dirty="0" err="1"/>
              <a:t>kursgangen</a:t>
            </a:r>
            <a:r>
              <a:rPr lang="nb-NO" sz="1100" baseline="0" dirty="0"/>
              <a:t> om medikamenter.</a:t>
            </a:r>
            <a:endParaRPr lang="nb-NO" sz="1100" dirty="0"/>
          </a:p>
        </p:txBody>
      </p:sp>
      <p:sp>
        <p:nvSpPr>
          <p:cNvPr id="4" name="Plassholder for lysbildenummer 3"/>
          <p:cNvSpPr>
            <a:spLocks noGrp="1"/>
          </p:cNvSpPr>
          <p:nvPr>
            <p:ph type="sldNum" sz="quarter" idx="10"/>
          </p:nvPr>
        </p:nvSpPr>
        <p:spPr/>
        <p:txBody>
          <a:bodyPr/>
          <a:lstStyle/>
          <a:p>
            <a:fld id="{00B57F2F-089A-43AB-8D5B-C85EBA5EA2DC}" type="slidenum">
              <a:rPr lang="nb-NO" smtClean="0"/>
              <a:t>7</a:t>
            </a:fld>
            <a:endParaRPr lang="nb-NO"/>
          </a:p>
        </p:txBody>
      </p:sp>
    </p:spTree>
    <p:extLst>
      <p:ext uri="{BB962C8B-B14F-4D97-AF65-F5344CB8AC3E}">
        <p14:creationId xmlns:p14="http://schemas.microsoft.com/office/powerpoint/2010/main" val="3065110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dirty="0">
              <a:latin typeface="+mn-lt"/>
            </a:endParaRPr>
          </a:p>
          <a:p>
            <a:r>
              <a:rPr lang="nb-NO" sz="1100" b="1" dirty="0">
                <a:latin typeface="+mn-lt"/>
              </a:rPr>
              <a:t>Tekst:</a:t>
            </a:r>
          </a:p>
          <a:p>
            <a:r>
              <a:rPr lang="nb-NO" sz="1100" b="1" dirty="0">
                <a:latin typeface="+mn-lt"/>
                <a:ea typeface="Cambria" panose="02040503050406030204" pitchFamily="18" charset="0"/>
              </a:rPr>
              <a:t>Stimulerende </a:t>
            </a:r>
            <a:r>
              <a:rPr lang="nb-NO" sz="1100" b="0" dirty="0">
                <a:latin typeface="+mn-lt"/>
                <a:ea typeface="Cambria" panose="02040503050406030204" pitchFamily="18" charset="0"/>
              </a:rPr>
              <a:t>(«</a:t>
            </a:r>
            <a:r>
              <a:rPr lang="nb-NO" sz="1100" b="0" dirty="0" err="1">
                <a:latin typeface="+mn-lt"/>
                <a:ea typeface="Cambria" panose="02040503050406030204" pitchFamily="18" charset="0"/>
              </a:rPr>
              <a:t>stimulanter</a:t>
            </a:r>
            <a:r>
              <a:rPr lang="nb-NO" sz="1100" b="0" dirty="0">
                <a:latin typeface="+mn-lt"/>
                <a:ea typeface="Cambria" panose="02040503050406030204" pitchFamily="18" charset="0"/>
              </a:rPr>
              <a:t>»):</a:t>
            </a:r>
            <a:r>
              <a:rPr lang="nb-NO" sz="1100" baseline="0" dirty="0">
                <a:latin typeface="+mn-lt"/>
                <a:ea typeface="Cambria" panose="02040503050406030204" pitchFamily="18" charset="0"/>
              </a:rPr>
              <a:t> </a:t>
            </a:r>
            <a:r>
              <a:rPr lang="nb-NO" sz="1100" dirty="0">
                <a:latin typeface="+mn-lt"/>
                <a:ea typeface="Cambria" panose="02040503050406030204" pitchFamily="18" charset="0"/>
              </a:rPr>
              <a:t>Kokain, amfetamin o.l. </a:t>
            </a:r>
          </a:p>
          <a:p>
            <a:pPr marL="0" indent="0">
              <a:buFontTx/>
              <a:buNone/>
            </a:pPr>
            <a:r>
              <a:rPr lang="nb-NO" sz="1100" i="0" dirty="0">
                <a:latin typeface="+mn-lt"/>
                <a:ea typeface="Cambria" panose="02040503050406030204" pitchFamily="18" charset="0"/>
              </a:rPr>
              <a:t>Virker aktiverende på sentralnervesystemet. Puls og blodtrykk stiger, mer våken og energisk, kan forårsake generell uro, irritabilitet og angst.</a:t>
            </a:r>
          </a:p>
          <a:p>
            <a:pPr marL="171450" indent="-171450">
              <a:buFontTx/>
              <a:buChar char="-"/>
            </a:pPr>
            <a:r>
              <a:rPr lang="nb-NO" sz="1100" dirty="0">
                <a:latin typeface="+mn-lt"/>
                <a:ea typeface="Cambria" panose="02040503050406030204" pitchFamily="18" charset="0"/>
              </a:rPr>
              <a:t>Koffein:</a:t>
            </a:r>
          </a:p>
          <a:p>
            <a:pPr marL="628650" lvl="1" indent="-171450">
              <a:buFontTx/>
              <a:buChar char="-"/>
            </a:pPr>
            <a:r>
              <a:rPr lang="nb-NO" sz="1100" dirty="0">
                <a:latin typeface="+mn-lt"/>
                <a:ea typeface="Cambria" panose="02040503050406030204" pitchFamily="18" charset="0"/>
              </a:rPr>
              <a:t>En </a:t>
            </a:r>
            <a:r>
              <a:rPr lang="nb-NO" sz="1100" dirty="0" err="1">
                <a:latin typeface="+mn-lt"/>
                <a:ea typeface="Cambria" panose="02040503050406030204" pitchFamily="18" charset="0"/>
              </a:rPr>
              <a:t>stimulant</a:t>
            </a:r>
            <a:r>
              <a:rPr lang="nb-NO" sz="1100" dirty="0">
                <a:latin typeface="+mn-lt"/>
                <a:ea typeface="Cambria" panose="02040503050406030204" pitchFamily="18" charset="0"/>
              </a:rPr>
              <a:t>, men ikke et rusmiddel. </a:t>
            </a:r>
            <a:r>
              <a:rPr lang="nb-NO" sz="1100" dirty="0">
                <a:latin typeface="+mn-lt"/>
              </a:rPr>
              <a:t>Koffein finnes i ulike mengder i kaffe,</a:t>
            </a:r>
            <a:r>
              <a:rPr lang="nb-NO" sz="1100" baseline="0" dirty="0">
                <a:latin typeface="+mn-lt"/>
              </a:rPr>
              <a:t> te, cola, energidrikker og koffeinholdige tabletter. </a:t>
            </a:r>
          </a:p>
          <a:p>
            <a:pPr marL="628650" lvl="1" indent="-171450">
              <a:buFontTx/>
              <a:buChar char="-"/>
            </a:pPr>
            <a:r>
              <a:rPr lang="nb-NO" sz="1100" dirty="0">
                <a:latin typeface="+mn-lt"/>
                <a:ea typeface="Cambria" panose="02040503050406030204" pitchFamily="18" charset="0"/>
              </a:rPr>
              <a:t>Har halveringstid på 5-7 timer hos friske personer. </a:t>
            </a:r>
            <a:r>
              <a:rPr lang="nb-NO" sz="1100" dirty="0">
                <a:latin typeface="+mn-lt"/>
              </a:rPr>
              <a:t>Hvis man</a:t>
            </a:r>
            <a:r>
              <a:rPr lang="nb-NO" sz="1100" baseline="0" dirty="0">
                <a:latin typeface="+mn-lt"/>
              </a:rPr>
              <a:t> har inntak av koffein kl. 18, vil kun omtrent halvparten være nedbrutt ved midnatt. </a:t>
            </a:r>
            <a:r>
              <a:rPr lang="nb-NO" sz="1100" dirty="0">
                <a:latin typeface="+mn-lt"/>
                <a:ea typeface="Cambria" panose="02040503050406030204" pitchFamily="18" charset="0"/>
              </a:rPr>
              <a:t>Høyt inntak, og inntak i timene før leggetid, kan forstyrre innsovning og søvnkvalitet og øke risikoen for tilbakefall. </a:t>
            </a:r>
            <a:r>
              <a:rPr lang="nb-NO" sz="1100" baseline="0" dirty="0">
                <a:latin typeface="+mn-lt"/>
              </a:rPr>
              <a:t>Søvnen er mer påvirkbar av koffein ved økende alder. </a:t>
            </a:r>
            <a:r>
              <a:rPr lang="nb-NO" sz="1100" dirty="0">
                <a:latin typeface="+mn-lt"/>
              </a:rPr>
              <a:t>Koffein er vanndrivende som</a:t>
            </a:r>
            <a:r>
              <a:rPr lang="nb-NO" sz="1100" baseline="0" dirty="0">
                <a:latin typeface="+mn-lt"/>
              </a:rPr>
              <a:t> kan medføre hyppigere dobesøk om natten.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Koffein (og nikotin) kan svekke </a:t>
            </a:r>
            <a:r>
              <a:rPr lang="nb-NO" sz="1100" dirty="0" err="1">
                <a:latin typeface="+mn-lt"/>
                <a:ea typeface="Cambria" panose="02040503050406030204" pitchFamily="18" charset="0"/>
              </a:rPr>
              <a:t>metaboliseringen</a:t>
            </a:r>
            <a:r>
              <a:rPr lang="nb-NO" sz="1100" dirty="0">
                <a:latin typeface="+mn-lt"/>
                <a:ea typeface="Cambria" panose="02040503050406030204" pitchFamily="18" charset="0"/>
              </a:rPr>
              <a:t> og påvirke effekten av medisiner. K</a:t>
            </a:r>
            <a:r>
              <a:rPr lang="nb-NO" sz="1100" baseline="0" dirty="0">
                <a:latin typeface="+mn-lt"/>
              </a:rPr>
              <a:t>an konkurrere med visse antipsykotika og antidepressiva på reseptornivå.</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nb-NO" sz="1100" b="1" dirty="0">
              <a:latin typeface="+mn-lt"/>
            </a:endParaRPr>
          </a:p>
          <a:p>
            <a:r>
              <a:rPr lang="nb-NO" sz="1100" b="1" dirty="0">
                <a:latin typeface="+mn-lt"/>
              </a:rPr>
              <a:t>Dempende:</a:t>
            </a:r>
            <a:r>
              <a:rPr lang="nb-NO" sz="1100" dirty="0">
                <a:latin typeface="+mn-lt"/>
              </a:rPr>
              <a:t> </a:t>
            </a:r>
            <a:r>
              <a:rPr lang="nb-NO" sz="1100" dirty="0">
                <a:latin typeface="+mn-lt"/>
                <a:ea typeface="Cambria" panose="02040503050406030204" pitchFamily="18" charset="0"/>
              </a:rPr>
              <a:t>Alkohol, benzodiazepiner, opiater, GHB, cannabis med CBD </a:t>
            </a:r>
            <a:r>
              <a:rPr lang="nb-NO" sz="1100" dirty="0" err="1">
                <a:latin typeface="+mn-lt"/>
                <a:ea typeface="Cambria" panose="02040503050406030204" pitchFamily="18" charset="0"/>
              </a:rPr>
              <a:t>m.fl</a:t>
            </a:r>
            <a:endParaRPr lang="nb-NO" sz="1100" i="1" dirty="0">
              <a:latin typeface="+mn-lt"/>
              <a:ea typeface="Cambria" panose="02040503050406030204" pitchFamily="18" charset="0"/>
            </a:endParaRPr>
          </a:p>
          <a:p>
            <a:pPr marL="0" indent="0">
              <a:buFontTx/>
              <a:buNone/>
            </a:pPr>
            <a:r>
              <a:rPr lang="nb-NO" sz="1100" i="0" dirty="0">
                <a:latin typeface="+mn-lt"/>
                <a:ea typeface="Cambria" panose="02040503050406030204" pitchFamily="18" charset="0"/>
              </a:rPr>
              <a:t>Hemmer og demper funksjoner i sentralnervesystemet, som åndedrett, koordinasjon, tankehastighet og hukommelse.</a:t>
            </a:r>
          </a:p>
          <a:p>
            <a:pPr marL="0" indent="0">
              <a:buFontTx/>
              <a:buNone/>
            </a:pPr>
            <a:endParaRPr lang="nb-NO" sz="1100" dirty="0">
              <a:latin typeface="+mn-lt"/>
              <a:ea typeface="Cambria" panose="02040503050406030204" pitchFamily="18" charset="0"/>
            </a:endParaRPr>
          </a:p>
          <a:p>
            <a:pPr marL="0" indent="0">
              <a:buFontTx/>
              <a:buNone/>
            </a:pPr>
            <a:r>
              <a:rPr lang="nb-NO" sz="1100" b="1" dirty="0">
                <a:latin typeface="+mn-lt"/>
                <a:ea typeface="Cambria" panose="02040503050406030204" pitchFamily="18" charset="0"/>
              </a:rPr>
              <a:t>Hallusinogene:</a:t>
            </a:r>
            <a:r>
              <a:rPr lang="nb-NO" sz="1100" dirty="0">
                <a:latin typeface="+mn-lt"/>
                <a:ea typeface="Cambria" panose="02040503050406030204" pitchFamily="18" charset="0"/>
              </a:rPr>
              <a:t> </a:t>
            </a:r>
            <a:r>
              <a:rPr lang="nb-NO" sz="1100" dirty="0">
                <a:latin typeface="+mn-lt"/>
              </a:rPr>
              <a:t>LSD, meskalin og psilocybin (fleinsopp m.fl.). </a:t>
            </a:r>
          </a:p>
          <a:p>
            <a:pPr marL="0" indent="0">
              <a:buFontTx/>
              <a:buNone/>
            </a:pPr>
            <a:r>
              <a:rPr lang="nb-NO" sz="1100" i="0" dirty="0">
                <a:latin typeface="+mn-lt"/>
              </a:rPr>
              <a:t>Endrer virkelighetsoppfatningen og gir ikke-reelle sanseopplevelser (hallusinasjoner).</a:t>
            </a:r>
          </a:p>
          <a:p>
            <a:pPr marL="628650" lvl="1" indent="-171450">
              <a:buFontTx/>
              <a:buChar char="-"/>
            </a:pPr>
            <a:r>
              <a:rPr lang="nb-NO" sz="1100" dirty="0">
                <a:latin typeface="+mn-lt"/>
              </a:rPr>
              <a:t>Noen inneholder </a:t>
            </a:r>
            <a:r>
              <a:rPr lang="nb-NO" sz="1100" dirty="0" err="1">
                <a:latin typeface="+mn-lt"/>
              </a:rPr>
              <a:t>stimulanter</a:t>
            </a:r>
            <a:r>
              <a:rPr lang="nb-NO" sz="1100" dirty="0">
                <a:latin typeface="+mn-lt"/>
              </a:rPr>
              <a:t>: MDMA (ecstasy), cannabis med THC.</a:t>
            </a:r>
          </a:p>
          <a:p>
            <a:pPr marL="0" lvl="0" indent="0">
              <a:buFontTx/>
              <a:buNone/>
            </a:pPr>
            <a:endParaRPr lang="nb-NO" sz="1100" dirty="0">
              <a:latin typeface="+mn-lt"/>
            </a:endParaRPr>
          </a:p>
          <a:p>
            <a:pPr marL="0" lvl="0" indent="0">
              <a:buFontTx/>
              <a:buNone/>
            </a:pPr>
            <a:r>
              <a:rPr lang="nb-NO" sz="1100" dirty="0" err="1">
                <a:latin typeface="+mn-lt"/>
              </a:rPr>
              <a:t>Ketamin</a:t>
            </a:r>
            <a:r>
              <a:rPr lang="nb-NO" sz="1100" dirty="0">
                <a:latin typeface="+mn-lt"/>
              </a:rPr>
              <a:t> og PCP (englestøv)</a:t>
            </a:r>
            <a:r>
              <a:rPr lang="nb-NO" sz="1100" baseline="0" dirty="0">
                <a:latin typeface="+mn-lt"/>
              </a:rPr>
              <a:t> </a:t>
            </a:r>
            <a:r>
              <a:rPr lang="nb-NO" sz="1100" dirty="0">
                <a:latin typeface="+mn-lt"/>
              </a:rPr>
              <a:t>er dissosiasjonsfremmende og har anestetisk effekt. Man føler seg frakoblet eget selv og omgivelsene.</a:t>
            </a:r>
          </a:p>
          <a:p>
            <a:pPr marL="0" lvl="0" indent="0">
              <a:buFontTx/>
              <a:buNone/>
            </a:pPr>
            <a:endParaRPr lang="nb-NO" sz="1100" dirty="0">
              <a:latin typeface="+mn-lt"/>
            </a:endParaRPr>
          </a:p>
          <a:p>
            <a:pPr marL="0" lvl="0" indent="0">
              <a:buFontTx/>
              <a:buNone/>
            </a:pPr>
            <a:r>
              <a:rPr lang="nb-NO" sz="1100" dirty="0">
                <a:latin typeface="+mn-lt"/>
              </a:rPr>
              <a:t>Referanse figur: Folkehelseinstituttet.</a:t>
            </a:r>
          </a:p>
        </p:txBody>
      </p:sp>
      <p:sp>
        <p:nvSpPr>
          <p:cNvPr id="4" name="Plassholder for lysbildenummer 3"/>
          <p:cNvSpPr>
            <a:spLocks noGrp="1"/>
          </p:cNvSpPr>
          <p:nvPr>
            <p:ph type="sldNum" sz="quarter" idx="10"/>
          </p:nvPr>
        </p:nvSpPr>
        <p:spPr/>
        <p:txBody>
          <a:bodyPr/>
          <a:lstStyle/>
          <a:p>
            <a:fld id="{00B57F2F-089A-43AB-8D5B-C85EBA5EA2DC}" type="slidenum">
              <a:rPr lang="nb-NO" smtClean="0"/>
              <a:t>8</a:t>
            </a:fld>
            <a:endParaRPr lang="nb-NO"/>
          </a:p>
        </p:txBody>
      </p:sp>
    </p:spTree>
    <p:extLst>
      <p:ext uri="{BB962C8B-B14F-4D97-AF65-F5344CB8AC3E}">
        <p14:creationId xmlns:p14="http://schemas.microsoft.com/office/powerpoint/2010/main" val="320290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a:t>
            </a:r>
          </a:p>
          <a:p>
            <a:pPr marL="171450" indent="-171450">
              <a:buFont typeface="Arial" panose="020B0604020202020204" pitchFamily="34" charset="0"/>
              <a:buChar char="•"/>
            </a:pPr>
            <a:r>
              <a:rPr lang="nb-NO" sz="1100" b="0" dirty="0">
                <a:latin typeface="+mn-lt"/>
                <a:ea typeface="Cambria" panose="02040503050406030204" pitchFamily="18" charset="0"/>
              </a:rPr>
              <a:t>Stimulerende</a:t>
            </a:r>
          </a:p>
          <a:p>
            <a:pPr marL="628650" lvl="1" indent="-171450">
              <a:buFont typeface="Arial" panose="020B0604020202020204" pitchFamily="34" charset="0"/>
              <a:buChar char="•"/>
            </a:pPr>
            <a:r>
              <a:rPr lang="nb-NO" sz="1100" dirty="0">
                <a:latin typeface="+mn-lt"/>
                <a:ea typeface="Cambria" panose="02040503050406030204" pitchFamily="18" charset="0"/>
              </a:rPr>
              <a:t>Kan trigge (</a:t>
            </a:r>
            <a:r>
              <a:rPr lang="nb-NO" sz="1100" dirty="0" err="1">
                <a:latin typeface="+mn-lt"/>
                <a:ea typeface="Cambria" panose="02040503050406030204" pitchFamily="18" charset="0"/>
              </a:rPr>
              <a:t>hypo</a:t>
            </a:r>
            <a:r>
              <a:rPr lang="nb-NO" sz="1100" dirty="0">
                <a:latin typeface="+mn-lt"/>
                <a:ea typeface="Cambria" panose="02040503050406030204" pitchFamily="18" charset="0"/>
              </a:rPr>
              <a:t>)mani, psykose (og paranoia), blandede episoder, rapid </a:t>
            </a:r>
            <a:r>
              <a:rPr lang="nb-NO" sz="1100" dirty="0" err="1">
                <a:latin typeface="+mn-lt"/>
                <a:ea typeface="Cambria" panose="02040503050406030204" pitchFamily="18" charset="0"/>
              </a:rPr>
              <a:t>cycling</a:t>
            </a:r>
            <a:endParaRPr lang="nb-NO" sz="1100" dirty="0">
              <a:latin typeface="+mn-lt"/>
              <a:ea typeface="Cambria" panose="02040503050406030204" pitchFamily="18" charset="0"/>
            </a:endParaRPr>
          </a:p>
          <a:p>
            <a:pPr marL="628650" lvl="1" indent="-171450">
              <a:buFont typeface="Arial" panose="020B0604020202020204" pitchFamily="34" charset="0"/>
              <a:buChar char="•"/>
            </a:pPr>
            <a:r>
              <a:rPr lang="nb-NO" sz="1100" dirty="0">
                <a:latin typeface="+mn-lt"/>
                <a:ea typeface="Cambria" panose="02040503050406030204" pitchFamily="18" charset="0"/>
              </a:rPr>
              <a:t>Kan også trigge indirekte fordi økt våkenhet forstyrrer søvn og døgnrytme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Også legemidler som steroider og ADHD-medisiner kan utløse episoder.</a:t>
            </a:r>
            <a:endParaRPr lang="nb-NO" sz="1100" b="1" dirty="0">
              <a:latin typeface="+mn-lt"/>
              <a:ea typeface="Cambria" panose="02040503050406030204" pitchFamily="18" charset="0"/>
            </a:endParaRPr>
          </a:p>
          <a:p>
            <a:pPr marL="171450" indent="-171450">
              <a:buFont typeface="Arial" panose="020B0604020202020204" pitchFamily="34" charset="0"/>
              <a:buChar char="•"/>
            </a:pPr>
            <a:r>
              <a:rPr lang="nb-NO" sz="1100" b="0" dirty="0">
                <a:latin typeface="+mn-lt"/>
                <a:ea typeface="Cambria" panose="02040503050406030204" pitchFamily="18" charset="0"/>
              </a:rPr>
              <a:t>Dempende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Lite</a:t>
            </a:r>
            <a:r>
              <a:rPr lang="nb-NO" sz="1100" baseline="0" dirty="0">
                <a:latin typeface="+mn-lt"/>
              </a:rPr>
              <a:t> forskning på hvordan andre dempende midler (sedativer) enn alkohol påvirker risikoen for tilbakefall</a:t>
            </a:r>
            <a:endParaRPr lang="nb-NO" sz="1100" dirty="0">
              <a:latin typeface="+mn-lt"/>
              <a:ea typeface="Cambria" panose="02040503050406030204" pitchFamily="18" charset="0"/>
            </a:endParaRPr>
          </a:p>
          <a:p>
            <a:pPr marL="457200" lvl="1" indent="0">
              <a:buFont typeface="Arial" panose="020B0604020202020204" pitchFamily="34" charset="0"/>
              <a:buNone/>
            </a:pPr>
            <a:r>
              <a:rPr lang="nb-NO" sz="1100" dirty="0">
                <a:latin typeface="+mn-lt"/>
                <a:ea typeface="Cambria" panose="02040503050406030204" pitchFamily="18" charset="0"/>
              </a:rPr>
              <a:t>Alkohol er assosiert med…</a:t>
            </a:r>
          </a:p>
          <a:p>
            <a:pPr marL="628650" lvl="1" indent="-171450">
              <a:buFont typeface="Arial" panose="020B0604020202020204" pitchFamily="34" charset="0"/>
              <a:buChar char="•"/>
            </a:pPr>
            <a:r>
              <a:rPr lang="nb-NO" sz="1100" dirty="0">
                <a:latin typeface="+mn-lt"/>
                <a:ea typeface="Cambria" panose="02040503050406030204" pitchFamily="18" charset="0"/>
              </a:rPr>
              <a:t>økt risiko for tilbakefall, hovedsakelig depresjon, men også (</a:t>
            </a:r>
            <a:r>
              <a:rPr lang="nb-NO" sz="1100" dirty="0" err="1">
                <a:latin typeface="+mn-lt"/>
                <a:ea typeface="Cambria" panose="02040503050406030204" pitchFamily="18" charset="0"/>
              </a:rPr>
              <a:t>hypo</a:t>
            </a:r>
            <a:r>
              <a:rPr lang="nb-NO" sz="1100" dirty="0">
                <a:latin typeface="+mn-lt"/>
                <a:ea typeface="Cambria" panose="02040503050406030204" pitchFamily="18" charset="0"/>
              </a:rPr>
              <a:t>)mani</a:t>
            </a:r>
          </a:p>
          <a:p>
            <a:pPr marL="628650" lvl="1" indent="-171450">
              <a:buFont typeface="Arial" panose="020B0604020202020204" pitchFamily="34" charset="0"/>
              <a:buChar char="•"/>
            </a:pPr>
            <a:r>
              <a:rPr lang="nb-NO" sz="1100" dirty="0">
                <a:latin typeface="+mn-lt"/>
                <a:ea typeface="Cambria" panose="02040503050406030204" pitchFamily="18" charset="0"/>
              </a:rPr>
              <a:t>høyere forekomst av rapid </a:t>
            </a:r>
            <a:r>
              <a:rPr lang="nb-NO" sz="1100" dirty="0" err="1">
                <a:latin typeface="+mn-lt"/>
                <a:ea typeface="Cambria" panose="02040503050406030204" pitchFamily="18" charset="0"/>
              </a:rPr>
              <a:t>cycling</a:t>
            </a:r>
            <a:endParaRPr lang="nb-NO" sz="1100" dirty="0">
              <a:latin typeface="+mn-lt"/>
              <a:ea typeface="Cambria" panose="02040503050406030204" pitchFamily="18" charset="0"/>
            </a:endParaRPr>
          </a:p>
          <a:p>
            <a:pPr marL="628650" lvl="1" indent="-171450">
              <a:buFont typeface="Arial" panose="020B0604020202020204" pitchFamily="34" charset="0"/>
              <a:buChar char="•"/>
            </a:pPr>
            <a:r>
              <a:rPr lang="nb-NO" sz="1100" dirty="0">
                <a:latin typeface="+mn-lt"/>
                <a:ea typeface="Cambria" panose="02040503050406030204" pitchFamily="18" charset="0"/>
              </a:rPr>
              <a:t>mer enn dobbel så høy forekomst av selvmordstanker og –forsøk</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For enkelte kan selv nøktern bruk av alkohol øke tilbakefallsrisikoen. Alkohol kan gi økt fysiologisk stress og søvnforstyrrelser.</a:t>
            </a:r>
            <a:endParaRPr lang="nb-NO" sz="1100" b="1" dirty="0">
              <a:latin typeface="+mn-lt"/>
              <a:ea typeface="Cambria" panose="02040503050406030204" pitchFamily="18" charset="0"/>
            </a:endParaRPr>
          </a:p>
          <a:p>
            <a:pPr marL="171450" indent="-171450">
              <a:buFont typeface="Arial" panose="020B0604020202020204" pitchFamily="34" charset="0"/>
              <a:buChar char="•"/>
            </a:pPr>
            <a:r>
              <a:rPr lang="nb-NO" sz="1100" b="0" dirty="0">
                <a:latin typeface="+mn-lt"/>
                <a:ea typeface="Cambria" panose="02040503050406030204" pitchFamily="18" charset="0"/>
              </a:rPr>
              <a:t>Hallusinogene</a:t>
            </a:r>
          </a:p>
          <a:p>
            <a:pPr marL="628650" lvl="1" indent="-171450">
              <a:buFont typeface="Arial" panose="020B0604020202020204" pitchFamily="34" charset="0"/>
              <a:buChar char="•"/>
            </a:pPr>
            <a:r>
              <a:rPr lang="nb-NO" sz="1100" dirty="0">
                <a:latin typeface="+mn-lt"/>
                <a:ea typeface="Cambria" panose="02040503050406030204" pitchFamily="18" charset="0"/>
              </a:rPr>
              <a:t>Spesielt hallusinogener med </a:t>
            </a:r>
            <a:r>
              <a:rPr lang="nb-NO" sz="1100" dirty="0" err="1">
                <a:latin typeface="+mn-lt"/>
                <a:ea typeface="Cambria" panose="02040503050406030204" pitchFamily="18" charset="0"/>
              </a:rPr>
              <a:t>stimulanter</a:t>
            </a:r>
            <a:r>
              <a:rPr lang="nb-NO" sz="1100" dirty="0">
                <a:latin typeface="+mn-lt"/>
                <a:ea typeface="Cambria" panose="02040503050406030204" pitchFamily="18" charset="0"/>
              </a:rPr>
              <a:t> kan utløse (</a:t>
            </a:r>
            <a:r>
              <a:rPr lang="nb-NO" sz="1100" dirty="0" err="1">
                <a:latin typeface="+mn-lt"/>
                <a:ea typeface="Cambria" panose="02040503050406030204" pitchFamily="18" charset="0"/>
              </a:rPr>
              <a:t>hypo</a:t>
            </a:r>
            <a:r>
              <a:rPr lang="nb-NO" sz="1100" dirty="0">
                <a:latin typeface="+mn-lt"/>
                <a:ea typeface="Cambria" panose="02040503050406030204" pitchFamily="18" charset="0"/>
              </a:rPr>
              <a:t>)mani og psykose</a:t>
            </a:r>
            <a:endParaRPr lang="nb-NO" sz="1100" b="1" dirty="0">
              <a:latin typeface="+mn-lt"/>
              <a:ea typeface="Cambria" panose="02040503050406030204" pitchFamily="18" charset="0"/>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Studier har vist at personer som tidligere har brukt cannabis, ikke opplever hyppigere tilbakefall etter at de har sluttet.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dirty="0">
              <a:latin typeface="+mn-lt"/>
              <a:ea typeface="Cambria" panose="02040503050406030204" pitchFamily="18" charset="0"/>
            </a:endParaRPr>
          </a:p>
          <a:p>
            <a:pPr marL="171450" indent="-171450">
              <a:buFontTx/>
              <a:buChar char="-"/>
            </a:pPr>
            <a:endParaRPr lang="nb-NO" sz="1100" baseline="0" dirty="0">
              <a:latin typeface="+mn-lt"/>
            </a:endParaRPr>
          </a:p>
        </p:txBody>
      </p:sp>
      <p:sp>
        <p:nvSpPr>
          <p:cNvPr id="4" name="Plassholder for lysbildenummer 3"/>
          <p:cNvSpPr>
            <a:spLocks noGrp="1"/>
          </p:cNvSpPr>
          <p:nvPr>
            <p:ph type="sldNum" sz="quarter" idx="10"/>
          </p:nvPr>
        </p:nvSpPr>
        <p:spPr/>
        <p:txBody>
          <a:bodyPr/>
          <a:lstStyle/>
          <a:p>
            <a:fld id="{00B57F2F-089A-43AB-8D5B-C85EBA5EA2DC}" type="slidenum">
              <a:rPr lang="nb-NO" smtClean="0"/>
              <a:t>9</a:t>
            </a:fld>
            <a:endParaRPr lang="nb-NO"/>
          </a:p>
        </p:txBody>
      </p:sp>
    </p:spTree>
    <p:extLst>
      <p:ext uri="{BB962C8B-B14F-4D97-AF65-F5344CB8AC3E}">
        <p14:creationId xmlns:p14="http://schemas.microsoft.com/office/powerpoint/2010/main" val="408134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408670088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756042786"/>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96241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1680006795"/>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1311932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9868ED-E0A0-70C8-62B1-8CFD0E20D3CE}"/>
              </a:ext>
            </a:extLst>
          </p:cNvPr>
          <p:cNvPicPr>
            <a:picLocks noChangeAspect="1"/>
          </p:cNvPicPr>
          <p:nvPr/>
        </p:nvPicPr>
        <p:blipFill>
          <a:blip r:embed="rId3">
            <a:extLst>
              <a:ext uri="{28A0092B-C50C-407E-A947-70E740481C1C}">
                <a14:useLocalDpi xmlns:a14="http://schemas.microsoft.com/office/drawing/2010/main" val="0"/>
              </a:ext>
            </a:extLst>
          </a:blip>
          <a:srcRect l="-9450" t="513" r="9450" b="513"/>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708917" y="2470245"/>
            <a:ext cx="10787757" cy="2169993"/>
          </a:xfrm>
        </p:spPr>
        <p:txBody>
          <a:bodyPr anchor="t">
            <a:normAutofit/>
          </a:bodyPr>
          <a:lstStyle/>
          <a:p>
            <a:pPr algn="l"/>
            <a:r>
              <a:rPr lang="nb-NO" sz="5000" dirty="0"/>
              <a:t>Rusmidler og </a:t>
            </a:r>
            <a:br>
              <a:rPr lang="nb-NO" sz="5000" dirty="0"/>
            </a:br>
            <a:r>
              <a:rPr lang="nb-NO" sz="5000" dirty="0"/>
              <a:t>stressmestring</a:t>
            </a:r>
          </a:p>
        </p:txBody>
      </p:sp>
      <p:sp>
        <p:nvSpPr>
          <p:cNvPr id="3" name="Ellipse 2">
            <a:extLst>
              <a:ext uri="{FF2B5EF4-FFF2-40B4-BE49-F238E27FC236}">
                <a16:creationId xmlns:a16="http://schemas.microsoft.com/office/drawing/2014/main" id="{54B170E5-81F8-FF1B-C15F-A5367A635908}"/>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8</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Hvordan virker rusmidler?</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Skaper unaturlig høy dopaminkonsentrasjon i hjernen</a:t>
            </a:r>
          </a:p>
          <a:p>
            <a:endParaRPr lang="nb-NO" dirty="0">
              <a:ea typeface="Cambria" panose="02040503050406030204" pitchFamily="18" charset="0"/>
            </a:endParaRPr>
          </a:p>
          <a:p>
            <a:r>
              <a:rPr lang="nb-NO" dirty="0">
                <a:ea typeface="Cambria" panose="02040503050406030204" pitchFamily="18" charset="0"/>
              </a:rPr>
              <a:t>Dopamin er et signalstoff for opplevelse av lyst, nytelse og glede </a:t>
            </a:r>
          </a:p>
          <a:p>
            <a:pPr marL="0" indent="0">
              <a:buNone/>
            </a:pPr>
            <a:endParaRPr lang="nb-NO" dirty="0">
              <a:ea typeface="Cambria" panose="02040503050406030204" pitchFamily="18" charset="0"/>
            </a:endParaRPr>
          </a:p>
          <a:p>
            <a:r>
              <a:rPr lang="nb-NO" dirty="0">
                <a:ea typeface="Cambria" panose="02040503050406030204" pitchFamily="18" charset="0"/>
              </a:rPr>
              <a:t>Belønningssystemet i hjernen aktiveres</a:t>
            </a:r>
          </a:p>
          <a:p>
            <a:pPr marL="0" indent="0">
              <a:buNone/>
            </a:pPr>
            <a:endParaRPr lang="nb-NO" dirty="0">
              <a:ea typeface="Cambria" panose="02040503050406030204" pitchFamily="18" charset="0"/>
            </a:endParaRPr>
          </a:p>
          <a:p>
            <a:r>
              <a:rPr lang="nb-NO" dirty="0">
                <a:ea typeface="Cambria" panose="02040503050406030204" pitchFamily="18" charset="0"/>
              </a:rPr>
              <a:t>Når </a:t>
            </a:r>
            <a:r>
              <a:rPr lang="nb-NO" dirty="0" err="1">
                <a:ea typeface="Cambria" panose="02040503050406030204" pitchFamily="18" charset="0"/>
              </a:rPr>
              <a:t>stimulanter</a:t>
            </a:r>
            <a:r>
              <a:rPr lang="nb-NO" dirty="0">
                <a:ea typeface="Cambria" panose="02040503050406030204" pitchFamily="18" charset="0"/>
              </a:rPr>
              <a:t> brytes ned uttømmes dopaminnivået midlertidig </a:t>
            </a:r>
          </a:p>
        </p:txBody>
      </p:sp>
    </p:spTree>
    <p:extLst>
      <p:ext uri="{BB962C8B-B14F-4D97-AF65-F5344CB8AC3E}">
        <p14:creationId xmlns:p14="http://schemas.microsoft.com/office/powerpoint/2010/main" val="269783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Når blir bruk en ruslidelse?</a:t>
            </a:r>
          </a:p>
        </p:txBody>
      </p:sp>
      <p:sp>
        <p:nvSpPr>
          <p:cNvPr id="3" name="Plassholder for innhold 2"/>
          <p:cNvSpPr>
            <a:spLocks noGrp="1"/>
          </p:cNvSpPr>
          <p:nvPr>
            <p:ph idx="1"/>
          </p:nvPr>
        </p:nvSpPr>
        <p:spPr/>
        <p:txBody>
          <a:bodyPr anchor="b">
            <a:noAutofit/>
          </a:bodyPr>
          <a:lstStyle/>
          <a:p>
            <a:pPr marL="457200" indent="-457200">
              <a:spcBef>
                <a:spcPts val="1200"/>
              </a:spcBef>
              <a:buFont typeface="+mj-lt"/>
              <a:buAutoNum type="arabicPeriod"/>
            </a:pPr>
            <a:r>
              <a:rPr lang="nb-NO" sz="2000" dirty="0"/>
              <a:t>Inntas ofte i større mengder eller i en lengre periode enn planlagt</a:t>
            </a:r>
          </a:p>
          <a:p>
            <a:pPr marL="457200" indent="-457200">
              <a:spcBef>
                <a:spcPts val="1200"/>
              </a:spcBef>
              <a:buFont typeface="+mj-lt"/>
              <a:buAutoNum type="arabicPeriod"/>
            </a:pPr>
            <a:r>
              <a:rPr lang="nb-NO" sz="2000" dirty="0"/>
              <a:t>Vedvarende ønske om eller mislykkede forsøk på å begrense bruken</a:t>
            </a:r>
          </a:p>
          <a:p>
            <a:pPr marL="457200" indent="-457200">
              <a:spcBef>
                <a:spcPts val="1200"/>
              </a:spcBef>
              <a:buFont typeface="+mj-lt"/>
              <a:buAutoNum type="arabicPeriod"/>
            </a:pPr>
            <a:r>
              <a:rPr lang="nb-NO" sz="2000" dirty="0"/>
              <a:t>Mye tid brukes på å få tak i rusmiddelet, innta det eller komme seg etter bruk</a:t>
            </a:r>
          </a:p>
          <a:p>
            <a:pPr marL="457200" indent="-457200">
              <a:spcBef>
                <a:spcPts val="1200"/>
              </a:spcBef>
              <a:buFont typeface="+mj-lt"/>
              <a:buAutoNum type="arabicPeriod"/>
            </a:pPr>
            <a:r>
              <a:rPr lang="nb-NO" sz="2000" dirty="0"/>
              <a:t>Sug etter, trang til å bruke rusmiddelet</a:t>
            </a:r>
          </a:p>
          <a:p>
            <a:pPr marL="457200" indent="-457200">
              <a:spcBef>
                <a:spcPts val="1200"/>
              </a:spcBef>
              <a:buFont typeface="+mj-lt"/>
              <a:buAutoNum type="arabicPeriod"/>
            </a:pPr>
            <a:r>
              <a:rPr lang="nb-NO" sz="2000" dirty="0"/>
              <a:t>Stadige episoder med bruk som går utover jobb, skole, aktiviteter, hjem/familie</a:t>
            </a:r>
          </a:p>
          <a:p>
            <a:pPr marL="457200" indent="-457200">
              <a:spcBef>
                <a:spcPts val="1200"/>
              </a:spcBef>
              <a:buFont typeface="+mj-lt"/>
              <a:buAutoNum type="arabicPeriod"/>
            </a:pPr>
            <a:r>
              <a:rPr lang="nb-NO" sz="2000" dirty="0"/>
              <a:t>Gjentatte episoder med rusbruk i situasjoner med fysisk risiko (f.eks. bilkjøring)</a:t>
            </a:r>
          </a:p>
          <a:p>
            <a:pPr marL="457200" indent="-457200">
              <a:spcBef>
                <a:spcPts val="1200"/>
              </a:spcBef>
              <a:buFont typeface="+mj-lt"/>
              <a:buAutoNum type="arabicPeriod"/>
            </a:pPr>
            <a:r>
              <a:rPr lang="nb-NO" sz="2000" dirty="0"/>
              <a:t>Fortsatt bruk selv om man vet at det skaper vedvarende fysiske og psykiske problemer</a:t>
            </a:r>
          </a:p>
          <a:p>
            <a:pPr marL="457200" indent="-457200">
              <a:spcBef>
                <a:spcPts val="1200"/>
              </a:spcBef>
              <a:buFont typeface="+mj-lt"/>
              <a:buAutoNum type="arabicPeriod"/>
            </a:pPr>
            <a:r>
              <a:rPr lang="nb-NO" sz="2000" dirty="0"/>
              <a:t>Toleranseutvikling </a:t>
            </a:r>
          </a:p>
          <a:p>
            <a:pPr marL="457200" indent="-457200">
              <a:spcBef>
                <a:spcPts val="1200"/>
              </a:spcBef>
              <a:buFont typeface="+mj-lt"/>
              <a:buAutoNum type="arabicPeriod"/>
            </a:pPr>
            <a:r>
              <a:rPr lang="nb-NO" sz="2000" dirty="0"/>
              <a:t>Abstinenssymptomer etter avsluttet bruk</a:t>
            </a:r>
          </a:p>
          <a:p>
            <a:pPr marL="0" indent="0">
              <a:spcBef>
                <a:spcPts val="1200"/>
              </a:spcBef>
              <a:buNone/>
            </a:pPr>
            <a:endParaRPr lang="nb-NO" sz="2000" dirty="0"/>
          </a:p>
          <a:p>
            <a:pPr>
              <a:buFont typeface="Wingdings" panose="05000000000000000000" pitchFamily="2" charset="2"/>
              <a:buChar char="Ø"/>
            </a:pPr>
            <a:r>
              <a:rPr lang="nb-NO" sz="2000" dirty="0"/>
              <a:t>Minst 2 kriterier oppfylt (2-3 mild, 4-5 moderat, ≥ 6 alvorlig)</a:t>
            </a:r>
          </a:p>
        </p:txBody>
      </p:sp>
    </p:spTree>
    <p:extLst>
      <p:ext uri="{BB962C8B-B14F-4D97-AF65-F5344CB8AC3E}">
        <p14:creationId xmlns:p14="http://schemas.microsoft.com/office/powerpoint/2010/main" val="377673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Hvorfor brukes rusmidler?</a:t>
            </a:r>
            <a:endParaRPr lang="nb-NO" sz="2800" dirty="0"/>
          </a:p>
        </p:txBody>
      </p:sp>
      <p:sp>
        <p:nvSpPr>
          <p:cNvPr id="3" name="Plassholder for innhold 2"/>
          <p:cNvSpPr>
            <a:spLocks noGrp="1"/>
          </p:cNvSpPr>
          <p:nvPr>
            <p:ph idx="1"/>
          </p:nvPr>
        </p:nvSpPr>
        <p:spPr/>
        <p:txBody>
          <a:bodyPr anchor="b">
            <a:normAutofit/>
          </a:bodyPr>
          <a:lstStyle/>
          <a:p>
            <a:pPr marL="0" indent="0">
              <a:buNone/>
            </a:pPr>
            <a:r>
              <a:rPr lang="nb-NO" dirty="0">
                <a:ea typeface="Cambria" panose="02040503050406030204" pitchFamily="18" charset="0"/>
              </a:rPr>
              <a:t>En måte å regulere følelser på, i retning mindre negative eller mer positive</a:t>
            </a:r>
          </a:p>
          <a:p>
            <a:pPr marL="457200" lvl="1" indent="0">
              <a:buNone/>
            </a:pPr>
            <a:endParaRPr lang="nb-NO" sz="2800" dirty="0">
              <a:ea typeface="Cambria" panose="02040503050406030204" pitchFamily="18" charset="0"/>
            </a:endParaRPr>
          </a:p>
          <a:p>
            <a:pPr lvl="1"/>
            <a:r>
              <a:rPr lang="nb-NO" sz="2800" dirty="0">
                <a:ea typeface="Cambria" panose="02040503050406030204" pitchFamily="18" charset="0"/>
              </a:rPr>
              <a:t>«Selvmedisinering»</a:t>
            </a:r>
          </a:p>
          <a:p>
            <a:pPr marL="457200" lvl="1" indent="0">
              <a:buNone/>
            </a:pPr>
            <a:endParaRPr lang="nb-NO" sz="2800" dirty="0">
              <a:ea typeface="Cambria" panose="02040503050406030204" pitchFamily="18" charset="0"/>
            </a:endParaRPr>
          </a:p>
          <a:p>
            <a:pPr lvl="1"/>
            <a:r>
              <a:rPr lang="nb-NO" sz="2800" dirty="0">
                <a:ea typeface="Cambria" panose="02040503050406030204" pitchFamily="18" charset="0"/>
              </a:rPr>
              <a:t>Oppnå noe positivt</a:t>
            </a:r>
          </a:p>
        </p:txBody>
      </p:sp>
    </p:spTree>
    <p:extLst>
      <p:ext uri="{BB962C8B-B14F-4D97-AF65-F5344CB8AC3E}">
        <p14:creationId xmlns:p14="http://schemas.microsoft.com/office/powerpoint/2010/main" val="258723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EADA59E8-64E0-2CEF-EFCA-5C03677B26FA}"/>
              </a:ext>
            </a:extLst>
          </p:cNvPr>
          <p:cNvSpPr/>
          <p:nvPr/>
        </p:nvSpPr>
        <p:spPr>
          <a:xfrm>
            <a:off x="635129" y="4273746"/>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B8B9AA1B-1BAF-7092-79E2-550DA3D8D4CD}"/>
              </a:ext>
            </a:extLst>
          </p:cNvPr>
          <p:cNvSpPr/>
          <p:nvPr/>
        </p:nvSpPr>
        <p:spPr>
          <a:xfrm>
            <a:off x="635129" y="5380565"/>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Summegruppe</a:t>
            </a:r>
          </a:p>
        </p:txBody>
      </p:sp>
      <p:sp>
        <p:nvSpPr>
          <p:cNvPr id="3" name="Plassholder for innhold 2"/>
          <p:cNvSpPr>
            <a:spLocks noGrp="1"/>
          </p:cNvSpPr>
          <p:nvPr>
            <p:ph idx="1"/>
          </p:nvPr>
        </p:nvSpPr>
        <p:spPr/>
        <p:txBody>
          <a:bodyPr anchor="b">
            <a:normAutofit/>
          </a:bodyPr>
          <a:lstStyle/>
          <a:p>
            <a:pPr marL="514350" indent="-514350">
              <a:buFont typeface="+mj-lt"/>
              <a:buAutoNum type="arabicPeriod"/>
            </a:pPr>
            <a:r>
              <a:rPr lang="nb-NO" dirty="0">
                <a:ea typeface="Cambria" panose="02040503050406030204" pitchFamily="18" charset="0"/>
              </a:rPr>
              <a:t>Hvilke funksjoner har rusmiddelbruk for deg?</a:t>
            </a:r>
          </a:p>
          <a:p>
            <a:pPr marL="514350" indent="-514350">
              <a:buFont typeface="+mj-lt"/>
              <a:buAutoNum type="arabicPeriod"/>
            </a:pPr>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Tror du at din rusmiddelbruk kan ha bidratt til tilbakefall til affektive episoder eller mer ustabilitet (risikofaktor)?</a:t>
            </a:r>
          </a:p>
        </p:txBody>
      </p:sp>
      <p:pic>
        <p:nvPicPr>
          <p:cNvPr id="4" name="Bilde 3">
            <a:extLst>
              <a:ext uri="{FF2B5EF4-FFF2-40B4-BE49-F238E27FC236}">
                <a16:creationId xmlns:a16="http://schemas.microsoft.com/office/drawing/2014/main" id="{D854E536-D423-8A61-A63F-8E7BF7F265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185103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Registrering i stemningsdagboken</a:t>
            </a:r>
          </a:p>
        </p:txBody>
      </p:sp>
      <p:sp>
        <p:nvSpPr>
          <p:cNvPr id="3" name="Plassholder for innhold 2"/>
          <p:cNvSpPr>
            <a:spLocks noGrp="1"/>
          </p:cNvSpPr>
          <p:nvPr>
            <p:ph idx="1"/>
          </p:nvPr>
        </p:nvSpPr>
        <p:spPr/>
        <p:txBody>
          <a:bodyPr numCol="1" anchor="b">
            <a:noAutofit/>
          </a:bodyPr>
          <a:lstStyle/>
          <a:p>
            <a:r>
              <a:rPr lang="nb-NO" sz="2000" dirty="0">
                <a:ea typeface="Cambria" panose="02040503050406030204" pitchFamily="18" charset="0"/>
              </a:rPr>
              <a:t>Alkohol registreres i alkoholenheter</a:t>
            </a:r>
          </a:p>
          <a:p>
            <a:r>
              <a:rPr lang="nb-NO" sz="2000" dirty="0">
                <a:ea typeface="Cambria" panose="02040503050406030204" pitchFamily="18" charset="0"/>
              </a:rPr>
              <a:t>For andre rusmidler må man lage sitt eget system</a:t>
            </a:r>
          </a:p>
          <a:p>
            <a:r>
              <a:rPr lang="nb-NO" sz="2000" dirty="0">
                <a:ea typeface="Cambria" panose="02040503050406030204" pitchFamily="18" charset="0"/>
              </a:rPr>
              <a:t>Ikke-forskreven bruk av medikamenter kan registreres med antall</a:t>
            </a:r>
          </a:p>
        </p:txBody>
      </p:sp>
      <p:pic>
        <p:nvPicPr>
          <p:cNvPr id="8" name="Bilde 7">
            <a:extLst>
              <a:ext uri="{FF2B5EF4-FFF2-40B4-BE49-F238E27FC236}">
                <a16:creationId xmlns:a16="http://schemas.microsoft.com/office/drawing/2014/main" id="{D497F0BF-3C76-BB9E-A3E3-271675FB11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32184" y="1308312"/>
            <a:ext cx="7300129" cy="4241375"/>
          </a:xfrm>
          <a:prstGeom prst="rect">
            <a:avLst/>
          </a:prstGeom>
        </p:spPr>
      </p:pic>
    </p:spTree>
    <p:extLst>
      <p:ext uri="{BB962C8B-B14F-4D97-AF65-F5344CB8AC3E}">
        <p14:creationId xmlns:p14="http://schemas.microsoft.com/office/powerpoint/2010/main" val="135535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Aktivitet: stemningsdagboken</a:t>
            </a:r>
          </a:p>
        </p:txBody>
      </p:sp>
      <p:sp>
        <p:nvSpPr>
          <p:cNvPr id="3" name="Plassholder for innhold 2"/>
          <p:cNvSpPr>
            <a:spLocks noGrp="1"/>
          </p:cNvSpPr>
          <p:nvPr>
            <p:ph idx="1"/>
          </p:nvPr>
        </p:nvSpPr>
        <p:spPr/>
        <p:txBody>
          <a:bodyPr anchor="b">
            <a:normAutofit fontScale="92500" lnSpcReduction="10000"/>
          </a:bodyPr>
          <a:lstStyle/>
          <a:p>
            <a:pPr marL="0" indent="0">
              <a:buNone/>
            </a:pPr>
            <a:r>
              <a:rPr lang="nb-NO" sz="2600" dirty="0">
                <a:ea typeface="Cambria" panose="02040503050406030204" pitchFamily="18" charset="0"/>
              </a:rPr>
              <a:t>Noter inn:</a:t>
            </a:r>
          </a:p>
          <a:p>
            <a:pPr marL="0" indent="0">
              <a:buNone/>
            </a:pPr>
            <a:endParaRPr lang="nb-NO" sz="2600" dirty="0">
              <a:ea typeface="Cambria" panose="02040503050406030204" pitchFamily="18" charset="0"/>
            </a:endParaRPr>
          </a:p>
          <a:p>
            <a:pPr marL="514350" indent="-514350">
              <a:buFont typeface="+mj-lt"/>
              <a:buAutoNum type="arabicPeriod"/>
            </a:pPr>
            <a:r>
              <a:rPr lang="nb-NO" sz="2600" dirty="0">
                <a:ea typeface="Cambria" panose="02040503050406030204" pitchFamily="18" charset="0"/>
              </a:rPr>
              <a:t>Stemningsleiet i går</a:t>
            </a:r>
          </a:p>
          <a:p>
            <a:pPr marL="514350" indent="-514350">
              <a:buFont typeface="+mj-lt"/>
              <a:buAutoNum type="arabicPeriod"/>
            </a:pPr>
            <a:r>
              <a:rPr lang="nb-NO" sz="2600" dirty="0">
                <a:ea typeface="Cambria" panose="02040503050406030204" pitchFamily="18" charset="0"/>
              </a:rPr>
              <a:t>Antall timer søvn og innsovningstidspunkt natt til i dag</a:t>
            </a:r>
          </a:p>
          <a:p>
            <a:pPr marL="514350" indent="-514350">
              <a:buFont typeface="+mj-lt"/>
              <a:buAutoNum type="arabicPeriod"/>
            </a:pPr>
            <a:r>
              <a:rPr lang="nb-NO" sz="2600" dirty="0">
                <a:ea typeface="Cambria" panose="02040503050406030204" pitchFamily="18" charset="0"/>
              </a:rPr>
              <a:t>Mest stressende tanke/bekymring (og ev. situasjon) i går (stikkord i notatfeltet)</a:t>
            </a:r>
          </a:p>
          <a:p>
            <a:pPr marL="514350" indent="-514350">
              <a:buFont typeface="+mj-lt"/>
              <a:buAutoNum type="arabicPeriod"/>
            </a:pPr>
            <a:r>
              <a:rPr lang="nb-NO" sz="2600" dirty="0" err="1">
                <a:ea typeface="Cambria" panose="02040503050406030204" pitchFamily="18" charset="0"/>
              </a:rPr>
              <a:t>Gradér</a:t>
            </a:r>
            <a:r>
              <a:rPr lang="nb-NO" sz="2600" dirty="0">
                <a:ea typeface="Cambria" panose="02040503050406030204" pitchFamily="18" charset="0"/>
              </a:rPr>
              <a:t> angst i går i angstkolonnen</a:t>
            </a:r>
          </a:p>
          <a:p>
            <a:pPr marL="514350" indent="-514350">
              <a:buFont typeface="+mj-lt"/>
              <a:buAutoNum type="arabicPeriod"/>
            </a:pPr>
            <a:r>
              <a:rPr lang="nb-NO" sz="2600" dirty="0" err="1">
                <a:ea typeface="Cambria" panose="02040503050406030204" pitchFamily="18" charset="0"/>
              </a:rPr>
              <a:t>Gradér</a:t>
            </a:r>
            <a:r>
              <a:rPr lang="nb-NO" sz="2600" dirty="0">
                <a:ea typeface="Cambria" panose="02040503050406030204" pitchFamily="18" charset="0"/>
              </a:rPr>
              <a:t> irritabilitet i går i irritabilitetskolonnen</a:t>
            </a:r>
          </a:p>
          <a:p>
            <a:pPr marL="514350" indent="-514350">
              <a:buFont typeface="+mj-lt"/>
              <a:buAutoNum type="arabicPeriod"/>
            </a:pPr>
            <a:r>
              <a:rPr lang="nb-NO" sz="2600" dirty="0">
                <a:ea typeface="Cambria" panose="02040503050406030204" pitchFamily="18" charset="0"/>
              </a:rPr>
              <a:t>Skriv inn omfang av ev. rusmiddelbruk i går i rusmiddelkolonnen og ev. begrunnelse for bruken i notatfeltet</a:t>
            </a:r>
          </a:p>
          <a:p>
            <a:pPr marL="514350" indent="-514350">
              <a:buFont typeface="+mj-lt"/>
              <a:buAutoNum type="arabicPeriod"/>
            </a:pPr>
            <a:r>
              <a:rPr lang="nb-NO" sz="2600" dirty="0">
                <a:ea typeface="Cambria" panose="02040503050406030204" pitchFamily="18" charset="0"/>
              </a:rPr>
              <a:t>Noter inn om du tror at stresset/angsten/irritabiliteten/rusbruken påvirket innsovningstidspunktet og/eller søvnen</a:t>
            </a:r>
            <a:endParaRPr lang="nb-NO" dirty="0">
              <a:ea typeface="Cambria" panose="02040503050406030204" pitchFamily="18" charset="0"/>
            </a:endParaRPr>
          </a:p>
        </p:txBody>
      </p:sp>
      <p:pic>
        <p:nvPicPr>
          <p:cNvPr id="4" name="Bilde 3" descr="Et bilde som inneholder tegnefilm, Grafikk, skjermbilde, clip art&#10;&#10;Automatisk generert beskrivelse">
            <a:extLst>
              <a:ext uri="{FF2B5EF4-FFF2-40B4-BE49-F238E27FC236}">
                <a16:creationId xmlns:a16="http://schemas.microsoft.com/office/drawing/2014/main" id="{4B0A8455-602D-D118-55C4-6AA7917F5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200" y="549275"/>
            <a:ext cx="4058420" cy="2678557"/>
          </a:xfrm>
          <a:prstGeom prst="rect">
            <a:avLst/>
          </a:prstGeom>
        </p:spPr>
      </p:pic>
    </p:spTree>
    <p:extLst>
      <p:ext uri="{BB962C8B-B14F-4D97-AF65-F5344CB8AC3E}">
        <p14:creationId xmlns:p14="http://schemas.microsoft.com/office/powerpoint/2010/main" val="241567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p:cNvSpPr txBox="1">
            <a:spLocks/>
          </p:cNvSpPr>
          <p:nvPr/>
        </p:nvSpPr>
        <p:spPr>
          <a:xfrm>
            <a:off x="731838" y="549275"/>
            <a:ext cx="10515600" cy="7986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Stressmestringsevne</a:t>
            </a:r>
            <a:endParaRPr lang="nb-NO" sz="2800" dirty="0"/>
          </a:p>
        </p:txBody>
      </p:sp>
      <p:pic>
        <p:nvPicPr>
          <p:cNvPr id="3" name="Bilde 2">
            <a:extLst>
              <a:ext uri="{FF2B5EF4-FFF2-40B4-BE49-F238E27FC236}">
                <a16:creationId xmlns:a16="http://schemas.microsoft.com/office/drawing/2014/main" id="{790F8FF8-C8B1-352A-526D-EAC8C724A9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62" t="17514" r="8755" b="18836"/>
          <a:stretch/>
        </p:blipFill>
        <p:spPr>
          <a:xfrm>
            <a:off x="532370" y="1403023"/>
            <a:ext cx="11178560" cy="4905701"/>
          </a:xfrm>
          <a:prstGeom prst="rect">
            <a:avLst/>
          </a:prstGeom>
        </p:spPr>
      </p:pic>
    </p:spTree>
    <p:extLst>
      <p:ext uri="{BB962C8B-B14F-4D97-AF65-F5344CB8AC3E}">
        <p14:creationId xmlns:p14="http://schemas.microsoft.com/office/powerpoint/2010/main" val="253767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To hovedstrategier for stressmestring</a:t>
            </a:r>
          </a:p>
        </p:txBody>
      </p:sp>
      <p:sp>
        <p:nvSpPr>
          <p:cNvPr id="3" name="Plassholder for innhold 2"/>
          <p:cNvSpPr>
            <a:spLocks noGrp="1"/>
          </p:cNvSpPr>
          <p:nvPr>
            <p:ph idx="1"/>
          </p:nvPr>
        </p:nvSpPr>
        <p:spPr/>
        <p:txBody>
          <a:bodyPr anchor="b">
            <a:normAutofit/>
          </a:bodyPr>
          <a:lstStyle/>
          <a:p>
            <a:endParaRPr lang="nb-NO" dirty="0">
              <a:ea typeface="Cambria" panose="02040503050406030204" pitchFamily="18" charset="0"/>
            </a:endParaRPr>
          </a:p>
          <a:p>
            <a:pPr marL="0" indent="0">
              <a:buNone/>
            </a:pPr>
            <a:r>
              <a:rPr lang="nb-NO" b="1" dirty="0">
                <a:ea typeface="Cambria" panose="02040503050406030204" pitchFamily="18" charset="0"/>
              </a:rPr>
              <a:t>Problemfokusert mestring</a:t>
            </a:r>
            <a:r>
              <a:rPr lang="nb-NO" dirty="0">
                <a:ea typeface="Cambria" panose="02040503050406030204" pitchFamily="18" charset="0"/>
              </a:rPr>
              <a:t> </a:t>
            </a:r>
          </a:p>
          <a:p>
            <a:r>
              <a:rPr lang="nb-NO" sz="2400" dirty="0">
                <a:ea typeface="Cambria" panose="02040503050406030204" pitchFamily="18" charset="0"/>
              </a:rPr>
              <a:t>Tiltak rettet direkte mot stresskilden</a:t>
            </a:r>
          </a:p>
          <a:p>
            <a:r>
              <a:rPr lang="nb-NO" sz="2400" dirty="0">
                <a:ea typeface="Cambria" panose="02040503050406030204" pitchFamily="18" charset="0"/>
              </a:rPr>
              <a:t>Tas i bruk når man vurderer det som mulig og gunstig</a:t>
            </a:r>
          </a:p>
          <a:p>
            <a:endParaRPr lang="nb-NO" sz="2400" dirty="0">
              <a:ea typeface="Cambria" panose="02040503050406030204" pitchFamily="18" charset="0"/>
            </a:endParaRPr>
          </a:p>
          <a:p>
            <a:pPr marL="0" indent="0">
              <a:buNone/>
            </a:pPr>
            <a:r>
              <a:rPr lang="nb-NO" b="1" dirty="0">
                <a:ea typeface="Cambria" panose="02040503050406030204" pitchFamily="18" charset="0"/>
              </a:rPr>
              <a:t>Følelsesfokusert mestring</a:t>
            </a:r>
          </a:p>
          <a:p>
            <a:r>
              <a:rPr lang="nb-NO" sz="2400" dirty="0">
                <a:ea typeface="Cambria" panose="02040503050406030204" pitchFamily="18" charset="0"/>
              </a:rPr>
              <a:t>Endre hvordan man forholder seg til stresskilden</a:t>
            </a:r>
          </a:p>
          <a:p>
            <a:r>
              <a:rPr lang="nb-NO" sz="2400" dirty="0">
                <a:ea typeface="Cambria" panose="02040503050406030204" pitchFamily="18" charset="0"/>
              </a:rPr>
              <a:t>Tas i bruk når det er vanskelig å påvirke stresskilden direkte</a:t>
            </a:r>
          </a:p>
        </p:txBody>
      </p:sp>
    </p:spTree>
    <p:extLst>
      <p:ext uri="{BB962C8B-B14F-4D97-AF65-F5344CB8AC3E}">
        <p14:creationId xmlns:p14="http://schemas.microsoft.com/office/powerpoint/2010/main" val="18498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latin typeface="+mj-lt"/>
              </a:rPr>
              <a:t>Problemfokusert mestring</a:t>
            </a:r>
            <a:endParaRPr lang="nb-NO" sz="2400" dirty="0">
              <a:latin typeface="+mj-lt"/>
            </a:endParaRPr>
          </a:p>
        </p:txBody>
      </p:sp>
      <p:sp>
        <p:nvSpPr>
          <p:cNvPr id="4" name="Plassholder for innhold 3"/>
          <p:cNvSpPr>
            <a:spLocks noGrp="1"/>
          </p:cNvSpPr>
          <p:nvPr>
            <p:ph idx="1"/>
          </p:nvPr>
        </p:nvSpPr>
        <p:spPr/>
        <p:txBody>
          <a:bodyPr anchor="b">
            <a:normAutofit/>
          </a:bodyPr>
          <a:lstStyle/>
          <a:p>
            <a:pPr marL="0" indent="0">
              <a:buNone/>
            </a:pPr>
            <a:r>
              <a:rPr lang="nb-NO" altLang="nb-NO" sz="2400" dirty="0">
                <a:ea typeface="Cambria" panose="02040503050406030204" pitchFamily="18" charset="0"/>
              </a:rPr>
              <a:t>Si ifra, sette grenser                      →      Sjefen tildeler færre oppgaver</a:t>
            </a:r>
          </a:p>
          <a:p>
            <a:pPr marL="0" indent="0">
              <a:buNone/>
            </a:pPr>
            <a:r>
              <a:rPr lang="nb-NO" altLang="nb-NO" sz="2400" dirty="0">
                <a:ea typeface="Cambria" panose="02040503050406030204" pitchFamily="18" charset="0"/>
              </a:rPr>
              <a:t>Avklare forventninger 	    	    →      Økt forutsigbarhet, kontroll, selvstendighet</a:t>
            </a:r>
          </a:p>
          <a:p>
            <a:pPr marL="0" indent="0">
              <a:buNone/>
            </a:pPr>
            <a:r>
              <a:rPr lang="nb-NO" altLang="nb-NO" sz="2400" dirty="0">
                <a:ea typeface="Cambria" panose="02040503050406030204" pitchFamily="18" charset="0"/>
              </a:rPr>
              <a:t>Be om hjelp til å mestre               →      Styrket kompetanse </a:t>
            </a:r>
          </a:p>
          <a:p>
            <a:pPr marL="0" indent="0">
              <a:buNone/>
            </a:pPr>
            <a:r>
              <a:rPr lang="nb-NO" altLang="nb-NO" sz="2400" dirty="0">
                <a:ea typeface="Cambria" panose="02040503050406030204" pitchFamily="18" charset="0"/>
              </a:rPr>
              <a:t>Etablere bedre arbeidsrutiner    →      Frigjort kapasitet</a:t>
            </a:r>
          </a:p>
          <a:p>
            <a:pPr marL="0" indent="0">
              <a:buNone/>
            </a:pPr>
            <a:r>
              <a:rPr lang="nb-NO" altLang="nb-NO" sz="2400" dirty="0">
                <a:ea typeface="Cambria" panose="02040503050406030204" pitchFamily="18" charset="0"/>
              </a:rPr>
              <a:t>Planlegge/prioritere                     →      Frigjort kapasitet</a:t>
            </a:r>
          </a:p>
          <a:p>
            <a:pPr marL="0" indent="0">
              <a:buNone/>
            </a:pPr>
            <a:r>
              <a:rPr lang="nb-NO" altLang="nb-NO" sz="2400" dirty="0">
                <a:ea typeface="Cambria" panose="02040503050406030204" pitchFamily="18" charset="0"/>
              </a:rPr>
              <a:t>Delegere/få avlastning                 →      Frigjort kapasitet</a:t>
            </a:r>
          </a:p>
          <a:p>
            <a:pPr marL="0" indent="0">
              <a:buNone/>
            </a:pPr>
            <a:r>
              <a:rPr lang="nb-NO" altLang="nb-NO" sz="2400" dirty="0">
                <a:ea typeface="Cambria" panose="02040503050406030204" pitchFamily="18" charset="0"/>
              </a:rPr>
              <a:t>Fjerne stresskilden                        →      Bytte jobb</a:t>
            </a:r>
          </a:p>
        </p:txBody>
      </p:sp>
      <p:sp>
        <p:nvSpPr>
          <p:cNvPr id="3" name="Plassholder for tekst 2"/>
          <p:cNvSpPr>
            <a:spLocks noGrp="1"/>
          </p:cNvSpPr>
          <p:nvPr>
            <p:ph type="body" idx="4294967295"/>
          </p:nvPr>
        </p:nvSpPr>
        <p:spPr>
          <a:xfrm>
            <a:off x="695325" y="2511162"/>
            <a:ext cx="5157788" cy="415925"/>
          </a:xfrm>
        </p:spPr>
        <p:txBody>
          <a:bodyPr>
            <a:normAutofit fontScale="85000" lnSpcReduction="20000"/>
          </a:bodyPr>
          <a:lstStyle/>
          <a:p>
            <a:pPr marL="0" indent="0">
              <a:buNone/>
            </a:pPr>
            <a:r>
              <a:rPr lang="nb-NO" b="1" dirty="0"/>
              <a:t>Generelle strategier</a:t>
            </a:r>
          </a:p>
        </p:txBody>
      </p:sp>
      <p:sp>
        <p:nvSpPr>
          <p:cNvPr id="5" name="Plassholder for tekst 4"/>
          <p:cNvSpPr>
            <a:spLocks noGrp="1"/>
          </p:cNvSpPr>
          <p:nvPr>
            <p:ph type="body" sz="quarter" idx="4294967295"/>
          </p:nvPr>
        </p:nvSpPr>
        <p:spPr>
          <a:xfrm>
            <a:off x="5286257" y="2500358"/>
            <a:ext cx="6332537" cy="454025"/>
          </a:xfrm>
        </p:spPr>
        <p:txBody>
          <a:bodyPr>
            <a:normAutofit fontScale="92500" lnSpcReduction="10000"/>
          </a:bodyPr>
          <a:lstStyle/>
          <a:p>
            <a:pPr marL="0" indent="0">
              <a:spcBef>
                <a:spcPts val="0"/>
              </a:spcBef>
              <a:buNone/>
            </a:pPr>
            <a:r>
              <a:rPr lang="nb-NO" altLang="nb-NO" b="1" dirty="0"/>
              <a:t>Konsekvenser</a:t>
            </a:r>
          </a:p>
        </p:txBody>
      </p:sp>
      <p:sp>
        <p:nvSpPr>
          <p:cNvPr id="8" name="TekstSylinder 7"/>
          <p:cNvSpPr txBox="1"/>
          <p:nvPr/>
        </p:nvSpPr>
        <p:spPr>
          <a:xfrm>
            <a:off x="731838" y="1393163"/>
            <a:ext cx="10533887" cy="954107"/>
          </a:xfrm>
          <a:prstGeom prst="rect">
            <a:avLst/>
          </a:prstGeom>
          <a:noFill/>
        </p:spPr>
        <p:txBody>
          <a:bodyPr wrap="square" rtlCol="0">
            <a:spAutoFit/>
          </a:bodyPr>
          <a:lstStyle/>
          <a:p>
            <a:pPr marL="457200" indent="-457200">
              <a:buFont typeface="Wingdings" panose="05000000000000000000" pitchFamily="2" charset="2"/>
              <a:buChar char="Ø"/>
            </a:pPr>
            <a:r>
              <a:rPr lang="nb-NO" sz="2800" b="1" dirty="0">
                <a:ea typeface="Cambria" panose="02040503050406030204" pitchFamily="18" charset="0"/>
              </a:rPr>
              <a:t>Situasjon:</a:t>
            </a:r>
            <a:r>
              <a:rPr lang="nb-NO" sz="2800" dirty="0">
                <a:ea typeface="Cambria" panose="02040503050406030204" pitchFamily="18" charset="0"/>
              </a:rPr>
              <a:t> jobb med stor arbeidsbelastning og høyt stressnivå</a:t>
            </a:r>
          </a:p>
          <a:p>
            <a:pPr marL="457200" indent="-457200">
              <a:buFont typeface="Wingdings" panose="05000000000000000000" pitchFamily="2" charset="2"/>
              <a:buChar char="Ø"/>
            </a:pPr>
            <a:r>
              <a:rPr lang="nb-NO" sz="2800" b="1" dirty="0">
                <a:ea typeface="Cambria" panose="02040503050406030204" pitchFamily="18" charset="0"/>
              </a:rPr>
              <a:t>Eksempler</a:t>
            </a:r>
            <a:r>
              <a:rPr lang="nb-NO" sz="2800" dirty="0">
                <a:ea typeface="Cambria" panose="02040503050406030204" pitchFamily="18" charset="0"/>
              </a:rPr>
              <a:t> på problemløsning og </a:t>
            </a:r>
            <a:r>
              <a:rPr lang="nb-NO" sz="2800" i="1" dirty="0">
                <a:ea typeface="Cambria" panose="02040503050406030204" pitchFamily="18" charset="0"/>
              </a:rPr>
              <a:t>mulige</a:t>
            </a:r>
            <a:r>
              <a:rPr lang="nb-NO" sz="2800" dirty="0">
                <a:ea typeface="Cambria" panose="02040503050406030204" pitchFamily="18" charset="0"/>
              </a:rPr>
              <a:t> konsekvenser:</a:t>
            </a:r>
          </a:p>
        </p:txBody>
      </p:sp>
    </p:spTree>
    <p:extLst>
      <p:ext uri="{BB962C8B-B14F-4D97-AF65-F5344CB8AC3E}">
        <p14:creationId xmlns:p14="http://schemas.microsoft.com/office/powerpoint/2010/main" val="369624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500"/>
                                        <p:tgtEl>
                                          <p:spTgt spid="4">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3" grpId="0" build="allAtOnce"/>
      <p:bldP spid="5" grpId="0" build="allAtOnce"/>
      <p:bldP spid="8"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latin typeface="+mj-lt"/>
              </a:rPr>
              <a:t>Følelsesfokusert mestring</a:t>
            </a:r>
          </a:p>
        </p:txBody>
      </p:sp>
      <p:sp>
        <p:nvSpPr>
          <p:cNvPr id="11" name="Plassholder for innhold 3"/>
          <p:cNvSpPr>
            <a:spLocks noGrp="1"/>
          </p:cNvSpPr>
          <p:nvPr>
            <p:ph idx="1"/>
          </p:nvPr>
        </p:nvSpPr>
        <p:spPr>
          <a:xfrm>
            <a:off x="6878471" y="1458687"/>
            <a:ext cx="4618203" cy="4259726"/>
          </a:xfrm>
        </p:spPr>
        <p:txBody>
          <a:bodyPr anchor="b">
            <a:noAutofit/>
          </a:bodyPr>
          <a:lstStyle/>
          <a:p>
            <a:r>
              <a:rPr lang="nb-NO" altLang="nb-NO" sz="2200" i="1" dirty="0">
                <a:ea typeface="Cambria" panose="02040503050406030204" pitchFamily="18" charset="0"/>
              </a:rPr>
              <a:t>Øke toleransen</a:t>
            </a:r>
            <a:r>
              <a:rPr lang="nb-NO" altLang="nb-NO" sz="2200" dirty="0">
                <a:ea typeface="Cambria" panose="02040503050406030204" pitchFamily="18" charset="0"/>
              </a:rPr>
              <a:t> for tanker og følelser</a:t>
            </a:r>
          </a:p>
          <a:p>
            <a:r>
              <a:rPr lang="nb-NO" altLang="nb-NO" sz="2200" i="1" dirty="0">
                <a:ea typeface="Cambria" panose="02040503050406030204" pitchFamily="18" charset="0"/>
              </a:rPr>
              <a:t>Endre holdningen til stresskilden</a:t>
            </a:r>
            <a:r>
              <a:rPr lang="nb-NO" altLang="nb-NO" sz="2200" dirty="0">
                <a:ea typeface="Cambria" panose="02040503050406030204" pitchFamily="18" charset="0"/>
              </a:rPr>
              <a:t> i stedet for å prøve å forandre den</a:t>
            </a:r>
          </a:p>
          <a:p>
            <a:r>
              <a:rPr lang="nb-NO" altLang="nb-NO" sz="2200" i="1" dirty="0">
                <a:ea typeface="Cambria" panose="02040503050406030204" pitchFamily="18" charset="0"/>
              </a:rPr>
              <a:t>Øke overskuddet, kapasiteten og stresstoleransen </a:t>
            </a:r>
            <a:r>
              <a:rPr lang="nb-NO" altLang="nb-NO" sz="2200" dirty="0">
                <a:ea typeface="Cambria" panose="02040503050406030204" pitchFamily="18" charset="0"/>
              </a:rPr>
              <a:t>gjennom avkobling</a:t>
            </a:r>
          </a:p>
        </p:txBody>
      </p:sp>
      <p:sp>
        <p:nvSpPr>
          <p:cNvPr id="10" name="Plassholder for tekst 2"/>
          <p:cNvSpPr>
            <a:spLocks noGrp="1"/>
          </p:cNvSpPr>
          <p:nvPr>
            <p:ph type="body" idx="4294967295"/>
          </p:nvPr>
        </p:nvSpPr>
        <p:spPr>
          <a:xfrm>
            <a:off x="6780213" y="3236111"/>
            <a:ext cx="5411787" cy="436563"/>
          </a:xfrm>
        </p:spPr>
        <p:txBody>
          <a:bodyPr>
            <a:normAutofit fontScale="92500" lnSpcReduction="20000"/>
          </a:bodyPr>
          <a:lstStyle/>
          <a:p>
            <a:r>
              <a:rPr lang="nb-NO" altLang="nb-NO" b="1" dirty="0">
                <a:solidFill>
                  <a:schemeClr val="tx1"/>
                </a:solidFill>
                <a:latin typeface="+mj-lt"/>
                <a:ea typeface="Cambria" panose="02040503050406030204" pitchFamily="18" charset="0"/>
              </a:rPr>
              <a:t>Endre følelsene</a:t>
            </a:r>
          </a:p>
        </p:txBody>
      </p:sp>
      <p:sp>
        <p:nvSpPr>
          <p:cNvPr id="5" name="Plassholder for tekst 4"/>
          <p:cNvSpPr>
            <a:spLocks noGrp="1"/>
          </p:cNvSpPr>
          <p:nvPr>
            <p:ph type="body" sz="quarter" idx="4294967295"/>
          </p:nvPr>
        </p:nvSpPr>
        <p:spPr>
          <a:xfrm>
            <a:off x="695324" y="3236111"/>
            <a:ext cx="4491039" cy="436563"/>
          </a:xfrm>
        </p:spPr>
        <p:txBody>
          <a:bodyPr>
            <a:normAutofit fontScale="92500" lnSpcReduction="20000"/>
          </a:bodyPr>
          <a:lstStyle/>
          <a:p>
            <a:r>
              <a:rPr lang="nb-NO" altLang="nb-NO" b="1" dirty="0">
                <a:solidFill>
                  <a:schemeClr val="tx1"/>
                </a:solidFill>
                <a:latin typeface="+mj-lt"/>
                <a:ea typeface="Cambria" panose="02040503050406030204" pitchFamily="18" charset="0"/>
              </a:rPr>
              <a:t>Distansere seg fra følelsene</a:t>
            </a:r>
          </a:p>
        </p:txBody>
      </p:sp>
      <p:sp>
        <p:nvSpPr>
          <p:cNvPr id="6" name="Plassholder for innhold 5"/>
          <p:cNvSpPr>
            <a:spLocks noGrp="1"/>
          </p:cNvSpPr>
          <p:nvPr>
            <p:ph sz="quarter" idx="4294967295"/>
          </p:nvPr>
        </p:nvSpPr>
        <p:spPr>
          <a:xfrm>
            <a:off x="695324" y="3429000"/>
            <a:ext cx="4949825" cy="2851150"/>
          </a:xfrm>
        </p:spPr>
        <p:txBody>
          <a:bodyPr anchor="b">
            <a:normAutofit/>
          </a:bodyPr>
          <a:lstStyle/>
          <a:p>
            <a:r>
              <a:rPr lang="nb-NO" altLang="nb-NO" sz="2200" dirty="0">
                <a:latin typeface="+mn-lt"/>
                <a:ea typeface="Cambria" panose="02040503050406030204" pitchFamily="18" charset="0"/>
              </a:rPr>
              <a:t>Ignorere, benekte</a:t>
            </a:r>
          </a:p>
          <a:p>
            <a:r>
              <a:rPr lang="nb-NO" altLang="nb-NO" sz="2200" dirty="0">
                <a:latin typeface="+mn-lt"/>
                <a:ea typeface="Cambria" panose="02040503050406030204" pitchFamily="18" charset="0"/>
              </a:rPr>
              <a:t>Undertrykke</a:t>
            </a:r>
          </a:p>
          <a:p>
            <a:r>
              <a:rPr lang="nb-NO" altLang="nb-NO" sz="2200" dirty="0">
                <a:latin typeface="+mn-lt"/>
                <a:ea typeface="Cambria" panose="02040503050406030204" pitchFamily="18" charset="0"/>
              </a:rPr>
              <a:t>Distrahere</a:t>
            </a:r>
          </a:p>
          <a:p>
            <a:r>
              <a:rPr lang="nb-NO" sz="2200" dirty="0">
                <a:latin typeface="+mn-lt"/>
                <a:ea typeface="Cambria" panose="02040503050406030204" pitchFamily="18" charset="0"/>
              </a:rPr>
              <a:t>Døyve gjennom avhengigheter, selvskading</a:t>
            </a:r>
          </a:p>
          <a:p>
            <a:r>
              <a:rPr lang="nb-NO" sz="2200" dirty="0">
                <a:latin typeface="+mn-lt"/>
                <a:ea typeface="Cambria" panose="02040503050406030204" pitchFamily="18" charset="0"/>
              </a:rPr>
              <a:t>Andre destruktive utageringsformer</a:t>
            </a:r>
          </a:p>
        </p:txBody>
      </p:sp>
      <p:sp>
        <p:nvSpPr>
          <p:cNvPr id="7" name="Plassholder for innhold 2"/>
          <p:cNvSpPr txBox="1">
            <a:spLocks/>
          </p:cNvSpPr>
          <p:nvPr/>
        </p:nvSpPr>
        <p:spPr>
          <a:xfrm>
            <a:off x="741904" y="1435093"/>
            <a:ext cx="11288268" cy="46685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pPr>
            <a:r>
              <a:rPr lang="nb-NO" sz="2800" b="0" dirty="0">
                <a:latin typeface="+mj-lt"/>
                <a:ea typeface="Cambria" panose="02040503050406030204" pitchFamily="18" charset="0"/>
              </a:rPr>
              <a:t>Eksempler på hvordan man kan forholde seg til egne stressende følelser</a:t>
            </a:r>
          </a:p>
        </p:txBody>
      </p:sp>
    </p:spTree>
    <p:extLst>
      <p:ext uri="{BB962C8B-B14F-4D97-AF65-F5344CB8AC3E}">
        <p14:creationId xmlns:p14="http://schemas.microsoft.com/office/powerpoint/2010/main" val="305541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500"/>
                                        <p:tgtEl>
                                          <p:spTgt spid="6">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0" grpId="0" build="allAtOnce"/>
      <p:bldP spid="5" grpId="0" build="allAtOnce"/>
      <p:bldP spid="6" grpId="0" build="allAtOnce"/>
      <p:bldP spid="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07A8CA8D-D401-690D-8AF7-004DDCB0444A}"/>
              </a:ext>
            </a:extLst>
          </p:cNvPr>
          <p:cNvSpPr/>
          <p:nvPr/>
        </p:nvSpPr>
        <p:spPr>
          <a:xfrm>
            <a:off x="627089" y="224120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6FFC266D-C9EA-6C03-D737-3FDA45D9A76F}"/>
              </a:ext>
            </a:extLst>
          </p:cNvPr>
          <p:cNvSpPr/>
          <p:nvPr/>
        </p:nvSpPr>
        <p:spPr>
          <a:xfrm>
            <a:off x="627089" y="578827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984E5421-E3BD-4B14-4A3A-1E90EC4648AC}"/>
              </a:ext>
            </a:extLst>
          </p:cNvPr>
          <p:cNvSpPr>
            <a:spLocks noGrp="1"/>
          </p:cNvSpPr>
          <p:nvPr>
            <p:ph type="title"/>
          </p:nvPr>
        </p:nvSpPr>
        <p:spPr/>
        <p:txBody>
          <a:bodyPr anchor="t"/>
          <a:lstStyle/>
          <a:p>
            <a:r>
              <a:rPr lang="nb-NO" dirty="0"/>
              <a:t>Egenaktivitet til i dag</a:t>
            </a:r>
          </a:p>
        </p:txBody>
      </p:sp>
      <p:sp>
        <p:nvSpPr>
          <p:cNvPr id="3" name="Plassholder for innhold 2">
            <a:extLst>
              <a:ext uri="{FF2B5EF4-FFF2-40B4-BE49-F238E27FC236}">
                <a16:creationId xmlns:a16="http://schemas.microsoft.com/office/drawing/2014/main" id="{3D285944-5089-0C24-AF63-87DA50BC3ED4}"/>
              </a:ext>
            </a:extLst>
          </p:cNvPr>
          <p:cNvSpPr>
            <a:spLocks noGrp="1"/>
          </p:cNvSpPr>
          <p:nvPr>
            <p:ph idx="1"/>
          </p:nvPr>
        </p:nvSpPr>
        <p:spPr/>
        <p:txBody>
          <a:bodyPr anchor="b"/>
          <a:lstStyle/>
          <a:p>
            <a:pPr marL="514350" indent="-514350">
              <a:lnSpc>
                <a:spcPct val="100000"/>
              </a:lnSpc>
              <a:buFont typeface="+mj-lt"/>
              <a:buAutoNum type="arabicPeriod"/>
            </a:pPr>
            <a:r>
              <a:rPr lang="nb-NO" dirty="0"/>
              <a:t>Skriv inn stresskilder / situasjoner som du tror </a:t>
            </a:r>
            <a:br>
              <a:rPr lang="nb-NO" dirty="0"/>
            </a:br>
            <a:r>
              <a:rPr lang="nb-NO" dirty="0"/>
              <a:t>kan være risikofaktorer for ustabilitet i </a:t>
            </a:r>
            <a:br>
              <a:rPr lang="nb-NO" dirty="0"/>
            </a:br>
            <a:r>
              <a:rPr lang="nb-NO" dirty="0"/>
              <a:t>forebyggelsesplanen (jf. også utfylt tidslinje).</a:t>
            </a:r>
          </a:p>
          <a:p>
            <a:pPr lvl="1">
              <a:lnSpc>
                <a:spcPct val="100000"/>
              </a:lnSpc>
            </a:pPr>
            <a:r>
              <a:rPr lang="nb-NO" dirty="0"/>
              <a:t>Reflekter over om det er visse systematiske / vedvarende stresskilder </a:t>
            </a:r>
            <a:br>
              <a:rPr lang="nb-NO" dirty="0"/>
            </a:br>
            <a:r>
              <a:rPr lang="nb-NO" dirty="0"/>
              <a:t>i hverdagen som bidrar til misnøye og affektiv ustabilitet. </a:t>
            </a:r>
          </a:p>
          <a:p>
            <a:pPr lvl="1">
              <a:lnSpc>
                <a:spcPct val="100000"/>
              </a:lnSpc>
            </a:pPr>
            <a:r>
              <a:rPr lang="nb-NO" dirty="0"/>
              <a:t>Tilsier dette at det er behov for grunnleggende endringer i hverdagen </a:t>
            </a:r>
            <a:br>
              <a:rPr lang="nb-NO" dirty="0"/>
            </a:br>
            <a:r>
              <a:rPr lang="nb-NO" dirty="0"/>
              <a:t>eller justering av livsvalg? Noter gjerne ned.</a:t>
            </a:r>
          </a:p>
          <a:p>
            <a:pPr marL="514350" indent="-514350">
              <a:lnSpc>
                <a:spcPct val="100000"/>
              </a:lnSpc>
              <a:buFont typeface="+mj-lt"/>
              <a:buAutoNum type="arabicPeriod"/>
            </a:pPr>
            <a:endParaRPr lang="nb-NO" dirty="0"/>
          </a:p>
          <a:p>
            <a:pPr marL="514350" indent="-514350">
              <a:lnSpc>
                <a:spcPct val="100000"/>
              </a:lnSpc>
              <a:buFont typeface="+mj-lt"/>
              <a:buAutoNum type="arabicPeriod"/>
            </a:pPr>
            <a:r>
              <a:rPr lang="nb-NO" dirty="0"/>
              <a:t>Fortsett å registrere i stemningsdagboken</a:t>
            </a:r>
          </a:p>
        </p:txBody>
      </p:sp>
      <p:pic>
        <p:nvPicPr>
          <p:cNvPr id="5" name="Bilde 4">
            <a:extLst>
              <a:ext uri="{FF2B5EF4-FFF2-40B4-BE49-F238E27FC236}">
                <a16:creationId xmlns:a16="http://schemas.microsoft.com/office/drawing/2014/main" id="{CDCA991A-1AC8-5349-901C-0B5E2090EC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33144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35DB1D21-DDA4-7231-C818-5E8E5CBAF25A}"/>
              </a:ext>
            </a:extLst>
          </p:cNvPr>
          <p:cNvSpPr/>
          <p:nvPr/>
        </p:nvSpPr>
        <p:spPr>
          <a:xfrm>
            <a:off x="640737" y="415193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8491DFFE-800B-EDA5-22BD-F7800F9806EC}"/>
              </a:ext>
            </a:extLst>
          </p:cNvPr>
          <p:cNvSpPr/>
          <p:nvPr/>
        </p:nvSpPr>
        <p:spPr>
          <a:xfrm>
            <a:off x="627089" y="5799271"/>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Summegruppe</a:t>
            </a:r>
            <a:endParaRPr lang="nb-NO" sz="2800" dirty="0"/>
          </a:p>
        </p:txBody>
      </p:sp>
      <p:sp>
        <p:nvSpPr>
          <p:cNvPr id="3" name="Plassholder for innhold 2"/>
          <p:cNvSpPr>
            <a:spLocks noGrp="1"/>
          </p:cNvSpPr>
          <p:nvPr>
            <p:ph idx="1"/>
          </p:nvPr>
        </p:nvSpPr>
        <p:spPr/>
        <p:txBody>
          <a:bodyPr anchor="b">
            <a:normAutofit/>
          </a:bodyPr>
          <a:lstStyle/>
          <a:p>
            <a:pPr marL="0" indent="0">
              <a:lnSpc>
                <a:spcPct val="110000"/>
              </a:lnSpc>
              <a:buNone/>
            </a:pPr>
            <a:r>
              <a:rPr lang="nb-NO" dirty="0"/>
              <a:t>Bruk ca. 5 minutter hver på å dele en vellykket </a:t>
            </a:r>
            <a:br>
              <a:rPr lang="nb-NO" dirty="0"/>
            </a:br>
            <a:r>
              <a:rPr lang="nb-NO" dirty="0"/>
              <a:t>mestringserfaring – en situasjon du var spesielt fornøyd </a:t>
            </a:r>
            <a:br>
              <a:rPr lang="nb-NO" dirty="0"/>
            </a:br>
            <a:r>
              <a:rPr lang="nb-NO" dirty="0"/>
              <a:t>med hvordan du håndterte</a:t>
            </a:r>
          </a:p>
          <a:p>
            <a:pPr>
              <a:lnSpc>
                <a:spcPct val="110000"/>
              </a:lnSpc>
            </a:pPr>
            <a:endParaRPr lang="nb-NO" dirty="0"/>
          </a:p>
          <a:p>
            <a:pPr marL="514350" indent="-514350">
              <a:lnSpc>
                <a:spcPct val="110000"/>
              </a:lnSpc>
              <a:buFont typeface="+mj-lt"/>
              <a:buAutoNum type="arabicPeriod"/>
            </a:pPr>
            <a:r>
              <a:rPr lang="nb-NO" dirty="0"/>
              <a:t>Hva var det med måten du tenkte, følte og handlet på </a:t>
            </a:r>
            <a:br>
              <a:rPr lang="nb-NO" dirty="0"/>
            </a:br>
            <a:r>
              <a:rPr lang="nb-NO" dirty="0"/>
              <a:t>som gjorde at du lyktes, tror du?</a:t>
            </a:r>
          </a:p>
          <a:p>
            <a:pPr marL="514350" indent="-514350">
              <a:lnSpc>
                <a:spcPct val="110000"/>
              </a:lnSpc>
              <a:buFont typeface="+mj-lt"/>
              <a:buAutoNum type="arabicPeriod"/>
            </a:pPr>
            <a:endParaRPr lang="nb-NO" dirty="0"/>
          </a:p>
          <a:p>
            <a:pPr marL="514350" indent="-514350">
              <a:lnSpc>
                <a:spcPct val="110000"/>
              </a:lnSpc>
              <a:buFont typeface="+mj-lt"/>
              <a:buAutoNum type="arabicPeriod"/>
            </a:pPr>
            <a:r>
              <a:rPr lang="nb-NO" dirty="0"/>
              <a:t>Kjenner du igjen noen av mestringsformene vi har snakket om?</a:t>
            </a:r>
          </a:p>
        </p:txBody>
      </p:sp>
      <p:pic>
        <p:nvPicPr>
          <p:cNvPr id="4" name="Bilde 3">
            <a:extLst>
              <a:ext uri="{FF2B5EF4-FFF2-40B4-BE49-F238E27FC236}">
                <a16:creationId xmlns:a16="http://schemas.microsoft.com/office/drawing/2014/main" id="{AD7DE30E-7A3A-386E-8479-02456480E8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81677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err="1">
                <a:latin typeface="+mj-lt"/>
              </a:rPr>
              <a:t>Mindfulness</a:t>
            </a:r>
            <a:endParaRPr lang="nb-NO" dirty="0">
              <a:latin typeface="+mj-lt"/>
            </a:endParaRP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cs typeface="Calibri" panose="020F0502020204030204" pitchFamily="34" charset="0"/>
              </a:rPr>
              <a:t>Tanker, fornemmelser og følelser krever vår oppmerksomhet</a:t>
            </a:r>
          </a:p>
          <a:p>
            <a:pPr marL="0" indent="0">
              <a:buNone/>
            </a:pPr>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I </a:t>
            </a:r>
            <a:r>
              <a:rPr lang="nb-NO" dirty="0" err="1">
                <a:ea typeface="Cambria" panose="02040503050406030204" pitchFamily="18" charset="0"/>
                <a:cs typeface="Calibri" panose="020F0502020204030204" pitchFamily="34" charset="0"/>
              </a:rPr>
              <a:t>Mindfulness</a:t>
            </a:r>
            <a:r>
              <a:rPr lang="nb-NO" dirty="0">
                <a:ea typeface="Cambria" panose="02040503050406030204" pitchFamily="18" charset="0"/>
                <a:cs typeface="Calibri" panose="020F0502020204030204" pitchFamily="34" charset="0"/>
              </a:rPr>
              <a:t> trener man aktivt på ikke å </a:t>
            </a:r>
            <a:r>
              <a:rPr lang="nb-NO" i="1" dirty="0">
                <a:ea typeface="Cambria" panose="02040503050406030204" pitchFamily="18" charset="0"/>
                <a:cs typeface="Calibri" panose="020F0502020204030204" pitchFamily="34" charset="0"/>
              </a:rPr>
              <a:t>måtte</a:t>
            </a:r>
            <a:r>
              <a:rPr lang="nb-NO" dirty="0">
                <a:ea typeface="Cambria" panose="02040503050406030204" pitchFamily="18" charset="0"/>
                <a:cs typeface="Calibri" panose="020F0502020204030204" pitchFamily="34" charset="0"/>
              </a:rPr>
              <a:t> reagere på disse</a:t>
            </a:r>
          </a:p>
          <a:p>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Kun legge merke til det som skjer her-og-nå</a:t>
            </a:r>
          </a:p>
          <a:p>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En observerende holdning gir selvinnsikt og bidrar til indre ro</a:t>
            </a:r>
          </a:p>
        </p:txBody>
      </p:sp>
    </p:spTree>
    <p:extLst>
      <p:ext uri="{BB962C8B-B14F-4D97-AF65-F5344CB8AC3E}">
        <p14:creationId xmlns:p14="http://schemas.microsoft.com/office/powerpoint/2010/main" val="283916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Øvelse i oppmerksomt nærvær</a:t>
            </a:r>
          </a:p>
        </p:txBody>
      </p:sp>
      <p:sp>
        <p:nvSpPr>
          <p:cNvPr id="3" name="Plassholder for innhold 2"/>
          <p:cNvSpPr>
            <a:spLocks noGrp="1"/>
          </p:cNvSpPr>
          <p:nvPr>
            <p:ph idx="1"/>
          </p:nvPr>
        </p:nvSpPr>
        <p:spPr/>
        <p:txBody>
          <a:bodyPr anchor="b">
            <a:normAutofit/>
          </a:bodyPr>
          <a:lstStyle/>
          <a:p>
            <a:pPr marL="457200" indent="-457200">
              <a:buFont typeface="+mj-lt"/>
              <a:buAutoNum type="arabicPeriod"/>
            </a:pPr>
            <a:r>
              <a:rPr lang="nb-NO" dirty="0">
                <a:ea typeface="Cambria" panose="02040503050406030204" pitchFamily="18" charset="0"/>
                <a:cs typeface="Calibri" panose="020F0502020204030204" pitchFamily="34" charset="0"/>
              </a:rPr>
              <a:t>Sitt med rett rygg</a:t>
            </a:r>
          </a:p>
          <a:p>
            <a:pPr marL="457200" indent="-457200">
              <a:buFont typeface="+mj-lt"/>
              <a:buAutoNum type="arabicPeriod"/>
            </a:pPr>
            <a:r>
              <a:rPr lang="nb-NO" dirty="0">
                <a:ea typeface="Cambria" panose="02040503050406030204" pitchFamily="18" charset="0"/>
                <a:cs typeface="Calibri" panose="020F0502020204030204" pitchFamily="34" charset="0"/>
              </a:rPr>
              <a:t>Lukk øynene</a:t>
            </a:r>
          </a:p>
          <a:p>
            <a:pPr marL="457200" indent="-457200">
              <a:buFont typeface="+mj-lt"/>
              <a:buAutoNum type="arabicPeriod"/>
            </a:pPr>
            <a:r>
              <a:rPr lang="nb-NO" dirty="0">
                <a:ea typeface="Cambria" panose="02040503050406030204" pitchFamily="18" charset="0"/>
                <a:cs typeface="Calibri" panose="020F0502020204030204" pitchFamily="34" charset="0"/>
              </a:rPr>
              <a:t>Prøv å senke skuldrene og spenne av muskulaturen i kroppen</a:t>
            </a:r>
          </a:p>
          <a:p>
            <a:pPr marL="457200" indent="-457200">
              <a:buFont typeface="+mj-lt"/>
              <a:buAutoNum type="arabicPeriod"/>
            </a:pPr>
            <a:r>
              <a:rPr lang="nb-NO" dirty="0">
                <a:ea typeface="Cambria" panose="02040503050406030204" pitchFamily="18" charset="0"/>
                <a:cs typeface="Calibri" panose="020F0502020204030204" pitchFamily="34" charset="0"/>
              </a:rPr>
              <a:t>Fokuser på pusten uten å styre den. Legg merke til hvordan luften går inn gjennom nesen/munnen, hvordan lungene fylles, hvordan magen går ut – og omvendt på </a:t>
            </a:r>
            <a:r>
              <a:rPr lang="nb-NO" dirty="0" err="1">
                <a:ea typeface="Cambria" panose="02040503050406030204" pitchFamily="18" charset="0"/>
                <a:cs typeface="Calibri" panose="020F0502020204030204" pitchFamily="34" charset="0"/>
              </a:rPr>
              <a:t>utpust</a:t>
            </a:r>
            <a:endParaRPr lang="nb-NO" dirty="0">
              <a:ea typeface="Cambria" panose="02040503050406030204" pitchFamily="18" charset="0"/>
              <a:cs typeface="Calibri" panose="020F0502020204030204" pitchFamily="34" charset="0"/>
            </a:endParaRPr>
          </a:p>
          <a:p>
            <a:pPr marL="457200" indent="-457200">
              <a:buFont typeface="+mj-lt"/>
              <a:buAutoNum type="arabicPeriod"/>
            </a:pPr>
            <a:r>
              <a:rPr lang="nb-NO" dirty="0">
                <a:ea typeface="Cambria" panose="02040503050406030204" pitchFamily="18" charset="0"/>
                <a:cs typeface="Calibri" panose="020F0502020204030204" pitchFamily="34" charset="0"/>
              </a:rPr>
              <a:t>Hver gang du blir distrahert av indre og ytre stimuli, legger du merke til hva det er, og flytter så oppmerksomheten tilbake til pusten</a:t>
            </a:r>
          </a:p>
          <a:p>
            <a:pPr marL="457200" indent="-457200">
              <a:buFont typeface="+mj-lt"/>
              <a:buAutoNum type="arabicPeriod"/>
            </a:pPr>
            <a:r>
              <a:rPr lang="nb-NO" dirty="0">
                <a:ea typeface="Cambria" panose="02040503050406030204" pitchFamily="18" charset="0"/>
                <a:cs typeface="Calibri" panose="020F0502020204030204" pitchFamily="34" charset="0"/>
              </a:rPr>
              <a:t>Fortsett slik</a:t>
            </a:r>
          </a:p>
        </p:txBody>
      </p:sp>
    </p:spTree>
    <p:extLst>
      <p:ext uri="{BB962C8B-B14F-4D97-AF65-F5344CB8AC3E}">
        <p14:creationId xmlns:p14="http://schemas.microsoft.com/office/powerpoint/2010/main" val="351931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F3B851B2-C9A1-2E4D-C86F-A3DF89EEF40C}"/>
              </a:ext>
            </a:extLst>
          </p:cNvPr>
          <p:cNvSpPr/>
          <p:nvPr/>
        </p:nvSpPr>
        <p:spPr>
          <a:xfrm>
            <a:off x="656726" y="1732871"/>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FF6F0EB1-2B8E-FBE0-7EBC-F17B470DFB0C}"/>
              </a:ext>
            </a:extLst>
          </p:cNvPr>
          <p:cNvSpPr/>
          <p:nvPr/>
        </p:nvSpPr>
        <p:spPr>
          <a:xfrm>
            <a:off x="656726" y="3981029"/>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5EA689E9-5FFC-C864-0E42-3E658FF48226}"/>
              </a:ext>
            </a:extLst>
          </p:cNvPr>
          <p:cNvSpPr/>
          <p:nvPr/>
        </p:nvSpPr>
        <p:spPr>
          <a:xfrm>
            <a:off x="656726" y="5848040"/>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Egenaktivitet til neste gang</a:t>
            </a:r>
          </a:p>
        </p:txBody>
      </p:sp>
      <p:sp>
        <p:nvSpPr>
          <p:cNvPr id="3" name="Plassholder for innhold 2"/>
          <p:cNvSpPr>
            <a:spLocks noGrp="1"/>
          </p:cNvSpPr>
          <p:nvPr>
            <p:ph idx="1"/>
          </p:nvPr>
        </p:nvSpPr>
        <p:spPr>
          <a:xfrm>
            <a:off x="695325" y="1458686"/>
            <a:ext cx="8107481" cy="4850039"/>
          </a:xfrm>
        </p:spPr>
        <p:txBody>
          <a:bodyPr anchor="b">
            <a:normAutofit/>
          </a:bodyPr>
          <a:lstStyle/>
          <a:p>
            <a:pPr marL="457200" indent="-457200">
              <a:lnSpc>
                <a:spcPct val="110000"/>
              </a:lnSpc>
              <a:buFont typeface="+mj-lt"/>
              <a:buAutoNum type="arabicPeriod"/>
            </a:pPr>
            <a:r>
              <a:rPr lang="nb-NO" sz="2400" dirty="0">
                <a:ea typeface="Cambria" panose="02040503050406030204" pitchFamily="18" charset="0"/>
              </a:rPr>
              <a:t>Fyll inn i </a:t>
            </a:r>
            <a:r>
              <a:rPr lang="nb-NO" sz="2400" b="1" dirty="0">
                <a:ea typeface="Cambria" panose="02040503050406030204" pitchFamily="18" charset="0"/>
              </a:rPr>
              <a:t>forebyggelsesplanen</a:t>
            </a:r>
            <a:r>
              <a:rPr lang="nb-NO" sz="2400" dirty="0">
                <a:ea typeface="Cambria" panose="02040503050406030204" pitchFamily="18" charset="0"/>
              </a:rPr>
              <a:t> hvis du mener at </a:t>
            </a:r>
            <a:br>
              <a:rPr lang="nb-NO" sz="2400" dirty="0">
                <a:ea typeface="Cambria" panose="02040503050406030204" pitchFamily="18" charset="0"/>
              </a:rPr>
            </a:br>
            <a:r>
              <a:rPr lang="nb-NO" sz="2400" dirty="0">
                <a:ea typeface="Cambria" panose="02040503050406030204" pitchFamily="18" charset="0"/>
              </a:rPr>
              <a:t>din bruk av visse rusmidler kan være en </a:t>
            </a:r>
            <a:br>
              <a:rPr lang="nb-NO" sz="2400" dirty="0">
                <a:ea typeface="Cambria" panose="02040503050406030204" pitchFamily="18" charset="0"/>
              </a:rPr>
            </a:br>
            <a:r>
              <a:rPr lang="nb-NO" sz="2400" dirty="0">
                <a:ea typeface="Cambria" panose="02040503050406030204" pitchFamily="18" charset="0"/>
              </a:rPr>
              <a:t>risikofaktor for tilbakefall i vedlikeholdsfasen. </a:t>
            </a:r>
            <a:br>
              <a:rPr lang="nb-NO" sz="2400" dirty="0">
                <a:ea typeface="Cambria" panose="02040503050406030204" pitchFamily="18" charset="0"/>
              </a:rPr>
            </a:br>
            <a:r>
              <a:rPr lang="nb-NO" sz="2400" dirty="0">
                <a:ea typeface="Cambria" panose="02040503050406030204" pitchFamily="18" charset="0"/>
              </a:rPr>
              <a:t>Noter ev. tanker om tiltak</a:t>
            </a:r>
          </a:p>
          <a:p>
            <a:pPr marL="457200" indent="-457200">
              <a:lnSpc>
                <a:spcPct val="110000"/>
              </a:lnSpc>
              <a:buFont typeface="+mj-lt"/>
              <a:buAutoNum type="arabicPeriod"/>
            </a:pPr>
            <a:endParaRPr lang="nb-NO" sz="2400" dirty="0">
              <a:ea typeface="Cambria" panose="02040503050406030204" pitchFamily="18" charset="0"/>
            </a:endParaRPr>
          </a:p>
          <a:p>
            <a:pPr marL="457200" indent="-457200">
              <a:lnSpc>
                <a:spcPct val="110000"/>
              </a:lnSpc>
              <a:buFont typeface="+mj-lt"/>
              <a:buAutoNum type="arabicPeriod"/>
            </a:pPr>
            <a:r>
              <a:rPr lang="nb-NO" sz="2400" dirty="0">
                <a:ea typeface="Cambria" panose="02040503050406030204" pitchFamily="18" charset="0"/>
              </a:rPr>
              <a:t>Fyll ut «Spørreskjema om etterlevelse av medisinering ved bipolar lidelse» (SEMB) for hvert medikament du tar </a:t>
            </a:r>
            <a:r>
              <a:rPr lang="nb-NO" sz="2400" u="sng" dirty="0">
                <a:ea typeface="Cambria" panose="02040503050406030204" pitchFamily="18" charset="0"/>
              </a:rPr>
              <a:t>daglig</a:t>
            </a:r>
            <a:r>
              <a:rPr lang="nb-NO" sz="2400" dirty="0">
                <a:ea typeface="Cambria" panose="02040503050406030204" pitchFamily="18" charset="0"/>
              </a:rPr>
              <a:t> for behandling av bipolar lidelse</a:t>
            </a:r>
          </a:p>
          <a:p>
            <a:pPr marL="457200" indent="-457200">
              <a:lnSpc>
                <a:spcPct val="110000"/>
              </a:lnSpc>
              <a:buFont typeface="+mj-lt"/>
              <a:buAutoNum type="arabicPeriod"/>
            </a:pPr>
            <a:endParaRPr lang="nb-NO" sz="2400" dirty="0">
              <a:ea typeface="Cambria" panose="02040503050406030204" pitchFamily="18" charset="0"/>
            </a:endParaRPr>
          </a:p>
          <a:p>
            <a:pPr marL="457200" indent="-457200">
              <a:lnSpc>
                <a:spcPct val="110000"/>
              </a:lnSpc>
              <a:buFont typeface="+mj-lt"/>
              <a:buAutoNum type="arabicPeriod"/>
            </a:pPr>
            <a:r>
              <a:rPr lang="nb-NO" sz="2400" dirty="0">
                <a:ea typeface="Cambria" panose="02040503050406030204" pitchFamily="18" charset="0"/>
              </a:rPr>
              <a:t>Fortsett å registrere i stemningsdagboken</a:t>
            </a:r>
          </a:p>
        </p:txBody>
      </p:sp>
      <p:pic>
        <p:nvPicPr>
          <p:cNvPr id="4" name="Bilde 3">
            <a:extLst>
              <a:ext uri="{FF2B5EF4-FFF2-40B4-BE49-F238E27FC236}">
                <a16:creationId xmlns:a16="http://schemas.microsoft.com/office/drawing/2014/main" id="{3C61408C-B7E2-4EA0-8F3E-2277231457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pic>
        <p:nvPicPr>
          <p:cNvPr id="10" name="Bilde 9" descr="Et bilde som inneholder skjermbilde, mønster, sort og hvit&#10;&#10;Automatisk generert beskrivelse">
            <a:extLst>
              <a:ext uri="{FF2B5EF4-FFF2-40B4-BE49-F238E27FC236}">
                <a16:creationId xmlns:a16="http://schemas.microsoft.com/office/drawing/2014/main" id="{77D75A91-2B96-1201-C05B-40284273F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2926" y="3860799"/>
            <a:ext cx="2425051" cy="2425051"/>
          </a:xfrm>
          <a:prstGeom prst="rect">
            <a:avLst/>
          </a:prstGeom>
        </p:spPr>
      </p:pic>
      <p:sp>
        <p:nvSpPr>
          <p:cNvPr id="5" name="TekstSylinder 4">
            <a:extLst>
              <a:ext uri="{FF2B5EF4-FFF2-40B4-BE49-F238E27FC236}">
                <a16:creationId xmlns:a16="http://schemas.microsoft.com/office/drawing/2014/main" id="{60363459-9A4E-75D5-7DC6-4F0DA86C7F4D}"/>
              </a:ext>
            </a:extLst>
          </p:cNvPr>
          <p:cNvSpPr txBox="1"/>
          <p:nvPr/>
        </p:nvSpPr>
        <p:spPr>
          <a:xfrm>
            <a:off x="10002647" y="6266989"/>
            <a:ext cx="720069" cy="369332"/>
          </a:xfrm>
          <a:prstGeom prst="rect">
            <a:avLst/>
          </a:prstGeom>
          <a:noFill/>
        </p:spPr>
        <p:txBody>
          <a:bodyPr wrap="none" rtlCol="0">
            <a:spAutoFit/>
          </a:bodyPr>
          <a:lstStyle/>
          <a:p>
            <a:r>
              <a:rPr lang="nb-NO" dirty="0"/>
              <a:t>SEMB</a:t>
            </a:r>
          </a:p>
        </p:txBody>
      </p:sp>
    </p:spTree>
    <p:extLst>
      <p:ext uri="{BB962C8B-B14F-4D97-AF65-F5344CB8AC3E}">
        <p14:creationId xmlns:p14="http://schemas.microsoft.com/office/powerpoint/2010/main" val="226073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5">
            <a:extLst>
              <a:ext uri="{FF2B5EF4-FFF2-40B4-BE49-F238E27FC236}">
                <a16:creationId xmlns:a16="http://schemas.microsoft.com/office/drawing/2014/main" id="{CE87C631-0FD9-00A2-D9E3-A4527AD9CD05}"/>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4" name="LOGO png Rådet for psykisk helse.png" descr="LOGO png Rådet for psykisk helse.png">
            <a:extLst>
              <a:ext uri="{FF2B5EF4-FFF2-40B4-BE49-F238E27FC236}">
                <a16:creationId xmlns:a16="http://schemas.microsoft.com/office/drawing/2014/main" id="{1718E65C-E401-9012-7C66-F1E92813E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5" name="Bilde" descr="Bilde">
            <a:extLst>
              <a:ext uri="{FF2B5EF4-FFF2-40B4-BE49-F238E27FC236}">
                <a16:creationId xmlns:a16="http://schemas.microsoft.com/office/drawing/2014/main" id="{C3A1DBE1-5E1D-36C1-8483-BADB5F6B6F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6" name="logo_transparent-01.png" descr="logo_transparent-01.png">
            <a:extLst>
              <a:ext uri="{FF2B5EF4-FFF2-40B4-BE49-F238E27FC236}">
                <a16:creationId xmlns:a16="http://schemas.microsoft.com/office/drawing/2014/main" id="{21BF66CA-C6E5-463E-3EF2-C43B4C68C538}"/>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7" name="50830959051_658d4b82a4_o.png" descr="50830959051_658d4b82a4_o.png">
            <a:extLst>
              <a:ext uri="{FF2B5EF4-FFF2-40B4-BE49-F238E27FC236}">
                <a16:creationId xmlns:a16="http://schemas.microsoft.com/office/drawing/2014/main" id="{7DDA767E-F6F5-EF6E-2CC4-743855098E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063F22C4-9E78-056B-2FD7-53130DDF5C2E}"/>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64515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Dagens tema</a:t>
            </a:r>
          </a:p>
        </p:txBody>
      </p:sp>
      <p:sp>
        <p:nvSpPr>
          <p:cNvPr id="3" name="Plassholder for innhold 2"/>
          <p:cNvSpPr>
            <a:spLocks noGrp="1"/>
          </p:cNvSpPr>
          <p:nvPr>
            <p:ph idx="1"/>
          </p:nvPr>
        </p:nvSpPr>
        <p:spPr/>
        <p:txBody>
          <a:bodyPr anchor="b"/>
          <a:lstStyle/>
          <a:p>
            <a:r>
              <a:rPr lang="nb-NO" dirty="0"/>
              <a:t>Ruslidelser, rusmiddelbruk og bipolar lidelse</a:t>
            </a:r>
          </a:p>
          <a:p>
            <a:pPr lvl="1"/>
            <a:r>
              <a:rPr lang="nb-NO" dirty="0"/>
              <a:t>Summegruppe: egne erfaringer med rusmidler og bipolar lidelse</a:t>
            </a:r>
          </a:p>
          <a:p>
            <a:pPr lvl="1"/>
            <a:r>
              <a:rPr lang="nb-NO" dirty="0"/>
              <a:t>Aktivitet: rusmiddelbruk i stemningsdagboken</a:t>
            </a:r>
          </a:p>
          <a:p>
            <a:r>
              <a:rPr lang="nb-NO" dirty="0"/>
              <a:t>Stressmestring: to hovedstrategier</a:t>
            </a:r>
          </a:p>
          <a:p>
            <a:pPr lvl="1"/>
            <a:r>
              <a:rPr lang="nb-NO" dirty="0"/>
              <a:t>Summegruppe: erfaringer med vellykket mestring</a:t>
            </a:r>
          </a:p>
          <a:p>
            <a:r>
              <a:rPr lang="nb-NO" dirty="0" err="1"/>
              <a:t>Mindfulness</a:t>
            </a:r>
            <a:r>
              <a:rPr lang="nb-NO" dirty="0"/>
              <a:t> </a:t>
            </a:r>
          </a:p>
          <a:p>
            <a:pPr lvl="1"/>
            <a:r>
              <a:rPr lang="nb-NO" dirty="0"/>
              <a:t>Øvelse: oppmerksomt nærvær</a:t>
            </a:r>
          </a:p>
          <a:p>
            <a:r>
              <a:rPr lang="nb-NO" dirty="0"/>
              <a:t>Egenaktivitet til neste gang</a:t>
            </a:r>
          </a:p>
        </p:txBody>
      </p:sp>
    </p:spTree>
    <p:extLst>
      <p:ext uri="{BB962C8B-B14F-4D97-AF65-F5344CB8AC3E}">
        <p14:creationId xmlns:p14="http://schemas.microsoft.com/office/powerpoint/2010/main" val="284369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t>Forebyggelsesplanen</a:t>
            </a:r>
            <a:endParaRPr lang="nb-NO" dirty="0"/>
          </a:p>
        </p:txBody>
      </p:sp>
      <p:sp>
        <p:nvSpPr>
          <p:cNvPr id="3" name="Plassholder for innhold 2"/>
          <p:cNvSpPr>
            <a:spLocks noGrp="1"/>
          </p:cNvSpPr>
          <p:nvPr>
            <p:ph idx="1"/>
          </p:nvPr>
        </p:nvSpPr>
        <p:spPr/>
        <p:txBody>
          <a:bodyPr anchor="b"/>
          <a:lstStyle/>
          <a:p>
            <a:pPr marL="514350" indent="-514350">
              <a:buFont typeface="+mj-lt"/>
              <a:buAutoNum type="arabicPeriod"/>
            </a:pPr>
            <a:r>
              <a:rPr lang="nb-NO" altLang="nb-NO" dirty="0">
                <a:solidFill>
                  <a:schemeClr val="tx1"/>
                </a:solidFill>
                <a:ea typeface="Cambria" panose="02040503050406030204" pitchFamily="18" charset="0"/>
                <a:cs typeface="Calibri" panose="020F0502020204030204" pitchFamily="34" charset="0"/>
              </a:rPr>
              <a:t>Motivasjon for forebygging</a:t>
            </a:r>
          </a:p>
          <a:p>
            <a:pPr marL="914400" lvl="1" indent="-514350">
              <a:buFont typeface="+mj-lt"/>
              <a:buAutoNum type="arabicPeriod"/>
            </a:pPr>
            <a:endParaRPr lang="nb-NO" altLang="nb-NO" sz="2800" dirty="0">
              <a:solidFill>
                <a:schemeClr val="tx1"/>
              </a:solidFill>
              <a:ea typeface="Cambria" panose="02040503050406030204" pitchFamily="18" charset="0"/>
              <a:cs typeface="Calibri" panose="020F0502020204030204" pitchFamily="34" charset="0"/>
            </a:endParaRPr>
          </a:p>
          <a:p>
            <a:pPr marL="457200" indent="-514350">
              <a:buFont typeface="+mj-lt"/>
              <a:buAutoNum type="arabicPeriod"/>
            </a:pPr>
            <a:r>
              <a:rPr lang="nb-NO" altLang="nb-NO" b="1" dirty="0">
                <a:solidFill>
                  <a:schemeClr val="tx1"/>
                </a:solidFill>
                <a:ea typeface="Cambria" panose="02040503050406030204" pitchFamily="18" charset="0"/>
                <a:cs typeface="Calibri" panose="020F0502020204030204" pitchFamily="34" charset="0"/>
              </a:rPr>
              <a:t>Forebygging i vedlikeholdsfasen</a:t>
            </a:r>
          </a:p>
          <a:p>
            <a:pPr marL="1314450" lvl="2" indent="-457200"/>
            <a:r>
              <a:rPr lang="nb-NO" altLang="nb-NO" sz="2400" b="1" dirty="0">
                <a:solidFill>
                  <a:schemeClr val="tx1"/>
                </a:solidFill>
                <a:ea typeface="Cambria" panose="02040503050406030204" pitchFamily="18" charset="0"/>
                <a:cs typeface="Calibri" panose="020F0502020204030204" pitchFamily="34" charset="0"/>
              </a:rPr>
              <a:t>Risikofaktorer i vedlikeholdsfasen</a:t>
            </a:r>
          </a:p>
          <a:p>
            <a:pPr marL="1314450" lvl="2" indent="-457200"/>
            <a:r>
              <a:rPr lang="nb-NO" altLang="nb-NO" sz="2400" b="1" dirty="0">
                <a:solidFill>
                  <a:schemeClr val="tx1"/>
                </a:solidFill>
                <a:ea typeface="Cambria" panose="02040503050406030204" pitchFamily="18" charset="0"/>
                <a:cs typeface="Calibri" panose="020F0502020204030204" pitchFamily="34" charset="0"/>
              </a:rPr>
              <a:t>Tiltak overfor risikofaktorer</a:t>
            </a:r>
          </a:p>
          <a:p>
            <a:pPr marL="914400" lvl="1" indent="-514350">
              <a:buFont typeface="+mj-lt"/>
              <a:buAutoNum type="arabicPeriod"/>
            </a:pPr>
            <a:endParaRPr lang="nb-NO" altLang="nb-NO" sz="2800" dirty="0">
              <a:solidFill>
                <a:schemeClr val="tx1"/>
              </a:solidFill>
              <a:ea typeface="Cambria" panose="02040503050406030204" pitchFamily="18" charset="0"/>
              <a:cs typeface="Calibri" panose="020F0502020204030204" pitchFamily="34" charset="0"/>
            </a:endParaRPr>
          </a:p>
          <a:p>
            <a:pPr marL="457200" indent="-514350">
              <a:buFont typeface="+mj-lt"/>
              <a:buAutoNum type="arabicPeriod"/>
            </a:pPr>
            <a:r>
              <a:rPr lang="nb-NO" altLang="nb-NO" dirty="0">
                <a:solidFill>
                  <a:schemeClr val="tx1"/>
                </a:solidFill>
                <a:ea typeface="Cambria" panose="02040503050406030204" pitchFamily="18" charset="0"/>
                <a:cs typeface="Calibri" panose="020F0502020204030204" pitchFamily="34" charset="0"/>
              </a:rPr>
              <a:t>Forebygging i varselfasen</a:t>
            </a:r>
          </a:p>
        </p:txBody>
      </p:sp>
      <p:pic>
        <p:nvPicPr>
          <p:cNvPr id="5" name="Bilde 4" descr="Et bilde som inneholder skjermbilde, mønster, sort og hvit, Symmetri&#10;&#10;Automatisk generert beskrivelse">
            <a:extLst>
              <a:ext uri="{FF2B5EF4-FFF2-40B4-BE49-F238E27FC236}">
                <a16:creationId xmlns:a16="http://schemas.microsoft.com/office/drawing/2014/main" id="{23774895-8FDE-4CBB-D5FB-CA442A373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0610" y="1195661"/>
            <a:ext cx="1921855" cy="1921855"/>
          </a:xfrm>
          <a:prstGeom prst="rect">
            <a:avLst/>
          </a:prstGeom>
        </p:spPr>
      </p:pic>
      <p:pic>
        <p:nvPicPr>
          <p:cNvPr id="6" name="Bilde 5" descr="Et bilde som inneholder skjermbilde, mønster, sort og hvit, Symmetri">
            <a:extLst>
              <a:ext uri="{FF2B5EF4-FFF2-40B4-BE49-F238E27FC236}">
                <a16:creationId xmlns:a16="http://schemas.microsoft.com/office/drawing/2014/main" id="{6B3ECBF1-DCDA-1339-F206-05F018647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9712" y="3944726"/>
            <a:ext cx="1918154" cy="1918154"/>
          </a:xfrm>
          <a:prstGeom prst="rect">
            <a:avLst/>
          </a:prstGeom>
        </p:spPr>
      </p:pic>
      <p:sp>
        <p:nvSpPr>
          <p:cNvPr id="7" name="TekstSylinder 6">
            <a:extLst>
              <a:ext uri="{FF2B5EF4-FFF2-40B4-BE49-F238E27FC236}">
                <a16:creationId xmlns:a16="http://schemas.microsoft.com/office/drawing/2014/main" id="{68A812FE-793A-D433-D92D-9DC6FD4CE6FE}"/>
              </a:ext>
            </a:extLst>
          </p:cNvPr>
          <p:cNvSpPr txBox="1"/>
          <p:nvPr/>
        </p:nvSpPr>
        <p:spPr>
          <a:xfrm>
            <a:off x="10127752" y="3083974"/>
            <a:ext cx="820663" cy="461665"/>
          </a:xfrm>
          <a:prstGeom prst="rect">
            <a:avLst/>
          </a:prstGeom>
          <a:noFill/>
        </p:spPr>
        <p:txBody>
          <a:bodyPr wrap="square" rtlCol="0">
            <a:spAutoFit/>
          </a:bodyPr>
          <a:lstStyle/>
          <a:p>
            <a:r>
              <a:rPr lang="nb-NO" sz="2400" dirty="0" err="1"/>
              <a:t>Pdf</a:t>
            </a:r>
            <a:endParaRPr lang="nb-NO" sz="2400" dirty="0"/>
          </a:p>
        </p:txBody>
      </p:sp>
      <p:sp>
        <p:nvSpPr>
          <p:cNvPr id="8" name="TekstSylinder 7">
            <a:extLst>
              <a:ext uri="{FF2B5EF4-FFF2-40B4-BE49-F238E27FC236}">
                <a16:creationId xmlns:a16="http://schemas.microsoft.com/office/drawing/2014/main" id="{6B9A3D46-DB1D-B46A-2E01-1EE1128E8CE4}"/>
              </a:ext>
            </a:extLst>
          </p:cNvPr>
          <p:cNvSpPr txBox="1"/>
          <p:nvPr/>
        </p:nvSpPr>
        <p:spPr>
          <a:xfrm>
            <a:off x="9446094" y="5826880"/>
            <a:ext cx="1904657" cy="461665"/>
          </a:xfrm>
          <a:prstGeom prst="rect">
            <a:avLst/>
          </a:prstGeom>
          <a:noFill/>
        </p:spPr>
        <p:txBody>
          <a:bodyPr wrap="square" rtlCol="0">
            <a:spAutoFit/>
          </a:bodyPr>
          <a:lstStyle/>
          <a:p>
            <a:pPr algn="ctr"/>
            <a:r>
              <a:rPr lang="nb-NO" sz="2400" dirty="0"/>
              <a:t>Redigerbar</a:t>
            </a:r>
          </a:p>
        </p:txBody>
      </p:sp>
    </p:spTree>
    <p:extLst>
      <p:ext uri="{BB962C8B-B14F-4D97-AF65-F5344CB8AC3E}">
        <p14:creationId xmlns:p14="http://schemas.microsoft.com/office/powerpoint/2010/main" val="26490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Ruslidelser ved bipolar lidelse</a:t>
            </a:r>
          </a:p>
        </p:txBody>
      </p:sp>
      <p:sp>
        <p:nvSpPr>
          <p:cNvPr id="3" name="Plassholder for innhold 2"/>
          <p:cNvSpPr>
            <a:spLocks noGrp="1"/>
          </p:cNvSpPr>
          <p:nvPr>
            <p:ph idx="1"/>
          </p:nvPr>
        </p:nvSpPr>
        <p:spPr/>
        <p:txBody>
          <a:bodyPr anchor="b">
            <a:normAutofit fontScale="92500" lnSpcReduction="10000"/>
          </a:bodyPr>
          <a:lstStyle/>
          <a:p>
            <a:r>
              <a:rPr lang="nb-NO" sz="3000" dirty="0">
                <a:ea typeface="Cambria" panose="02040503050406030204" pitchFamily="18" charset="0"/>
              </a:rPr>
              <a:t>42 % oppfyller kriterier for en ruslidelse </a:t>
            </a:r>
            <a:r>
              <a:rPr lang="nb-NO" sz="3000" i="1" dirty="0">
                <a:ea typeface="Cambria" panose="02040503050406030204" pitchFamily="18" charset="0"/>
              </a:rPr>
              <a:t>i løpet av livet</a:t>
            </a:r>
          </a:p>
          <a:p>
            <a:pPr marL="0" indent="0">
              <a:buNone/>
            </a:pPr>
            <a:endParaRPr lang="nb-NO" sz="3000" dirty="0">
              <a:ea typeface="Cambria" panose="02040503050406030204" pitchFamily="18" charset="0"/>
            </a:endParaRPr>
          </a:p>
          <a:p>
            <a:r>
              <a:rPr lang="nb-NO" sz="3000" dirty="0">
                <a:ea typeface="Cambria" panose="02040503050406030204" pitchFamily="18" charset="0"/>
              </a:rPr>
              <a:t>Forekomsten er omtrent 3x høyere enn i befolkningen generelt</a:t>
            </a:r>
          </a:p>
          <a:p>
            <a:endParaRPr lang="nb-NO" dirty="0"/>
          </a:p>
          <a:p>
            <a:pPr lvl="1"/>
            <a:r>
              <a:rPr lang="nb-NO" sz="2600" dirty="0">
                <a:ea typeface="Cambria" panose="02040503050406030204" pitchFamily="18" charset="0"/>
              </a:rPr>
              <a:t>Alkohol 30 %</a:t>
            </a:r>
          </a:p>
          <a:p>
            <a:pPr lvl="1"/>
            <a:r>
              <a:rPr lang="nb-NO" sz="2600" dirty="0">
                <a:ea typeface="Cambria" panose="02040503050406030204" pitchFamily="18" charset="0"/>
              </a:rPr>
              <a:t>Cannabis 20 %</a:t>
            </a:r>
          </a:p>
          <a:p>
            <a:pPr lvl="1"/>
            <a:r>
              <a:rPr lang="nb-NO" sz="2600" dirty="0">
                <a:ea typeface="Cambria" panose="02040503050406030204" pitchFamily="18" charset="0"/>
              </a:rPr>
              <a:t>Kokain 11 %</a:t>
            </a:r>
          </a:p>
          <a:p>
            <a:pPr lvl="1"/>
            <a:r>
              <a:rPr lang="nb-NO" sz="2600" dirty="0">
                <a:ea typeface="Cambria" panose="02040503050406030204" pitchFamily="18" charset="0"/>
              </a:rPr>
              <a:t>Amfetamin, opiater og hallusinogener 5-7 % hver</a:t>
            </a:r>
          </a:p>
          <a:p>
            <a:endParaRPr lang="nb-NO" dirty="0"/>
          </a:p>
          <a:p>
            <a:r>
              <a:rPr lang="nb-NO" sz="3000" dirty="0"/>
              <a:t>Skadelig bruk eller avhengighet av vanedannende legemidler</a:t>
            </a:r>
            <a:endParaRPr lang="nb-NO" sz="3000" dirty="0">
              <a:ea typeface="Cambria" panose="02040503050406030204" pitchFamily="18" charset="0"/>
            </a:endParaRPr>
          </a:p>
        </p:txBody>
      </p:sp>
    </p:spTree>
    <p:extLst>
      <p:ext uri="{BB962C8B-B14F-4D97-AF65-F5344CB8AC3E}">
        <p14:creationId xmlns:p14="http://schemas.microsoft.com/office/powerpoint/2010/main" val="423591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E32275C-DB7C-BF0F-63D6-EAA9B6D5CF0D}"/>
              </a:ext>
            </a:extLst>
          </p:cNvPr>
          <p:cNvSpPr>
            <a:spLocks noGrp="1"/>
          </p:cNvSpPr>
          <p:nvPr>
            <p:ph type="title"/>
          </p:nvPr>
        </p:nvSpPr>
        <p:spPr/>
        <p:txBody>
          <a:bodyPr anchor="t">
            <a:normAutofit/>
          </a:bodyPr>
          <a:lstStyle/>
          <a:p>
            <a:r>
              <a:rPr lang="nb-NO" dirty="0">
                <a:latin typeface="+mj-lt"/>
              </a:rPr>
              <a:t>Ruslidelser forekommer hyppigere hos menn</a:t>
            </a:r>
          </a:p>
        </p:txBody>
      </p:sp>
      <p:pic>
        <p:nvPicPr>
          <p:cNvPr id="3" name="Bilde 2" descr="Et bilde som inneholder tekst, diagram, skjermbilde, Font&#10;&#10;Automatisk generert beskrivelse">
            <a:extLst>
              <a:ext uri="{FF2B5EF4-FFF2-40B4-BE49-F238E27FC236}">
                <a16:creationId xmlns:a16="http://schemas.microsoft.com/office/drawing/2014/main" id="{F5F2763F-689F-9533-2155-67C3F5AEB5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98" t="25157" r="5187" b="4225"/>
          <a:stretch/>
        </p:blipFill>
        <p:spPr>
          <a:xfrm>
            <a:off x="666340" y="1479758"/>
            <a:ext cx="10598322" cy="4794043"/>
          </a:xfrm>
          <a:prstGeom prst="rect">
            <a:avLst/>
          </a:prstGeom>
        </p:spPr>
      </p:pic>
    </p:spTree>
    <p:extLst>
      <p:ext uri="{BB962C8B-B14F-4D97-AF65-F5344CB8AC3E}">
        <p14:creationId xmlns:p14="http://schemas.microsoft.com/office/powerpoint/2010/main" val="41095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Rusmiddelbruk og bipolar lidelse</a:t>
            </a:r>
          </a:p>
        </p:txBody>
      </p:sp>
      <p:sp>
        <p:nvSpPr>
          <p:cNvPr id="7" name="TekstSylinder 6">
            <a:extLst>
              <a:ext uri="{FF2B5EF4-FFF2-40B4-BE49-F238E27FC236}">
                <a16:creationId xmlns:a16="http://schemas.microsoft.com/office/drawing/2014/main" id="{18511D41-9445-577D-835B-6C96231439A8}"/>
              </a:ext>
            </a:extLst>
          </p:cNvPr>
          <p:cNvSpPr txBox="1"/>
          <p:nvPr/>
        </p:nvSpPr>
        <p:spPr>
          <a:xfrm>
            <a:off x="878984" y="1716422"/>
            <a:ext cx="3472300" cy="2862322"/>
          </a:xfrm>
          <a:prstGeom prst="rect">
            <a:avLst/>
          </a:prstGeom>
          <a:noFill/>
        </p:spPr>
        <p:txBody>
          <a:bodyPr wrap="square">
            <a:spAutoFit/>
          </a:bodyPr>
          <a:lstStyle/>
          <a:p>
            <a:pPr marL="342900" lvl="0" indent="-342900">
              <a:buFont typeface="Arial" panose="020B0604020202020204" pitchFamily="34" charset="0"/>
              <a:buChar char="•"/>
            </a:pPr>
            <a:r>
              <a:rPr lang="nb-NO" sz="2000" dirty="0"/>
              <a:t>Tilbakefall</a:t>
            </a:r>
          </a:p>
          <a:p>
            <a:pPr marL="342900" lvl="0" indent="-342900">
              <a:buFont typeface="Arial" panose="020B0604020202020204" pitchFamily="34" charset="0"/>
              <a:buChar char="•"/>
            </a:pPr>
            <a:r>
              <a:rPr lang="nb-NO" sz="2000" dirty="0"/>
              <a:t>Forsterkede svingningene </a:t>
            </a:r>
          </a:p>
          <a:p>
            <a:pPr marL="342900" lvl="0" indent="-342900">
              <a:buFont typeface="Arial" panose="020B0604020202020204" pitchFamily="34" charset="0"/>
              <a:buChar char="•"/>
            </a:pPr>
            <a:r>
              <a:rPr lang="nb-NO" sz="2000" dirty="0"/>
              <a:t>Kompliserer symptombildet</a:t>
            </a:r>
          </a:p>
          <a:p>
            <a:pPr marL="342900" lvl="0" indent="-342900">
              <a:buFont typeface="Arial" panose="020B0604020202020204" pitchFamily="34" charset="0"/>
              <a:buChar char="•"/>
            </a:pPr>
            <a:r>
              <a:rPr lang="nb-NO" sz="2000" dirty="0"/>
              <a:t>Uheldige interaksjoner med medikamenter</a:t>
            </a:r>
          </a:p>
          <a:p>
            <a:pPr marL="342900" lvl="0" indent="-342900">
              <a:buFont typeface="Arial" panose="020B0604020202020204" pitchFamily="34" charset="0"/>
              <a:buChar char="•"/>
            </a:pPr>
            <a:r>
              <a:rPr lang="nb-NO" sz="2000" dirty="0"/>
              <a:t>Selvmordsfare ved depresjon</a:t>
            </a:r>
          </a:p>
          <a:p>
            <a:pPr marL="342900" lvl="0" indent="-342900">
              <a:buFont typeface="Arial" panose="020B0604020202020204" pitchFamily="34" charset="0"/>
              <a:buChar char="•"/>
            </a:pPr>
            <a:r>
              <a:rPr lang="nb-NO" sz="2000" dirty="0"/>
              <a:t>Aggressiv utagering ved (</a:t>
            </a:r>
            <a:r>
              <a:rPr lang="nb-NO" sz="2000" dirty="0" err="1"/>
              <a:t>hypo</a:t>
            </a:r>
            <a:r>
              <a:rPr lang="nb-NO" sz="2000" dirty="0"/>
              <a:t>)mani</a:t>
            </a:r>
          </a:p>
        </p:txBody>
      </p:sp>
      <p:sp>
        <p:nvSpPr>
          <p:cNvPr id="9" name="TekstSylinder 8">
            <a:extLst>
              <a:ext uri="{FF2B5EF4-FFF2-40B4-BE49-F238E27FC236}">
                <a16:creationId xmlns:a16="http://schemas.microsoft.com/office/drawing/2014/main" id="{F63719CA-F3E0-D515-A23D-FEFBC68BBD7F}"/>
              </a:ext>
            </a:extLst>
          </p:cNvPr>
          <p:cNvSpPr txBox="1"/>
          <p:nvPr/>
        </p:nvSpPr>
        <p:spPr>
          <a:xfrm>
            <a:off x="8092966" y="4384025"/>
            <a:ext cx="3741682" cy="1323439"/>
          </a:xfrm>
          <a:prstGeom prst="rect">
            <a:avLst/>
          </a:prstGeom>
          <a:noFill/>
        </p:spPr>
        <p:txBody>
          <a:bodyPr wrap="square">
            <a:spAutoFit/>
          </a:bodyPr>
          <a:lstStyle/>
          <a:p>
            <a:pPr marL="342900" lvl="0" indent="-342900">
              <a:buFont typeface="Arial" panose="020B0604020202020204" pitchFamily="34" charset="0"/>
              <a:buChar char="•"/>
            </a:pPr>
            <a:r>
              <a:rPr lang="nb-NO" sz="2000" dirty="0"/>
              <a:t>Oppfølging av behandling</a:t>
            </a:r>
          </a:p>
          <a:p>
            <a:pPr marL="342900" lvl="0" indent="-342900">
              <a:buFont typeface="Arial" panose="020B0604020202020204" pitchFamily="34" charset="0"/>
              <a:buChar char="•"/>
            </a:pPr>
            <a:r>
              <a:rPr lang="nb-NO" sz="2000" dirty="0"/>
              <a:t>Etterlevelse av medisinering</a:t>
            </a:r>
          </a:p>
          <a:p>
            <a:pPr marL="342900" lvl="0" indent="-342900">
              <a:buFont typeface="Arial" panose="020B0604020202020204" pitchFamily="34" charset="0"/>
              <a:buChar char="•"/>
            </a:pPr>
            <a:r>
              <a:rPr lang="nb-NO" sz="2000" dirty="0"/>
              <a:t>Dømmekraft, kognitiv funksjon</a:t>
            </a:r>
          </a:p>
          <a:p>
            <a:pPr marL="342900" lvl="0" indent="-342900">
              <a:buFont typeface="Arial" panose="020B0604020202020204" pitchFamily="34" charset="0"/>
              <a:buChar char="•"/>
            </a:pPr>
            <a:r>
              <a:rPr lang="nb-NO" sz="2000" dirty="0"/>
              <a:t>Funksjonsnivå</a:t>
            </a:r>
          </a:p>
        </p:txBody>
      </p:sp>
      <p:pic>
        <p:nvPicPr>
          <p:cNvPr id="4" name="Bilde 3" descr="Et bilde som inneholder diagram, design&#10;&#10;Automatisk generert beskrivelse">
            <a:extLst>
              <a:ext uri="{FF2B5EF4-FFF2-40B4-BE49-F238E27FC236}">
                <a16:creationId xmlns:a16="http://schemas.microsoft.com/office/drawing/2014/main" id="{15016277-450D-3AD5-8C5C-3FAB7DCB76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983" t="20751" r="40161" b="13780"/>
          <a:stretch/>
        </p:blipFill>
        <p:spPr>
          <a:xfrm>
            <a:off x="4204138" y="1598733"/>
            <a:ext cx="3888828" cy="4108731"/>
          </a:xfrm>
          <a:prstGeom prst="rect">
            <a:avLst/>
          </a:prstGeom>
        </p:spPr>
      </p:pic>
    </p:spTree>
    <p:extLst>
      <p:ext uri="{BB962C8B-B14F-4D97-AF65-F5344CB8AC3E}">
        <p14:creationId xmlns:p14="http://schemas.microsoft.com/office/powerpoint/2010/main" val="362427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8192834-113C-2463-69D6-02D4078F8BA7}"/>
              </a:ext>
            </a:extLst>
          </p:cNvPr>
          <p:cNvSpPr txBox="1">
            <a:spLocks/>
          </p:cNvSpPr>
          <p:nvPr/>
        </p:nvSpPr>
        <p:spPr>
          <a:xfrm>
            <a:off x="731838" y="548102"/>
            <a:ext cx="10850561" cy="765691"/>
          </a:xfrm>
          <a:prstGeom prst="rect">
            <a:avLst/>
          </a:prstGeom>
        </p:spPr>
        <p:txBody>
          <a:bodyPr anchor="t"/>
          <a:lst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a:lstStyle>
          <a:p>
            <a:r>
              <a:rPr lang="nb-NO" dirty="0"/>
              <a:t>Rusmidler kan være dempende, </a:t>
            </a:r>
            <a:br>
              <a:rPr lang="nb-NO" dirty="0"/>
            </a:br>
            <a:r>
              <a:rPr lang="nb-NO" dirty="0"/>
              <a:t>stimulerende eller hallusinogene</a:t>
            </a:r>
          </a:p>
        </p:txBody>
      </p:sp>
      <p:pic>
        <p:nvPicPr>
          <p:cNvPr id="4" name="Bilde 3">
            <a:extLst>
              <a:ext uri="{FF2B5EF4-FFF2-40B4-BE49-F238E27FC236}">
                <a16:creationId xmlns:a16="http://schemas.microsoft.com/office/drawing/2014/main" id="{2DA1DCA2-BC60-73D2-0382-BF8F804863D4}"/>
              </a:ext>
            </a:extLst>
          </p:cNvPr>
          <p:cNvPicPr>
            <a:picLocks noChangeAspect="1"/>
          </p:cNvPicPr>
          <p:nvPr/>
        </p:nvPicPr>
        <p:blipFill>
          <a:blip r:embed="rId3" cstate="print">
            <a:extLst>
              <a:ext uri="{28A0092B-C50C-407E-A947-70E740481C1C}">
                <a14:useLocalDpi xmlns:a14="http://schemas.microsoft.com/office/drawing/2010/main" val="0"/>
              </a:ext>
            </a:extLst>
          </a:blip>
          <a:srcRect l="5551" r="5551"/>
          <a:stretch/>
        </p:blipFill>
        <p:spPr>
          <a:xfrm>
            <a:off x="2164312" y="1505826"/>
            <a:ext cx="8290695" cy="5245940"/>
          </a:xfrm>
          <a:prstGeom prst="rect">
            <a:avLst/>
          </a:prstGeom>
        </p:spPr>
      </p:pic>
    </p:spTree>
    <p:extLst>
      <p:ext uri="{BB962C8B-B14F-4D97-AF65-F5344CB8AC3E}">
        <p14:creationId xmlns:p14="http://schemas.microsoft.com/office/powerpoint/2010/main" val="21415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Rusmiddeltype og risiko for tilbakefall</a:t>
            </a:r>
          </a:p>
        </p:txBody>
      </p:sp>
      <p:sp>
        <p:nvSpPr>
          <p:cNvPr id="3" name="Plassholder for innhold 2"/>
          <p:cNvSpPr>
            <a:spLocks noGrp="1"/>
          </p:cNvSpPr>
          <p:nvPr>
            <p:ph idx="1"/>
          </p:nvPr>
        </p:nvSpPr>
        <p:spPr>
          <a:xfrm>
            <a:off x="695325" y="1473958"/>
            <a:ext cx="10801350" cy="4834767"/>
          </a:xfrm>
        </p:spPr>
        <p:txBody>
          <a:bodyPr numCol="1" anchor="b">
            <a:noAutofit/>
          </a:bodyPr>
          <a:lstStyle/>
          <a:p>
            <a:pPr marL="0" indent="0">
              <a:buNone/>
            </a:pPr>
            <a:r>
              <a:rPr lang="nb-NO" b="1" dirty="0">
                <a:ea typeface="Cambria" panose="02040503050406030204" pitchFamily="18" charset="0"/>
              </a:rPr>
              <a:t>Stimulerende</a:t>
            </a:r>
          </a:p>
          <a:p>
            <a:pPr lvl="1"/>
            <a:r>
              <a:rPr lang="nb-NO" dirty="0">
                <a:ea typeface="Cambria" panose="02040503050406030204" pitchFamily="18" charset="0"/>
              </a:rPr>
              <a:t>Kan trigge (</a:t>
            </a:r>
            <a:r>
              <a:rPr lang="nb-NO" dirty="0" err="1">
                <a:ea typeface="Cambria" panose="02040503050406030204" pitchFamily="18" charset="0"/>
              </a:rPr>
              <a:t>hypo</a:t>
            </a:r>
            <a:r>
              <a:rPr lang="nb-NO" dirty="0">
                <a:ea typeface="Cambria" panose="02040503050406030204" pitchFamily="18" charset="0"/>
              </a:rPr>
              <a:t>)mani, psykose, blandede episoder, rapid </a:t>
            </a:r>
            <a:r>
              <a:rPr lang="nb-NO" dirty="0" err="1">
                <a:ea typeface="Cambria" panose="02040503050406030204" pitchFamily="18" charset="0"/>
              </a:rPr>
              <a:t>cycling</a:t>
            </a:r>
            <a:endParaRPr lang="nb-NO" dirty="0">
              <a:ea typeface="Cambria" panose="02040503050406030204" pitchFamily="18" charset="0"/>
            </a:endParaRPr>
          </a:p>
          <a:p>
            <a:pPr lvl="1"/>
            <a:r>
              <a:rPr lang="nb-NO" dirty="0">
                <a:ea typeface="Cambria" panose="02040503050406030204" pitchFamily="18" charset="0"/>
              </a:rPr>
              <a:t>Kan forstyrre søvn og døgnrytme</a:t>
            </a:r>
          </a:p>
          <a:p>
            <a:pPr marL="0" indent="0">
              <a:buNone/>
            </a:pPr>
            <a:endParaRPr lang="nb-NO" sz="1200" b="1" dirty="0">
              <a:ea typeface="Cambria" panose="02040503050406030204" pitchFamily="18" charset="0"/>
            </a:endParaRPr>
          </a:p>
          <a:p>
            <a:pPr marL="0" indent="0">
              <a:buNone/>
            </a:pPr>
            <a:r>
              <a:rPr lang="nb-NO" b="1" dirty="0">
                <a:ea typeface="Cambria" panose="02040503050406030204" pitchFamily="18" charset="0"/>
              </a:rPr>
              <a:t>Dempende</a:t>
            </a:r>
            <a:endParaRPr lang="nb-NO" dirty="0">
              <a:ea typeface="Cambria" panose="02040503050406030204" pitchFamily="18" charset="0"/>
            </a:endParaRPr>
          </a:p>
          <a:p>
            <a:pPr marL="0" indent="0">
              <a:buNone/>
            </a:pPr>
            <a:r>
              <a:rPr lang="nb-NO" sz="2400" dirty="0">
                <a:ea typeface="Cambria" panose="02040503050406030204" pitchFamily="18" charset="0"/>
              </a:rPr>
              <a:t>Alkohol er assosiert med…</a:t>
            </a:r>
          </a:p>
          <a:p>
            <a:pPr lvl="1"/>
            <a:r>
              <a:rPr lang="nb-NO" dirty="0">
                <a:ea typeface="Cambria" panose="02040503050406030204" pitchFamily="18" charset="0"/>
              </a:rPr>
              <a:t>økt risiko for tilbakefall</a:t>
            </a:r>
          </a:p>
          <a:p>
            <a:pPr lvl="1"/>
            <a:r>
              <a:rPr lang="nb-NO" dirty="0">
                <a:ea typeface="Cambria" panose="02040503050406030204" pitchFamily="18" charset="0"/>
              </a:rPr>
              <a:t>høyere forekomst av rapid </a:t>
            </a:r>
            <a:r>
              <a:rPr lang="nb-NO" dirty="0" err="1">
                <a:ea typeface="Cambria" panose="02040503050406030204" pitchFamily="18" charset="0"/>
              </a:rPr>
              <a:t>cycling</a:t>
            </a:r>
            <a:endParaRPr lang="nb-NO" dirty="0">
              <a:ea typeface="Cambria" panose="02040503050406030204" pitchFamily="18" charset="0"/>
            </a:endParaRPr>
          </a:p>
          <a:p>
            <a:pPr lvl="1"/>
            <a:r>
              <a:rPr lang="nb-NO" dirty="0">
                <a:ea typeface="Cambria" panose="02040503050406030204" pitchFamily="18" charset="0"/>
              </a:rPr>
              <a:t>høyere forekomst av selvmordstanker og –forsøk</a:t>
            </a:r>
          </a:p>
          <a:p>
            <a:pPr marL="0" indent="0">
              <a:buNone/>
            </a:pPr>
            <a:r>
              <a:rPr lang="nb-NO" b="1" dirty="0">
                <a:ea typeface="Cambria" panose="02040503050406030204" pitchFamily="18" charset="0"/>
              </a:rPr>
              <a:t>Hallusinogene</a:t>
            </a:r>
            <a:endParaRPr lang="nb-NO" dirty="0">
              <a:ea typeface="Cambria" panose="02040503050406030204" pitchFamily="18" charset="0"/>
            </a:endParaRPr>
          </a:p>
          <a:p>
            <a:pPr lvl="1"/>
            <a:r>
              <a:rPr lang="nb-NO" dirty="0">
                <a:ea typeface="Cambria" panose="02040503050406030204" pitchFamily="18" charset="0"/>
              </a:rPr>
              <a:t>Spesielt hallusinogener med </a:t>
            </a:r>
            <a:r>
              <a:rPr lang="nb-NO" dirty="0" err="1">
                <a:ea typeface="Cambria" panose="02040503050406030204" pitchFamily="18" charset="0"/>
              </a:rPr>
              <a:t>stimulanter</a:t>
            </a:r>
            <a:r>
              <a:rPr lang="nb-NO" dirty="0">
                <a:ea typeface="Cambria" panose="02040503050406030204" pitchFamily="18" charset="0"/>
              </a:rPr>
              <a:t> kan utløse (</a:t>
            </a:r>
            <a:r>
              <a:rPr lang="nb-NO" dirty="0" err="1">
                <a:ea typeface="Cambria" panose="02040503050406030204" pitchFamily="18" charset="0"/>
              </a:rPr>
              <a:t>hypo</a:t>
            </a:r>
            <a:r>
              <a:rPr lang="nb-NO" dirty="0">
                <a:ea typeface="Cambria" panose="02040503050406030204" pitchFamily="18" charset="0"/>
              </a:rPr>
              <a:t>)mani og psykose</a:t>
            </a:r>
          </a:p>
        </p:txBody>
      </p:sp>
    </p:spTree>
    <p:extLst>
      <p:ext uri="{BB962C8B-B14F-4D97-AF65-F5344CB8AC3E}">
        <p14:creationId xmlns:p14="http://schemas.microsoft.com/office/powerpoint/2010/main" val="412522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933C9C-8BEE-4285-81E9-BDB871AD1B1B}">
  <ds:schemaRefs>
    <ds:schemaRef ds:uri="http://www.w3.org/XML/1998/namespace"/>
    <ds:schemaRef ds:uri="http://schemas.microsoft.com/office/2006/documentManagement/types"/>
    <ds:schemaRef ds:uri="http://purl.org/dc/dcmitype/"/>
    <ds:schemaRef ds:uri="http://purl.org/dc/elements/1.1/"/>
    <ds:schemaRef ds:uri="4d3b1595-9b96-46af-9399-c0ff91dd2e7e"/>
    <ds:schemaRef ds:uri="http://purl.org/dc/terms/"/>
    <ds:schemaRef ds:uri="http://schemas.microsoft.com/office/2006/metadata/properties"/>
    <ds:schemaRef ds:uri="http://schemas.microsoft.com/office/infopath/2007/PartnerControls"/>
    <ds:schemaRef ds:uri="http://schemas.openxmlformats.org/package/2006/metadata/core-properties"/>
    <ds:schemaRef ds:uri="567e359b-6d16-46d1-9cd0-7fc698a74ca9"/>
  </ds:schemaRefs>
</ds:datastoreItem>
</file>

<file path=customXml/itemProps2.xml><?xml version="1.0" encoding="utf-8"?>
<ds:datastoreItem xmlns:ds="http://schemas.openxmlformats.org/officeDocument/2006/customXml" ds:itemID="{D902512C-8743-4EA4-8761-28EA7C764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9245AA-94FD-4396-938A-0043634E49D3}">
  <ds:schemaRefs>
    <ds:schemaRef ds:uri="http://schemas.microsoft.com/sharepoint/v3/contenttype/forms"/>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26973</TotalTime>
  <Words>5190</Words>
  <Application>Microsoft Office PowerPoint</Application>
  <PresentationFormat>Widescreen</PresentationFormat>
  <Paragraphs>471</Paragraphs>
  <Slides>24</Slides>
  <Notes>24</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24</vt:i4>
      </vt:variant>
    </vt:vector>
  </HeadingPairs>
  <TitlesOfParts>
    <vt:vector size="31" baseType="lpstr">
      <vt:lpstr>Aptos</vt:lpstr>
      <vt:lpstr>Arial</vt:lpstr>
      <vt:lpstr>Calibri</vt:lpstr>
      <vt:lpstr>Calibri Light</vt:lpstr>
      <vt:lpstr>Cambria</vt:lpstr>
      <vt:lpstr>Wingdings</vt:lpstr>
      <vt:lpstr>Bipolarkurs tema 2024</vt:lpstr>
      <vt:lpstr>Rusmidler og  stressmestring</vt:lpstr>
      <vt:lpstr>Egenaktivitet til i dag</vt:lpstr>
      <vt:lpstr>Dagens tema</vt:lpstr>
      <vt:lpstr>Forebyggelsesplanen</vt:lpstr>
      <vt:lpstr>Ruslidelser ved bipolar lidelse</vt:lpstr>
      <vt:lpstr>Ruslidelser forekommer hyppigere hos menn</vt:lpstr>
      <vt:lpstr>Rusmiddelbruk og bipolar lidelse</vt:lpstr>
      <vt:lpstr>PowerPoint-presentasjon</vt:lpstr>
      <vt:lpstr>Rusmiddeltype og risiko for tilbakefall</vt:lpstr>
      <vt:lpstr>Hvordan virker rusmidler?</vt:lpstr>
      <vt:lpstr>Når blir bruk en ruslidelse?</vt:lpstr>
      <vt:lpstr>Hvorfor brukes rusmidler?</vt:lpstr>
      <vt:lpstr>Summegruppe</vt:lpstr>
      <vt:lpstr>Registrering i stemningsdagboken</vt:lpstr>
      <vt:lpstr>Aktivitet: stemningsdagboken</vt:lpstr>
      <vt:lpstr>PowerPoint-presentasjon</vt:lpstr>
      <vt:lpstr>To hovedstrategier for stressmestring</vt:lpstr>
      <vt:lpstr>Problemfokusert mestring</vt:lpstr>
      <vt:lpstr>Følelsesfokusert mestring</vt:lpstr>
      <vt:lpstr>Summegruppe</vt:lpstr>
      <vt:lpstr>Mindfulness</vt:lpstr>
      <vt:lpstr>Øvelse i oppmerksomt nærvær</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Nina Kristin Løvdok</cp:lastModifiedBy>
  <cp:revision>807</cp:revision>
  <dcterms:created xsi:type="dcterms:W3CDTF">2022-04-25T12:49:33Z</dcterms:created>
  <dcterms:modified xsi:type="dcterms:W3CDTF">2025-01-08T11:50:27Z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