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6" r:id="rId5"/>
    <p:sldId id="395" r:id="rId6"/>
    <p:sldId id="398" r:id="rId7"/>
    <p:sldId id="302" r:id="rId8"/>
    <p:sldId id="258" r:id="rId9"/>
    <p:sldId id="307" r:id="rId10"/>
    <p:sldId id="261" r:id="rId11"/>
    <p:sldId id="376" r:id="rId12"/>
    <p:sldId id="381" r:id="rId13"/>
    <p:sldId id="351" r:id="rId14"/>
    <p:sldId id="382" r:id="rId15"/>
    <p:sldId id="265" r:id="rId16"/>
    <p:sldId id="262" r:id="rId17"/>
    <p:sldId id="308" r:id="rId18"/>
    <p:sldId id="386" r:id="rId19"/>
    <p:sldId id="304" r:id="rId20"/>
    <p:sldId id="400" r:id="rId21"/>
    <p:sldId id="393" r:id="rId22"/>
    <p:sldId id="394" r:id="rId23"/>
    <p:sldId id="396" r:id="rId24"/>
    <p:sldId id="397" r:id="rId25"/>
    <p:sldId id="399"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Atv0s3BSs3nQW3FKrgtLQ==" hashData="LhpsgfRInF9H10pQnXKUjnmtx1GOeVhvFQQuEGcoA6w/v6XzN0VN6Y7xItvYHCpZGogQ3zsxbfNXyaTncBIaFA=="/>
  <p:extLst>
    <p:ext uri="{EFAFB233-063F-42B5-8137-9DF3F51BA10A}">
      <p15:sldGuideLst xmlns:p15="http://schemas.microsoft.com/office/powerpoint/2012/main">
        <p15:guide id="4" pos="3840"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1" clrIdx="0">
    <p:extLst>
      <p:ext uri="{19B8F6BF-5375-455C-9EA6-DF929625EA0E}">
        <p15:presenceInfo xmlns:p15="http://schemas.microsoft.com/office/powerpoint/2012/main" userId="S-1-5-21-1370250876-1709593646-2220234579-362784" providerId="AD"/>
      </p:ext>
    </p:extLst>
  </p:cmAuthor>
  <p:cmAuthor id="2" name="Dag Vegard Skjelstad" initials="DVS" lastIdx="48" clrIdx="1">
    <p:extLst>
      <p:ext uri="{19B8F6BF-5375-455C-9EA6-DF929625EA0E}">
        <p15:presenceInfo xmlns:p15="http://schemas.microsoft.com/office/powerpoint/2012/main" userId="S-1-5-21-1370250876-1709593646-2220234579-8131" providerId="AD"/>
      </p:ext>
    </p:extLst>
  </p:cmAuthor>
  <p:cmAuthor id="3" name="Vilde Maria Åsholt" initials="VMÅ [2]" lastIdx="2" clrIdx="2">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65000" autoAdjust="0"/>
  </p:normalViewPr>
  <p:slideViewPr>
    <p:cSldViewPr snapToGrid="0">
      <p:cViewPr varScale="1">
        <p:scale>
          <a:sx n="100" d="100"/>
          <a:sy n="100" d="100"/>
        </p:scale>
        <p:origin x="2448" y="72"/>
      </p:cViewPr>
      <p:guideLst>
        <p:guide pos="384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109" d="100"/>
          <a:sy n="109" d="100"/>
        </p:scale>
        <p:origin x="203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1C709146-7DB8-4352-862F-B909F604A286}"/>
    <pc:docChg chg="modSld">
      <pc:chgData name="Nina Kristin Løvdok" userId="62ae59db-cace-40e6-9d63-3512713a97cb" providerId="ADAL" clId="{1C709146-7DB8-4352-862F-B909F604A286}" dt="2025-01-06T13:50:45.335" v="19" actId="6549"/>
      <pc:docMkLst>
        <pc:docMk/>
      </pc:docMkLst>
      <pc:sldChg chg="modNotesTx">
        <pc:chgData name="Nina Kristin Løvdok" userId="62ae59db-cace-40e6-9d63-3512713a97cb" providerId="ADAL" clId="{1C709146-7DB8-4352-862F-B909F604A286}" dt="2025-01-03T14:15:02.231" v="1" actId="6549"/>
        <pc:sldMkLst>
          <pc:docMk/>
          <pc:sldMk cId="128841406" sldId="258"/>
        </pc:sldMkLst>
      </pc:sldChg>
      <pc:sldChg chg="modNotesTx">
        <pc:chgData name="Nina Kristin Løvdok" userId="62ae59db-cace-40e6-9d63-3512713a97cb" providerId="ADAL" clId="{1C709146-7DB8-4352-862F-B909F604A286}" dt="2025-01-03T14:16:15.473" v="4" actId="20577"/>
        <pc:sldMkLst>
          <pc:docMk/>
          <pc:sldMk cId="2110663877" sldId="261"/>
        </pc:sldMkLst>
      </pc:sldChg>
      <pc:sldChg chg="modNotesTx">
        <pc:chgData name="Nina Kristin Løvdok" userId="62ae59db-cace-40e6-9d63-3512713a97cb" providerId="ADAL" clId="{1C709146-7DB8-4352-862F-B909F604A286}" dt="2025-01-03T14:17:41.998" v="13" actId="6549"/>
        <pc:sldMkLst>
          <pc:docMk/>
          <pc:sldMk cId="3081647230" sldId="265"/>
        </pc:sldMkLst>
      </pc:sldChg>
      <pc:sldChg chg="modNotesTx">
        <pc:chgData name="Nina Kristin Løvdok" userId="62ae59db-cace-40e6-9d63-3512713a97cb" providerId="ADAL" clId="{1C709146-7DB8-4352-862F-B909F604A286}" dt="2025-01-03T14:18:24.460" v="14" actId="6549"/>
        <pc:sldMkLst>
          <pc:docMk/>
          <pc:sldMk cId="798632707" sldId="304"/>
        </pc:sldMkLst>
      </pc:sldChg>
      <pc:sldChg chg="modNotesTx">
        <pc:chgData name="Nina Kristin Løvdok" userId="62ae59db-cace-40e6-9d63-3512713a97cb" providerId="ADAL" clId="{1C709146-7DB8-4352-862F-B909F604A286}" dt="2025-01-03T14:16:09.169" v="3" actId="20577"/>
        <pc:sldMkLst>
          <pc:docMk/>
          <pc:sldMk cId="2880845546" sldId="307"/>
        </pc:sldMkLst>
      </pc:sldChg>
      <pc:sldChg chg="modNotesTx">
        <pc:chgData name="Nina Kristin Løvdok" userId="62ae59db-cace-40e6-9d63-3512713a97cb" providerId="ADAL" clId="{1C709146-7DB8-4352-862F-B909F604A286}" dt="2025-01-03T14:16:45.798" v="8" actId="6549"/>
        <pc:sldMkLst>
          <pc:docMk/>
          <pc:sldMk cId="4139906805" sldId="351"/>
        </pc:sldMkLst>
      </pc:sldChg>
      <pc:sldChg chg="modNotesTx">
        <pc:chgData name="Nina Kristin Løvdok" userId="62ae59db-cace-40e6-9d63-3512713a97cb" providerId="ADAL" clId="{1C709146-7DB8-4352-862F-B909F604A286}" dt="2025-01-03T14:16:22.641" v="5" actId="6549"/>
        <pc:sldMkLst>
          <pc:docMk/>
          <pc:sldMk cId="1289336184" sldId="376"/>
        </pc:sldMkLst>
      </pc:sldChg>
      <pc:sldChg chg="modNotesTx">
        <pc:chgData name="Nina Kristin Løvdok" userId="62ae59db-cace-40e6-9d63-3512713a97cb" providerId="ADAL" clId="{1C709146-7DB8-4352-862F-B909F604A286}" dt="2025-01-03T14:16:30.802" v="7" actId="20577"/>
        <pc:sldMkLst>
          <pc:docMk/>
          <pc:sldMk cId="3603812962" sldId="381"/>
        </pc:sldMkLst>
      </pc:sldChg>
      <pc:sldChg chg="modNotesTx">
        <pc:chgData name="Nina Kristin Løvdok" userId="62ae59db-cace-40e6-9d63-3512713a97cb" providerId="ADAL" clId="{1C709146-7DB8-4352-862F-B909F604A286}" dt="2025-01-06T13:50:45.335" v="19" actId="6549"/>
        <pc:sldMkLst>
          <pc:docMk/>
          <pc:sldMk cId="2045073272" sldId="382"/>
        </pc:sldMkLst>
      </pc:sldChg>
      <pc:sldChg chg="modNotesTx">
        <pc:chgData name="Nina Kristin Løvdok" userId="62ae59db-cace-40e6-9d63-3512713a97cb" providerId="ADAL" clId="{1C709146-7DB8-4352-862F-B909F604A286}" dt="2025-01-03T14:18:45.968" v="16" actId="6549"/>
        <pc:sldMkLst>
          <pc:docMk/>
          <pc:sldMk cId="2285045793" sldId="393"/>
        </pc:sldMkLst>
      </pc:sldChg>
      <pc:sldChg chg="modNotesTx">
        <pc:chgData name="Nina Kristin Løvdok" userId="62ae59db-cace-40e6-9d63-3512713a97cb" providerId="ADAL" clId="{1C709146-7DB8-4352-862F-B909F604A286}" dt="2025-01-03T14:18:54.658" v="17" actId="6549"/>
        <pc:sldMkLst>
          <pc:docMk/>
          <pc:sldMk cId="3447326629" sldId="396"/>
        </pc:sldMkLst>
      </pc:sldChg>
      <pc:sldChg chg="modNotesTx">
        <pc:chgData name="Nina Kristin Løvdok" userId="62ae59db-cace-40e6-9d63-3512713a97cb" providerId="ADAL" clId="{1C709146-7DB8-4352-862F-B909F604A286}" dt="2025-01-03T14:18:59.597" v="18" actId="6549"/>
        <pc:sldMkLst>
          <pc:docMk/>
          <pc:sldMk cId="2064592578" sldId="397"/>
        </pc:sldMkLst>
      </pc:sldChg>
      <pc:sldChg chg="modNotesTx">
        <pc:chgData name="Nina Kristin Løvdok" userId="62ae59db-cace-40e6-9d63-3512713a97cb" providerId="ADAL" clId="{1C709146-7DB8-4352-862F-B909F604A286}" dt="2025-01-03T14:18:34.665" v="15" actId="6549"/>
        <pc:sldMkLst>
          <pc:docMk/>
          <pc:sldMk cId="1066803333" sldId="4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2492D-3E4D-41D9-B1C1-3AF2212D155C}" type="datetimeFigureOut">
              <a:rPr lang="nb-NO" smtClean="0"/>
              <a:t>06.01.2025</a:t>
            </a:fld>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A062D-1DD5-42D0-A852-D05D00D36C07}" type="slidenum">
              <a:rPr lang="nb-NO" smtClean="0"/>
              <a:t>‹#›</a:t>
            </a:fld>
            <a:endParaRPr lang="nb-NO"/>
          </a:p>
        </p:txBody>
      </p:sp>
      <p:sp>
        <p:nvSpPr>
          <p:cNvPr id="8" name="Plassholder for lysbilde 7">
            <a:extLst>
              <a:ext uri="{FF2B5EF4-FFF2-40B4-BE49-F238E27FC236}">
                <a16:creationId xmlns:a16="http://schemas.microsoft.com/office/drawing/2014/main" id="{452CF1E8-64A4-5BA8-509D-69A7CE44BF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Tree>
    <p:extLst>
      <p:ext uri="{BB962C8B-B14F-4D97-AF65-F5344CB8AC3E}">
        <p14:creationId xmlns:p14="http://schemas.microsoft.com/office/powerpoint/2010/main" val="207817609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a:t>
            </a:fld>
            <a:endParaRPr lang="nb-NO"/>
          </a:p>
        </p:txBody>
      </p:sp>
    </p:spTree>
    <p:extLst>
      <p:ext uri="{BB962C8B-B14F-4D97-AF65-F5344CB8AC3E}">
        <p14:creationId xmlns:p14="http://schemas.microsoft.com/office/powerpoint/2010/main" val="58056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baseline="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latin typeface="+mn-lt"/>
              </a:rPr>
              <a:t>For at en tilstand skal regnes som en hypoman </a:t>
            </a:r>
            <a:r>
              <a:rPr lang="nb-NO" altLang="nb-NO" sz="1100" u="sng" baseline="0" dirty="0">
                <a:latin typeface="+mn-lt"/>
              </a:rPr>
              <a:t>episode</a:t>
            </a:r>
            <a:r>
              <a:rPr lang="nb-NO" altLang="nb-NO" sz="1100" baseline="0" dirty="0">
                <a:latin typeface="+mn-lt"/>
              </a:rPr>
              <a:t>, må symptomene være tilstede det meste av tiden i minst fire dager (</a:t>
            </a:r>
            <a:r>
              <a:rPr lang="nb-NO" altLang="nb-NO" sz="1100" dirty="0">
                <a:latin typeface="+mn-lt"/>
              </a:rPr>
              <a:t>ICD-10, forskningskriterier).</a:t>
            </a:r>
            <a:r>
              <a:rPr lang="nb-NO" altLang="nb-NO" sz="1100" baseline="0" dirty="0">
                <a:latin typeface="+mn-lt"/>
              </a:rPr>
              <a:t> Det er vanlig å oppleve hypomanisymptomer av kortere varighet, men da anses det ikke som en episode.</a:t>
            </a: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Tilleggsinformasjon til kursholdere: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ICD-10 er fra 1992. I </a:t>
            </a:r>
            <a:r>
              <a:rPr lang="nb-NO" altLang="nb-NO" sz="1100" dirty="0">
                <a:latin typeface="+mn-lt"/>
              </a:rPr>
              <a:t>DSM-5 (2013) og ICD-11 (ikke tatt i bruk i Norge ennå</a:t>
            </a:r>
            <a:r>
              <a:rPr lang="nb-NO" altLang="nb-NO" sz="1100" b="0" dirty="0">
                <a:latin typeface="+mn-lt"/>
              </a:rPr>
              <a:t>)</a:t>
            </a:r>
            <a:r>
              <a:rPr lang="nb-NO" sz="1100" b="0" dirty="0">
                <a:latin typeface="+mn-lt"/>
              </a:rPr>
              <a:t> er </a:t>
            </a:r>
            <a:r>
              <a:rPr lang="nb-NO" sz="1100" b="0" u="none" dirty="0">
                <a:latin typeface="+mn-lt"/>
              </a:rPr>
              <a:t>ø</a:t>
            </a:r>
            <a:r>
              <a:rPr lang="nb-NO" altLang="nb-NO" sz="1100" b="0" u="none" dirty="0">
                <a:latin typeface="+mn-lt"/>
              </a:rPr>
              <a:t>kt energi og aktivitet </a:t>
            </a:r>
            <a:r>
              <a:rPr lang="nb-NO" altLang="nb-NO" sz="1100" b="0" dirty="0">
                <a:latin typeface="+mn-lt"/>
              </a:rPr>
              <a:t>et A-kriterium og en forutsetning for en (</a:t>
            </a:r>
            <a:r>
              <a:rPr lang="nb-NO" altLang="nb-NO" sz="1100" b="0" dirty="0" err="1">
                <a:latin typeface="+mn-lt"/>
              </a:rPr>
              <a:t>hypo</a:t>
            </a:r>
            <a:r>
              <a:rPr lang="nb-NO" altLang="nb-NO" sz="1100" b="0" dirty="0">
                <a:latin typeface="+mn-lt"/>
              </a:rPr>
              <a:t>)manidiagnose. </a:t>
            </a:r>
            <a:r>
              <a:rPr lang="nb-NO" altLang="nb-NO" sz="1100" dirty="0">
                <a:latin typeface="+mn-lt"/>
              </a:rPr>
              <a:t>Dette er gjort for å tydeliggjøre at det er økt energi – som igjen fører til økt impulsivitet – som ligger bak symptomene</a:t>
            </a:r>
            <a:r>
              <a:rPr lang="nb-NO" altLang="nb-NO" sz="1100" baseline="0" dirty="0">
                <a:latin typeface="+mn-lt"/>
              </a:rPr>
              <a:t> under B-kriteriene.</a:t>
            </a:r>
            <a:r>
              <a:rPr lang="nb-NO" altLang="nb-NO" sz="1100" dirty="0">
                <a:latin typeface="+mn-lt"/>
              </a:rPr>
              <a:t> Bipolar lidelse er ikke kun en stemningslidelse, men også en lidelse som gir store forstyrrelser i energinivået. Den har således en betydelig «biologisk» komponent.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D</a:t>
            </a:r>
            <a:r>
              <a:rPr lang="nb-NO" sz="1100" baseline="0" dirty="0">
                <a:latin typeface="+mn-lt"/>
              </a:rPr>
              <a:t>ette er diagnosekriterier, ikke en uttømmende liste over alle symptomer som kan oppleves ved hypomani og mani.</a:t>
            </a:r>
          </a:p>
          <a:p>
            <a:pPr marL="0" indent="0">
              <a:buFontTx/>
              <a:buNone/>
            </a:pPr>
            <a:r>
              <a:rPr lang="nb-NO" sz="1100" dirty="0">
                <a:latin typeface="+mn-lt"/>
              </a:rPr>
              <a:t>(Kriteriene er oversatt fra engelsk av Skjelstad, 2021).</a:t>
            </a:r>
          </a:p>
        </p:txBody>
      </p:sp>
      <p:sp>
        <p:nvSpPr>
          <p:cNvPr id="4" name="Plassholder for lysbildenummer 3"/>
          <p:cNvSpPr>
            <a:spLocks noGrp="1"/>
          </p:cNvSpPr>
          <p:nvPr>
            <p:ph type="sldNum" sz="quarter" idx="10"/>
          </p:nvPr>
        </p:nvSpPr>
        <p:spPr/>
        <p:txBody>
          <a:bodyPr/>
          <a:lstStyle/>
          <a:p>
            <a:fld id="{277A062D-1DD5-42D0-A852-D05D00D36C07}" type="slidenum">
              <a:rPr lang="nb-NO" smtClean="0"/>
              <a:t>10</a:t>
            </a:fld>
            <a:endParaRPr lang="nb-NO"/>
          </a:p>
        </p:txBody>
      </p:sp>
    </p:spTree>
    <p:extLst>
      <p:ext uri="{BB962C8B-B14F-4D97-AF65-F5344CB8AC3E}">
        <p14:creationId xmlns:p14="http://schemas.microsoft.com/office/powerpoint/2010/main" val="136256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baseline="0" dirty="0"/>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For at en tilstand skal regnes som en manisk </a:t>
            </a:r>
            <a:r>
              <a:rPr lang="nb-NO" altLang="nb-NO" sz="1100" u="sng" baseline="0" dirty="0"/>
              <a:t>episode</a:t>
            </a:r>
            <a:r>
              <a:rPr lang="nb-NO" altLang="nb-NO" sz="1100" baseline="0" dirty="0"/>
              <a:t>, må symptomene være tilstede det meste av tiden i minst en uke eller være så alvorlige at tilstanden fører til sykehusinnleggelse (</a:t>
            </a:r>
            <a:r>
              <a:rPr lang="nb-NO" altLang="nb-NO" sz="1100" dirty="0"/>
              <a:t>ICD-10, forskningskriterier)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Tankeflukt</a:t>
            </a:r>
            <a:r>
              <a:rPr lang="nb-NO" altLang="nb-NO" sz="1100" baseline="0" dirty="0"/>
              <a:t> = flyktige, springende tanker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Grandiositet = storhetstanker (sterk overvurdering av egne ferdigheter, egenskaper, betydning o.l.)</a:t>
            </a:r>
            <a:r>
              <a:rPr lang="nb-NO" altLang="nb-NO" sz="1100" dirty="0"/>
              <a:t>. </a:t>
            </a:r>
          </a:p>
        </p:txBody>
      </p:sp>
      <p:sp>
        <p:nvSpPr>
          <p:cNvPr id="4" name="Plassholder for lysbildenummer 3"/>
          <p:cNvSpPr>
            <a:spLocks noGrp="1"/>
          </p:cNvSpPr>
          <p:nvPr>
            <p:ph type="sldNum" sz="quarter" idx="10"/>
          </p:nvPr>
        </p:nvSpPr>
        <p:spPr/>
        <p:txBody>
          <a:bodyPr/>
          <a:lstStyle/>
          <a:p>
            <a:fld id="{277A062D-1DD5-42D0-A852-D05D00D36C07}" type="slidenum">
              <a:rPr lang="nb-NO" smtClean="0"/>
              <a:t>11</a:t>
            </a:fld>
            <a:endParaRPr lang="nb-NO"/>
          </a:p>
        </p:txBody>
      </p:sp>
    </p:spTree>
    <p:extLst>
      <p:ext uri="{BB962C8B-B14F-4D97-AF65-F5344CB8AC3E}">
        <p14:creationId xmlns:p14="http://schemas.microsoft.com/office/powerpoint/2010/main" val="235353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5F32CE-5834-42E8-84E2-05A25ECF0BD7}" type="slidenum">
              <a:rPr lang="nb-NO" altLang="nb-NO">
                <a:latin typeface="Arial" panose="020B0604020202020204" pitchFamily="34" charset="0"/>
              </a:rPr>
              <a:pPr eaLnBrk="1" hangingPunct="1"/>
              <a:t>12</a:t>
            </a:fld>
            <a:endParaRPr lang="nb-NO" altLang="nb-NO">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nb-NO" altLang="nb-NO" sz="1100" b="0" i="1" dirty="0">
              <a:latin typeface="+mn-lt"/>
            </a:endParaRPr>
          </a:p>
          <a:p>
            <a:pPr marL="0" indent="0" eaLnBrk="1" hangingPunct="1">
              <a:spcBef>
                <a:spcPct val="0"/>
              </a:spcBef>
              <a:buFontTx/>
              <a:buNone/>
            </a:pPr>
            <a:r>
              <a:rPr lang="nb-NO" altLang="nb-NO" sz="1100" b="1" i="0" dirty="0">
                <a:latin typeface="+mn-lt"/>
              </a:rPr>
              <a:t>Tekst:</a:t>
            </a:r>
          </a:p>
          <a:p>
            <a:pPr marL="171450" indent="-171450" eaLnBrk="1" hangingPunct="1">
              <a:spcBef>
                <a:spcPct val="0"/>
              </a:spcBef>
              <a:buFont typeface="Arial" panose="020B0604020202020204" pitchFamily="34" charset="0"/>
              <a:buChar char="•"/>
            </a:pPr>
            <a:r>
              <a:rPr lang="nb-NO" altLang="nb-NO" sz="1100" u="sng" dirty="0">
                <a:latin typeface="+mn-lt"/>
              </a:rPr>
              <a:t>Tankeprosesser (hvordan):</a:t>
            </a:r>
            <a:r>
              <a:rPr lang="nb-NO" altLang="nb-NO" sz="1100" dirty="0">
                <a:latin typeface="+mn-lt"/>
              </a:rPr>
              <a:t> </a:t>
            </a:r>
          </a:p>
          <a:p>
            <a:pPr marL="628650" lvl="1" indent="-171450" eaLnBrk="1" hangingPunct="1">
              <a:spcBef>
                <a:spcPct val="0"/>
              </a:spcBef>
              <a:buFontTx/>
              <a:buChar char="-"/>
            </a:pPr>
            <a:r>
              <a:rPr lang="nb-NO" altLang="nb-NO" sz="1100" dirty="0">
                <a:latin typeface="+mn-lt"/>
              </a:rPr>
              <a:t>Som</a:t>
            </a:r>
            <a:r>
              <a:rPr lang="nb-NO" altLang="nb-NO" sz="1100" baseline="0" dirty="0">
                <a:latin typeface="+mn-lt"/>
              </a:rPr>
              <a:t> følge av det økte energinivået endrer tankeprosessene seg. Tankene går fortere, mengden ideer og planer øker, man blir lettere distrahert og dømmekraften svekkes. Ved mildere tilstander kan man oppleve hyperfokus og forbedret hukommelse.</a:t>
            </a:r>
          </a:p>
          <a:p>
            <a:pPr marL="628650" lvl="1" indent="-171450" eaLnBrk="1" hangingPunct="1">
              <a:spcBef>
                <a:spcPct val="0"/>
              </a:spcBef>
              <a:buFontTx/>
              <a:buChar char="-"/>
            </a:pPr>
            <a:r>
              <a:rPr lang="nb-NO" altLang="nb-NO" sz="1100" i="1" u="none" baseline="0" dirty="0">
                <a:latin typeface="+mn-lt"/>
              </a:rPr>
              <a:t>Dømmekraften</a:t>
            </a:r>
            <a:r>
              <a:rPr lang="nb-NO" altLang="nb-NO" sz="1100" baseline="0" dirty="0">
                <a:latin typeface="+mn-lt"/>
              </a:rPr>
              <a:t> – evnen til kritisk vurdering («bremsen») – overkjøres av økt impulsivitet («gassen») og svekkes. Det gjør veien fra tanke til handling kort. </a:t>
            </a:r>
          </a:p>
          <a:p>
            <a:pPr marL="171450" indent="-171450" eaLnBrk="1" hangingPunct="1">
              <a:spcBef>
                <a:spcPct val="0"/>
              </a:spcBef>
              <a:buFont typeface="Arial" panose="020B0604020202020204" pitchFamily="34" charset="0"/>
              <a:buChar char="•"/>
            </a:pPr>
            <a:r>
              <a:rPr lang="nb-NO" altLang="nb-NO" sz="1100" u="sng" dirty="0">
                <a:latin typeface="+mn-lt"/>
              </a:rPr>
              <a:t>Tankeinnhold (hva)</a:t>
            </a:r>
            <a:r>
              <a:rPr lang="nb-NO" altLang="nb-NO" sz="1100" u="none" dirty="0">
                <a:latin typeface="+mn-lt"/>
              </a:rPr>
              <a:t>: </a:t>
            </a:r>
          </a:p>
          <a:p>
            <a:pPr marL="628650" lvl="1" indent="-171450" eaLnBrk="1" hangingPunct="1">
              <a:spcBef>
                <a:spcPct val="0"/>
              </a:spcBef>
              <a:buFontTx/>
              <a:buChar char="-"/>
            </a:pPr>
            <a:r>
              <a:rPr lang="nb-NO" altLang="nb-NO" sz="1100" dirty="0">
                <a:latin typeface="+mn-lt"/>
              </a:rPr>
              <a:t>Det er vanlig å bli </a:t>
            </a:r>
            <a:r>
              <a:rPr lang="nb-NO" altLang="nb-NO" sz="1100" i="1" u="none" dirty="0">
                <a:latin typeface="+mn-lt"/>
              </a:rPr>
              <a:t>overopptatt</a:t>
            </a:r>
            <a:r>
              <a:rPr lang="nb-NO" altLang="nb-NO" sz="1100" dirty="0">
                <a:latin typeface="+mn-lt"/>
              </a:rPr>
              <a:t> </a:t>
            </a:r>
            <a:r>
              <a:rPr lang="nb-NO" altLang="nb-NO" sz="1100" u="none" dirty="0">
                <a:latin typeface="+mn-lt"/>
              </a:rPr>
              <a:t>(«besatt»)</a:t>
            </a:r>
            <a:r>
              <a:rPr lang="nb-NO" altLang="nb-NO" sz="1100" dirty="0">
                <a:latin typeface="+mn-lt"/>
              </a:rPr>
              <a:t> av visse ideer. Å forfølge disse ideene oppleves som det viktigste i verden der og da,</a:t>
            </a:r>
            <a:r>
              <a:rPr lang="nb-NO" altLang="nb-NO" sz="1100" baseline="0" dirty="0">
                <a:latin typeface="+mn-lt"/>
              </a:rPr>
              <a:t> ofte til fortrengsel for andre viktige forpliktelser og gjøremål. Man har en følelse av hast, at det må skje med en gang. </a:t>
            </a:r>
          </a:p>
          <a:p>
            <a:pPr marL="171450" indent="-171450" eaLnBrk="1" hangingPunct="1">
              <a:spcBef>
                <a:spcPct val="0"/>
              </a:spcBef>
              <a:buFont typeface="Arial" panose="020B0604020202020204" pitchFamily="34" charset="0"/>
              <a:buChar char="•"/>
            </a:pPr>
            <a:r>
              <a:rPr lang="nb-NO" altLang="nb-NO" sz="1100" u="sng" baseline="0" dirty="0">
                <a:latin typeface="+mn-lt"/>
              </a:rPr>
              <a:t>Følelser: </a:t>
            </a:r>
          </a:p>
          <a:p>
            <a:pPr marL="628650" lvl="1" indent="-171450" eaLnBrk="1" hangingPunct="1">
              <a:spcBef>
                <a:spcPct val="0"/>
              </a:spcBef>
              <a:buFontTx/>
              <a:buChar char="-"/>
            </a:pPr>
            <a:r>
              <a:rPr lang="nb-NO" altLang="nb-NO" sz="1100" u="none" baseline="0" dirty="0">
                <a:latin typeface="+mn-lt"/>
              </a:rPr>
              <a:t>Den gode selvfølelsen gjør </a:t>
            </a:r>
            <a:r>
              <a:rPr lang="nb-NO" altLang="nb-NO" sz="1100" baseline="0" dirty="0">
                <a:latin typeface="+mn-lt"/>
              </a:rPr>
              <a:t>at synet på seg selv og andre, og hva som er mulig, endres. </a:t>
            </a:r>
          </a:p>
          <a:p>
            <a:pPr marL="628650" lvl="1" indent="-171450" eaLnBrk="1" hangingPunct="1">
              <a:spcBef>
                <a:spcPct val="0"/>
              </a:spcBef>
              <a:buFontTx/>
              <a:buChar char="-"/>
            </a:pPr>
            <a:r>
              <a:rPr lang="nb-NO" altLang="nb-NO" sz="1100" baseline="0" dirty="0">
                <a:latin typeface="+mn-lt"/>
              </a:rPr>
              <a:t>Man får høye tanker om seg selv, altså overdrevne positive tanker om ens egenskaper, ferdigheter og betydning (ulike grader fra god selvfølelse til storhetsforestillinger/grandiositet). Det gjør at man føler seg spesiell, mer attraktiv, vet bedre enn andre, kan få til hva som helst (</a:t>
            </a:r>
            <a:r>
              <a:rPr lang="nb-NO" altLang="nb-NO" sz="1100" i="1" baseline="0" dirty="0">
                <a:latin typeface="+mn-lt"/>
              </a:rPr>
              <a:t>overoptimisme</a:t>
            </a:r>
            <a:r>
              <a:rPr lang="nb-NO" altLang="nb-NO" sz="1100" baseline="0" dirty="0">
                <a:latin typeface="+mn-lt"/>
              </a:rPr>
              <a:t>). </a:t>
            </a:r>
          </a:p>
          <a:p>
            <a:pPr marL="628650" lvl="1" indent="-171450" eaLnBrk="1" hangingPunct="1">
              <a:spcBef>
                <a:spcPct val="0"/>
              </a:spcBef>
              <a:buFontTx/>
              <a:buChar char="-"/>
            </a:pPr>
            <a:r>
              <a:rPr lang="nb-NO" altLang="nb-NO" sz="1100" baseline="0" dirty="0">
                <a:latin typeface="+mn-lt"/>
              </a:rPr>
              <a:t>Da føles det naturlig å ta direkte kontakt med personer man er interessert i, inkludert viktige/kjente personer (reduserte hemninger og opplevelse av berettigelse). Ettersom man føler seg så bra, er det også nærliggende å slutte med medisiner (det er også lett å glemme å ta dem). Når man føler seg suveren, er det lett å tenke nedsettende om andre (devaluere). «Andre er treige/dumme». </a:t>
            </a:r>
          </a:p>
          <a:p>
            <a:pPr marL="628650" lvl="1" indent="-171450" eaLnBrk="1" hangingPunct="1">
              <a:spcBef>
                <a:spcPct val="0"/>
              </a:spcBef>
              <a:buFontTx/>
              <a:buChar char="-"/>
            </a:pPr>
            <a:r>
              <a:rPr lang="nb-NO" altLang="nb-NO" sz="1100" baseline="0" dirty="0">
                <a:latin typeface="+mn-lt"/>
              </a:rPr>
              <a:t>Når andre yter motstand eller blokkerer for ens lystimpulser (uttrykker uenighet, bekymring, korrigerer osv.) kan dette tolkes som at andre ikke forstår, vil en noe vondt, saboterer, skal stjele ideene o.l. Dette kan føre til irritabilitet/sinne og mistenksomhet. </a:t>
            </a:r>
            <a:endParaRPr lang="nb-NO" altLang="nb-NO" sz="1100" i="1" baseline="0" dirty="0">
              <a:latin typeface="+mn-lt"/>
            </a:endParaRPr>
          </a:p>
          <a:p>
            <a:pPr marL="171450" indent="-171450" eaLnBrk="1" hangingPunct="1">
              <a:spcBef>
                <a:spcPct val="0"/>
              </a:spcBef>
              <a:buFont typeface="Arial" panose="020B0604020202020204" pitchFamily="34" charset="0"/>
              <a:buChar char="•"/>
            </a:pPr>
            <a:r>
              <a:rPr lang="nb-NO" altLang="nb-NO" sz="1100" i="0" u="sng" baseline="0" dirty="0">
                <a:latin typeface="+mn-lt"/>
              </a:rPr>
              <a:t>Atferd:</a:t>
            </a:r>
            <a:r>
              <a:rPr lang="nb-NO" altLang="nb-NO" sz="1100" i="0" u="none" baseline="0" dirty="0">
                <a:latin typeface="+mn-lt"/>
              </a:rPr>
              <a:t> </a:t>
            </a:r>
          </a:p>
          <a:p>
            <a:pPr marL="628650" lvl="1" indent="-171450" eaLnBrk="1" hangingPunct="1">
              <a:spcBef>
                <a:spcPct val="0"/>
              </a:spcBef>
              <a:buFontTx/>
              <a:buChar char="-"/>
            </a:pPr>
            <a:r>
              <a:rPr lang="nb-NO" altLang="nb-NO" sz="1100" i="0" baseline="0" dirty="0">
                <a:latin typeface="+mn-lt"/>
              </a:rPr>
              <a:t>Intensitetsgraden (hypomani – mani) påvirker hvordan atferden oppfattes av andre og i hvilken grad konsekvensene er positive eller negative. </a:t>
            </a:r>
          </a:p>
          <a:p>
            <a:pPr marL="171450" indent="-171450" eaLnBrk="1" hangingPunct="1">
              <a:spcBef>
                <a:spcPct val="0"/>
              </a:spcBef>
              <a:buFontTx/>
              <a:buChar char="-"/>
            </a:pPr>
            <a:endParaRPr lang="nb-NO" altLang="nb-NO" sz="1100" i="0" baseline="0" dirty="0">
              <a:latin typeface="+mn-lt"/>
            </a:endParaRPr>
          </a:p>
        </p:txBody>
      </p:sp>
    </p:spTree>
    <p:extLst>
      <p:ext uri="{BB962C8B-B14F-4D97-AF65-F5344CB8AC3E}">
        <p14:creationId xmlns:p14="http://schemas.microsoft.com/office/powerpoint/2010/main" val="340095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CB9CB81-B560-4110-B1F1-5A99480BABDB}" type="slidenum">
              <a:rPr lang="nb-NO" altLang="nb-NO">
                <a:latin typeface="Arial" panose="020B0604020202020204" pitchFamily="34" charset="0"/>
              </a:rPr>
              <a:pPr eaLnBrk="1" hangingPunct="1"/>
              <a:t>13</a:t>
            </a:fld>
            <a:endParaRPr lang="nb-NO" altLang="nb-NO">
              <a:latin typeface="Arial" panose="020B0604020202020204" pitchFamily="34" charset="0"/>
            </a:endParaRPr>
          </a:p>
        </p:txBody>
      </p:sp>
      <p:sp>
        <p:nvSpPr>
          <p:cNvPr id="36867" name="Rectangle 2"/>
          <p:cNvSpPr>
            <a:spLocks noGrp="1" noRot="1" noChangeAspect="1" noChangeArrowheads="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hangingPunct="1">
              <a:spcBef>
                <a:spcPct val="0"/>
              </a:spcBef>
            </a:pPr>
            <a:r>
              <a:rPr lang="nb-NO" altLang="nb-NO" b="1" dirty="0">
                <a:latin typeface="+mn-lt"/>
              </a:rPr>
              <a:t>Tekst:</a:t>
            </a:r>
          </a:p>
          <a:p>
            <a:pPr lvl="0" eaLnBrk="1" hangingPunct="1">
              <a:spcBef>
                <a:spcPct val="0"/>
              </a:spcBef>
            </a:pPr>
            <a:r>
              <a:rPr lang="nb-NO" altLang="nb-NO" dirty="0">
                <a:latin typeface="+mn-lt"/>
              </a:rPr>
              <a:t>Som nevnt tidligere kan psykose ved bipolar lidelse opptre ved mani, men ikke ved hypomani.</a:t>
            </a:r>
          </a:p>
          <a:p>
            <a:pPr marL="0" indent="0">
              <a:buNone/>
              <a:defRPr/>
            </a:pPr>
            <a:endParaRPr lang="nb-NO" b="1" dirty="0">
              <a:latin typeface="+mn-lt"/>
            </a:endParaRPr>
          </a:p>
          <a:p>
            <a:pPr marL="171450" indent="-171450">
              <a:buFont typeface="Arial" panose="020B0604020202020204" pitchFamily="34" charset="0"/>
              <a:buChar char="•"/>
              <a:defRPr/>
            </a:pPr>
            <a:r>
              <a:rPr lang="nb-NO" dirty="0">
                <a:latin typeface="+mn-lt"/>
              </a:rPr>
              <a:t>Psykose er normalt en tidsavgrenset tilstand kjennetegnet ved alvorlig realitetsbrist, dvs. sterkt svekket forståelse av hva som er virkelig</a:t>
            </a:r>
          </a:p>
          <a:p>
            <a:pPr marL="628650" lvl="1" indent="-171450">
              <a:buFont typeface="Arial" panose="020B0604020202020204" pitchFamily="34" charset="0"/>
              <a:buChar char="•"/>
              <a:defRPr/>
            </a:pPr>
            <a:r>
              <a:rPr lang="nb-NO" dirty="0">
                <a:latin typeface="+mn-lt"/>
              </a:rPr>
              <a:t>Man er overbevist om at sin alternative virkelighetsoppfattelse og -forståelse er sann</a:t>
            </a:r>
          </a:p>
          <a:p>
            <a:pPr marL="171450" indent="-171450">
              <a:buFont typeface="Arial" panose="020B0604020202020204" pitchFamily="34" charset="0"/>
              <a:buChar char="•"/>
              <a:defRPr/>
            </a:pPr>
            <a:r>
              <a:rPr lang="nb-NO" dirty="0">
                <a:latin typeface="+mn-lt"/>
              </a:rPr>
              <a:t>Realitetsbristen trenger ikke være konstant i en psykotisk episode, men kan variere over tid (fra time til time, dag til dag osv.)</a:t>
            </a:r>
            <a:endParaRPr lang="nb-NO" altLang="nb-NO" dirty="0">
              <a:latin typeface="+mn-lt"/>
            </a:endParaRPr>
          </a:p>
          <a:p>
            <a:pPr marL="0" indent="0">
              <a:buNone/>
              <a:defRPr/>
            </a:pPr>
            <a:endParaRPr lang="nb-NO" dirty="0">
              <a:latin typeface="+mn-lt"/>
            </a:endParaRPr>
          </a:p>
          <a:p>
            <a:pPr lvl="0" eaLnBrk="1" hangingPunct="1">
              <a:spcBef>
                <a:spcPct val="0"/>
              </a:spcBef>
            </a:pPr>
            <a:endParaRPr lang="nb-NO" altLang="nb-NO" dirty="0">
              <a:latin typeface="+mn-lt"/>
            </a:endParaRPr>
          </a:p>
        </p:txBody>
      </p:sp>
    </p:spTree>
    <p:extLst>
      <p:ext uri="{BB962C8B-B14F-4D97-AF65-F5344CB8AC3E}">
        <p14:creationId xmlns:p14="http://schemas.microsoft.com/office/powerpoint/2010/main" val="17588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spcBef>
                <a:spcPct val="0"/>
              </a:spcBef>
              <a:buFontTx/>
              <a:buNone/>
            </a:pPr>
            <a:r>
              <a:rPr lang="nb-NO" altLang="nb-NO" sz="1100" b="1" dirty="0">
                <a:latin typeface="+mn-lt"/>
              </a:rPr>
              <a:t>Tekst:</a:t>
            </a: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Mani kan utvikle seg til psykose: de maniske symptomene blir så sterke at personens virkelighetsoppfatning avviker fra alle andres (realitetsbrist). For mange er psykose, i hvert fall tidvis, en forvirringstilstand, mens andre føler seg skråsikre.</a:t>
            </a:r>
          </a:p>
          <a:p>
            <a:pPr marL="0" indent="0">
              <a:buNone/>
            </a:pPr>
            <a:endParaRPr lang="nb-NO" altLang="nb-NO" sz="1100" dirty="0">
              <a:latin typeface="+mn-lt"/>
            </a:endParaRPr>
          </a:p>
          <a:p>
            <a:pPr marL="0" indent="0">
              <a:buNone/>
            </a:pPr>
            <a:r>
              <a:rPr lang="nb-NO" altLang="nb-NO" sz="1100" b="0" u="sng" dirty="0">
                <a:latin typeface="+mn-lt"/>
              </a:rPr>
              <a:t>Vrangforestillinger</a:t>
            </a:r>
          </a:p>
          <a:p>
            <a:pPr marL="0" indent="0">
              <a:buNone/>
            </a:pPr>
            <a:r>
              <a:rPr lang="nb-NO" altLang="nb-NO" sz="1100" dirty="0">
                <a:latin typeface="+mn-lt"/>
              </a:rPr>
              <a:t>Sterkt avvikende virkelighetsoppfatning som andre anser som klart urimelig eller som beviselig feil eller umulig</a:t>
            </a:r>
          </a:p>
          <a:p>
            <a:pPr marL="628650" lvl="1" indent="-171450" eaLnBrk="1" hangingPunct="1">
              <a:buFont typeface="Arial" panose="020B0604020202020204" pitchFamily="34" charset="0"/>
              <a:buChar char="•"/>
            </a:pPr>
            <a:r>
              <a:rPr lang="nb-NO" altLang="nb-NO" sz="1100" dirty="0">
                <a:latin typeface="+mn-lt"/>
              </a:rPr>
              <a:t>Overdreven selvfølelse kan medføre psykotiske </a:t>
            </a:r>
            <a:r>
              <a:rPr lang="nb-NO" altLang="nb-NO" sz="1100" u="sng" dirty="0">
                <a:latin typeface="+mn-lt"/>
              </a:rPr>
              <a:t>storhetsforestillinger</a:t>
            </a:r>
            <a:r>
              <a:rPr lang="nb-NO" altLang="nb-NO" sz="1100" dirty="0">
                <a:latin typeface="+mn-lt"/>
              </a:rPr>
              <a:t> om egen betydning, sosial posisjon og evner (grandiositet)</a:t>
            </a:r>
          </a:p>
          <a:p>
            <a:pPr marL="1085850" lvl="2" indent="-171450" eaLnBrk="1" hangingPunct="1">
              <a:buFontTx/>
              <a:buChar char="-"/>
            </a:pPr>
            <a:r>
              <a:rPr lang="nb-NO" altLang="nb-NO" sz="1100" dirty="0">
                <a:latin typeface="+mn-lt"/>
              </a:rPr>
              <a:t>Farlige situasjoner kan oppstå når</a:t>
            </a:r>
            <a:r>
              <a:rPr lang="nb-NO" altLang="nb-NO" sz="1100" baseline="0" dirty="0">
                <a:latin typeface="+mn-lt"/>
              </a:rPr>
              <a:t> man har en fordreid opplevelse (fortolkning) av virkeligheten og egne </a:t>
            </a:r>
            <a:r>
              <a:rPr lang="nb-NO" altLang="nb-NO" sz="1100" dirty="0">
                <a:latin typeface="+mn-lt"/>
              </a:rPr>
              <a:t>evner. </a:t>
            </a:r>
          </a:p>
          <a:p>
            <a:pPr marL="628650" lvl="1" indent="-171450" eaLnBrk="1" hangingPunct="1">
              <a:buFont typeface="Arial" panose="020B0604020202020204" pitchFamily="34" charset="0"/>
              <a:buChar char="•"/>
            </a:pPr>
            <a:r>
              <a:rPr lang="nb-NO" altLang="nb-NO" sz="1100" dirty="0">
                <a:latin typeface="+mn-lt"/>
              </a:rPr>
              <a:t>Mistenksomhet og irritabilitet kan utvikle seg til psykotiske </a:t>
            </a:r>
            <a:r>
              <a:rPr lang="nb-NO" altLang="nb-NO" sz="1100" u="sng" dirty="0">
                <a:latin typeface="+mn-lt"/>
              </a:rPr>
              <a:t>forfølgelsesideer</a:t>
            </a:r>
            <a:r>
              <a:rPr lang="nb-NO" altLang="nb-NO" sz="1100" dirty="0">
                <a:latin typeface="+mn-lt"/>
              </a:rPr>
              <a:t> (</a:t>
            </a:r>
            <a:r>
              <a:rPr lang="nb-NO" altLang="nb-NO" sz="1100" dirty="0" err="1">
                <a:latin typeface="+mn-lt"/>
              </a:rPr>
              <a:t>paranoiditet</a:t>
            </a:r>
            <a:r>
              <a:rPr lang="nb-NO" altLang="nb-NO" sz="1100" dirty="0">
                <a:latin typeface="+mn-lt"/>
              </a:rPr>
              <a:t>).</a:t>
            </a:r>
          </a:p>
          <a:p>
            <a:pPr marL="171450" lvl="0" indent="-171450" eaLnBrk="1" hangingPunct="1">
              <a:spcBef>
                <a:spcPct val="0"/>
              </a:spcBef>
              <a:buFontTx/>
              <a:buChar char="-"/>
            </a:pPr>
            <a:endParaRPr lang="nb-NO" altLang="nb-NO" sz="1100" dirty="0">
              <a:latin typeface="+mn-lt"/>
            </a:endParaRPr>
          </a:p>
          <a:p>
            <a:pPr marL="628650" lvl="1" indent="-171450" eaLnBrk="1" hangingPunct="1">
              <a:spcBef>
                <a:spcPct val="0"/>
              </a:spcBef>
              <a:buFontTx/>
              <a:buChar char="-"/>
            </a:pPr>
            <a:endParaRPr lang="nb-NO" altLang="nb-NO" sz="1100" baseline="0" dirty="0">
              <a:latin typeface="+mn-lt"/>
            </a:endParaRPr>
          </a:p>
        </p:txBody>
      </p:sp>
    </p:spTree>
    <p:extLst>
      <p:ext uri="{BB962C8B-B14F-4D97-AF65-F5344CB8AC3E}">
        <p14:creationId xmlns:p14="http://schemas.microsoft.com/office/powerpoint/2010/main" val="407154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15</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hangingPunct="1">
              <a:spcBef>
                <a:spcPct val="0"/>
              </a:spcBef>
            </a:pPr>
            <a:r>
              <a:rPr lang="nb-NO" altLang="nb-NO" b="1" dirty="0">
                <a:latin typeface="+mn-lt"/>
              </a:rPr>
              <a:t>Tekst: </a:t>
            </a:r>
          </a:p>
          <a:p>
            <a:pPr marL="0" indent="0">
              <a:buNone/>
            </a:pPr>
            <a:r>
              <a:rPr lang="nb-NO" altLang="nb-NO" b="0" u="sng" dirty="0">
                <a:latin typeface="+mn-lt"/>
              </a:rPr>
              <a:t>Hallusinasjoner</a:t>
            </a:r>
          </a:p>
          <a:p>
            <a:pPr marL="0" indent="0">
              <a:buFont typeface="Arial" panose="020B0604020202020204" pitchFamily="34" charset="0"/>
              <a:buNone/>
            </a:pPr>
            <a:r>
              <a:rPr lang="nb-NO" altLang="nb-NO" dirty="0">
                <a:latin typeface="+mn-lt"/>
              </a:rPr>
              <a:t>Sanseinntrykk uten reell kilde som oppleves som virkelige, eller sterkt forvrengt oppfattelse av reelle sanseinntrykk</a:t>
            </a:r>
            <a:r>
              <a:rPr lang="nb-NO" altLang="nb-NO" baseline="0" dirty="0">
                <a:latin typeface="+mn-lt"/>
              </a:rPr>
              <a:t> (f</a:t>
            </a:r>
            <a:r>
              <a:rPr lang="nb-NO" altLang="nb-NO" dirty="0">
                <a:latin typeface="+mn-lt"/>
              </a:rPr>
              <a:t>.eks. å høre stemmer eller å se ting som ikke oppleves eller oppleves veldig ulikt av andre).</a:t>
            </a:r>
          </a:p>
          <a:p>
            <a:pPr marL="171450" lvl="0" indent="-171450">
              <a:buFont typeface="Arial" panose="020B0604020202020204" pitchFamily="34" charset="0"/>
              <a:buChar char="•"/>
            </a:pPr>
            <a:r>
              <a:rPr lang="nb-NO" altLang="nb-NO" dirty="0">
                <a:latin typeface="+mn-lt"/>
              </a:rPr>
              <a:t>Kan gjelde alle sanser, men hørsel er vanligst</a:t>
            </a:r>
          </a:p>
          <a:p>
            <a:pPr marL="0" indent="0">
              <a:buNone/>
            </a:pPr>
            <a:endParaRPr lang="nb-NO" altLang="nb-NO" dirty="0">
              <a:latin typeface="+mn-lt"/>
            </a:endParaRPr>
          </a:p>
          <a:p>
            <a:pPr marL="0" indent="0">
              <a:buNone/>
            </a:pPr>
            <a:r>
              <a:rPr lang="nb-NO" altLang="nb-NO" b="0" u="sng" dirty="0">
                <a:latin typeface="+mn-lt"/>
              </a:rPr>
              <a:t>Usammenhengende tenkning, kommunikasjon og atferd</a:t>
            </a:r>
          </a:p>
          <a:p>
            <a:pPr marL="0" indent="0">
              <a:buFont typeface="Arial" panose="020B0604020202020204" pitchFamily="34" charset="0"/>
              <a:buNone/>
            </a:pPr>
            <a:r>
              <a:rPr lang="nb-NO" altLang="nb-NO" dirty="0">
                <a:latin typeface="+mn-lt"/>
              </a:rPr>
              <a:t>En manisk psykose kan gjøre personen hektisk, springende og uforståelig for andre («ordsalat»; uventet atferd).</a:t>
            </a:r>
          </a:p>
          <a:p>
            <a:pPr marL="0" indent="0">
              <a:buNone/>
            </a:pPr>
            <a:endParaRPr lang="nb-NO" altLang="nb-NO" dirty="0">
              <a:latin typeface="+mn-lt"/>
            </a:endParaRPr>
          </a:p>
          <a:p>
            <a:pPr marL="171450" indent="-171450">
              <a:buFont typeface="Calibri Light" panose="020F0302020204030204" pitchFamily="34" charset="0"/>
              <a:buChar char="−"/>
            </a:pPr>
            <a:r>
              <a:rPr lang="nb-NO" altLang="nb-NO" dirty="0">
                <a:latin typeface="+mn-lt"/>
              </a:rPr>
              <a:t>Likegyldig holdning, vrangforestillinger og</a:t>
            </a:r>
            <a:r>
              <a:rPr lang="nb-NO" altLang="nb-NO" baseline="0" dirty="0">
                <a:latin typeface="+mn-lt"/>
              </a:rPr>
              <a:t> hallusinasjoner vedr.</a:t>
            </a:r>
            <a:r>
              <a:rPr lang="nb-NO" altLang="nb-NO" dirty="0">
                <a:latin typeface="+mn-lt"/>
              </a:rPr>
              <a:t> mat, drikke og personlig hygiene kan gi en farlig grad av dehydrering og selvforsømmelse.</a:t>
            </a:r>
          </a:p>
          <a:p>
            <a:pPr marL="0" indent="0">
              <a:buNone/>
            </a:pPr>
            <a:endParaRPr lang="nb-NO" altLang="nb-NO" dirty="0">
              <a:latin typeface="+mn-lt"/>
            </a:endParaRPr>
          </a:p>
          <a:p>
            <a:pPr lvl="0" eaLnBrk="1" hangingPunct="1">
              <a:spcBef>
                <a:spcPct val="0"/>
              </a:spcBef>
            </a:pPr>
            <a:endParaRPr lang="nb-NO" altLang="nb-NO" b="1" dirty="0">
              <a:latin typeface="+mn-lt"/>
            </a:endParaRPr>
          </a:p>
        </p:txBody>
      </p:sp>
    </p:spTree>
    <p:extLst>
      <p:ext uri="{BB962C8B-B14F-4D97-AF65-F5344CB8AC3E}">
        <p14:creationId xmlns:p14="http://schemas.microsoft.com/office/powerpoint/2010/main" val="3182751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Tekst: </a:t>
            </a:r>
            <a:endParaRPr lang="nb-NO" dirty="0"/>
          </a:p>
          <a:p>
            <a:pPr marR="0" lvl="0" algn="l" defTabSz="914400" rtl="0" eaLnBrk="1" fontAlgn="auto" latinLnBrk="0" hangingPunct="1">
              <a:lnSpc>
                <a:spcPct val="100000"/>
              </a:lnSpc>
              <a:spcBef>
                <a:spcPts val="0"/>
              </a:spcBef>
              <a:spcAft>
                <a:spcPts val="0"/>
              </a:spcAft>
              <a:buClrTx/>
              <a:buSzTx/>
              <a:tabLst/>
              <a:defRPr/>
            </a:pPr>
            <a:r>
              <a:rPr lang="nb-NO" dirty="0"/>
              <a:t>Vi har nå</a:t>
            </a:r>
            <a:r>
              <a:rPr lang="nb-NO" baseline="0" dirty="0"/>
              <a:t> snakket om ulike symptomer som kan oppleves i en hypoman og manisk tilstand. Som </a:t>
            </a:r>
            <a:r>
              <a:rPr lang="nb-NO" b="1" baseline="0" dirty="0"/>
              <a:t>egenaktivitet til i dag </a:t>
            </a:r>
            <a:r>
              <a:rPr lang="nb-NO" b="0" baseline="0" dirty="0"/>
              <a:t>skulle</a:t>
            </a:r>
            <a:r>
              <a:rPr lang="nb-NO" baseline="0" dirty="0"/>
              <a:t> dere krysse av for hvilke symptomer dere selv mener å ha opplevd. I stedet for å dele disse symptomene med hverandre i summegrupper, har vi valgt å øke vanskelighetsgraden litt. Dere har alle opplevd hypomani, uavhengig av om dere har bipolar I eller II lidelse. </a:t>
            </a:r>
          </a:p>
          <a:p>
            <a:pPr marR="0" lvl="0" algn="l" defTabSz="914400" rtl="0" eaLnBrk="1" fontAlgn="auto" latinLnBrk="0" hangingPunct="1">
              <a:lnSpc>
                <a:spcPct val="100000"/>
              </a:lnSpc>
              <a:spcBef>
                <a:spcPts val="0"/>
              </a:spcBef>
              <a:spcAft>
                <a:spcPts val="0"/>
              </a:spcAft>
              <a:buClrTx/>
              <a:buSzTx/>
              <a:tabLst/>
              <a:defRPr/>
            </a:pPr>
            <a:r>
              <a:rPr lang="nb-NO" baseline="0" dirty="0"/>
              <a:t>Oppgaven er å dele tanker og refleksjoner om hvordan man kan skille mellom hvordan man vanligvis er og fungerer og hvordan man blir og fungerer i en hypoman tilstand. Vi forventer ikke at dere skal komme fram til noen klare svar. Hensikten med oppgaven er bevisstgjøring.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SUMMEGRUPPE:</a:t>
            </a:r>
            <a:endParaRPr lang="nb-NO" dirty="0"/>
          </a:p>
          <a:p>
            <a:pPr marL="0" indent="0">
              <a:buNone/>
            </a:pPr>
            <a:r>
              <a:rPr lang="nb-NO" b="0" dirty="0"/>
              <a:t>Klarer du å skille mellom ditt vanlige jeg og hypomani?</a:t>
            </a:r>
          </a:p>
          <a:p>
            <a:pPr marL="514350" indent="-514350">
              <a:buFont typeface="+mj-lt"/>
              <a:buAutoNum type="arabicPeriod"/>
            </a:pPr>
            <a:r>
              <a:rPr lang="nb-NO" dirty="0"/>
              <a:t>Hva er deg og hva er hypomani?</a:t>
            </a:r>
          </a:p>
          <a:p>
            <a:pPr marL="514350" indent="-514350">
              <a:buFont typeface="+mj-lt"/>
              <a:buAutoNum type="arabicPeriod"/>
            </a:pPr>
            <a:r>
              <a:rPr lang="nb-NO" dirty="0"/>
              <a:t>Hva merker du det på?</a:t>
            </a:r>
          </a:p>
          <a:p>
            <a:pPr marL="514350" indent="-514350">
              <a:buFont typeface="+mj-lt"/>
              <a:buAutoNum type="arabicPeriod"/>
            </a:pPr>
            <a:r>
              <a:rPr lang="nb-NO" dirty="0"/>
              <a:t>Hvordan merker du forskjellen?</a:t>
            </a:r>
            <a:r>
              <a:rPr lang="nb-NO" baseline="0" dirty="0"/>
              <a:t> (Hvordan kan man f.eks. vite om det å føle seg glad, fornøyd, selvsikker og engasjert er et uttrykk for sitt normale jeg eller for hypomani?) </a:t>
            </a:r>
            <a:endParaRPr lang="nb-NO"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16</a:t>
            </a:fld>
            <a:endParaRPr lang="nb-NO"/>
          </a:p>
        </p:txBody>
      </p:sp>
    </p:spTree>
    <p:extLst>
      <p:ext uri="{BB962C8B-B14F-4D97-AF65-F5344CB8AC3E}">
        <p14:creationId xmlns:p14="http://schemas.microsoft.com/office/powerpoint/2010/main" val="2552387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R="0" lvl="0" algn="l" defTabSz="914400" rtl="0" eaLnBrk="1" fontAlgn="auto" latinLnBrk="0" hangingPunct="1">
              <a:lnSpc>
                <a:spcPct val="100000"/>
              </a:lnSpc>
              <a:spcBef>
                <a:spcPts val="0"/>
              </a:spcBef>
              <a:spcAft>
                <a:spcPts val="0"/>
              </a:spcAft>
              <a:buClrTx/>
              <a:buSzTx/>
              <a:tabLst/>
              <a:defRPr/>
            </a:pPr>
            <a:r>
              <a:rPr lang="nb-NO" sz="1100" dirty="0">
                <a:latin typeface="+mn-lt"/>
              </a:rPr>
              <a:t>En forebyggelsesplan handler om å</a:t>
            </a:r>
            <a:r>
              <a:rPr lang="nb-NO" sz="1100" baseline="0" dirty="0">
                <a:latin typeface="+mn-lt"/>
              </a:rPr>
              <a:t> forebygge at nye affektive episoder oppstår når man er i vedlikeholdsfasen.</a:t>
            </a:r>
            <a:endParaRPr lang="nb-NO" sz="1100" dirty="0">
              <a:latin typeface="+mn-lt"/>
            </a:endParaRPr>
          </a:p>
          <a:p>
            <a:pPr>
              <a:defRPr/>
            </a:pPr>
            <a:r>
              <a:rPr lang="nb-NO" sz="1100" baseline="0" dirty="0">
                <a:latin typeface="+mn-lt"/>
              </a:rPr>
              <a:t>Tenk på forebyggelsesplanen som et personlig arbeidsdokument som revideres fortløpende ved nye innsikter.</a:t>
            </a:r>
            <a:r>
              <a:rPr lang="nb-NO"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baseline="0" dirty="0">
              <a:latin typeface="+mn-lt"/>
            </a:endParaRPr>
          </a:p>
          <a:p>
            <a:r>
              <a:rPr lang="nb-NO" sz="1100" dirty="0">
                <a:latin typeface="+mn-lt"/>
              </a:rPr>
              <a:t>Det finnes mange ulike forebyggings-,</a:t>
            </a:r>
            <a:r>
              <a:rPr lang="nb-NO" sz="1100" baseline="0" dirty="0">
                <a:latin typeface="+mn-lt"/>
              </a:rPr>
              <a:t> mestrings- og tiltaksplaner.</a:t>
            </a:r>
            <a:r>
              <a:rPr lang="nb-NO" sz="1100" dirty="0">
                <a:latin typeface="+mn-lt"/>
              </a:rPr>
              <a:t> Dette er ett forslag.  </a:t>
            </a:r>
            <a:r>
              <a:rPr lang="nb-NO" sz="1100" u="sng" dirty="0">
                <a:latin typeface="+mn-lt"/>
              </a:rPr>
              <a:t>Den inneholder tre hoveddeler</a:t>
            </a:r>
            <a:r>
              <a:rPr lang="nb-NO" sz="1100" dirty="0">
                <a:latin typeface="+mn-lt"/>
              </a:rPr>
              <a:t>: </a:t>
            </a:r>
          </a:p>
          <a:p>
            <a:pPr lvl="1"/>
            <a:r>
              <a:rPr lang="nb-NO" sz="1100" dirty="0">
                <a:latin typeface="+mn-lt"/>
              </a:rPr>
              <a:t>	</a:t>
            </a:r>
            <a:r>
              <a:rPr lang="nb-NO" sz="1100" b="1" dirty="0">
                <a:latin typeface="+mn-lt"/>
              </a:rPr>
              <a:t>1) M</a:t>
            </a:r>
            <a:r>
              <a:rPr lang="nb-NO" sz="1100" b="1" baseline="0" dirty="0">
                <a:latin typeface="+mn-lt"/>
              </a:rPr>
              <a:t>otivasjon for forebygging</a:t>
            </a:r>
            <a:endParaRPr lang="nb-NO" sz="1100" b="1" dirty="0">
              <a:latin typeface="+mn-lt"/>
            </a:endParaRPr>
          </a:p>
          <a:p>
            <a:pPr lvl="1"/>
            <a:r>
              <a:rPr lang="nb-NO" sz="1100" dirty="0">
                <a:latin typeface="+mn-lt"/>
              </a:rPr>
              <a:t>	2) Forebygging </a:t>
            </a:r>
            <a:r>
              <a:rPr lang="nb-NO" altLang="nb-NO" sz="1100" dirty="0">
                <a:latin typeface="+mn-lt"/>
                <a:ea typeface="Cambria" panose="02040503050406030204" pitchFamily="18" charset="0"/>
              </a:rPr>
              <a:t>i vedlikeholdsfasen</a:t>
            </a:r>
            <a:endParaRPr lang="nb-NO" sz="1100" dirty="0">
              <a:latin typeface="+mn-lt"/>
            </a:endParaRPr>
          </a:p>
          <a:p>
            <a:pPr lvl="1"/>
            <a:r>
              <a:rPr lang="nb-NO" sz="1100" dirty="0">
                <a:latin typeface="+mn-lt"/>
              </a:rPr>
              <a:t>	3) Forebygging i varselfasen</a:t>
            </a:r>
          </a:p>
          <a:p>
            <a:pPr marL="171450" indent="-171450">
              <a:buFont typeface="Arial" panose="020B0604020202020204" pitchFamily="34" charset="0"/>
              <a:buChar char="•"/>
            </a:pPr>
            <a:endParaRPr lang="nb-NO" sz="1100" dirty="0">
              <a:latin typeface="+mn-lt"/>
            </a:endParaRPr>
          </a:p>
          <a:p>
            <a:pPr marL="171450" indent="-171450">
              <a:buFont typeface="Calibri Light" panose="020F0302020204030204" pitchFamily="34" charset="0"/>
              <a:buChar char="−"/>
            </a:pPr>
            <a:r>
              <a:rPr lang="nb-NO" sz="1100" b="0" baseline="0" dirty="0">
                <a:latin typeface="+mn-lt"/>
              </a:rPr>
              <a:t>I dag fokuserer vi på punkt 1 og motivasjon for å forebygge (</a:t>
            </a:r>
            <a:r>
              <a:rPr lang="nb-NO" sz="1100" b="0" baseline="0" dirty="0" err="1">
                <a:latin typeface="+mn-lt"/>
              </a:rPr>
              <a:t>hypo</a:t>
            </a:r>
            <a:r>
              <a:rPr lang="nb-NO" sz="1100" b="0" baseline="0" dirty="0">
                <a:latin typeface="+mn-lt"/>
              </a:rPr>
              <a:t>)mani. </a:t>
            </a:r>
          </a:p>
          <a:p>
            <a:pPr marL="171450" indent="-171450">
              <a:buFont typeface="Calibri Light" panose="020F0302020204030204" pitchFamily="34" charset="0"/>
              <a:buChar char="−"/>
            </a:pPr>
            <a:r>
              <a:rPr lang="nb-NO" sz="1100" b="0" baseline="0" dirty="0">
                <a:latin typeface="+mn-lt"/>
              </a:rPr>
              <a:t>Med motivasjon menes her gode grunner eller argumenter for å forebygge. </a:t>
            </a:r>
          </a:p>
          <a:p>
            <a:pPr marL="171450" indent="-171450">
              <a:buFont typeface="Calibri Light" panose="020F0302020204030204" pitchFamily="34" charset="0"/>
              <a:buChar char="−"/>
            </a:pPr>
            <a:r>
              <a:rPr lang="nb-NO" sz="1100" b="0" baseline="0" dirty="0">
                <a:latin typeface="+mn-lt"/>
              </a:rPr>
              <a:t>Punkt 2 av forebyggelsesplanen vil bli tema på </a:t>
            </a:r>
            <a:r>
              <a:rPr lang="nb-NO" sz="1100" b="0" baseline="0" dirty="0" err="1">
                <a:latin typeface="+mn-lt"/>
              </a:rPr>
              <a:t>kursgang</a:t>
            </a:r>
            <a:r>
              <a:rPr lang="nb-NO" sz="1100" b="0" baseline="0" dirty="0">
                <a:latin typeface="+mn-lt"/>
              </a:rPr>
              <a:t> 6 til og med 9, mens punkt 3 vil bli tema på </a:t>
            </a:r>
            <a:r>
              <a:rPr lang="nb-NO" sz="1100" b="0" baseline="0" dirty="0" err="1">
                <a:latin typeface="+mn-lt"/>
              </a:rPr>
              <a:t>kursgang</a:t>
            </a:r>
            <a:r>
              <a:rPr lang="nb-NO" sz="1100" b="0" baseline="0" dirty="0">
                <a:latin typeface="+mn-lt"/>
              </a:rPr>
              <a:t> 10. </a:t>
            </a:r>
            <a:endParaRPr lang="nb-NO" sz="1100" dirty="0">
              <a:latin typeface="+mn-lt"/>
            </a:endParaRPr>
          </a:p>
          <a:p>
            <a:pPr>
              <a:defRPr/>
            </a:pPr>
            <a:endParaRPr lang="nb-NO" sz="1100" i="1" dirty="0"/>
          </a:p>
          <a:p>
            <a:pPr marL="0" indent="0">
              <a:buFontTx/>
              <a:buNone/>
            </a:pPr>
            <a:endParaRPr lang="nb-NO" sz="1100" dirty="0">
              <a:latin typeface="+mn-lt"/>
            </a:endParaRPr>
          </a:p>
        </p:txBody>
      </p:sp>
      <p:sp>
        <p:nvSpPr>
          <p:cNvPr id="4" name="Plassholder for lysbildenummer 3"/>
          <p:cNvSpPr>
            <a:spLocks noGrp="1"/>
          </p:cNvSpPr>
          <p:nvPr>
            <p:ph type="sldNum" sz="quarter" idx="10"/>
          </p:nvPr>
        </p:nvSpPr>
        <p:spPr/>
        <p:txBody>
          <a:bodyPr/>
          <a:lstStyle/>
          <a:p>
            <a:fld id="{D16EDE36-A5A3-4D9E-8A24-3776A93AC82E}" type="slidenum">
              <a:rPr lang="nb-NO" smtClean="0"/>
              <a:t>17</a:t>
            </a:fld>
            <a:endParaRPr lang="nb-NO"/>
          </a:p>
        </p:txBody>
      </p:sp>
    </p:spTree>
    <p:extLst>
      <p:ext uri="{BB962C8B-B14F-4D97-AF65-F5344CB8AC3E}">
        <p14:creationId xmlns:p14="http://schemas.microsoft.com/office/powerpoint/2010/main" val="2903456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endParaRPr lang="nb-NO" dirty="0">
              <a:latin typeface="+mn-lt"/>
            </a:endParaRPr>
          </a:p>
          <a:p>
            <a:endParaRPr lang="nb-NO"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18</a:t>
            </a:fld>
            <a:endParaRPr lang="nb-NO"/>
          </a:p>
        </p:txBody>
      </p:sp>
    </p:spTree>
    <p:extLst>
      <p:ext uri="{BB962C8B-B14F-4D97-AF65-F5344CB8AC3E}">
        <p14:creationId xmlns:p14="http://schemas.microsoft.com/office/powerpoint/2010/main" val="189784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lgn="l">
              <a:buFont typeface="Arial" panose="020B0604020202020204" pitchFamily="34" charset="0"/>
              <a:buChar char="•"/>
            </a:pPr>
            <a:r>
              <a:rPr lang="nb-NO" sz="1100" b="0" i="0" u="none" strike="noStrike" dirty="0">
                <a:solidFill>
                  <a:srgbClr val="242424"/>
                </a:solidFill>
                <a:effectLst/>
                <a:latin typeface="Calibri" panose="020F0502020204030204" pitchFamily="34" charset="0"/>
              </a:rPr>
              <a:t>Vi oppfordrer dere til å tenke igjennom og notere ned argumenter for å forebygge hypomani og mani i forebyggelsesplanen. </a:t>
            </a:r>
          </a:p>
          <a:p>
            <a:pPr marL="171450" indent="-171450" algn="l">
              <a:buFont typeface="Arial" panose="020B0604020202020204" pitchFamily="34" charset="0"/>
              <a:buChar char="•"/>
            </a:pPr>
            <a:r>
              <a:rPr lang="nb-NO" sz="1100" b="0" i="0" u="none" strike="noStrike" dirty="0">
                <a:solidFill>
                  <a:srgbClr val="242424"/>
                </a:solidFill>
                <a:effectLst/>
                <a:latin typeface="Calibri" panose="020F0502020204030204" pitchFamily="34" charset="0"/>
              </a:rPr>
              <a:t>Disse argumentene kan senere være en påminnelse og motivasjon til å etablere og/eller opprettholde en livsførsel i vedlikeholdsfasen som reduserer risikoen for tilbakefall. </a:t>
            </a:r>
          </a:p>
          <a:p>
            <a:pPr marL="171450" indent="-171450" algn="l">
              <a:buFont typeface="Arial" panose="020B0604020202020204" pitchFamily="34" charset="0"/>
              <a:buChar char="•"/>
            </a:pPr>
            <a:r>
              <a:rPr lang="nb-NO" sz="1100" b="0" i="0" u="none" strike="noStrike" dirty="0">
                <a:solidFill>
                  <a:srgbClr val="242424"/>
                </a:solidFill>
                <a:effectLst/>
                <a:latin typeface="Calibri" panose="020F0502020204030204" pitchFamily="34" charset="0"/>
              </a:rPr>
              <a:t>Som tidligere nevnt, skal vi snakke om risikofaktorer og forebyggende tiltak på </a:t>
            </a:r>
            <a:r>
              <a:rPr lang="nb-NO" sz="1100" b="0" i="0" u="none" strike="noStrike" dirty="0" err="1">
                <a:solidFill>
                  <a:srgbClr val="242424"/>
                </a:solidFill>
                <a:effectLst/>
                <a:latin typeface="Calibri" panose="020F0502020204030204" pitchFamily="34" charset="0"/>
              </a:rPr>
              <a:t>kursgangene</a:t>
            </a:r>
            <a:r>
              <a:rPr lang="nb-NO" sz="1100" b="0" i="0" u="none" strike="noStrike" dirty="0">
                <a:solidFill>
                  <a:srgbClr val="242424"/>
                </a:solidFill>
                <a:effectLst/>
                <a:latin typeface="Calibri" panose="020F0502020204030204" pitchFamily="34" charset="0"/>
              </a:rPr>
              <a:t> 6, 7, 8 og 9.</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19</a:t>
            </a:fld>
            <a:endParaRPr lang="nb-NO"/>
          </a:p>
        </p:txBody>
      </p:sp>
    </p:spTree>
    <p:extLst>
      <p:ext uri="{BB962C8B-B14F-4D97-AF65-F5344CB8AC3E}">
        <p14:creationId xmlns:p14="http://schemas.microsoft.com/office/powerpoint/2010/main" val="352208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indent="0">
              <a:buFontTx/>
              <a:buNone/>
            </a:pPr>
            <a:r>
              <a:rPr lang="nb-NO" sz="1100" b="1" i="0" baseline="0" dirty="0"/>
              <a:t>Tekst: </a:t>
            </a:r>
          </a:p>
          <a:p>
            <a:pPr marL="0" indent="0">
              <a:buFontTx/>
              <a:buNone/>
            </a:pPr>
            <a:r>
              <a:rPr lang="nb-NO" sz="1100" dirty="0"/>
              <a:t>Hvordan gikk det med å fylle inn stemningsleiet i stemningsdagboken, og å krysse av på symptomlisten, som var egenaktivitetene til i dag?</a:t>
            </a:r>
          </a:p>
          <a:p>
            <a:pPr marL="0" indent="0">
              <a:buFontTx/>
              <a:buNone/>
            </a:pPr>
            <a:endParaRPr lang="nb-NO" sz="1200"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2</a:t>
            </a:fld>
            <a:endParaRPr lang="nb-NO"/>
          </a:p>
        </p:txBody>
      </p:sp>
    </p:spTree>
    <p:extLst>
      <p:ext uri="{BB962C8B-B14F-4D97-AF65-F5344CB8AC3E}">
        <p14:creationId xmlns:p14="http://schemas.microsoft.com/office/powerpoint/2010/main" val="1965558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endParaRPr lang="nb-NO" sz="1100" baseline="0" dirty="0"/>
          </a:p>
          <a:p>
            <a:r>
              <a:rPr lang="nb-NO" sz="1100" dirty="0"/>
              <a:t>SUMMEGRUPPE:</a:t>
            </a:r>
          </a:p>
          <a:p>
            <a:pPr marL="228600" indent="-228600">
              <a:buFont typeface="+mj-lt"/>
              <a:buAutoNum type="arabicPeriod"/>
            </a:pPr>
            <a:r>
              <a:rPr lang="nb-NO" sz="1100" dirty="0"/>
              <a:t>Hva er dine grunner for å forebygge tilbakefall til hypomani/mani?</a:t>
            </a:r>
          </a:p>
          <a:p>
            <a:pPr marL="228600" indent="-228600">
              <a:buFont typeface="+mj-lt"/>
              <a:buAutoNum type="arabicPeriod"/>
            </a:pPr>
            <a:r>
              <a:rPr lang="nb-NO" sz="1100" dirty="0"/>
              <a:t>Hva er dine grunner imot å forebygge?</a:t>
            </a:r>
          </a:p>
          <a:p>
            <a:pPr marL="228600" indent="-228600">
              <a:buFont typeface="+mj-lt"/>
              <a:buAutoNum type="arabicPeriod"/>
            </a:pPr>
            <a:r>
              <a:rPr lang="nb-NO" sz="1100" dirty="0"/>
              <a:t>I sum, hvor motivert er du for å forebygge?</a:t>
            </a:r>
          </a:p>
          <a:p>
            <a:pPr lvl="1"/>
            <a:r>
              <a:rPr lang="nb-NO" dirty="0"/>
              <a:t>0 = ikke i det hele tatt</a:t>
            </a:r>
          </a:p>
          <a:p>
            <a:pPr lvl="1"/>
            <a:r>
              <a:rPr lang="nb-NO" dirty="0"/>
              <a:t>1 = Litt</a:t>
            </a:r>
          </a:p>
          <a:p>
            <a:pPr lvl="1"/>
            <a:r>
              <a:rPr lang="nb-NO" dirty="0"/>
              <a:t>2 = Middels</a:t>
            </a:r>
          </a:p>
          <a:p>
            <a:pPr lvl="1"/>
            <a:r>
              <a:rPr lang="nb-NO" dirty="0"/>
              <a:t>3 = Ganske</a:t>
            </a:r>
          </a:p>
          <a:p>
            <a:pPr lvl="1"/>
            <a:r>
              <a:rPr lang="nb-NO" dirty="0"/>
              <a:t>4 = Veldig</a:t>
            </a:r>
          </a:p>
          <a:p>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20</a:t>
            </a:fld>
            <a:endParaRPr lang="nb-NO"/>
          </a:p>
        </p:txBody>
      </p:sp>
    </p:spTree>
    <p:extLst>
      <p:ext uri="{BB962C8B-B14F-4D97-AF65-F5344CB8AC3E}">
        <p14:creationId xmlns:p14="http://schemas.microsoft.com/office/powerpoint/2010/main" val="182385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r>
              <a:rPr lang="nb-NO" sz="1100" b="1" dirty="0"/>
              <a:t>Tekst:</a:t>
            </a:r>
            <a:endParaRPr lang="nb-NO" sz="11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dirty="0"/>
              <a:t>Motivasjon for forebygging: Før inn det dere</a:t>
            </a:r>
            <a:r>
              <a:rPr lang="nb-NO" sz="1100" baseline="0" dirty="0"/>
              <a:t> per nå synes er gode grunner for å forebygge tilbakefall til hypomani/mani under delen </a:t>
            </a:r>
            <a:r>
              <a:rPr lang="nb-NO" sz="1100" dirty="0"/>
              <a:t>«Motivasjon for forebygging» i forebyggelsesplanen.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Utover i kurset og</a:t>
            </a:r>
            <a:r>
              <a:rPr lang="nb-NO" sz="1100" baseline="0" dirty="0"/>
              <a:t> etter kurset kan det være at dere finner flere grunner. Da kan dere gjøre endringer i forebyggelsesplanen.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sz="1100" dirty="0"/>
              <a:t>Fortsett å registrere stemningsleiet i stemningsdagboken.</a:t>
            </a:r>
          </a:p>
          <a:p>
            <a:endParaRPr lang="nb-NO" sz="1100" dirty="0"/>
          </a:p>
          <a:p>
            <a:endParaRPr lang="nb-NO" sz="1100" i="1" dirty="0"/>
          </a:p>
          <a:p>
            <a:r>
              <a:rPr lang="nb-NO" sz="1100" b="1" i="0" dirty="0"/>
              <a:t>Evalueringsskjemaet:</a:t>
            </a:r>
            <a:r>
              <a:rPr lang="nb-NO" sz="1100" i="0" dirty="0"/>
              <a:t> Minn deltagerne om å evaluere dagens kurs.</a:t>
            </a:r>
            <a:endParaRPr lang="nb-NO" sz="1100" i="1"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21</a:t>
            </a:fld>
            <a:endParaRPr lang="nb-NO"/>
          </a:p>
        </p:txBody>
      </p:sp>
    </p:spTree>
    <p:extLst>
      <p:ext uri="{BB962C8B-B14F-4D97-AF65-F5344CB8AC3E}">
        <p14:creationId xmlns:p14="http://schemas.microsoft.com/office/powerpoint/2010/main" val="235663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77A062D-1DD5-42D0-A852-D05D00D36C07}" type="slidenum">
              <a:rPr lang="nb-NO" smtClean="0"/>
              <a:t>22</a:t>
            </a:fld>
            <a:endParaRPr lang="nb-NO"/>
          </a:p>
        </p:txBody>
      </p:sp>
    </p:spTree>
    <p:extLst>
      <p:ext uri="{BB962C8B-B14F-4D97-AF65-F5344CB8AC3E}">
        <p14:creationId xmlns:p14="http://schemas.microsoft.com/office/powerpoint/2010/main" val="72912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r>
              <a:rPr lang="nb-NO" sz="1100" b="1" dirty="0"/>
              <a:t>Tekst: </a:t>
            </a:r>
          </a:p>
          <a:p>
            <a:pPr marL="171450" indent="-171450">
              <a:buFont typeface="Arial" panose="020B0604020202020204" pitchFamily="34" charset="0"/>
              <a:buChar char="•"/>
            </a:pPr>
            <a:r>
              <a:rPr lang="nb-NO" sz="1100" b="0" dirty="0"/>
              <a:t>Tema for denne </a:t>
            </a:r>
            <a:r>
              <a:rPr lang="nb-NO" sz="1100" b="0" dirty="0" err="1"/>
              <a:t>kursgangen</a:t>
            </a:r>
            <a:r>
              <a:rPr lang="nb-NO" sz="1100" b="0" dirty="0"/>
              <a:t> er mani og hypomani</a:t>
            </a:r>
            <a:r>
              <a:rPr lang="nb-NO" sz="1100" dirty="0"/>
              <a:t>, men f</a:t>
            </a:r>
            <a:r>
              <a:rPr lang="nb-NO" sz="1100" b="0" dirty="0"/>
              <a:t>ørst skal vi snakke litt om bipolare episoder og hvilke episodetyper som finne</a:t>
            </a:r>
            <a:r>
              <a:rPr lang="nb-NO" sz="1100" dirty="0"/>
              <a:t>s.</a:t>
            </a:r>
            <a:endParaRPr lang="nb-NO" sz="1100" b="0" dirty="0"/>
          </a:p>
          <a:p>
            <a:pPr marL="171450" indent="-171450">
              <a:buFont typeface="Arial" panose="020B0604020202020204" pitchFamily="34" charset="0"/>
              <a:buChar char="•"/>
            </a:pPr>
            <a:r>
              <a:rPr lang="nb-NO" sz="1100" b="0" dirty="0"/>
              <a:t>Deretter skal vi gå dypere inn på mani og hypomani</a:t>
            </a:r>
          </a:p>
          <a:p>
            <a:pPr marL="628650" lvl="1" indent="-171450">
              <a:buFont typeface="Arial" panose="020B0604020202020204" pitchFamily="34" charset="0"/>
              <a:buChar char="•"/>
            </a:pPr>
            <a:r>
              <a:rPr lang="nb-NO" sz="1100" b="0" dirty="0"/>
              <a:t>Vi skal snakke om hovedtrekkene ved mani og hovedtrekkene ved hypomani, hva som er forskjellen på mani og hypomani, hvilke kriterier som må være møtt før en diagnose settes, og presentere manispiralen. Etter dette skal vi snakke om hva psykose er og hvordan det kan komme til uttrykk i en manisk episode. </a:t>
            </a:r>
          </a:p>
          <a:p>
            <a:pPr marL="628650" lvl="1" indent="-171450">
              <a:buFont typeface="Arial" panose="020B0604020202020204" pitchFamily="34" charset="0"/>
              <a:buChar char="•"/>
            </a:pPr>
            <a:r>
              <a:rPr lang="nb-NO" sz="1100" b="0" dirty="0"/>
              <a:t>I etterkant blir det en summegruppe hvor vi skal reflektere over hva som skiller ditt vanlige jeg fra hypomani. </a:t>
            </a:r>
          </a:p>
          <a:p>
            <a:pPr marL="171450" indent="-171450">
              <a:buFont typeface="Arial" panose="020B0604020202020204" pitchFamily="34" charset="0"/>
              <a:buChar char="•"/>
            </a:pPr>
            <a:r>
              <a:rPr lang="nb-NO" sz="1100" b="0" dirty="0"/>
              <a:t>Siste del av </a:t>
            </a:r>
            <a:r>
              <a:rPr lang="nb-NO" sz="1100" b="0" dirty="0" err="1"/>
              <a:t>kursgangen</a:t>
            </a:r>
            <a:r>
              <a:rPr lang="nb-NO" sz="1100" b="0" dirty="0"/>
              <a:t> skal benyttes til å introdusere forebyggelsesplanen.</a:t>
            </a:r>
          </a:p>
          <a:p>
            <a:pPr marL="628650" lvl="1" indent="-171450">
              <a:buFont typeface="Arial" panose="020B0604020202020204" pitchFamily="34" charset="0"/>
              <a:buChar char="•"/>
            </a:pPr>
            <a:r>
              <a:rPr lang="nb-NO" sz="1100" b="0" dirty="0"/>
              <a:t> Dette for å begynne å jobbe med første del av planen, som handler om motivasjon for å forebygge nye bipolare episoder. Motivasjon er tema i den andre summegruppen. </a:t>
            </a:r>
          </a:p>
          <a:p>
            <a:pPr marL="628650" lvl="1" indent="-171450">
              <a:buFont typeface="Arial" panose="020B0604020202020204" pitchFamily="34" charset="0"/>
              <a:buChar char="•"/>
            </a:pPr>
            <a:r>
              <a:rPr lang="nb-NO" sz="1100" b="0" dirty="0"/>
              <a:t>Å fylle ut grunner til å forebygge hypomani/mani i planen er også egenaktivitet til neste </a:t>
            </a:r>
            <a:r>
              <a:rPr lang="nb-NO" sz="1100" b="0" dirty="0" err="1"/>
              <a:t>kursgang</a:t>
            </a:r>
            <a:r>
              <a:rPr lang="nb-NO" sz="1100" b="0" dirty="0"/>
              <a:t>. </a:t>
            </a:r>
          </a:p>
        </p:txBody>
      </p:sp>
      <p:sp>
        <p:nvSpPr>
          <p:cNvPr id="4" name="Plassholder for lysbildenummer 3"/>
          <p:cNvSpPr>
            <a:spLocks noGrp="1"/>
          </p:cNvSpPr>
          <p:nvPr>
            <p:ph type="sldNum" sz="quarter" idx="5"/>
          </p:nvPr>
        </p:nvSpPr>
        <p:spPr/>
        <p:txBody>
          <a:bodyPr/>
          <a:lstStyle/>
          <a:p>
            <a:fld id="{277A062D-1DD5-42D0-A852-D05D00D36C07}" type="slidenum">
              <a:rPr lang="nb-NO" smtClean="0"/>
              <a:t>3</a:t>
            </a:fld>
            <a:endParaRPr lang="nb-NO"/>
          </a:p>
        </p:txBody>
      </p:sp>
    </p:spTree>
    <p:extLst>
      <p:ext uri="{BB962C8B-B14F-4D97-AF65-F5344CB8AC3E}">
        <p14:creationId xmlns:p14="http://schemas.microsoft.com/office/powerpoint/2010/main" val="226724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5BA79F2-3C98-4A0C-9F21-02A1621E143D}" type="slidenum">
              <a:rPr lang="nb-NO" altLang="nb-NO"/>
              <a:pPr/>
              <a:t>4</a:t>
            </a:fld>
            <a:endParaRPr lang="nb-NO" altLang="nb-NO"/>
          </a:p>
        </p:txBody>
      </p:sp>
      <p:sp>
        <p:nvSpPr>
          <p:cNvPr id="116738" name="Rectangle 2"/>
          <p:cNvSpPr>
            <a:spLocks noGrp="1" noRot="1" noChangeAspect="1" noChangeArrowheads="1" noTextEdit="1"/>
          </p:cNvSpPr>
          <p:nvPr>
            <p:ph type="sldImg"/>
          </p:nvPr>
        </p:nvSpPr>
        <p:spPr>
          <a:xfrm>
            <a:off x="685800" y="1143000"/>
            <a:ext cx="5486400" cy="3086100"/>
          </a:xfrm>
          <a:prstGeom prst="rect">
            <a:avLst/>
          </a:prstGeom>
          <a:ln/>
        </p:spPr>
      </p:sp>
      <p:sp>
        <p:nvSpPr>
          <p:cNvPr id="116739" name="Rectangle 3"/>
          <p:cNvSpPr>
            <a:spLocks noGrp="1" noChangeArrowheads="1"/>
          </p:cNvSpPr>
          <p:nvPr>
            <p:ph type="body" idx="1"/>
          </p:nvPr>
        </p:nvSpPr>
        <p:spPr/>
        <p:txBody>
          <a:bodyPr/>
          <a:lstStyle/>
          <a:p>
            <a:pPr marL="0" indent="0">
              <a:buFont typeface="+mj-lt"/>
              <a:buNone/>
            </a:pPr>
            <a:r>
              <a:rPr lang="nb-NO" altLang="nb-NO" sz="1100" b="1" u="none" dirty="0"/>
              <a:t>Tekst: </a:t>
            </a:r>
          </a:p>
          <a:p>
            <a:pPr marL="0" indent="0">
              <a:buFont typeface="+mj-lt"/>
              <a:buNone/>
            </a:pPr>
            <a:r>
              <a:rPr lang="nb-NO" altLang="nb-NO" sz="1100" b="0" u="none" dirty="0"/>
              <a:t>Denne</a:t>
            </a:r>
            <a:r>
              <a:rPr lang="nb-NO" altLang="nb-NO" sz="1100" b="0" u="none" baseline="0" dirty="0"/>
              <a:t> plansjen viser episodetypene ved bipolar lidelse. Før vi går mer i dybden på hypomani og mani, skal vi gi en kort forklaring om episodetyper:</a:t>
            </a:r>
            <a:endParaRPr lang="nb-NO" altLang="nb-NO" sz="1100" b="0" u="none" dirty="0"/>
          </a:p>
          <a:p>
            <a:pPr marL="0" indent="0">
              <a:buFont typeface="+mj-lt"/>
              <a:buNone/>
            </a:pPr>
            <a:endParaRPr lang="nb-NO" altLang="nb-NO" sz="1100" b="1" u="none" dirty="0"/>
          </a:p>
          <a:p>
            <a:pPr marL="171450" indent="-171450">
              <a:buFont typeface="Calibri Light" panose="020F0302020204030204" pitchFamily="34" charset="0"/>
              <a:buChar char="−"/>
            </a:pPr>
            <a:r>
              <a:rPr lang="nb-NO" altLang="nb-NO" sz="1100" b="1" u="none" dirty="0"/>
              <a:t>Episode </a:t>
            </a:r>
            <a:r>
              <a:rPr lang="nb-NO" altLang="nb-NO" sz="1100" b="0" u="none" dirty="0"/>
              <a:t>= en periode med affektive symptomer.</a:t>
            </a:r>
            <a:r>
              <a:rPr lang="nb-NO" altLang="nb-NO" sz="1100" b="0" dirty="0"/>
              <a:t> </a:t>
            </a:r>
            <a:r>
              <a:rPr lang="nb-NO" altLang="nb-NO" sz="1100" b="0" u="none" baseline="0" dirty="0"/>
              <a:t>Til venstre vises episodetypene.</a:t>
            </a:r>
            <a:r>
              <a:rPr lang="nb-NO" altLang="nb-NO" sz="1100" b="0" baseline="0" dirty="0"/>
              <a:t> </a:t>
            </a:r>
          </a:p>
          <a:p>
            <a:pPr marL="171450" indent="-171450">
              <a:buFont typeface="Calibri Light" panose="020F0302020204030204" pitchFamily="34" charset="0"/>
              <a:buChar char="−"/>
            </a:pPr>
            <a:r>
              <a:rPr lang="nb-NO" altLang="nb-NO" sz="1100" b="1" u="none" dirty="0"/>
              <a:t>Kriterier</a:t>
            </a:r>
            <a:r>
              <a:rPr lang="nb-NO" altLang="nb-NO" sz="1100" b="1" u="none" baseline="0" dirty="0"/>
              <a:t> </a:t>
            </a:r>
            <a:r>
              <a:rPr lang="nb-NO" altLang="nb-NO" sz="1100" b="0" u="none" baseline="0" dirty="0"/>
              <a:t>=</a:t>
            </a:r>
            <a:r>
              <a:rPr lang="nb-NO" altLang="nb-NO" sz="1100" b="0" u="none" dirty="0"/>
              <a:t> for å kunne kalles en episode må visse diagnosekriterier være oppfylt.</a:t>
            </a:r>
            <a:r>
              <a:rPr lang="nb-NO" altLang="nb-NO" sz="1100" dirty="0"/>
              <a:t> Kriteriene til høyre </a:t>
            </a:r>
            <a:r>
              <a:rPr lang="nb-NO" altLang="nb-NO" sz="1100" baseline="0" dirty="0"/>
              <a:t>handler om hvilke og hvor mange symptomer som er tilstede, hvor sterke de er, hvor lenge de varer og hvilke konsekvenser de fører til for personen og andre. En samlet vurdering avgjør om kriteriene for en affektiv episode er oppfylt og episodens alvorlighetsgrad. Vi skal snart se nærmere på kriteriene og symptomene for hypomani og mani. </a:t>
            </a:r>
          </a:p>
          <a:p>
            <a:pPr marL="171450" indent="-171450">
              <a:buFont typeface="Calibri Light" panose="020F0302020204030204" pitchFamily="34" charset="0"/>
              <a:buChar char="−"/>
            </a:pPr>
            <a:r>
              <a:rPr lang="nb-NO" altLang="nb-NO" sz="1100" b="1" u="none" dirty="0"/>
              <a:t>Psykose</a:t>
            </a:r>
            <a:r>
              <a:rPr lang="nb-NO" altLang="nb-NO" sz="1100" b="1" dirty="0"/>
              <a:t> </a:t>
            </a:r>
            <a:r>
              <a:rPr lang="nb-NO" altLang="nb-NO" sz="1100" b="0" dirty="0"/>
              <a:t>kan opptre ved alle episodetyper bortsett fra ved hypomani og milde depresjoner. </a:t>
            </a: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Tilleggsinformasjon ved behov: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Om psykosesymptomer ved bipolare lidelser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I overkant av halvparten av </a:t>
            </a:r>
            <a:r>
              <a:rPr lang="nb-NO" altLang="nb-NO" sz="1100" u="none" dirty="0"/>
              <a:t>alle</a:t>
            </a:r>
            <a:r>
              <a:rPr lang="nb-NO" altLang="nb-NO" sz="1100" i="1" u="none" dirty="0"/>
              <a:t> </a:t>
            </a:r>
            <a:r>
              <a:rPr lang="nb-NO" altLang="nb-NO" sz="1100" i="0" u="sng" dirty="0"/>
              <a:t>pasienter</a:t>
            </a:r>
            <a:r>
              <a:rPr lang="nb-NO" altLang="nb-NO" sz="1100" i="0" dirty="0"/>
              <a:t> </a:t>
            </a:r>
            <a:r>
              <a:rPr lang="nb-NO" altLang="nb-NO" sz="1100" dirty="0"/>
              <a:t>med bipolar lidelse har opplevd psykotiske symptomer i</a:t>
            </a:r>
            <a:r>
              <a:rPr lang="nb-NO" altLang="nb-NO" sz="1100" baseline="0" dirty="0"/>
              <a:t> affektive episoder minst en gang.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Nesten 2/3 av personer med bipolar I lidelse synes å ha opplevd psykotiske </a:t>
            </a:r>
            <a:r>
              <a:rPr lang="nb-NO" altLang="nb-NO" sz="1100" u="sng" baseline="0" dirty="0"/>
              <a:t>symptomer</a:t>
            </a:r>
            <a:r>
              <a:rPr lang="nb-NO" altLang="nb-NO" sz="1100" baseline="0" dirty="0"/>
              <a:t>, mens det samme gjelder for omtrent 1/5 (usikkert pga. lite data, muligens noe høyere) av de med bipolar II lidelse (da kun i depresjoner) (Aminoff et al., 2022). Man vet lite om forekomst av psykotiske symptomer hos </a:t>
            </a:r>
            <a:r>
              <a:rPr lang="nb-NO" altLang="nb-NO" sz="1100" i="0" u="none" baseline="0" dirty="0"/>
              <a:t>personer</a:t>
            </a:r>
            <a:r>
              <a:rPr lang="nb-NO" altLang="nb-NO" sz="1100" i="0" baseline="0" dirty="0"/>
              <a:t> </a:t>
            </a:r>
            <a:r>
              <a:rPr lang="nb-NO" altLang="nb-NO" sz="1100" baseline="0" dirty="0"/>
              <a:t>med bipolar lidelse som ikke er i kontakt med helsevesenet.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Kilde: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none" dirty="0">
                <a:solidFill>
                  <a:srgbClr val="00338D"/>
                </a:solidFill>
                <a:latin typeface="+mn-lt"/>
              </a:rPr>
              <a:t>- </a:t>
            </a:r>
            <a:r>
              <a:rPr lang="nb-NO" sz="1100" b="0" i="0" dirty="0">
                <a:solidFill>
                  <a:srgbClr val="212121"/>
                </a:solidFill>
                <a:effectLst/>
                <a:highlight>
                  <a:srgbClr val="FFFFFF"/>
                </a:highlight>
                <a:latin typeface="+mn-lt"/>
              </a:rPr>
              <a:t>Aminoff SR, </a:t>
            </a:r>
            <a:r>
              <a:rPr lang="nb-NO" sz="1100" b="0" i="0" dirty="0" err="1">
                <a:solidFill>
                  <a:srgbClr val="212121"/>
                </a:solidFill>
                <a:effectLst/>
                <a:highlight>
                  <a:srgbClr val="FFFFFF"/>
                </a:highlight>
                <a:latin typeface="+mn-lt"/>
              </a:rPr>
              <a:t>Onyeka</a:t>
            </a:r>
            <a:r>
              <a:rPr lang="nb-NO" sz="1100" b="0" i="0" dirty="0">
                <a:solidFill>
                  <a:srgbClr val="212121"/>
                </a:solidFill>
                <a:effectLst/>
                <a:highlight>
                  <a:srgbClr val="FFFFFF"/>
                </a:highlight>
                <a:latin typeface="+mn-lt"/>
              </a:rPr>
              <a:t> IN, Ødegaard M, Simonsen C, Lagerberg TV, Andreassen OA, Romm KL, Melle I. Lifetime and </a:t>
            </a:r>
            <a:r>
              <a:rPr lang="nb-NO" sz="1100" b="0" i="0" dirty="0" err="1">
                <a:solidFill>
                  <a:srgbClr val="212121"/>
                </a:solidFill>
                <a:effectLst/>
                <a:highlight>
                  <a:srgbClr val="FFFFFF"/>
                </a:highlight>
                <a:latin typeface="+mn-lt"/>
              </a:rPr>
              <a:t>point</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prevalence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psychotic</a:t>
            </a:r>
            <a:r>
              <a:rPr lang="nb-NO" sz="1100" b="0" i="0" dirty="0">
                <a:solidFill>
                  <a:srgbClr val="212121"/>
                </a:solidFill>
                <a:effectLst/>
                <a:highlight>
                  <a:srgbClr val="FFFFFF"/>
                </a:highlight>
                <a:latin typeface="+mn-lt"/>
              </a:rPr>
              <a:t> symptoms in adults </a:t>
            </a:r>
            <a:r>
              <a:rPr lang="nb-NO" sz="1100" b="0" i="0" dirty="0" err="1">
                <a:solidFill>
                  <a:srgbClr val="212121"/>
                </a:solidFill>
                <a:effectLst/>
                <a:highlight>
                  <a:srgbClr val="FFFFFF"/>
                </a:highlight>
                <a:latin typeface="+mn-lt"/>
              </a:rPr>
              <a:t>with</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systematic</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review</a:t>
            </a:r>
            <a:r>
              <a:rPr lang="nb-NO" sz="1100" b="0" i="0" dirty="0">
                <a:solidFill>
                  <a:srgbClr val="212121"/>
                </a:solidFill>
                <a:effectLst/>
                <a:highlight>
                  <a:srgbClr val="FFFFFF"/>
                </a:highlight>
                <a:latin typeface="+mn-lt"/>
              </a:rPr>
              <a:t> and </a:t>
            </a:r>
            <a:r>
              <a:rPr lang="nb-NO" sz="1100" b="0" i="0" dirty="0" err="1">
                <a:solidFill>
                  <a:srgbClr val="212121"/>
                </a:solidFill>
                <a:effectLst/>
                <a:highlight>
                  <a:srgbClr val="FFFFFF"/>
                </a:highlight>
                <a:latin typeface="+mn-lt"/>
              </a:rPr>
              <a:t>meta-analysis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Psychol</a:t>
            </a:r>
            <a:r>
              <a:rPr lang="nb-NO" sz="1100" b="0" i="0" dirty="0">
                <a:solidFill>
                  <a:srgbClr val="212121"/>
                </a:solidFill>
                <a:effectLst/>
                <a:highlight>
                  <a:srgbClr val="FFFFFF"/>
                </a:highlight>
                <a:latin typeface="+mn-lt"/>
              </a:rPr>
              <a:t> Med. 2022 Oct;52(13):2413-2425.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10.1017/S003329172200201X.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2022 </a:t>
            </a:r>
            <a:r>
              <a:rPr lang="nb-NO" sz="1100" b="0" i="0" dirty="0" err="1">
                <a:solidFill>
                  <a:srgbClr val="212121"/>
                </a:solidFill>
                <a:effectLst/>
                <a:highlight>
                  <a:srgbClr val="FFFFFF"/>
                </a:highlight>
                <a:latin typeface="+mn-lt"/>
              </a:rPr>
              <a:t>Aug</a:t>
            </a:r>
            <a:r>
              <a:rPr lang="nb-NO" sz="1100" b="0" i="0" dirty="0">
                <a:solidFill>
                  <a:srgbClr val="212121"/>
                </a:solidFill>
                <a:effectLst/>
                <a:highlight>
                  <a:srgbClr val="FFFFFF"/>
                </a:highlight>
                <a:latin typeface="+mn-lt"/>
              </a:rPr>
              <a:t> 26. PMID: 36016504; PMCID: PMC9647517.</a:t>
            </a:r>
            <a:endParaRPr lang="nb-NO" altLang="nb-NO" sz="1100" u="sng" dirty="0">
              <a:solidFill>
                <a:srgbClr val="00338D"/>
              </a:solidFill>
              <a:latin typeface="+mn-lt"/>
            </a:endParaRPr>
          </a:p>
        </p:txBody>
      </p:sp>
    </p:spTree>
    <p:extLst>
      <p:ext uri="{BB962C8B-B14F-4D97-AF65-F5344CB8AC3E}">
        <p14:creationId xmlns:p14="http://schemas.microsoft.com/office/powerpoint/2010/main" val="25413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685800" y="1143000"/>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dirty="0"/>
              <a:t>Tekst:</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b-NO" altLang="nb-NO" sz="1100" b="1" dirty="0"/>
              <a:t>«Unormalt»</a:t>
            </a:r>
            <a:r>
              <a:rPr lang="nb-NO" altLang="nb-NO" sz="1100" dirty="0"/>
              <a:t>: Må være </a:t>
            </a:r>
            <a:r>
              <a:rPr lang="nb-NO" altLang="nb-NO" sz="1100" u="sng" dirty="0"/>
              <a:t>klart avvikende</a:t>
            </a:r>
            <a:r>
              <a:rPr lang="nb-NO" altLang="nb-NO" sz="1100" u="none" dirty="0"/>
              <a:t> </a:t>
            </a:r>
            <a:r>
              <a:rPr lang="nb-NO" altLang="nb-NO" sz="1100" dirty="0"/>
              <a:t>fra </a:t>
            </a:r>
            <a:r>
              <a:rPr lang="nb-NO" altLang="nb-NO" sz="1100" u="sng" dirty="0"/>
              <a:t>personens</a:t>
            </a:r>
            <a:r>
              <a:rPr lang="nb-NO" altLang="nb-NO" sz="1100" dirty="0"/>
              <a:t> normale variasjoner i stemningsleie (humør)</a:t>
            </a:r>
            <a:r>
              <a:rPr lang="nb-NO" altLang="nb-NO" sz="1100" baseline="0" dirty="0"/>
              <a:t> </a:t>
            </a:r>
            <a:r>
              <a:rPr lang="nb-NO" altLang="nb-NO" sz="1100" dirty="0"/>
              <a:t>og energinivå. </a:t>
            </a:r>
          </a:p>
          <a:p>
            <a:pPr marL="628650" marR="0" lvl="1"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b-NO" altLang="nb-NO" sz="1100" dirty="0"/>
              <a:t>For en rolig, sjenert og engstelig person må ikke symptomene være like sterke som symptomene til en vanligvis energisk, utadvendt og selvsikker person for at tilstanden skal anses som hypomani. </a:t>
            </a:r>
          </a:p>
          <a:p>
            <a:pPr marL="171450" indent="-171450" eaLnBrk="1" hangingPunct="1">
              <a:spcBef>
                <a:spcPct val="0"/>
              </a:spcBef>
              <a:buFont typeface="Calibri Light" panose="020F0302020204030204" pitchFamily="34" charset="0"/>
              <a:buChar char="−"/>
            </a:pPr>
            <a:r>
              <a:rPr lang="nb-NO" altLang="nb-NO" sz="1100" dirty="0"/>
              <a:t>Det er altså den relative individuelle forskjellen som er interessant ved hypomani. Ved mani blir det noe annerledes ettersom en tilstand først vurderes som manisk når tilstanden medfører </a:t>
            </a:r>
            <a:r>
              <a:rPr lang="nb-NO" altLang="nb-NO" sz="1100" u="sng" dirty="0"/>
              <a:t>markant</a:t>
            </a:r>
            <a:r>
              <a:rPr lang="nb-NO" altLang="nb-NO" sz="1100" dirty="0"/>
              <a:t> funksjonssvikt. </a:t>
            </a:r>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6E03-2D25-4B61-8A3C-284F7EEDC2FD}" type="slidenum">
              <a:rPr lang="nb-NO" altLang="nb-NO">
                <a:latin typeface="Arial" panose="020B0604020202020204" pitchFamily="34" charset="0"/>
              </a:rPr>
              <a:pPr eaLnBrk="1" hangingPunct="1"/>
              <a:t>5</a:t>
            </a:fld>
            <a:endParaRPr lang="nb-NO" altLang="nb-NO">
              <a:latin typeface="Arial" panose="020B0604020202020204" pitchFamily="34" charset="0"/>
            </a:endParaRPr>
          </a:p>
        </p:txBody>
      </p:sp>
    </p:spTree>
    <p:extLst>
      <p:ext uri="{BB962C8B-B14F-4D97-AF65-F5344CB8AC3E}">
        <p14:creationId xmlns:p14="http://schemas.microsoft.com/office/powerpoint/2010/main" val="383215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90FAEA-C78A-47BD-B52C-CD059B412393}" type="slidenum">
              <a:rPr lang="nb-NO" altLang="nb-NO" smtClean="0">
                <a:latin typeface="Arial" panose="020B0604020202020204" pitchFamily="34" charset="0"/>
              </a:rPr>
              <a:pPr>
                <a:spcBef>
                  <a:spcPct val="0"/>
                </a:spcBef>
              </a:pPr>
              <a:t>6</a:t>
            </a:fld>
            <a:endParaRPr lang="nb-NO" altLang="nb-NO">
              <a:latin typeface="Arial" panose="020B0604020202020204" pitchFamily="34" charset="0"/>
            </a:endParaRPr>
          </a:p>
        </p:txBody>
      </p:sp>
      <p:sp>
        <p:nvSpPr>
          <p:cNvPr id="28676" name="Rectangle 2"/>
          <p:cNvSpPr>
            <a:spLocks noGrp="1" noRot="1" noChangeAspect="1" noChangeArrowheads="1" noTextEdit="1"/>
          </p:cNvSpPr>
          <p:nvPr>
            <p:ph type="sldImg"/>
          </p:nvPr>
        </p:nvSpPr>
        <p:spPr bwMode="auto">
          <a:xfrm>
            <a:off x="687388" y="1144588"/>
            <a:ext cx="5486400" cy="3087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1100" b="1" dirty="0"/>
              <a:t>Tekst:</a:t>
            </a:r>
          </a:p>
          <a:p>
            <a:pPr marL="171450" indent="-171450">
              <a:buFont typeface="Arial" panose="020B0604020202020204" pitchFamily="34" charset="0"/>
              <a:buChar char="•"/>
            </a:pPr>
            <a:r>
              <a:rPr lang="nb-NO" altLang="nb-NO" sz="1100" dirty="0"/>
              <a:t>Uvanlig god selvfølelse og selvtillit</a:t>
            </a:r>
          </a:p>
          <a:p>
            <a:pPr marL="628650" lvl="1" indent="-171450">
              <a:buFont typeface="Calibri Light" panose="020F0302020204030204" pitchFamily="34" charset="0"/>
              <a:buChar char="−"/>
            </a:pPr>
            <a:r>
              <a:rPr lang="nb-NO" altLang="nb-NO" sz="1100" dirty="0"/>
              <a:t>Selvfølelse</a:t>
            </a:r>
            <a:r>
              <a:rPr lang="nb-NO" altLang="nb-NO" sz="1100" baseline="0" dirty="0"/>
              <a:t> handler om opplevelsen av hvem man er (egenverd o.l.), mens selvtillit handler om hva man gjør.</a:t>
            </a:r>
            <a:endParaRPr lang="nb-NO" altLang="nb-NO" sz="1100" dirty="0"/>
          </a:p>
          <a:p>
            <a:pPr marL="171450" indent="-171450">
              <a:buFont typeface="Arial" panose="020B0604020202020204" pitchFamily="34" charset="0"/>
              <a:buChar char="•"/>
            </a:pPr>
            <a:r>
              <a:rPr lang="nb-NO" altLang="nb-NO" sz="1100" dirty="0"/>
              <a:t>Økt energi: mindre søvnbehov, økt tanke-, tale- og bevegelsestempo og seksuell energi</a:t>
            </a:r>
          </a:p>
          <a:p>
            <a:pPr marL="171450" indent="-171450">
              <a:buFont typeface="Arial" panose="020B0604020202020204" pitchFamily="34" charset="0"/>
              <a:buChar char="•"/>
            </a:pPr>
            <a:r>
              <a:rPr lang="nb-NO" altLang="nb-NO" sz="1100" dirty="0"/>
              <a:t>Mer målrettet, produktiv og effektiv ved lystbetonte aktiviteter</a:t>
            </a:r>
          </a:p>
          <a:p>
            <a:pPr marL="171450" indent="-171450">
              <a:buFont typeface="Arial" panose="020B0604020202020204" pitchFamily="34" charset="0"/>
              <a:buChar char="•"/>
            </a:pPr>
            <a:r>
              <a:rPr lang="nb-NO" altLang="nb-NO" sz="1100" dirty="0"/>
              <a:t>Ofte mer pratsom, sosial og fortrolig</a:t>
            </a:r>
          </a:p>
          <a:p>
            <a:pPr marL="171450" indent="-171450">
              <a:buFont typeface="Arial" panose="020B0604020202020204" pitchFamily="34" charset="0"/>
              <a:buChar char="•"/>
            </a:pPr>
            <a:r>
              <a:rPr lang="nb-NO" altLang="nb-NO" sz="1100" dirty="0"/>
              <a:t>«Lys» hypomani: behagelig tilstand med godt, omgjengelig humør</a:t>
            </a:r>
          </a:p>
          <a:p>
            <a:pPr marL="171450" indent="-171450">
              <a:buFont typeface="Arial" panose="020B0604020202020204" pitchFamily="34" charset="0"/>
              <a:buChar char="•"/>
            </a:pPr>
            <a:r>
              <a:rPr lang="nb-NO" altLang="nb-NO" sz="1100" dirty="0"/>
              <a:t>«Mørk» hypomani: irritabel, aggressiv, innbilsk, uhøflig</a:t>
            </a:r>
          </a:p>
          <a:p>
            <a:pPr marL="628650" lvl="1" indent="-171450">
              <a:buFont typeface="Calibri Light" panose="020F0302020204030204" pitchFamily="34" charset="0"/>
              <a:buChar char="−"/>
            </a:pPr>
            <a:r>
              <a:rPr lang="nb-NO" altLang="nb-NO" sz="1100" dirty="0"/>
              <a:t>Utfordrende for familien og andre</a:t>
            </a:r>
          </a:p>
          <a:p>
            <a:pPr marL="0" indent="0">
              <a:buFont typeface="Arial" panose="020B0604020202020204" pitchFamily="34" charset="0"/>
              <a:buNone/>
            </a:pPr>
            <a:endParaRPr lang="nb-NO" altLang="nb-NO" sz="1100" i="1" u="sng" dirty="0"/>
          </a:p>
        </p:txBody>
      </p:sp>
    </p:spTree>
    <p:extLst>
      <p:ext uri="{BB962C8B-B14F-4D97-AF65-F5344CB8AC3E}">
        <p14:creationId xmlns:p14="http://schemas.microsoft.com/office/powerpoint/2010/main" val="421743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Calibri" panose="020F0502020204030204" pitchFamily="34" charset="0"/>
                <a:cs typeface="Arial" panose="020B0604020202020204" pitchFamily="34" charset="0"/>
              </a:defRPr>
            </a:lvl1pPr>
            <a:lvl2pPr marL="742950" indent="-285750" defTabSz="903288" eaLnBrk="0" hangingPunct="0">
              <a:defRPr>
                <a:solidFill>
                  <a:schemeClr val="tx1"/>
                </a:solidFill>
                <a:latin typeface="Calibri" panose="020F0502020204030204" pitchFamily="34" charset="0"/>
                <a:cs typeface="Arial" panose="020B0604020202020204" pitchFamily="34" charset="0"/>
              </a:defRPr>
            </a:lvl2pPr>
            <a:lvl3pPr marL="1143000" indent="-228600" defTabSz="903288" eaLnBrk="0" hangingPunct="0">
              <a:defRPr>
                <a:solidFill>
                  <a:schemeClr val="tx1"/>
                </a:solidFill>
                <a:latin typeface="Calibri" panose="020F0502020204030204" pitchFamily="34" charset="0"/>
                <a:cs typeface="Arial" panose="020B0604020202020204" pitchFamily="34" charset="0"/>
              </a:defRPr>
            </a:lvl3pPr>
            <a:lvl4pPr marL="1600200" indent="-228600" defTabSz="903288" eaLnBrk="0" hangingPunct="0">
              <a:defRPr>
                <a:solidFill>
                  <a:schemeClr val="tx1"/>
                </a:solidFill>
                <a:latin typeface="Calibri" panose="020F0502020204030204" pitchFamily="34" charset="0"/>
                <a:cs typeface="Arial" panose="020B0604020202020204" pitchFamily="34" charset="0"/>
              </a:defRPr>
            </a:lvl4pPr>
            <a:lvl5pPr marL="2057400" indent="-228600" defTabSz="903288" eaLnBrk="0" hangingPunct="0">
              <a:defRPr>
                <a:solidFill>
                  <a:schemeClr val="tx1"/>
                </a:solidFill>
                <a:latin typeface="Calibri" panose="020F050202020403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984DFE-2571-4D76-A009-712F6A88EDEE}" type="slidenum">
              <a:rPr lang="nb-NO" altLang="nb-NO">
                <a:latin typeface="Arial" panose="020B0604020202020204" pitchFamily="34" charset="0"/>
              </a:rPr>
              <a:pPr eaLnBrk="1" hangingPunct="1"/>
              <a:t>7</a:t>
            </a:fld>
            <a:endParaRPr lang="nb-NO" altLang="nb-NO">
              <a:latin typeface="Arial" panose="020B0604020202020204" pitchFamily="34" charset="0"/>
            </a:endParaRPr>
          </a:p>
        </p:txBody>
      </p:sp>
      <p:sp>
        <p:nvSpPr>
          <p:cNvPr id="35844" name="Rectangle 2"/>
          <p:cNvSpPr>
            <a:spLocks noGrp="1" noRot="1" noChangeAspect="1" noChangeArrowheads="1" noTextEdit="1"/>
          </p:cNvSpPr>
          <p:nvPr>
            <p:ph type="sldImg"/>
          </p:nvPr>
        </p:nvSpPr>
        <p:spPr bwMode="auto">
          <a:xfrm>
            <a:off x="687388" y="1144588"/>
            <a:ext cx="5486400" cy="3087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a:t>
            </a:r>
            <a:r>
              <a:rPr lang="nb-NO" altLang="nb-NO" sz="1100" b="1" baseline="0" dirty="0"/>
              <a:t> </a:t>
            </a: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aseline="0" dirty="0"/>
              <a:t>Ved mani er symptomene i hovedsak de samme</a:t>
            </a:r>
            <a:r>
              <a:rPr lang="nb-NO" altLang="nb-NO" sz="1100" dirty="0"/>
              <a:t> som ved hypomani, men sterkere.</a:t>
            </a:r>
          </a:p>
          <a:p>
            <a:pPr marL="171450" indent="-171450">
              <a:buFont typeface="Arial" panose="020B0604020202020204" pitchFamily="34" charset="0"/>
              <a:buChar char="•"/>
              <a:defRPr/>
            </a:pPr>
            <a:r>
              <a:rPr lang="nb-NO" altLang="nb-NO" sz="1100" dirty="0"/>
              <a:t>Hektisk tilstand preget av betydelig tap av selvinnsikt, sykdomsinnsikt og selvkontroll</a:t>
            </a:r>
          </a:p>
          <a:p>
            <a:pPr marL="171450" indent="-171450">
              <a:buFont typeface="Arial" panose="020B0604020202020204" pitchFamily="34" charset="0"/>
              <a:buChar char="•"/>
              <a:defRPr/>
            </a:pPr>
            <a:r>
              <a:rPr lang="nb-NO" altLang="nb-NO" sz="1100" dirty="0"/>
              <a:t>Kan oppleves både som en god og vekselvis frustrerende tilstand</a:t>
            </a:r>
          </a:p>
          <a:p>
            <a:pPr marL="628650" marR="0" lvl="1" indent="-171450" algn="l" defTabSz="914400" rtl="0" eaLnBrk="1" fontAlgn="auto" latinLnBrk="0" hangingPunct="1">
              <a:lnSpc>
                <a:spcPct val="100000"/>
              </a:lnSpc>
              <a:buClrTx/>
              <a:buSzTx/>
              <a:buFont typeface="Calibri Light" panose="020F0302020204030204" pitchFamily="34" charset="0"/>
              <a:buChar char="−"/>
              <a:tabLst/>
              <a:defRPr/>
            </a:pPr>
            <a:r>
              <a:rPr lang="nb-NO" altLang="nb-NO" sz="1100" dirty="0"/>
              <a:t>Det kan f.eks. være </a:t>
            </a:r>
            <a:r>
              <a:rPr lang="nb-NO" altLang="nb-NO" sz="1100" u="sng" dirty="0"/>
              <a:t>frustrerende</a:t>
            </a:r>
            <a:r>
              <a:rPr lang="nb-NO" altLang="nb-NO" sz="1100" dirty="0"/>
              <a:t> ikke å klare å samle tankene eller å fullføre enkle aktiviteter.</a:t>
            </a:r>
          </a:p>
          <a:p>
            <a:pPr marL="171450" indent="-171450">
              <a:buFont typeface="Arial" panose="020B0604020202020204" pitchFamily="34" charset="0"/>
              <a:buChar char="•"/>
              <a:defRPr/>
            </a:pPr>
            <a:r>
              <a:rPr lang="nb-NO" altLang="nb-NO" sz="1100" dirty="0"/>
              <a:t>Stor risiko for å utsette seg selv og andre for problemer og fare</a:t>
            </a:r>
          </a:p>
          <a:p>
            <a:pPr marL="171450" indent="-171450">
              <a:buFont typeface="Arial" panose="020B0604020202020204" pitchFamily="34" charset="0"/>
              <a:buChar char="•"/>
              <a:defRPr/>
            </a:pPr>
            <a:r>
              <a:rPr lang="nb-NO" altLang="nb-NO" sz="1100" dirty="0"/>
              <a:t>Kan være svært ødeleggende for forholdet til familie, arbeidsgiver, venner og andre</a:t>
            </a:r>
          </a:p>
          <a:p>
            <a:pPr marL="171450" indent="-171450">
              <a:spcBef>
                <a:spcPts val="0"/>
              </a:spcBef>
              <a:buFont typeface="Arial" panose="020B0604020202020204" pitchFamily="34" charset="0"/>
              <a:buChar char="•"/>
              <a:defRPr/>
            </a:pPr>
            <a:r>
              <a:rPr lang="nb-NO" altLang="nb-NO" sz="1100" dirty="0"/>
              <a:t>Ofte behov for innleggelse på psykiatrisk akuttavdeling for å </a:t>
            </a:r>
          </a:p>
          <a:p>
            <a:pPr marL="685800" lvl="1" indent="-228600">
              <a:spcBef>
                <a:spcPts val="0"/>
              </a:spcBef>
              <a:buFont typeface="Arial" panose="020B0604020202020204" pitchFamily="34" charset="0"/>
              <a:buAutoNum type="arabicParenR"/>
              <a:defRPr/>
            </a:pPr>
            <a:r>
              <a:rPr lang="nb-NO" altLang="nb-NO" sz="1100" dirty="0"/>
              <a:t>sikre rask og god behandling </a:t>
            </a:r>
          </a:p>
          <a:p>
            <a:pPr marL="685800" lvl="1" indent="-228600">
              <a:spcBef>
                <a:spcPts val="0"/>
              </a:spcBef>
              <a:buFont typeface="Arial" panose="020B0604020202020204" pitchFamily="34" charset="0"/>
              <a:buAutoNum type="arabicParenR"/>
              <a:defRPr/>
            </a:pPr>
            <a:r>
              <a:rPr lang="nb-NO" altLang="nb-NO" sz="1100" dirty="0"/>
              <a:t>forebygge negative konsekvenser av tilstanden (inkludert ødelagte framtidsutsikter) </a:t>
            </a:r>
          </a:p>
          <a:p>
            <a:pPr marL="685800" lvl="1" indent="-228600">
              <a:spcBef>
                <a:spcPts val="0"/>
              </a:spcBef>
              <a:buFont typeface="Arial" panose="020B0604020202020204" pitchFamily="34" charset="0"/>
              <a:buAutoNum type="arabicParenR"/>
              <a:defRPr/>
            </a:pPr>
            <a:r>
              <a:rPr lang="nb-NO" altLang="nb-NO" sz="1100" dirty="0"/>
              <a:t>avlaste familie</a:t>
            </a:r>
            <a:endParaRPr lang="nb-NO" altLang="nb-NO" sz="11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ltLang="nb-NO" sz="1100" i="1" u="sng" dirty="0"/>
          </a:p>
          <a:p>
            <a:pPr marL="0" indent="0" eaLnBrk="1" hangingPunct="1">
              <a:spcBef>
                <a:spcPct val="0"/>
              </a:spcBef>
              <a:buFontTx/>
              <a:buNone/>
            </a:pPr>
            <a:endParaRPr lang="nb-NO" altLang="nb-NO" sz="1100" dirty="0"/>
          </a:p>
        </p:txBody>
      </p:sp>
    </p:spTree>
    <p:extLst>
      <p:ext uri="{BB962C8B-B14F-4D97-AF65-F5344CB8AC3E}">
        <p14:creationId xmlns:p14="http://schemas.microsoft.com/office/powerpoint/2010/main" val="182743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693A-97FC-41AF-9F79-C0767998C7E1}" type="slidenum">
              <a:rPr lang="nb-NO" altLang="nb-NO" smtClean="0">
                <a:latin typeface="Arial" panose="020B0604020202020204" pitchFamily="34" charset="0"/>
              </a:rPr>
              <a:pPr>
                <a:spcBef>
                  <a:spcPct val="0"/>
                </a:spcBef>
              </a:pPr>
              <a:t>8</a:t>
            </a:fld>
            <a:endParaRPr lang="nb-NO" altLang="nb-NO">
              <a:latin typeface="Arial" panose="020B0604020202020204" pitchFamily="34" charset="0"/>
            </a:endParaRPr>
          </a:p>
        </p:txBody>
      </p:sp>
      <p:sp>
        <p:nvSpPr>
          <p:cNvPr id="49156" name="Rectangle 2"/>
          <p:cNvSpPr>
            <a:spLocks noGrp="1" noRot="1" noChangeAspect="1" noChangeArrowheads="1" noTextEdit="1"/>
          </p:cNvSpPr>
          <p:nvPr>
            <p:ph type="sldImg"/>
          </p:nvPr>
        </p:nvSpPr>
        <p:spPr bwMode="auto">
          <a:xfrm>
            <a:off x="685800" y="1144588"/>
            <a:ext cx="54864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r>
              <a:rPr lang="nb-NO" altLang="nb-NO" sz="1100" b="1" baseline="0" dirty="0"/>
              <a:t>Tekst:</a:t>
            </a:r>
          </a:p>
          <a:p>
            <a:pPr algn="l" eaLnBrk="1" hangingPunct="1">
              <a:spcBef>
                <a:spcPct val="0"/>
              </a:spcBef>
              <a:defRPr/>
            </a:pPr>
            <a:r>
              <a:rPr lang="nb-NO" altLang="nb-NO" sz="1100" i="0" baseline="0" dirty="0"/>
              <a:t>Det er to hovedforskjeller på mani og hypomani: </a:t>
            </a:r>
          </a:p>
          <a:p>
            <a:pPr marL="228600" indent="-228600" algn="l" eaLnBrk="1" hangingPunct="1">
              <a:spcBef>
                <a:spcPct val="0"/>
              </a:spcBef>
              <a:buAutoNum type="arabicParenR"/>
              <a:defRPr/>
            </a:pPr>
            <a:r>
              <a:rPr lang="nb-NO" altLang="nb-NO" sz="1100" i="0" baseline="0" dirty="0"/>
              <a:t>Symptomintensitet</a:t>
            </a:r>
          </a:p>
          <a:p>
            <a:pPr marL="228600" indent="-228600" algn="l" eaLnBrk="1" hangingPunct="1">
              <a:spcBef>
                <a:spcPct val="0"/>
              </a:spcBef>
              <a:buAutoNum type="arabicParenR"/>
              <a:defRPr/>
            </a:pPr>
            <a:r>
              <a:rPr lang="nb-NO" altLang="nb-NO" sz="1100" i="0" baseline="0" dirty="0"/>
              <a:t>Funksjonsnivå</a:t>
            </a:r>
          </a:p>
          <a:p>
            <a:pPr algn="l" eaLnBrk="1" hangingPunct="1">
              <a:spcBef>
                <a:spcPct val="0"/>
              </a:spcBef>
              <a:defRPr/>
            </a:pPr>
            <a:endParaRPr lang="nb-NO" altLang="nb-NO" sz="1100" b="0" i="0" baseline="0" dirty="0"/>
          </a:p>
          <a:p>
            <a:pPr eaLnBrk="1" hangingPunct="1">
              <a:spcBef>
                <a:spcPct val="0"/>
              </a:spcBef>
              <a:defRPr/>
            </a:pPr>
            <a:endParaRPr lang="nb-NO" altLang="nb-NO" sz="1200" baseline="0" dirty="0"/>
          </a:p>
        </p:txBody>
      </p:sp>
    </p:spTree>
    <p:extLst>
      <p:ext uri="{BB962C8B-B14F-4D97-AF65-F5344CB8AC3E}">
        <p14:creationId xmlns:p14="http://schemas.microsoft.com/office/powerpoint/2010/main" val="251810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a:prstGeom prst="rect">
            <a:avLst/>
          </a:prstGeom>
        </p:spPr>
      </p:sp>
      <p:sp>
        <p:nvSpPr>
          <p:cNvPr id="3" name="Plassholder for notater 2"/>
          <p:cNvSpPr>
            <a:spLocks noGrp="1"/>
          </p:cNvSpPr>
          <p:nvPr>
            <p:ph type="body" idx="1"/>
          </p:nvPr>
        </p:nvSpPr>
        <p:spPr/>
        <p:txBody>
          <a:bodyPr/>
          <a:lstStyle/>
          <a:p>
            <a:pPr marL="0" indent="0" eaLnBrk="1" hangingPunct="1">
              <a:spcBef>
                <a:spcPct val="0"/>
              </a:spcBef>
              <a:buFontTx/>
              <a:buNone/>
              <a:defRPr/>
            </a:pPr>
            <a:r>
              <a:rPr lang="nb-NO" altLang="nb-NO" sz="1100" b="1" dirty="0"/>
              <a:t>Tekst:</a:t>
            </a:r>
          </a:p>
          <a:p>
            <a:pPr algn="l" eaLnBrk="1" hangingPunct="1">
              <a:spcBef>
                <a:spcPct val="0"/>
              </a:spcBef>
              <a:defRPr/>
            </a:pPr>
            <a:r>
              <a:rPr lang="nb-NO" altLang="nb-NO" sz="1100" b="0" i="0" baseline="0" dirty="0"/>
              <a:t>Funksjonsnivå er den andre av de to hovedforskjellene på mani og hypomani: </a:t>
            </a:r>
          </a:p>
          <a:p>
            <a:pPr marL="228600" indent="-228600" algn="l" eaLnBrk="1" hangingPunct="1">
              <a:spcBef>
                <a:spcPct val="0"/>
              </a:spcBef>
              <a:buAutoNum type="arabicParenR"/>
              <a:defRPr/>
            </a:pPr>
            <a:r>
              <a:rPr lang="nb-NO" altLang="nb-NO" sz="1100" b="0" i="0" baseline="0" dirty="0"/>
              <a:t>Symptomintensitet</a:t>
            </a:r>
          </a:p>
          <a:p>
            <a:pPr marL="228600" indent="-228600" algn="l" eaLnBrk="1" hangingPunct="1">
              <a:spcBef>
                <a:spcPct val="0"/>
              </a:spcBef>
              <a:buAutoNum type="arabicParenR"/>
              <a:defRPr/>
            </a:pPr>
            <a:r>
              <a:rPr lang="nb-NO" altLang="nb-NO" sz="1100" b="1" i="0" baseline="0" dirty="0"/>
              <a:t>Funksjonsnivå</a:t>
            </a:r>
          </a:p>
          <a:p>
            <a:pPr marL="0" indent="0" eaLnBrk="1" hangingPunct="1">
              <a:spcBef>
                <a:spcPct val="0"/>
              </a:spcBef>
              <a:buFontTx/>
              <a:buNone/>
              <a:defRPr/>
            </a:pPr>
            <a:endParaRPr lang="nb-NO" altLang="nb-NO" sz="1100" dirty="0"/>
          </a:p>
          <a:p>
            <a:pPr marL="0" indent="0" eaLnBrk="1" hangingPunct="1">
              <a:spcBef>
                <a:spcPct val="0"/>
              </a:spcBef>
              <a:buFontTx/>
              <a:buNone/>
              <a:defRPr/>
            </a:pPr>
            <a:r>
              <a:rPr lang="nb-NO" altLang="nb-NO" sz="1100" dirty="0"/>
              <a:t>Jo sterkere symptomer,</a:t>
            </a:r>
            <a:r>
              <a:rPr lang="nb-NO" altLang="nb-NO" sz="1100" baseline="0" dirty="0"/>
              <a:t> desto mer påvirkes fungeringen. Mani kjennetegnes i motsetning til hypomani av markant funksjonsfall. Det betyr at evnen til å fungere på normal måte i hverdagen er </a:t>
            </a:r>
            <a:r>
              <a:rPr lang="nb-NO" altLang="nb-NO" sz="1100" u="sng" baseline="0" dirty="0"/>
              <a:t>alvorlig forstyrret/svekket</a:t>
            </a:r>
            <a:r>
              <a:rPr lang="nb-NO" altLang="nb-NO" sz="1100" baseline="0" dirty="0"/>
              <a:t>. Man kan sammenligne mani med å ri en for vill hest. Da klarer man ikke å styre eller kontrollere hesten.</a:t>
            </a:r>
          </a:p>
          <a:p>
            <a:pPr marL="0" marR="0" lvl="0" indent="0" algn="l" defTabSz="914400" rtl="0" eaLnBrk="1" fontAlgn="auto" latinLnBrk="0" hangingPunct="1">
              <a:lnSpc>
                <a:spcPct val="100000"/>
              </a:lnSpc>
              <a:spcBef>
                <a:spcPct val="0"/>
              </a:spcBef>
              <a:spcAft>
                <a:spcPts val="0"/>
              </a:spcAft>
              <a:buClrTx/>
              <a:buSzTx/>
              <a:buFontTx/>
              <a:buNone/>
              <a:tabLst/>
              <a:defRPr/>
            </a:pPr>
            <a:endParaRPr lang="nb-NO" altLang="nb-NO" sz="1100" b="0"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u="none" dirty="0"/>
              <a:t>SPØRSMÅL</a:t>
            </a:r>
            <a:r>
              <a:rPr lang="nb-NO" altLang="nb-NO" sz="1100" b="0" u="none" baseline="0" dirty="0"/>
              <a:t>: </a:t>
            </a: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u="none" dirty="0"/>
              <a:t>Har dere noen </a:t>
            </a:r>
            <a:r>
              <a:rPr lang="nb-NO" altLang="nb-NO" sz="1100" b="0" dirty="0"/>
              <a:t>eksempler som kan illustrere forskjellen mellom hypomani og mani?</a:t>
            </a:r>
          </a:p>
          <a:p>
            <a:pPr marL="0" marR="0" lvl="0" indent="0" algn="l" defTabSz="914400" rtl="0" eaLnBrk="1" fontAlgn="auto" latinLnBrk="0" hangingPunct="1">
              <a:lnSpc>
                <a:spcPct val="100000"/>
              </a:lnSpc>
              <a:spcBef>
                <a:spcPct val="0"/>
              </a:spcBef>
              <a:spcAft>
                <a:spcPts val="0"/>
              </a:spcAft>
              <a:buClrTx/>
              <a:buSzTx/>
              <a:buFontTx/>
              <a:buNone/>
              <a:tabLst/>
              <a:defRPr/>
            </a:pPr>
            <a:endParaRPr lang="nb-NO" altLang="nb-NO"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dirty="0"/>
              <a:t>F</a:t>
            </a:r>
            <a:r>
              <a:rPr lang="nb-NO" altLang="nb-NO" sz="1100" dirty="0"/>
              <a:t>or eksempel: </a:t>
            </a:r>
          </a:p>
          <a:p>
            <a:pPr marL="171450" indent="-171450">
              <a:spcBef>
                <a:spcPct val="0"/>
              </a:spcBef>
              <a:buFontTx/>
              <a:buChar char="-"/>
              <a:defRPr/>
            </a:pPr>
            <a:r>
              <a:rPr lang="nb-NO" altLang="nb-NO" sz="1100" dirty="0"/>
              <a:t>forskjellen på å ”shoppe” vekk for mye av lønna en måned og å sette seg i stor gjeld, </a:t>
            </a:r>
          </a:p>
          <a:p>
            <a:pPr marL="171450" indent="-171450">
              <a:spcBef>
                <a:spcPct val="0"/>
              </a:spcBef>
              <a:buFontTx/>
              <a:buChar char="-"/>
              <a:defRPr/>
            </a:pPr>
            <a:r>
              <a:rPr lang="nb-NO" altLang="nb-NO" sz="1100" dirty="0"/>
              <a:t>feste mye en helg versus feste i flere dager slik at man ikke kommer på jobb (funksjonstap), </a:t>
            </a:r>
          </a:p>
          <a:p>
            <a:pPr marL="171450" indent="-171450">
              <a:spcBef>
                <a:spcPct val="0"/>
              </a:spcBef>
              <a:buFontTx/>
              <a:buChar char="-"/>
              <a:defRPr/>
            </a:pPr>
            <a:r>
              <a:rPr lang="nb-NO" altLang="nb-NO" sz="1100" dirty="0"/>
              <a:t>være engasjert i en hobby slik at man er mindre</a:t>
            </a:r>
            <a:r>
              <a:rPr lang="nb-NO" altLang="nb-NO" sz="1100" baseline="0" dirty="0"/>
              <a:t> sammen med familien </a:t>
            </a:r>
            <a:r>
              <a:rPr lang="nb-NO" altLang="nb-NO" sz="1100" dirty="0"/>
              <a:t>versus ikke å klare å huske avtaler, kjøre barn på trening, hente i barnehagen eller ikke hjelpe til med faste viktige gjøremål som vanligvis utføres (klarer ikke å følge opp familieforpliktelser).</a:t>
            </a:r>
          </a:p>
          <a:p>
            <a:pPr marL="0" indent="0" eaLnBrk="1" hangingPunct="1">
              <a:spcBef>
                <a:spcPct val="0"/>
              </a:spcBef>
              <a:buFontTx/>
              <a:buNone/>
              <a:defRPr/>
            </a:pPr>
            <a:endParaRPr lang="nb-NO" altLang="nb-NO" sz="1100" u="sng" dirty="0"/>
          </a:p>
          <a:p>
            <a:pPr marL="0" indent="0" eaLnBrk="1" hangingPunct="1">
              <a:spcBef>
                <a:spcPct val="0"/>
              </a:spcBef>
              <a:buFontTx/>
              <a:buNone/>
              <a:defRPr/>
            </a:pPr>
            <a:r>
              <a:rPr lang="nb-NO" altLang="nb-NO" sz="1100" u="sng" baseline="0" dirty="0"/>
              <a:t>Tilleggsinformasjon ved behov:</a:t>
            </a:r>
            <a:endParaRPr lang="nb-NO" altLang="nb-NO" sz="1100" u="sng" dirty="0"/>
          </a:p>
          <a:p>
            <a:pPr marL="171450" indent="-171450" eaLnBrk="1" hangingPunct="1">
              <a:spcBef>
                <a:spcPct val="0"/>
              </a:spcBef>
              <a:buFontTx/>
              <a:buChar char="-"/>
              <a:defRPr/>
            </a:pPr>
            <a:r>
              <a:rPr lang="nb-NO" altLang="nb-NO" sz="1100" dirty="0"/>
              <a:t>Ved </a:t>
            </a:r>
            <a:r>
              <a:rPr lang="nb-NO" altLang="nb-NO" sz="1100" b="1" dirty="0"/>
              <a:t>hypomani</a:t>
            </a:r>
            <a:r>
              <a:rPr lang="nb-NO" altLang="nb-NO" sz="1100" dirty="0"/>
              <a:t> er funksjonen derimot ofte forbedret for aktiviteter som oppleves som motiverende eller lystpregede for personen. Man klarer å holde et intenst og nærmest monomant fokus på noe over lang tid (hyperfokus). Slik målrettet atferd med høy intensitet fortrenger ofte oppmerksomhet om aktiviteter som ikke motiverer, oppleves som kjedelige eller trivielle. Trivialiteter kan oppleves som forstyrrende og irriterende, og avfeies. Evnen til å ivareta slike aktiviteter (og medfølgende ansvar) vil derfor ofte være svekket. Oppmerksomheten blir med andre ord ofte mer selektiv. Den økte energien (raskere tanker, bedret hukommelse, mindre behov for søvn osv.) fungerer for mange som en slags naturlig doping (</a:t>
            </a:r>
            <a:r>
              <a:rPr lang="nb-NO" altLang="nb-NO" sz="1100" dirty="0" err="1"/>
              <a:t>á</a:t>
            </a:r>
            <a:r>
              <a:rPr lang="nb-NO" altLang="nb-NO" sz="1100" dirty="0"/>
              <a:t> la sentralstimulerende stoffer) som gjør at de presterer bedre på jobb, eksamener, i idrett osv. For noen kan presisjonsnivået (oppmerksomhet om detaljer) være skadelidende ettersom man er mer opptatt av de store linjene.</a:t>
            </a:r>
            <a:endParaRPr lang="nb-NO" altLang="nb-NO" sz="1100" b="1"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Ved </a:t>
            </a:r>
            <a:r>
              <a:rPr lang="nb-NO" altLang="nb-NO" sz="1100" b="1" dirty="0"/>
              <a:t>mani</a:t>
            </a:r>
            <a:r>
              <a:rPr lang="nb-NO" altLang="nb-NO" sz="1100" dirty="0"/>
              <a:t> er personen gjerne veldig hektisk, springende og kaotisk. Det er vanskelig å opprettholde målrettet atferd ettersom man stadig får impulser og </a:t>
            </a:r>
            <a:r>
              <a:rPr lang="nb-NO" altLang="nb-NO" sz="1100" dirty="0" err="1"/>
              <a:t>innskyteIser</a:t>
            </a:r>
            <a:r>
              <a:rPr lang="nb-NO" altLang="nb-NO" sz="1100" dirty="0"/>
              <a:t> som gjør at man endrer fokus og aktivitet. Den vedvarende oppmerksomheten er altså svekket, og gjør det vanskelig å fullføre planer/prosjekter og følge opp viktige forpliktelser.</a:t>
            </a:r>
            <a:endParaRPr lang="nb-NO" altLang="nb-NO" sz="1100" b="1" dirty="0"/>
          </a:p>
          <a:p>
            <a:pPr marL="171450" indent="-171450" eaLnBrk="1" hangingPunct="1">
              <a:spcBef>
                <a:spcPct val="0"/>
              </a:spcBef>
              <a:buFontTx/>
              <a:buChar char="-"/>
              <a:defRPr/>
            </a:pPr>
            <a:r>
              <a:rPr lang="nb-NO" altLang="nb-NO" sz="1100" b="1" dirty="0"/>
              <a:t>Manisk psykose </a:t>
            </a:r>
            <a:r>
              <a:rPr lang="nb-NO" altLang="nb-NO" sz="1100" dirty="0"/>
              <a:t>representerer en ytterlighet på samme måte som en depressiv psykose. Hvis både psykose og maniske symptomer opptrer samtidig regnes dette som bipolar I lidelse. Hvis det ved en hypoman intensitet opptrer psykotiske symptomer (uten at man tidligere har hatt manisk psykose) må man vurdere om dette kan forstås som en BP I under utvikling + at man må vurdere totalbildet differensialdiagnostisk opp mot andre psykoselidelser som </a:t>
            </a:r>
            <a:r>
              <a:rPr lang="nb-NO" altLang="nb-NO" sz="1100" dirty="0" err="1"/>
              <a:t>schizoaffektiv</a:t>
            </a:r>
            <a:r>
              <a:rPr lang="nb-NO" altLang="nb-NO" sz="1100" dirty="0"/>
              <a:t> lidelse, schizofreni, organiske psykoser osv. </a:t>
            </a:r>
          </a:p>
        </p:txBody>
      </p:sp>
      <p:sp>
        <p:nvSpPr>
          <p:cNvPr id="4" name="Plassholder for lysbildenummer 3"/>
          <p:cNvSpPr>
            <a:spLocks noGrp="1"/>
          </p:cNvSpPr>
          <p:nvPr>
            <p:ph type="sldNum" sz="quarter" idx="10"/>
          </p:nvPr>
        </p:nvSpPr>
        <p:spPr/>
        <p:txBody>
          <a:bodyPr/>
          <a:lstStyle/>
          <a:p>
            <a:fld id="{277A062D-1DD5-42D0-A852-D05D00D36C07}" type="slidenum">
              <a:rPr lang="nb-NO" smtClean="0"/>
              <a:t>9</a:t>
            </a:fld>
            <a:endParaRPr lang="nb-NO"/>
          </a:p>
        </p:txBody>
      </p:sp>
    </p:spTree>
    <p:extLst>
      <p:ext uri="{BB962C8B-B14F-4D97-AF65-F5344CB8AC3E}">
        <p14:creationId xmlns:p14="http://schemas.microsoft.com/office/powerpoint/2010/main" val="207089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24005196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049571031"/>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93861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82466857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3133308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A91EF-D0F6-CC8E-F12A-AF8A571CBA2F}"/>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1894251" y="5057184"/>
            <a:ext cx="10787757" cy="784830"/>
          </a:xfrm>
        </p:spPr>
        <p:txBody>
          <a:bodyPr anchor="t">
            <a:normAutofit/>
          </a:bodyPr>
          <a:lstStyle/>
          <a:p>
            <a:pPr algn="l"/>
            <a:r>
              <a:rPr lang="nb-NO" sz="5000" dirty="0">
                <a:latin typeface="+mj-lt"/>
              </a:rPr>
              <a:t>Hypomani og mani</a:t>
            </a:r>
          </a:p>
        </p:txBody>
      </p:sp>
      <p:sp>
        <p:nvSpPr>
          <p:cNvPr id="3" name="Ellipse 2">
            <a:extLst>
              <a:ext uri="{FF2B5EF4-FFF2-40B4-BE49-F238E27FC236}">
                <a16:creationId xmlns:a16="http://schemas.microsoft.com/office/drawing/2014/main" id="{E82B8D29-A40F-32EB-EAE3-CEBC875B16A8}"/>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3</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altLang="nb-NO" dirty="0">
                <a:latin typeface="+mj-lt"/>
              </a:rPr>
              <a:t>Diagnostiske kriterier: </a:t>
            </a:r>
            <a:r>
              <a:rPr lang="nb-NO" dirty="0">
                <a:latin typeface="+mj-lt"/>
              </a:rPr>
              <a:t>Hypoman episode</a:t>
            </a:r>
          </a:p>
        </p:txBody>
      </p:sp>
      <p:sp>
        <p:nvSpPr>
          <p:cNvPr id="8" name="Plassholder for innhold 7"/>
          <p:cNvSpPr>
            <a:spLocks noGrp="1"/>
          </p:cNvSpPr>
          <p:nvPr>
            <p:ph idx="1"/>
          </p:nvPr>
        </p:nvSpPr>
        <p:spPr>
          <a:xfrm>
            <a:off x="695325" y="1458686"/>
            <a:ext cx="10801350" cy="4850039"/>
          </a:xfrm>
        </p:spPr>
        <p:txBody>
          <a:bodyPr anchor="b">
            <a:noAutofit/>
          </a:bodyPr>
          <a:lstStyle/>
          <a:p>
            <a:pPr marL="0" indent="0">
              <a:buNone/>
            </a:pPr>
            <a:r>
              <a:rPr lang="nb-NO" sz="2400" dirty="0"/>
              <a:t>A. Hevet eller irritabelt stemningsleie som er klart avvikende for personen og vedvarer </a:t>
            </a:r>
            <a:br>
              <a:rPr lang="nb-NO" sz="2400" dirty="0"/>
            </a:br>
            <a:r>
              <a:rPr lang="nb-NO" sz="2400" dirty="0"/>
              <a:t>i </a:t>
            </a:r>
            <a:r>
              <a:rPr lang="nb-NO" sz="2400" i="1" dirty="0"/>
              <a:t>minst 4 dager</a:t>
            </a:r>
          </a:p>
          <a:p>
            <a:pPr marL="0" lvl="0" indent="0">
              <a:lnSpc>
                <a:spcPct val="115000"/>
              </a:lnSpc>
              <a:spcAft>
                <a:spcPts val="0"/>
              </a:spcAft>
              <a:buNone/>
              <a:tabLst>
                <a:tab pos="457200" algn="l"/>
              </a:tabLst>
            </a:pPr>
            <a:r>
              <a:rPr lang="nb-NO" sz="2400" dirty="0"/>
              <a:t>B. Minst 3 av følgende symptomer må være til stede, og føre til visse forstyrrelser i daglig fungering:</a:t>
            </a:r>
          </a:p>
          <a:p>
            <a:pPr marL="742950" lvl="1" indent="-285750">
              <a:lnSpc>
                <a:spcPct val="115000"/>
              </a:lnSpc>
              <a:spcAft>
                <a:spcPts val="0"/>
              </a:spcAft>
              <a:buFont typeface="+mj-lt"/>
              <a:buAutoNum type="arabicPeriod"/>
              <a:tabLst>
                <a:tab pos="914400" algn="l"/>
              </a:tabLst>
            </a:pPr>
            <a:r>
              <a:rPr lang="nb-NO" sz="2000" dirty="0"/>
              <a:t>Økt aktivitet eller fysisk rastløshet</a:t>
            </a:r>
          </a:p>
          <a:p>
            <a:pPr marL="742950" lvl="1" indent="-285750">
              <a:lnSpc>
                <a:spcPct val="115000"/>
              </a:lnSpc>
              <a:spcAft>
                <a:spcPts val="0"/>
              </a:spcAft>
              <a:buFont typeface="+mj-lt"/>
              <a:buAutoNum type="arabicPeriod"/>
              <a:tabLst>
                <a:tab pos="914400" algn="l"/>
              </a:tabLst>
            </a:pPr>
            <a:r>
              <a:rPr lang="nb-NO" sz="2000" dirty="0"/>
              <a:t>Økt taletrang</a:t>
            </a:r>
          </a:p>
          <a:p>
            <a:pPr marL="742950" lvl="1" indent="-285750">
              <a:lnSpc>
                <a:spcPct val="115000"/>
              </a:lnSpc>
              <a:spcAft>
                <a:spcPts val="0"/>
              </a:spcAft>
              <a:buFont typeface="+mj-lt"/>
              <a:buAutoNum type="arabicPeriod"/>
              <a:tabLst>
                <a:tab pos="914400" algn="l"/>
              </a:tabLst>
            </a:pPr>
            <a:r>
              <a:rPr lang="nb-NO" sz="2000" dirty="0" err="1"/>
              <a:t>Distraherbarhet</a:t>
            </a:r>
            <a:r>
              <a:rPr lang="nb-NO" sz="2000" dirty="0"/>
              <a:t> eller konsentrasjonsvansker</a:t>
            </a:r>
          </a:p>
          <a:p>
            <a:pPr marL="742950" lvl="1" indent="-285750">
              <a:lnSpc>
                <a:spcPct val="115000"/>
              </a:lnSpc>
              <a:spcAft>
                <a:spcPts val="0"/>
              </a:spcAft>
              <a:buFont typeface="+mj-lt"/>
              <a:buAutoNum type="arabicPeriod"/>
              <a:tabLst>
                <a:tab pos="914400" algn="l"/>
              </a:tabLst>
            </a:pPr>
            <a:r>
              <a:rPr lang="nb-NO" sz="2000" dirty="0"/>
              <a:t>Redusert søvnbehov</a:t>
            </a:r>
          </a:p>
          <a:p>
            <a:pPr marL="742950" lvl="1" indent="-285750">
              <a:lnSpc>
                <a:spcPct val="115000"/>
              </a:lnSpc>
              <a:spcAft>
                <a:spcPts val="0"/>
              </a:spcAft>
              <a:buFont typeface="+mj-lt"/>
              <a:buAutoNum type="arabicPeriod"/>
              <a:tabLst>
                <a:tab pos="914400" algn="l"/>
              </a:tabLst>
            </a:pPr>
            <a:r>
              <a:rPr lang="nb-NO" sz="2000" dirty="0"/>
              <a:t>Økt seksuell energi</a:t>
            </a:r>
          </a:p>
          <a:p>
            <a:pPr marL="742950" lvl="1" indent="-285750">
              <a:lnSpc>
                <a:spcPct val="115000"/>
              </a:lnSpc>
              <a:spcAft>
                <a:spcPts val="0"/>
              </a:spcAft>
              <a:buFont typeface="+mj-lt"/>
              <a:buAutoNum type="arabicPeriod"/>
              <a:tabLst>
                <a:tab pos="914400" algn="l"/>
              </a:tabLst>
            </a:pPr>
            <a:r>
              <a:rPr lang="nb-NO" sz="2000" dirty="0"/>
              <a:t>Mildt overforbruk av penger, eller andre former for risikofylt eller uansvarlig atferd</a:t>
            </a:r>
          </a:p>
          <a:p>
            <a:pPr marL="742950" lvl="1" indent="-285750">
              <a:lnSpc>
                <a:spcPct val="115000"/>
              </a:lnSpc>
              <a:spcAft>
                <a:spcPts val="0"/>
              </a:spcAft>
              <a:buFont typeface="+mj-lt"/>
              <a:buAutoNum type="arabicPeriod"/>
              <a:tabLst>
                <a:tab pos="914400" algn="l"/>
              </a:tabLst>
            </a:pPr>
            <a:r>
              <a:rPr lang="nb-NO" sz="2000" dirty="0"/>
              <a:t>Økt selskapelighet eller </a:t>
            </a:r>
            <a:r>
              <a:rPr lang="nb-NO" sz="2000" dirty="0" err="1"/>
              <a:t>overfamiliæritet</a:t>
            </a:r>
            <a:endParaRPr lang="nb-NO" sz="2000" dirty="0"/>
          </a:p>
        </p:txBody>
      </p:sp>
    </p:spTree>
    <p:extLst>
      <p:ext uri="{BB962C8B-B14F-4D97-AF65-F5344CB8AC3E}">
        <p14:creationId xmlns:p14="http://schemas.microsoft.com/office/powerpoint/2010/main" val="41399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altLang="nb-NO" dirty="0">
                <a:latin typeface="+mj-lt"/>
              </a:rPr>
              <a:t>Diagnostiske kriterier: </a:t>
            </a:r>
            <a:r>
              <a:rPr lang="nb-NO" dirty="0">
                <a:latin typeface="+mj-lt"/>
              </a:rPr>
              <a:t>Manisk episode</a:t>
            </a:r>
          </a:p>
        </p:txBody>
      </p:sp>
      <p:sp>
        <p:nvSpPr>
          <p:cNvPr id="9" name="Plassholder for innhold 7"/>
          <p:cNvSpPr txBox="1">
            <a:spLocks/>
          </p:cNvSpPr>
          <p:nvPr/>
        </p:nvSpPr>
        <p:spPr>
          <a:xfrm>
            <a:off x="695326" y="1251006"/>
            <a:ext cx="10801350" cy="5057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2400"/>
              </a:spcBef>
              <a:buNone/>
            </a:pPr>
            <a:r>
              <a:rPr lang="nb-NO" sz="2400" dirty="0"/>
              <a:t>A. Hevet, ekspansivt eller irritabelt stemningsleie som er klart avvikende for </a:t>
            </a:r>
            <a:br>
              <a:rPr lang="nb-NO" sz="2400" dirty="0"/>
            </a:br>
            <a:r>
              <a:rPr lang="nb-NO" sz="2400" dirty="0"/>
              <a:t>personen og framtredende i </a:t>
            </a:r>
            <a:r>
              <a:rPr lang="nb-NO" sz="2400" i="1" dirty="0"/>
              <a:t>minst 1 uke</a:t>
            </a:r>
            <a:r>
              <a:rPr lang="nb-NO" sz="2400" dirty="0"/>
              <a:t> (eller fører til sykehusinnleggelse)</a:t>
            </a:r>
          </a:p>
          <a:p>
            <a:pPr marL="0" lvl="0" indent="0">
              <a:spcBef>
                <a:spcPts val="2400"/>
              </a:spcBef>
              <a:buNone/>
            </a:pPr>
            <a:r>
              <a:rPr lang="nb-NO" sz="2400" dirty="0"/>
              <a:t>B. Minst 3 av følgende symptomer (4 ved kun irritabilitet) må være til stede, </a:t>
            </a:r>
            <a:br>
              <a:rPr lang="nb-NO" sz="2400" dirty="0"/>
            </a:br>
            <a:r>
              <a:rPr lang="nb-NO" sz="2400" dirty="0"/>
              <a:t>og føre til alvorlige forstyrrelser i daglig fungering:</a:t>
            </a:r>
          </a:p>
          <a:p>
            <a:pPr marL="971550" lvl="1" indent="-514350">
              <a:spcBef>
                <a:spcPts val="2400"/>
              </a:spcBef>
              <a:buFont typeface="+mj-lt"/>
              <a:buAutoNum type="arabicPeriod"/>
            </a:pPr>
            <a:r>
              <a:rPr lang="nb-NO" sz="1800" dirty="0"/>
              <a:t>Økt aktivitet eller fysisk rastløshet</a:t>
            </a:r>
          </a:p>
          <a:p>
            <a:pPr marL="971550" lvl="1" indent="-514350">
              <a:buFont typeface="+mj-lt"/>
              <a:buAutoNum type="arabicPeriod"/>
            </a:pPr>
            <a:r>
              <a:rPr lang="nb-NO" sz="1800" dirty="0"/>
              <a:t>Økt taletrang («</a:t>
            </a:r>
            <a:r>
              <a:rPr lang="nb-NO" sz="1800" dirty="0" err="1"/>
              <a:t>talepress</a:t>
            </a:r>
            <a:r>
              <a:rPr lang="nb-NO" sz="1800" dirty="0"/>
              <a:t>»)</a:t>
            </a:r>
          </a:p>
          <a:p>
            <a:pPr marL="971550" lvl="1" indent="-514350">
              <a:buFont typeface="+mj-lt"/>
              <a:buAutoNum type="arabicPeriod"/>
            </a:pPr>
            <a:r>
              <a:rPr lang="nb-NO" sz="1800" dirty="0"/>
              <a:t>Tankeflukt eller subjektiv opplevelse av at tankene raser av gårde («tankekjør»)</a:t>
            </a:r>
          </a:p>
          <a:p>
            <a:pPr marL="971550" lvl="1" indent="-514350">
              <a:buFont typeface="+mj-lt"/>
              <a:buAutoNum type="arabicPeriod"/>
            </a:pPr>
            <a:r>
              <a:rPr lang="nb-NO" sz="1800" dirty="0"/>
              <a:t>Tap av normale sosiale hemninger som fører til upassende atferd (situasjonen tatt i betraktning)</a:t>
            </a:r>
          </a:p>
          <a:p>
            <a:pPr marL="971550" lvl="1" indent="-514350">
              <a:buFont typeface="+mj-lt"/>
              <a:buAutoNum type="arabicPeriod"/>
            </a:pPr>
            <a:r>
              <a:rPr lang="nb-NO" sz="1800" dirty="0"/>
              <a:t>Redusert søvnbehov</a:t>
            </a:r>
          </a:p>
          <a:p>
            <a:pPr marL="971550" lvl="1" indent="-514350">
              <a:buFont typeface="+mj-lt"/>
              <a:buAutoNum type="arabicPeriod"/>
            </a:pPr>
            <a:r>
              <a:rPr lang="nb-NO" sz="1800" dirty="0"/>
              <a:t>Oppblåst selvfølelse eller grandiositet</a:t>
            </a:r>
          </a:p>
          <a:p>
            <a:pPr marL="971550" lvl="1" indent="-514350">
              <a:buFont typeface="+mj-lt"/>
              <a:buAutoNum type="arabicPeriod"/>
            </a:pPr>
            <a:r>
              <a:rPr lang="nb-NO" sz="1800" dirty="0" err="1"/>
              <a:t>Distraherbarhet</a:t>
            </a:r>
            <a:r>
              <a:rPr lang="nb-NO" sz="1800" dirty="0"/>
              <a:t> eller stadig endring i aktiviteter eller planer</a:t>
            </a:r>
          </a:p>
          <a:p>
            <a:pPr marL="971550" lvl="1" indent="-514350">
              <a:buFont typeface="+mj-lt"/>
              <a:buAutoNum type="arabicPeriod"/>
            </a:pPr>
            <a:r>
              <a:rPr lang="nb-NO" sz="1800" dirty="0"/>
              <a:t>Dumdristig eller risikofylt atferd som ikke erkjennes av personen selv, f.eks. overforbruk av penger, ufornuftige prosjekter, hensynsløs kjøring </a:t>
            </a:r>
          </a:p>
          <a:p>
            <a:pPr marL="971550" lvl="1" indent="-514350">
              <a:buFont typeface="+mj-lt"/>
              <a:buAutoNum type="arabicPeriod"/>
            </a:pPr>
            <a:r>
              <a:rPr lang="nb-NO" sz="1800" dirty="0"/>
              <a:t>Utpreget økt seksuell energi, eller seksuelle grenseoverskridelser</a:t>
            </a:r>
          </a:p>
        </p:txBody>
      </p:sp>
    </p:spTree>
    <p:extLst>
      <p:ext uri="{BB962C8B-B14F-4D97-AF65-F5344CB8AC3E}">
        <p14:creationId xmlns:p14="http://schemas.microsoft.com/office/powerpoint/2010/main" val="20450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500"/>
                                        <p:tgtEl>
                                          <p:spTgt spid="9">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Effect transition="in" filter="fade">
                                      <p:cBhvr>
                                        <p:cTn id="31" dur="500"/>
                                        <p:tgtEl>
                                          <p:spTgt spid="9">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9" end="9"/>
                                            </p:txEl>
                                          </p:spTgt>
                                        </p:tgtEl>
                                        <p:attrNameLst>
                                          <p:attrName>style.visibility</p:attrName>
                                        </p:attrNameLst>
                                      </p:cBhvr>
                                      <p:to>
                                        <p:strVal val="visible"/>
                                      </p:to>
                                    </p:set>
                                    <p:animEffect transition="in" filter="fade">
                                      <p:cBhvr>
                                        <p:cTn id="34" dur="500"/>
                                        <p:tgtEl>
                                          <p:spTgt spid="9">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89" name="Text Box 41"/>
          <p:cNvSpPr txBox="1">
            <a:spLocks noChangeArrowheads="1"/>
          </p:cNvSpPr>
          <p:nvPr/>
        </p:nvSpPr>
        <p:spPr bwMode="auto">
          <a:xfrm>
            <a:off x="743588" y="1670527"/>
            <a:ext cx="318766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Tankeinnhold</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Blir overdrevent opptatt av visse ting </a:t>
            </a:r>
          </a:p>
          <a:p>
            <a:pPr lvl="0">
              <a:spcBef>
                <a:spcPts val="600"/>
              </a:spcBef>
              <a:buClr>
                <a:schemeClr val="tx1"/>
              </a:buClr>
            </a:pPr>
            <a:r>
              <a:rPr lang="nb-NO" sz="1800" dirty="0">
                <a:latin typeface="+mj-lt"/>
              </a:rPr>
              <a:t>Synet på seg selv, andre og hva som er mulig endres</a:t>
            </a:r>
          </a:p>
          <a:p>
            <a:pPr lvl="0">
              <a:spcBef>
                <a:spcPts val="600"/>
              </a:spcBef>
              <a:buClr>
                <a:schemeClr val="tx1"/>
              </a:buClr>
            </a:pPr>
            <a:r>
              <a:rPr lang="nb-NO" sz="1800" dirty="0">
                <a:latin typeface="+mj-lt"/>
              </a:rPr>
              <a:t>Grandiositet</a:t>
            </a:r>
          </a:p>
          <a:p>
            <a:pPr lvl="0">
              <a:spcBef>
                <a:spcPts val="600"/>
              </a:spcBef>
              <a:buClr>
                <a:schemeClr val="tx1"/>
              </a:buClr>
            </a:pPr>
            <a:r>
              <a:rPr lang="nb-NO" sz="1800" dirty="0">
                <a:latin typeface="+mj-lt"/>
              </a:rPr>
              <a:t>Overoptimisme</a:t>
            </a:r>
          </a:p>
          <a:p>
            <a:pPr lvl="0">
              <a:spcBef>
                <a:spcPts val="600"/>
              </a:spcBef>
              <a:buClr>
                <a:schemeClr val="tx1"/>
              </a:buClr>
            </a:pPr>
            <a:r>
              <a:rPr lang="nb-NO" sz="1800" dirty="0">
                <a:latin typeface="+mj-lt"/>
              </a:rPr>
              <a:t>Mistenksomhet</a:t>
            </a:r>
          </a:p>
        </p:txBody>
      </p:sp>
      <p:sp>
        <p:nvSpPr>
          <p:cNvPr id="3" name="TekstSylinder 2"/>
          <p:cNvSpPr txBox="1"/>
          <p:nvPr/>
        </p:nvSpPr>
        <p:spPr>
          <a:xfrm>
            <a:off x="743588" y="549723"/>
            <a:ext cx="3127972" cy="769441"/>
          </a:xfrm>
          <a:prstGeom prst="rect">
            <a:avLst/>
          </a:prstGeom>
          <a:noFill/>
        </p:spPr>
        <p:txBody>
          <a:bodyPr wrap="none" rtlCol="0">
            <a:spAutoFit/>
          </a:bodyPr>
          <a:lstStyle/>
          <a:p>
            <a:r>
              <a:rPr lang="nb-NO" sz="4400" dirty="0">
                <a:latin typeface="+mj-lt"/>
              </a:rPr>
              <a:t>Manispiralen</a:t>
            </a:r>
          </a:p>
        </p:txBody>
      </p:sp>
      <p:sp>
        <p:nvSpPr>
          <p:cNvPr id="9" name="Text Box 41">
            <a:extLst>
              <a:ext uri="{FF2B5EF4-FFF2-40B4-BE49-F238E27FC236}">
                <a16:creationId xmlns:a16="http://schemas.microsoft.com/office/drawing/2014/main" id="{1095445D-879F-EB6A-528A-EDA2A12DF477}"/>
              </a:ext>
            </a:extLst>
          </p:cNvPr>
          <p:cNvSpPr txBox="1">
            <a:spLocks noChangeArrowheads="1"/>
          </p:cNvSpPr>
          <p:nvPr/>
        </p:nvSpPr>
        <p:spPr bwMode="auto">
          <a:xfrm>
            <a:off x="731838" y="4588811"/>
            <a:ext cx="369444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Tankeprosesser</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Tankene går fortere</a:t>
            </a:r>
          </a:p>
          <a:p>
            <a:pPr lvl="0">
              <a:spcBef>
                <a:spcPts val="600"/>
              </a:spcBef>
              <a:buClr>
                <a:schemeClr val="tx1"/>
              </a:buClr>
            </a:pPr>
            <a:r>
              <a:rPr lang="nb-NO" sz="1800" dirty="0">
                <a:latin typeface="+mj-lt"/>
              </a:rPr>
              <a:t>Mengden av ideer og planer øker </a:t>
            </a:r>
          </a:p>
          <a:p>
            <a:pPr lvl="0">
              <a:spcBef>
                <a:spcPts val="600"/>
              </a:spcBef>
              <a:buClr>
                <a:schemeClr val="tx1"/>
              </a:buClr>
            </a:pPr>
            <a:r>
              <a:rPr lang="nb-NO" sz="1800" dirty="0">
                <a:latin typeface="+mj-lt"/>
              </a:rPr>
              <a:t>Økt </a:t>
            </a:r>
            <a:r>
              <a:rPr lang="nb-NO" sz="1800" dirty="0" err="1">
                <a:latin typeface="+mj-lt"/>
              </a:rPr>
              <a:t>distraherbarhet</a:t>
            </a:r>
            <a:endParaRPr lang="nb-NO" sz="1800" dirty="0">
              <a:latin typeface="+mj-lt"/>
            </a:endParaRPr>
          </a:p>
          <a:p>
            <a:pPr lvl="0">
              <a:spcBef>
                <a:spcPts val="600"/>
              </a:spcBef>
              <a:buClr>
                <a:schemeClr val="tx1"/>
              </a:buClr>
            </a:pPr>
            <a:r>
              <a:rPr lang="nb-NO" sz="1800" dirty="0">
                <a:latin typeface="+mj-lt"/>
              </a:rPr>
              <a:t>Svekket dømmekraft</a:t>
            </a:r>
          </a:p>
        </p:txBody>
      </p:sp>
      <p:sp>
        <p:nvSpPr>
          <p:cNvPr id="11" name="TekstSylinder 10">
            <a:extLst>
              <a:ext uri="{FF2B5EF4-FFF2-40B4-BE49-F238E27FC236}">
                <a16:creationId xmlns:a16="http://schemas.microsoft.com/office/drawing/2014/main" id="{B3919F09-766D-C119-1823-55C92DE83D30}"/>
              </a:ext>
            </a:extLst>
          </p:cNvPr>
          <p:cNvSpPr txBox="1"/>
          <p:nvPr/>
        </p:nvSpPr>
        <p:spPr>
          <a:xfrm>
            <a:off x="7228432" y="652851"/>
            <a:ext cx="6367952" cy="1785104"/>
          </a:xfrm>
          <a:prstGeom prst="rect">
            <a:avLst/>
          </a:prstGeom>
          <a:noFill/>
        </p:spPr>
        <p:txBody>
          <a:bodyPr wrap="square">
            <a:spAutoFit/>
          </a:bodyPr>
          <a:lstStyle/>
          <a:p>
            <a:pPr>
              <a:spcAft>
                <a:spcPts val="600"/>
              </a:spcAft>
              <a:buClr>
                <a:schemeClr val="tx1"/>
              </a:buClr>
            </a:pPr>
            <a:r>
              <a:rPr lang="nb-NO" sz="1800" u="sng" kern="100" dirty="0">
                <a:effectLst/>
                <a:latin typeface="+mj-lt"/>
                <a:ea typeface="Aptos" panose="020B0004020202020204" pitchFamily="34" charset="0"/>
                <a:cs typeface="Times New Roman" panose="02020603050405020304" pitchFamily="18" charset="0"/>
              </a:rPr>
              <a:t>Følelser: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Glede – eufori</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Iver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Selvgodhet/-sikkerhet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Irritabilitet, sinne</a:t>
            </a:r>
          </a:p>
        </p:txBody>
      </p:sp>
      <p:sp>
        <p:nvSpPr>
          <p:cNvPr id="13" name="TekstSylinder 12">
            <a:extLst>
              <a:ext uri="{FF2B5EF4-FFF2-40B4-BE49-F238E27FC236}">
                <a16:creationId xmlns:a16="http://schemas.microsoft.com/office/drawing/2014/main" id="{4813FC7B-2A5F-D50D-120F-530D02ED9300}"/>
              </a:ext>
            </a:extLst>
          </p:cNvPr>
          <p:cNvSpPr txBox="1"/>
          <p:nvPr/>
        </p:nvSpPr>
        <p:spPr>
          <a:xfrm>
            <a:off x="7148339" y="2590265"/>
            <a:ext cx="4932420" cy="3831818"/>
          </a:xfrm>
          <a:prstGeom prst="rect">
            <a:avLst/>
          </a:prstGeom>
          <a:noFill/>
        </p:spPr>
        <p:txBody>
          <a:bodyPr wrap="square">
            <a:spAutoFit/>
          </a:bodyPr>
          <a:lstStyle/>
          <a:p>
            <a:pPr>
              <a:spcAft>
                <a:spcPts val="600"/>
              </a:spcAft>
            </a:pPr>
            <a:r>
              <a:rPr lang="nb-NO" sz="1800" u="sng" kern="100" dirty="0">
                <a:effectLst/>
                <a:latin typeface="+mj-lt"/>
                <a:ea typeface="Aptos" panose="020B0004020202020204" pitchFamily="34" charset="0"/>
                <a:cs typeface="Times New Roman" panose="02020603050405020304" pitchFamily="18" charset="0"/>
              </a:rPr>
              <a:t>Atferd</a:t>
            </a:r>
            <a:r>
              <a:rPr lang="nb-NO" sz="1800" kern="100" dirty="0">
                <a:effectLst/>
                <a:latin typeface="+mj-lt"/>
                <a:ea typeface="Aptos" panose="020B0004020202020204" pitchFamily="34" charset="0"/>
                <a:cs typeface="Times New Roman" panose="02020603050405020304" pitchFamily="18" charset="0"/>
              </a:rPr>
              <a: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Sjarmerende og overbevisende, eller aggressiv, pågående, spøkefull på en upassende måte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Mer kreativ</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Utadvendt, sosial</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Snakker mer, høyere og fortere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Tar større sjanser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Overdreven pengebruk</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Forfølger ambisiøse planer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Større seksuell aktivitet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Lite behov for hvile</a:t>
            </a:r>
          </a:p>
        </p:txBody>
      </p:sp>
      <p:pic>
        <p:nvPicPr>
          <p:cNvPr id="5" name="Bilde 4" descr="Et bilde som inneholder Grafikk, symbol, logo, grafisk design&#10;&#10;Automatisk generert beskrivelse">
            <a:extLst>
              <a:ext uri="{FF2B5EF4-FFF2-40B4-BE49-F238E27FC236}">
                <a16:creationId xmlns:a16="http://schemas.microsoft.com/office/drawing/2014/main" id="{1C40453F-BF63-C991-FD37-FD48EDB295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6" t="20685" r="57841" b="26444"/>
          <a:stretch/>
        </p:blipFill>
        <p:spPr>
          <a:xfrm>
            <a:off x="3437478" y="1555225"/>
            <a:ext cx="3850647" cy="3926138"/>
          </a:xfrm>
          <a:prstGeom prst="rect">
            <a:avLst/>
          </a:prstGeom>
        </p:spPr>
      </p:pic>
    </p:spTree>
    <p:extLst>
      <p:ext uri="{BB962C8B-B14F-4D97-AF65-F5344CB8AC3E}">
        <p14:creationId xmlns:p14="http://schemas.microsoft.com/office/powerpoint/2010/main" val="30816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89"/>
                                        </p:tgtEl>
                                        <p:attrNameLst>
                                          <p:attrName>style.visibility</p:attrName>
                                        </p:attrNameLst>
                                      </p:cBhvr>
                                      <p:to>
                                        <p:strVal val="visible"/>
                                      </p:to>
                                    </p:set>
                                    <p:animEffect transition="in" filter="fade">
                                      <p:cBhvr>
                                        <p:cTn id="17" dur="500"/>
                                        <p:tgtEl>
                                          <p:spTgt spid="788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9" grpId="0"/>
      <p:bldP spid="9"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t"/>
          <a:lstStyle/>
          <a:p>
            <a:pPr eaLnBrk="1" hangingPunct="1"/>
            <a:r>
              <a:rPr lang="nb-NO" altLang="nb-NO" dirty="0"/>
              <a:t>Psykose</a:t>
            </a:r>
          </a:p>
        </p:txBody>
      </p:sp>
      <p:sp>
        <p:nvSpPr>
          <p:cNvPr id="11" name="Plassholder for innhold 2"/>
          <p:cNvSpPr>
            <a:spLocks noGrp="1"/>
          </p:cNvSpPr>
          <p:nvPr>
            <p:ph idx="1"/>
          </p:nvPr>
        </p:nvSpPr>
        <p:spPr/>
        <p:txBody>
          <a:bodyPr rtlCol="0" anchor="b">
            <a:normAutofit/>
          </a:bodyPr>
          <a:lstStyle/>
          <a:p>
            <a:pPr>
              <a:lnSpc>
                <a:spcPct val="100000"/>
              </a:lnSpc>
              <a:defRPr/>
            </a:pPr>
            <a:endParaRPr lang="nb-NO" b="1" dirty="0"/>
          </a:p>
          <a:p>
            <a:pPr>
              <a:lnSpc>
                <a:spcPct val="100000"/>
              </a:lnSpc>
              <a:defRPr/>
            </a:pPr>
            <a:r>
              <a:rPr lang="nb-NO" dirty="0"/>
              <a:t>Er normalt en tidsavgrenset tilstand kjennetegnet av </a:t>
            </a:r>
            <a:br>
              <a:rPr lang="nb-NO" dirty="0"/>
            </a:br>
            <a:r>
              <a:rPr lang="nb-NO" dirty="0"/>
              <a:t>alvorlig realitetsbrist</a:t>
            </a:r>
          </a:p>
          <a:p>
            <a:pPr lvl="1">
              <a:defRPr/>
            </a:pPr>
            <a:r>
              <a:rPr lang="nb-NO" dirty="0"/>
              <a:t>Er overbevist om sin alternative virkelighetsoppfattelse </a:t>
            </a:r>
            <a:br>
              <a:rPr lang="nb-NO" dirty="0"/>
            </a:br>
            <a:r>
              <a:rPr lang="nb-NO" dirty="0"/>
              <a:t>og -forståelse</a:t>
            </a:r>
          </a:p>
          <a:p>
            <a:pPr>
              <a:lnSpc>
                <a:spcPct val="100000"/>
              </a:lnSpc>
              <a:defRPr/>
            </a:pPr>
            <a:r>
              <a:rPr lang="nb-NO" dirty="0"/>
              <a:t>Realitetsbristen kan variere over tid i en psykotisk episode</a:t>
            </a:r>
          </a:p>
        </p:txBody>
      </p:sp>
    </p:spTree>
    <p:extLst>
      <p:ext uri="{BB962C8B-B14F-4D97-AF65-F5344CB8AC3E}">
        <p14:creationId xmlns:p14="http://schemas.microsoft.com/office/powerpoint/2010/main" val="42763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chor="t"/>
          <a:lstStyle/>
          <a:p>
            <a:pPr eaLnBrk="1" hangingPunct="1"/>
            <a:r>
              <a:rPr lang="nb-NO" altLang="nb-NO" dirty="0">
                <a:latin typeface="+mj-lt"/>
              </a:rPr>
              <a:t>Mani med psykose</a:t>
            </a:r>
          </a:p>
        </p:txBody>
      </p:sp>
      <p:sp>
        <p:nvSpPr>
          <p:cNvPr id="11" name="Plassholder for innhold 2"/>
          <p:cNvSpPr>
            <a:spLocks noGrp="1"/>
          </p:cNvSpPr>
          <p:nvPr>
            <p:ph idx="1"/>
          </p:nvPr>
        </p:nvSpPr>
        <p:spPr/>
        <p:txBody>
          <a:bodyPr anchor="b">
            <a:normAutofit/>
          </a:bodyPr>
          <a:lstStyle/>
          <a:p>
            <a:pPr marL="0" indent="0">
              <a:buNone/>
            </a:pPr>
            <a:endParaRPr lang="nb-NO" altLang="nb-NO" sz="1600" dirty="0"/>
          </a:p>
          <a:p>
            <a:pPr marL="0" indent="0">
              <a:buNone/>
            </a:pPr>
            <a:r>
              <a:rPr lang="nb-NO" altLang="nb-NO" sz="3600" dirty="0"/>
              <a:t>Vrangforestillinger</a:t>
            </a:r>
          </a:p>
          <a:p>
            <a:pPr marL="0" indent="0">
              <a:buNone/>
            </a:pPr>
            <a:r>
              <a:rPr lang="nb-NO" altLang="nb-NO" dirty="0"/>
              <a:t>Sterkt avvikende virkelighetsoppfatning som andre anser som klart urimelig, beviselig feil eller umulig</a:t>
            </a:r>
          </a:p>
          <a:p>
            <a:endParaRPr lang="nb-NO" altLang="nb-NO" dirty="0"/>
          </a:p>
          <a:p>
            <a:pPr lvl="1"/>
            <a:r>
              <a:rPr lang="nb-NO" altLang="nb-NO" b="1" dirty="0"/>
              <a:t>Grandiositet</a:t>
            </a:r>
            <a:r>
              <a:rPr lang="nb-NO" altLang="nb-NO" dirty="0"/>
              <a:t>: overdreven selvfølelse kan medføre psykotiske storhetsforestillinger om egen betydning, sosial posisjon og evner </a:t>
            </a:r>
          </a:p>
          <a:p>
            <a:pPr marL="457200" lvl="1" indent="0">
              <a:buNone/>
            </a:pPr>
            <a:endParaRPr lang="nb-NO" altLang="nb-NO" dirty="0"/>
          </a:p>
          <a:p>
            <a:pPr lvl="1"/>
            <a:r>
              <a:rPr lang="nb-NO" altLang="nb-NO" b="1" dirty="0" err="1"/>
              <a:t>Paranoiditet</a:t>
            </a:r>
            <a:r>
              <a:rPr lang="nb-NO" altLang="nb-NO" dirty="0"/>
              <a:t>: mistenksomhet og irritabilitet kan utvikle seg til psykotiske forfølgelsesideer</a:t>
            </a:r>
            <a:endParaRPr lang="nb-NO" altLang="nb-NO" sz="1600" dirty="0"/>
          </a:p>
        </p:txBody>
      </p:sp>
    </p:spTree>
    <p:extLst>
      <p:ext uri="{BB962C8B-B14F-4D97-AF65-F5344CB8AC3E}">
        <p14:creationId xmlns:p14="http://schemas.microsoft.com/office/powerpoint/2010/main" val="77706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fade">
                                      <p:cBhvr>
                                        <p:cTn id="1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nb-NO" altLang="nb-NO" dirty="0"/>
              <a:t>Mani med psykose</a:t>
            </a:r>
          </a:p>
        </p:txBody>
      </p:sp>
      <p:sp>
        <p:nvSpPr>
          <p:cNvPr id="11" name="Plassholder for innhold 2"/>
          <p:cNvSpPr>
            <a:spLocks noGrp="1"/>
          </p:cNvSpPr>
          <p:nvPr>
            <p:ph idx="1"/>
          </p:nvPr>
        </p:nvSpPr>
        <p:spPr/>
        <p:txBody>
          <a:bodyPr anchor="b">
            <a:normAutofit/>
          </a:bodyPr>
          <a:lstStyle/>
          <a:p>
            <a:pPr marL="0" indent="0">
              <a:buNone/>
            </a:pPr>
            <a:endParaRPr lang="nb-NO" altLang="nb-NO" sz="1600" dirty="0">
              <a:latin typeface="+mn-lt"/>
            </a:endParaRPr>
          </a:p>
          <a:p>
            <a:pPr marL="0" indent="0">
              <a:buNone/>
            </a:pPr>
            <a:endParaRPr lang="nb-NO" altLang="nb-NO" sz="1600" dirty="0">
              <a:latin typeface="+mn-lt"/>
            </a:endParaRPr>
          </a:p>
          <a:p>
            <a:pPr marL="0" indent="0">
              <a:buNone/>
            </a:pPr>
            <a:r>
              <a:rPr lang="nb-NO" altLang="nb-NO" sz="3600" dirty="0">
                <a:latin typeface="+mj-lt"/>
              </a:rPr>
              <a:t>Hallusinasjoner</a:t>
            </a:r>
          </a:p>
          <a:p>
            <a:pPr marL="0" indent="0">
              <a:buNone/>
            </a:pPr>
            <a:r>
              <a:rPr lang="nb-NO" altLang="nb-NO" dirty="0">
                <a:latin typeface="+mn-lt"/>
              </a:rPr>
              <a:t>Sanseinntrykk uten reell kilde som oppleves som virkelige, eller sterkt forvrengt oppfattelse av reelle sanseinntrykk</a:t>
            </a:r>
          </a:p>
          <a:p>
            <a:pPr lvl="1"/>
            <a:r>
              <a:rPr lang="nb-NO" altLang="nb-NO" dirty="0">
                <a:latin typeface="+mn-lt"/>
              </a:rPr>
              <a:t>Kan gjelde alle sanser, men hørsel er vanligst</a:t>
            </a:r>
          </a:p>
          <a:p>
            <a:pPr marL="0" indent="0">
              <a:buNone/>
            </a:pPr>
            <a:endParaRPr lang="nb-NO" altLang="nb-NO" sz="1600" dirty="0">
              <a:latin typeface="+mn-lt"/>
            </a:endParaRPr>
          </a:p>
          <a:p>
            <a:pPr marL="0" indent="0">
              <a:buNone/>
            </a:pPr>
            <a:r>
              <a:rPr lang="nb-NO" altLang="nb-NO" sz="3600" dirty="0">
                <a:latin typeface="+mj-lt"/>
              </a:rPr>
              <a:t>Usammenhengende tenkning, kommunikasjon og atferd</a:t>
            </a:r>
          </a:p>
          <a:p>
            <a:pPr marL="0" indent="0">
              <a:buNone/>
            </a:pPr>
            <a:r>
              <a:rPr lang="nb-NO" altLang="nb-NO" dirty="0">
                <a:latin typeface="+mn-lt"/>
              </a:rPr>
              <a:t>En manisk psykose kan gjøre personen hektisk, springende og uforståelig for andre</a:t>
            </a:r>
            <a:endParaRPr lang="nb-NO" altLang="nb-NO" sz="1600" dirty="0">
              <a:latin typeface="+mn-lt"/>
            </a:endParaRPr>
          </a:p>
        </p:txBody>
      </p:sp>
    </p:spTree>
    <p:extLst>
      <p:ext uri="{BB962C8B-B14F-4D97-AF65-F5344CB8AC3E}">
        <p14:creationId xmlns:p14="http://schemas.microsoft.com/office/powerpoint/2010/main" val="315116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fade">
                                      <p:cBhvr>
                                        <p:cTn id="16" dur="500"/>
                                        <p:tgtEl>
                                          <p:spTgt spid="1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animEffect transition="in" filter="fade">
                                      <p:cBhvr>
                                        <p:cTn id="1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C4E4DDF9-C71C-7726-C05F-64F3345BEBB1}"/>
              </a:ext>
            </a:extLst>
          </p:cNvPr>
          <p:cNvSpPr/>
          <p:nvPr/>
        </p:nvSpPr>
        <p:spPr>
          <a:xfrm>
            <a:off x="619277" y="3614764"/>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A9B8FDE3-1976-6796-7D24-332693D6C9A8}"/>
              </a:ext>
            </a:extLst>
          </p:cNvPr>
          <p:cNvSpPr/>
          <p:nvPr/>
        </p:nvSpPr>
        <p:spPr>
          <a:xfrm>
            <a:off x="619277" y="467708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FD4E1B99-382C-089D-22A7-82CB10F1627D}"/>
              </a:ext>
            </a:extLst>
          </p:cNvPr>
          <p:cNvSpPr/>
          <p:nvPr/>
        </p:nvSpPr>
        <p:spPr>
          <a:xfrm>
            <a:off x="619277" y="576629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fontScale="92500" lnSpcReduction="10000"/>
          </a:bodyPr>
          <a:lstStyle/>
          <a:p>
            <a:endParaRPr lang="nb-NO" dirty="0">
              <a:latin typeface="+mj-lt"/>
            </a:endParaRPr>
          </a:p>
          <a:p>
            <a:pPr marL="0" indent="0">
              <a:buNone/>
            </a:pPr>
            <a:r>
              <a:rPr lang="nb-NO" sz="3600" dirty="0">
                <a:latin typeface="+mj-lt"/>
              </a:rPr>
              <a:t>Klarer du å skille mellom ditt vanlige </a:t>
            </a:r>
            <a:br>
              <a:rPr lang="nb-NO" sz="3600" dirty="0">
                <a:latin typeface="+mj-lt"/>
              </a:rPr>
            </a:br>
            <a:r>
              <a:rPr lang="nb-NO" sz="3600" dirty="0">
                <a:latin typeface="+mj-lt"/>
              </a:rPr>
              <a:t>jeg og hypomani?</a:t>
            </a:r>
          </a:p>
          <a:p>
            <a:endParaRPr lang="nb-NO" sz="3200" dirty="0">
              <a:latin typeface="+mj-lt"/>
            </a:endParaRPr>
          </a:p>
          <a:p>
            <a:pPr marL="514350" indent="-514350">
              <a:buFont typeface="+mj-lt"/>
              <a:buAutoNum type="arabicPeriod"/>
            </a:pPr>
            <a:r>
              <a:rPr lang="nb-NO" sz="3200" dirty="0">
                <a:latin typeface="+mj-lt"/>
              </a:rPr>
              <a:t>Hva er deg og hva er hypomani?</a:t>
            </a:r>
          </a:p>
          <a:p>
            <a:pPr marL="514350" indent="-514350">
              <a:buFont typeface="+mj-lt"/>
              <a:buAutoNum type="arabicPeriod"/>
            </a:pPr>
            <a:endParaRPr lang="nb-NO" sz="3200" dirty="0">
              <a:latin typeface="+mj-lt"/>
            </a:endParaRPr>
          </a:p>
          <a:p>
            <a:pPr marL="514350" indent="-514350">
              <a:buFont typeface="+mj-lt"/>
              <a:buAutoNum type="arabicPeriod"/>
            </a:pPr>
            <a:r>
              <a:rPr lang="nb-NO" sz="3200" dirty="0">
                <a:latin typeface="+mj-lt"/>
              </a:rPr>
              <a:t>Hva merker du det på?</a:t>
            </a:r>
          </a:p>
          <a:p>
            <a:pPr marL="514350" indent="-514350">
              <a:buFont typeface="+mj-lt"/>
              <a:buAutoNum type="arabicPeriod"/>
            </a:pPr>
            <a:endParaRPr lang="nb-NO" sz="3200" dirty="0">
              <a:latin typeface="+mj-lt"/>
            </a:endParaRPr>
          </a:p>
          <a:p>
            <a:pPr marL="514350" indent="-514350">
              <a:buFont typeface="+mj-lt"/>
              <a:buAutoNum type="arabicPeriod"/>
            </a:pPr>
            <a:r>
              <a:rPr lang="nb-NO" sz="3200" dirty="0">
                <a:latin typeface="+mj-lt"/>
              </a:rPr>
              <a:t>Hvordan merker du forskjellen?</a:t>
            </a:r>
          </a:p>
        </p:txBody>
      </p:sp>
      <p:pic>
        <p:nvPicPr>
          <p:cNvPr id="4" name="Bilde 3" descr="Et bilde som inneholder clip art, tegning, illustrasjon, Grafikk&#10;&#10;Automatisk generert beskrivelse">
            <a:extLst>
              <a:ext uri="{FF2B5EF4-FFF2-40B4-BE49-F238E27FC236}">
                <a16:creationId xmlns:a16="http://schemas.microsoft.com/office/drawing/2014/main" id="{2449C96F-2598-DBB4-FFC2-7CFE6226D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79863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tel 1"/>
          <p:cNvSpPr>
            <a:spLocks noGrp="1"/>
          </p:cNvSpPr>
          <p:nvPr>
            <p:ph type="title"/>
          </p:nvPr>
        </p:nvSpPr>
        <p:spPr>
          <a:xfrm>
            <a:off x="731838" y="549275"/>
            <a:ext cx="8001000" cy="874712"/>
          </a:xfrm>
        </p:spPr>
        <p:txBody>
          <a:bodyPr anchor="t">
            <a:normAutofit/>
          </a:bodyPr>
          <a:lstStyle/>
          <a:p>
            <a:r>
              <a:rPr lang="nb-NO" altLang="nb-NO" dirty="0">
                <a:latin typeface="+mj-lt"/>
              </a:rPr>
              <a:t>Introduksjon av forebyggelsesplan</a:t>
            </a:r>
          </a:p>
        </p:txBody>
      </p:sp>
      <p:sp>
        <p:nvSpPr>
          <p:cNvPr id="128003" name="Plassholder for innhold 2"/>
          <p:cNvSpPr>
            <a:spLocks noGrp="1"/>
          </p:cNvSpPr>
          <p:nvPr>
            <p:ph idx="1"/>
          </p:nvPr>
        </p:nvSpPr>
        <p:spPr>
          <a:xfrm>
            <a:off x="740543" y="2117557"/>
            <a:ext cx="10789920" cy="4156243"/>
          </a:xfrm>
        </p:spPr>
        <p:txBody>
          <a:bodyPr anchor="b">
            <a:normAutofit/>
          </a:bodyPr>
          <a:lstStyle/>
          <a:p>
            <a:pPr marL="0" indent="0">
              <a:buNone/>
            </a:pPr>
            <a:endParaRPr lang="nb-NO" altLang="nb-NO" dirty="0">
              <a:solidFill>
                <a:schemeClr val="tx1"/>
              </a:solidFill>
              <a:ea typeface="Cambria" panose="02040503050406030204" pitchFamily="18" charset="0"/>
              <a:cs typeface="Calibri" panose="020F0502020204030204" pitchFamily="34" charset="0"/>
            </a:endParaRPr>
          </a:p>
          <a:p>
            <a:pPr marL="514350" indent="-514350">
              <a:buFont typeface="+mj-lt"/>
              <a:buAutoNum type="arabicPeriod"/>
            </a:pPr>
            <a:r>
              <a:rPr lang="nb-NO" altLang="nb-NO" sz="2800" b="1" dirty="0">
                <a:solidFill>
                  <a:schemeClr val="tx1"/>
                </a:solidFill>
                <a:ea typeface="Cambria" panose="02040503050406030204" pitchFamily="18" charset="0"/>
                <a:cs typeface="Calibri" panose="020F0502020204030204" pitchFamily="34" charset="0"/>
              </a:rPr>
              <a:t>Motivasjon for forebygging</a:t>
            </a:r>
          </a:p>
          <a:p>
            <a:pPr marL="857250" lvl="1" indent="-457200"/>
            <a:r>
              <a:rPr lang="nb-NO" altLang="nb-NO" b="1" dirty="0">
                <a:solidFill>
                  <a:schemeClr val="tx1"/>
                </a:solidFill>
                <a:ea typeface="Cambria" panose="02040503050406030204" pitchFamily="18" charset="0"/>
                <a:cs typeface="Calibri" panose="020F0502020204030204" pitchFamily="34" charset="0"/>
              </a:rPr>
              <a:t>Argumenter for forebygging </a:t>
            </a:r>
          </a:p>
          <a:p>
            <a:pPr marL="914400" lvl="1" indent="-514350">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buFont typeface="+mj-lt"/>
              <a:buAutoNum type="arabicPeriod"/>
            </a:pPr>
            <a:r>
              <a:rPr lang="nb-NO" altLang="nb-NO" dirty="0">
                <a:solidFill>
                  <a:schemeClr val="tx1"/>
                </a:solidFill>
                <a:ea typeface="Cambria" panose="02040503050406030204" pitchFamily="18" charset="0"/>
                <a:cs typeface="Calibri" panose="020F0502020204030204" pitchFamily="34" charset="0"/>
              </a:rPr>
              <a:t>Forebygging i vedlikeholdsfasen</a:t>
            </a:r>
          </a:p>
          <a:p>
            <a:pPr marL="914400" lvl="1" indent="-514350">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buFont typeface="+mj-lt"/>
              <a:buAutoNum type="arabicPeriod"/>
            </a:pPr>
            <a:r>
              <a:rPr lang="nb-NO" altLang="nb-NO" dirty="0">
                <a:solidFill>
                  <a:schemeClr val="tx1"/>
                </a:solidFill>
                <a:ea typeface="Cambria" panose="02040503050406030204" pitchFamily="18" charset="0"/>
                <a:cs typeface="Calibri" panose="020F0502020204030204" pitchFamily="34" charset="0"/>
              </a:rPr>
              <a:t>Forebygging i varselfasen</a:t>
            </a:r>
          </a:p>
        </p:txBody>
      </p:sp>
      <p:pic>
        <p:nvPicPr>
          <p:cNvPr id="10" name="Bilde 9" descr="Et bilde som inneholder skjermbilde, mønster, sort og hvit, Symmetri&#10;&#10;Automatisk generert beskrivelse">
            <a:extLst>
              <a:ext uri="{FF2B5EF4-FFF2-40B4-BE49-F238E27FC236}">
                <a16:creationId xmlns:a16="http://schemas.microsoft.com/office/drawing/2014/main" id="{871D4B46-16C0-41D9-3B2D-D1EDFCD45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11" name="Bilde 10" descr="Et bilde som inneholder skjermbilde, mønster, sort og hvit, Symmetri">
            <a:extLst>
              <a:ext uri="{FF2B5EF4-FFF2-40B4-BE49-F238E27FC236}">
                <a16:creationId xmlns:a16="http://schemas.microsoft.com/office/drawing/2014/main" id="{EAA5FF89-9B7F-0291-F2E5-6E2601B46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12" name="TekstSylinder 11">
            <a:extLst>
              <a:ext uri="{FF2B5EF4-FFF2-40B4-BE49-F238E27FC236}">
                <a16:creationId xmlns:a16="http://schemas.microsoft.com/office/drawing/2014/main" id="{A041133E-5B29-8DE5-7523-6FFE3627DFAC}"/>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13" name="TekstSylinder 12">
            <a:extLst>
              <a:ext uri="{FF2B5EF4-FFF2-40B4-BE49-F238E27FC236}">
                <a16:creationId xmlns:a16="http://schemas.microsoft.com/office/drawing/2014/main" id="{11F2CF6E-8242-7226-2F6A-E6D6024F5FD5}"/>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106680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E713A6F-62FF-2535-7886-15597133A2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4194" y="314937"/>
            <a:ext cx="4382171" cy="6203647"/>
          </a:xfrm>
          <a:prstGeom prst="rect">
            <a:avLst/>
          </a:prstGeom>
        </p:spPr>
      </p:pic>
      <p:pic>
        <p:nvPicPr>
          <p:cNvPr id="18" name="Bilde 17">
            <a:extLst>
              <a:ext uri="{FF2B5EF4-FFF2-40B4-BE49-F238E27FC236}">
                <a16:creationId xmlns:a16="http://schemas.microsoft.com/office/drawing/2014/main" id="{9A7E7C04-FBE9-9EB6-E5D5-4174810D4C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85618" y="318487"/>
            <a:ext cx="4368205" cy="6172254"/>
          </a:xfrm>
          <a:prstGeom prst="rect">
            <a:avLst/>
          </a:prstGeom>
        </p:spPr>
      </p:pic>
    </p:spTree>
    <p:extLst>
      <p:ext uri="{BB962C8B-B14F-4D97-AF65-F5344CB8AC3E}">
        <p14:creationId xmlns:p14="http://schemas.microsoft.com/office/powerpoint/2010/main" val="228504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Parallell, line&#10;&#10;Automatisk generert beskrivelse">
            <a:extLst>
              <a:ext uri="{FF2B5EF4-FFF2-40B4-BE49-F238E27FC236}">
                <a16:creationId xmlns:a16="http://schemas.microsoft.com/office/drawing/2014/main" id="{D673E1FF-2796-7A1D-9B8E-FE10F82D22AC}"/>
              </a:ext>
            </a:extLst>
          </p:cNvPr>
          <p:cNvPicPr>
            <a:picLocks noChangeAspect="1"/>
          </p:cNvPicPr>
          <p:nvPr/>
        </p:nvPicPr>
        <p:blipFill>
          <a:blip r:embed="rId3">
            <a:extLst>
              <a:ext uri="{28A0092B-C50C-407E-A947-70E740481C1C}">
                <a14:useLocalDpi xmlns:a14="http://schemas.microsoft.com/office/drawing/2010/main" val="0"/>
              </a:ext>
            </a:extLst>
          </a:blip>
          <a:srcRect t="15983" b="32919"/>
          <a:stretch/>
        </p:blipFill>
        <p:spPr>
          <a:xfrm>
            <a:off x="1984476" y="449704"/>
            <a:ext cx="8265487" cy="5978941"/>
          </a:xfrm>
          <a:prstGeom prst="rect">
            <a:avLst/>
          </a:prstGeom>
        </p:spPr>
      </p:pic>
    </p:spTree>
    <p:extLst>
      <p:ext uri="{BB962C8B-B14F-4D97-AF65-F5344CB8AC3E}">
        <p14:creationId xmlns:p14="http://schemas.microsoft.com/office/powerpoint/2010/main" val="184767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C8A82D32-3142-3E3B-2740-73498873DC5A}"/>
              </a:ext>
            </a:extLst>
          </p:cNvPr>
          <p:cNvSpPr/>
          <p:nvPr/>
        </p:nvSpPr>
        <p:spPr>
          <a:xfrm>
            <a:off x="619277" y="424400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9C8163A1-4B54-A86D-3D3E-DEA65BEB6D62}"/>
              </a:ext>
            </a:extLst>
          </p:cNvPr>
          <p:cNvSpPr/>
          <p:nvPr/>
        </p:nvSpPr>
        <p:spPr>
          <a:xfrm>
            <a:off x="619277" y="534851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2"/>
          <p:cNvSpPr txBox="1">
            <a:spLocks/>
          </p:cNvSpPr>
          <p:nvPr/>
        </p:nvSpPr>
        <p:spPr>
          <a:xfrm>
            <a:off x="731838" y="2370878"/>
            <a:ext cx="10515600" cy="3902922"/>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sz="2800" dirty="0">
              <a:latin typeface="+mj-lt"/>
            </a:endParaRPr>
          </a:p>
        </p:txBody>
      </p:sp>
      <p:sp>
        <p:nvSpPr>
          <p:cNvPr id="7" name="Tittel 6"/>
          <p:cNvSpPr>
            <a:spLocks noGrp="1"/>
          </p:cNvSpPr>
          <p:nvPr>
            <p:ph type="title"/>
          </p:nvPr>
        </p:nvSpPr>
        <p:spPr/>
        <p:txBody>
          <a:bodyPr anchor="t"/>
          <a:lstStyle/>
          <a:p>
            <a:r>
              <a:rPr lang="nb-NO" dirty="0">
                <a:latin typeface="+mj-lt"/>
              </a:rPr>
              <a:t>Egenaktivitet til i dag</a:t>
            </a:r>
          </a:p>
        </p:txBody>
      </p:sp>
      <p:sp>
        <p:nvSpPr>
          <p:cNvPr id="6" name="Plassholder for innhold 5">
            <a:extLst>
              <a:ext uri="{FF2B5EF4-FFF2-40B4-BE49-F238E27FC236}">
                <a16:creationId xmlns:a16="http://schemas.microsoft.com/office/drawing/2014/main" id="{F1FA3D6F-9750-A78F-25F9-40F57B7012E3}"/>
              </a:ext>
            </a:extLst>
          </p:cNvPr>
          <p:cNvSpPr>
            <a:spLocks noGrp="1"/>
          </p:cNvSpPr>
          <p:nvPr>
            <p:ph idx="1"/>
          </p:nvPr>
        </p:nvSpPr>
        <p:spPr>
          <a:xfrm>
            <a:off x="694699" y="1458686"/>
            <a:ext cx="10801350" cy="4850039"/>
          </a:xfrm>
        </p:spPr>
        <p:txBody>
          <a:bodyPr/>
          <a:lstStyle/>
          <a:p>
            <a:pPr marL="514350" indent="-514350">
              <a:buFont typeface="+mj-lt"/>
              <a:buAutoNum type="arabicPeriod"/>
            </a:pPr>
            <a:endParaRPr lang="nb-NO" dirty="0"/>
          </a:p>
          <a:p>
            <a:pPr marL="514350" indent="-514350">
              <a:buFont typeface="+mj-lt"/>
              <a:buAutoNum type="arabicPeriod"/>
            </a:pPr>
            <a:endParaRPr lang="nb-NO" dirty="0"/>
          </a:p>
          <a:p>
            <a:pPr marL="514350" indent="-514350">
              <a:buFont typeface="+mj-lt"/>
              <a:buAutoNum type="arabicPeriod"/>
            </a:pPr>
            <a:r>
              <a:rPr lang="nb-NO" dirty="0"/>
              <a:t>Fortsette å fylle ut stemningsleiet i stemningsdagboken hver kveld</a:t>
            </a:r>
          </a:p>
          <a:p>
            <a:pPr marL="514350" indent="-514350">
              <a:buFont typeface="+mj-lt"/>
              <a:buAutoNum type="arabicPeriod"/>
            </a:pPr>
            <a:endParaRPr lang="nb-NO" dirty="0"/>
          </a:p>
          <a:p>
            <a:pPr marL="514350" indent="-514350">
              <a:buFont typeface="+mj-lt"/>
              <a:buAutoNum type="arabicPeriod"/>
            </a:pPr>
            <a:r>
              <a:rPr lang="nb-NO" dirty="0"/>
              <a:t>Kryss av for symptomer du har opplevd i hypomani / mani i skjemaet «Symptomer ved hypomani og mani»</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7B9DB345-3DA3-E917-46CE-0E2AF3FBE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14401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B9011A4-7DBC-F568-9E64-949631AF00B8}"/>
              </a:ext>
            </a:extLst>
          </p:cNvPr>
          <p:cNvSpPr/>
          <p:nvPr/>
        </p:nvSpPr>
        <p:spPr>
          <a:xfrm>
            <a:off x="619277" y="141485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27CFBEBE-AAC1-99B3-AC2A-D3B603B3AF05}"/>
              </a:ext>
            </a:extLst>
          </p:cNvPr>
          <p:cNvSpPr/>
          <p:nvPr/>
        </p:nvSpPr>
        <p:spPr>
          <a:xfrm>
            <a:off x="619277" y="279990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55C7B298-290B-9EB1-8EEA-53DC45591F13}"/>
              </a:ext>
            </a:extLst>
          </p:cNvPr>
          <p:cNvSpPr/>
          <p:nvPr/>
        </p:nvSpPr>
        <p:spPr>
          <a:xfrm>
            <a:off x="619277" y="380843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a:xfrm>
            <a:off x="695325" y="1251006"/>
            <a:ext cx="10801350" cy="5057720"/>
          </a:xfrm>
        </p:spPr>
        <p:txBody>
          <a:bodyPr anchor="b">
            <a:normAutofit lnSpcReduction="10000"/>
          </a:bodyPr>
          <a:lstStyle/>
          <a:p>
            <a:pPr marL="514350" indent="-514350">
              <a:buFont typeface="+mj-lt"/>
              <a:buAutoNum type="arabicPeriod"/>
            </a:pPr>
            <a:r>
              <a:rPr lang="nb-NO" dirty="0"/>
              <a:t>Hva er dine grunner for å forebygge tilbakefall </a:t>
            </a:r>
            <a:br>
              <a:rPr lang="nb-NO" dirty="0"/>
            </a:br>
            <a:r>
              <a:rPr lang="nb-NO" dirty="0"/>
              <a:t>til hypomani/mani?</a:t>
            </a:r>
          </a:p>
          <a:p>
            <a:pPr marL="514350" indent="-514350">
              <a:buFont typeface="+mj-lt"/>
              <a:buAutoNum type="arabicPeriod"/>
            </a:pPr>
            <a:endParaRPr lang="nb-NO" dirty="0"/>
          </a:p>
          <a:p>
            <a:pPr marL="514350" indent="-514350">
              <a:buFont typeface="+mj-lt"/>
              <a:buAutoNum type="arabicPeriod"/>
            </a:pPr>
            <a:r>
              <a:rPr lang="nb-NO" dirty="0"/>
              <a:t>Hva er dine grunner imot å forebygge?</a:t>
            </a:r>
          </a:p>
          <a:p>
            <a:pPr marL="514350" indent="-514350">
              <a:buFont typeface="+mj-lt"/>
              <a:buAutoNum type="arabicPeriod"/>
            </a:pPr>
            <a:endParaRPr lang="nb-NO" dirty="0"/>
          </a:p>
          <a:p>
            <a:pPr marL="514350" indent="-514350">
              <a:buFont typeface="+mj-lt"/>
              <a:buAutoNum type="arabicPeriod"/>
            </a:pPr>
            <a:r>
              <a:rPr lang="nb-NO" dirty="0"/>
              <a:t>I sum, hvor motivert er du for å forebygge?</a:t>
            </a:r>
            <a:endParaRPr lang="nb-NO" sz="2400" dirty="0"/>
          </a:p>
          <a:p>
            <a:pPr marL="914400" lvl="2" indent="0">
              <a:buNone/>
            </a:pPr>
            <a:r>
              <a:rPr lang="nb-NO" sz="2400" dirty="0"/>
              <a:t>0 = ikke i det hele tatt</a:t>
            </a:r>
          </a:p>
          <a:p>
            <a:pPr marL="914400" lvl="2" indent="0">
              <a:buNone/>
            </a:pPr>
            <a:r>
              <a:rPr lang="nb-NO" sz="2400" dirty="0"/>
              <a:t>1 = Litt</a:t>
            </a:r>
          </a:p>
          <a:p>
            <a:pPr marL="914400" lvl="2" indent="0">
              <a:buNone/>
            </a:pPr>
            <a:r>
              <a:rPr lang="nb-NO" sz="2400" dirty="0"/>
              <a:t>2 = Middels</a:t>
            </a:r>
          </a:p>
          <a:p>
            <a:pPr marL="914400" lvl="2" indent="0">
              <a:buNone/>
            </a:pPr>
            <a:r>
              <a:rPr lang="nb-NO" sz="2400" dirty="0"/>
              <a:t>3 = Ganske</a:t>
            </a:r>
          </a:p>
          <a:p>
            <a:pPr marL="914400" lvl="2" indent="0">
              <a:buNone/>
            </a:pPr>
            <a:r>
              <a:rPr lang="nb-NO" sz="2400" dirty="0"/>
              <a:t>4 = Veldig</a:t>
            </a:r>
          </a:p>
        </p:txBody>
      </p:sp>
      <p:pic>
        <p:nvPicPr>
          <p:cNvPr id="6" name="Bilde 5" descr="Et bilde som inneholder clip art, tegning, illustrasjon, Grafikk&#10;&#10;Automatisk generert beskrivelse">
            <a:extLst>
              <a:ext uri="{FF2B5EF4-FFF2-40B4-BE49-F238E27FC236}">
                <a16:creationId xmlns:a16="http://schemas.microsoft.com/office/drawing/2014/main" id="{3C4B70E8-F565-19ED-66DE-73688FDD8B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4473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52050DF0-5DC0-6355-8DE3-B69268F7BBBA}"/>
              </a:ext>
            </a:extLst>
          </p:cNvPr>
          <p:cNvSpPr/>
          <p:nvPr/>
        </p:nvSpPr>
        <p:spPr>
          <a:xfrm>
            <a:off x="619277" y="577084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322EC820-D1A3-7B4B-94A3-0F577604ECDC}"/>
              </a:ext>
            </a:extLst>
          </p:cNvPr>
          <p:cNvSpPr/>
          <p:nvPr/>
        </p:nvSpPr>
        <p:spPr>
          <a:xfrm>
            <a:off x="619277" y="426477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neste gang</a:t>
            </a:r>
          </a:p>
        </p:txBody>
      </p:sp>
      <p:sp>
        <p:nvSpPr>
          <p:cNvPr id="3" name="Plassholder for innhold 2"/>
          <p:cNvSpPr>
            <a:spLocks noGrp="1"/>
          </p:cNvSpPr>
          <p:nvPr>
            <p:ph idx="1"/>
          </p:nvPr>
        </p:nvSpPr>
        <p:spPr/>
        <p:txBody>
          <a:bodyPr anchor="b"/>
          <a:lstStyle/>
          <a:p>
            <a:pPr marL="514350" indent="-514350">
              <a:buFont typeface="+mj-lt"/>
              <a:buAutoNum type="arabicPeriod"/>
            </a:pPr>
            <a:r>
              <a:rPr lang="nb-NO" dirty="0"/>
              <a:t>Føre inn grunner for å forebygge hypomani/mani under delen «Motivasjon for forebygging</a:t>
            </a:r>
            <a:r>
              <a:rPr lang="nb-NO"/>
              <a:t>» i </a:t>
            </a:r>
            <a:r>
              <a:rPr lang="nb-NO" dirty="0"/>
              <a:t>forebyggelsesplanen</a:t>
            </a:r>
          </a:p>
          <a:p>
            <a:pPr marL="514350" indent="-514350">
              <a:buFont typeface="+mj-lt"/>
              <a:buAutoNum type="arabicPeriod"/>
            </a:pPr>
            <a:endParaRPr lang="nb-NO" dirty="0"/>
          </a:p>
          <a:p>
            <a:pPr marL="514350" indent="-514350">
              <a:buFont typeface="+mj-lt"/>
              <a:buAutoNum type="arabicPeriod"/>
            </a:pPr>
            <a:r>
              <a:rPr lang="nb-NO" dirty="0"/>
              <a:t>Fortsette å registrere stemningsleiet i stemningsdagboken</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66D7CB45-4BF0-00C2-F61A-87FD37C7A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20645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5">
            <a:extLst>
              <a:ext uri="{FF2B5EF4-FFF2-40B4-BE49-F238E27FC236}">
                <a16:creationId xmlns:a16="http://schemas.microsoft.com/office/drawing/2014/main" id="{4B0D6A93-920F-4329-4B08-E23173709661}"/>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2" name="LOGO png Rådet for psykisk helse.png" descr="LOGO png Rådet for psykisk helse.png">
            <a:extLst>
              <a:ext uri="{FF2B5EF4-FFF2-40B4-BE49-F238E27FC236}">
                <a16:creationId xmlns:a16="http://schemas.microsoft.com/office/drawing/2014/main" id="{21725495-06B8-3A0C-1398-FB75F3EE95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3" name="Bilde" descr="Bilde">
            <a:extLst>
              <a:ext uri="{FF2B5EF4-FFF2-40B4-BE49-F238E27FC236}">
                <a16:creationId xmlns:a16="http://schemas.microsoft.com/office/drawing/2014/main" id="{BCEAD0FC-FC5A-1C86-BE78-0F339F9EA8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4" name="logo_transparent-01.png" descr="logo_transparent-01.png">
            <a:extLst>
              <a:ext uri="{FF2B5EF4-FFF2-40B4-BE49-F238E27FC236}">
                <a16:creationId xmlns:a16="http://schemas.microsoft.com/office/drawing/2014/main" id="{92268056-469A-AE29-4DE4-1478F28444B4}"/>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6D565B04-FD8E-5C35-25AC-4BA0686578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7" name="TekstSylinder 6">
            <a:extLst>
              <a:ext uri="{FF2B5EF4-FFF2-40B4-BE49-F238E27FC236}">
                <a16:creationId xmlns:a16="http://schemas.microsoft.com/office/drawing/2014/main" id="{A3EE2E44-F42B-32DF-2910-1C507BBE4A7D}"/>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383269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D7D5B9-0309-E3E5-B1E9-CD3DF7197681}"/>
              </a:ext>
            </a:extLst>
          </p:cNvPr>
          <p:cNvSpPr>
            <a:spLocks noGrp="1"/>
          </p:cNvSpPr>
          <p:nvPr>
            <p:ph type="title"/>
          </p:nvPr>
        </p:nvSpPr>
        <p:spPr/>
        <p:txBody>
          <a:bodyPr anchor="t"/>
          <a:lstStyle/>
          <a:p>
            <a:r>
              <a:rPr lang="nb-NO" dirty="0"/>
              <a:t>Dagens tema</a:t>
            </a:r>
          </a:p>
        </p:txBody>
      </p:sp>
      <p:sp>
        <p:nvSpPr>
          <p:cNvPr id="3" name="Plassholder for innhold 2">
            <a:extLst>
              <a:ext uri="{FF2B5EF4-FFF2-40B4-BE49-F238E27FC236}">
                <a16:creationId xmlns:a16="http://schemas.microsoft.com/office/drawing/2014/main" id="{0E9771ED-033A-B192-EBBF-C382354C208E}"/>
              </a:ext>
            </a:extLst>
          </p:cNvPr>
          <p:cNvSpPr>
            <a:spLocks noGrp="1"/>
          </p:cNvSpPr>
          <p:nvPr>
            <p:ph idx="1"/>
          </p:nvPr>
        </p:nvSpPr>
        <p:spPr/>
        <p:txBody>
          <a:bodyPr anchor="b">
            <a:normAutofit/>
          </a:bodyPr>
          <a:lstStyle/>
          <a:p>
            <a:r>
              <a:rPr lang="nb-NO" dirty="0"/>
              <a:t>Episodetyper ved bipolar lidelse</a:t>
            </a:r>
          </a:p>
          <a:p>
            <a:endParaRPr lang="nb-NO" dirty="0"/>
          </a:p>
          <a:p>
            <a:r>
              <a:rPr lang="nb-NO" dirty="0"/>
              <a:t>Mani og hypomani</a:t>
            </a:r>
          </a:p>
          <a:p>
            <a:pPr lvl="1"/>
            <a:r>
              <a:rPr lang="nb-NO" dirty="0"/>
              <a:t>Hovedtrekk, forskjeller, diagnostiske kriterier, manispiralen, mani med psykose</a:t>
            </a:r>
          </a:p>
          <a:p>
            <a:pPr lvl="1"/>
            <a:r>
              <a:rPr lang="nb-NO" dirty="0"/>
              <a:t>Summegruppe: skillet mellom ditt vanlige jeg og hypomani</a:t>
            </a:r>
          </a:p>
          <a:p>
            <a:endParaRPr lang="nb-NO" dirty="0"/>
          </a:p>
          <a:p>
            <a:r>
              <a:rPr lang="nb-NO" dirty="0"/>
              <a:t>Introduksjon av forebyggelsesplanen</a:t>
            </a:r>
          </a:p>
          <a:p>
            <a:pPr lvl="1"/>
            <a:r>
              <a:rPr lang="nb-NO" dirty="0"/>
              <a:t>Summegruppe: motivasjon for å forebygge nye episoder</a:t>
            </a:r>
          </a:p>
          <a:p>
            <a:pPr lvl="1"/>
            <a:r>
              <a:rPr lang="nb-NO" dirty="0"/>
              <a:t>Egenaktivitet til neste gang: motivasjon i forebyggelsesplanen</a:t>
            </a:r>
          </a:p>
        </p:txBody>
      </p:sp>
    </p:spTree>
    <p:extLst>
      <p:ext uri="{BB962C8B-B14F-4D97-AF65-F5344CB8AC3E}">
        <p14:creationId xmlns:p14="http://schemas.microsoft.com/office/powerpoint/2010/main" val="40419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745157" y="551548"/>
            <a:ext cx="85323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lnSpc>
                <a:spcPct val="85000"/>
              </a:lnSpc>
              <a:defRPr sz="4400">
                <a:solidFill>
                  <a:schemeClr val="tx2"/>
                </a:solidFill>
                <a:latin typeface="Times New Roman" pitchFamily="18" charset="0"/>
              </a:defRPr>
            </a:lvl1pPr>
            <a:lvl2pPr algn="ctr">
              <a:lnSpc>
                <a:spcPct val="85000"/>
              </a:lnSpc>
              <a:defRPr sz="4400">
                <a:solidFill>
                  <a:schemeClr val="tx2"/>
                </a:solidFill>
                <a:latin typeface="Times New Roman" pitchFamily="18" charset="0"/>
              </a:defRPr>
            </a:lvl2pPr>
            <a:lvl3pPr algn="ctr">
              <a:lnSpc>
                <a:spcPct val="85000"/>
              </a:lnSpc>
              <a:defRPr sz="4400">
                <a:solidFill>
                  <a:schemeClr val="tx2"/>
                </a:solidFill>
                <a:latin typeface="Times New Roman" pitchFamily="18" charset="0"/>
              </a:defRPr>
            </a:lvl3pPr>
            <a:lvl4pPr algn="ctr">
              <a:lnSpc>
                <a:spcPct val="85000"/>
              </a:lnSpc>
              <a:defRPr sz="4400">
                <a:solidFill>
                  <a:schemeClr val="tx2"/>
                </a:solidFill>
                <a:latin typeface="Times New Roman" pitchFamily="18" charset="0"/>
              </a:defRPr>
            </a:lvl4pPr>
            <a:lvl5pPr algn="ctr">
              <a:lnSpc>
                <a:spcPct val="85000"/>
              </a:lnSpc>
              <a:defRPr sz="4400">
                <a:solidFill>
                  <a:schemeClr val="tx2"/>
                </a:solidFill>
                <a:latin typeface="Times New Roman" pitchFamily="18" charset="0"/>
              </a:defRPr>
            </a:lvl5pPr>
            <a:lvl6pPr marL="457200" algn="ctr" fontAlgn="base">
              <a:lnSpc>
                <a:spcPct val="85000"/>
              </a:lnSpc>
              <a:spcBef>
                <a:spcPct val="0"/>
              </a:spcBef>
              <a:spcAft>
                <a:spcPct val="0"/>
              </a:spcAft>
              <a:defRPr sz="4400">
                <a:solidFill>
                  <a:schemeClr val="tx2"/>
                </a:solidFill>
                <a:latin typeface="Times New Roman" pitchFamily="18" charset="0"/>
              </a:defRPr>
            </a:lvl6pPr>
            <a:lvl7pPr marL="914400" algn="ctr" fontAlgn="base">
              <a:lnSpc>
                <a:spcPct val="85000"/>
              </a:lnSpc>
              <a:spcBef>
                <a:spcPct val="0"/>
              </a:spcBef>
              <a:spcAft>
                <a:spcPct val="0"/>
              </a:spcAft>
              <a:defRPr sz="4400">
                <a:solidFill>
                  <a:schemeClr val="tx2"/>
                </a:solidFill>
                <a:latin typeface="Times New Roman" pitchFamily="18" charset="0"/>
              </a:defRPr>
            </a:lvl7pPr>
            <a:lvl8pPr marL="1371600" algn="ctr" fontAlgn="base">
              <a:lnSpc>
                <a:spcPct val="85000"/>
              </a:lnSpc>
              <a:spcBef>
                <a:spcPct val="0"/>
              </a:spcBef>
              <a:spcAft>
                <a:spcPct val="0"/>
              </a:spcAft>
              <a:defRPr sz="4400">
                <a:solidFill>
                  <a:schemeClr val="tx2"/>
                </a:solidFill>
                <a:latin typeface="Times New Roman" pitchFamily="18" charset="0"/>
              </a:defRPr>
            </a:lvl8pPr>
            <a:lvl9pPr marL="1828800" algn="ctr" fontAlgn="base">
              <a:lnSpc>
                <a:spcPct val="85000"/>
              </a:lnSpc>
              <a:spcBef>
                <a:spcPct val="0"/>
              </a:spcBef>
              <a:spcAft>
                <a:spcPct val="0"/>
              </a:spcAft>
              <a:defRPr sz="4400">
                <a:solidFill>
                  <a:schemeClr val="tx2"/>
                </a:solidFill>
                <a:latin typeface="Times New Roman" pitchFamily="18" charset="0"/>
              </a:defRPr>
            </a:lvl9pPr>
          </a:lstStyle>
          <a:p>
            <a:pPr algn="l"/>
            <a:endParaRPr lang="nb-NO" altLang="nb-NO" dirty="0">
              <a:solidFill>
                <a:schemeClr val="tx1"/>
              </a:solidFill>
              <a:latin typeface="+mj-lt"/>
            </a:endParaRPr>
          </a:p>
        </p:txBody>
      </p:sp>
      <p:sp>
        <p:nvSpPr>
          <p:cNvPr id="15" name="Rectangle 3"/>
          <p:cNvSpPr txBox="1">
            <a:spLocks noChangeArrowheads="1"/>
          </p:cNvSpPr>
          <p:nvPr/>
        </p:nvSpPr>
        <p:spPr>
          <a:xfrm>
            <a:off x="1905000" y="1374359"/>
            <a:ext cx="5105400" cy="4042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Clr>
                <a:srgbClr val="00338D"/>
              </a:buClr>
              <a:buSzPct val="110000"/>
              <a:buFont typeface="Arial" panose="020B0604020202020204" pitchFamily="34" charset="0"/>
              <a:buNone/>
              <a:tabLst>
                <a:tab pos="1528763" algn="l"/>
              </a:tabLst>
            </a:pPr>
            <a:endParaRPr lang="nb-NO" altLang="nb-NO" sz="2400" b="1" dirty="0"/>
          </a:p>
          <a:p>
            <a:pPr marL="0" indent="0">
              <a:buClr>
                <a:srgbClr val="00338D"/>
              </a:buClr>
              <a:buSzPct val="110000"/>
              <a:buFont typeface="Arial" panose="020B0604020202020204" pitchFamily="34" charset="0"/>
              <a:buNone/>
              <a:tabLst>
                <a:tab pos="1528763" algn="l"/>
              </a:tabLst>
            </a:pPr>
            <a:r>
              <a:rPr lang="nb-NO" altLang="nb-NO" b="1" dirty="0"/>
              <a:t>Ulike typer episoder:</a:t>
            </a:r>
          </a:p>
          <a:p>
            <a:pPr lvl="1">
              <a:buClr>
                <a:srgbClr val="00338D"/>
              </a:buClr>
              <a:buSzPct val="90000"/>
              <a:tabLst>
                <a:tab pos="1528763" algn="l"/>
              </a:tabLst>
            </a:pPr>
            <a:r>
              <a:rPr lang="nb-NO" altLang="nb-NO" dirty="0"/>
              <a:t>Depresjon:</a:t>
            </a:r>
          </a:p>
          <a:p>
            <a:pPr marL="1582738" lvl="2" indent="-342900">
              <a:buClr>
                <a:srgbClr val="00338D"/>
              </a:buClr>
              <a:buSzPct val="90000"/>
              <a:tabLst>
                <a:tab pos="1528763" algn="l"/>
              </a:tabLst>
            </a:pPr>
            <a:r>
              <a:rPr lang="nb-NO" altLang="nb-NO" sz="2400" dirty="0"/>
              <a:t>Alvorlig</a:t>
            </a:r>
          </a:p>
          <a:p>
            <a:pPr marL="1582738" lvl="2" indent="-342900">
              <a:buClr>
                <a:srgbClr val="00338D"/>
              </a:buClr>
              <a:buSzPct val="90000"/>
              <a:tabLst>
                <a:tab pos="1528763" algn="l"/>
              </a:tabLst>
            </a:pPr>
            <a:r>
              <a:rPr lang="nb-NO" altLang="nb-NO" sz="2400" dirty="0"/>
              <a:t>Moderat</a:t>
            </a:r>
          </a:p>
          <a:p>
            <a:pPr marL="1582738" lvl="2" indent="-342900">
              <a:buClr>
                <a:srgbClr val="00338D"/>
              </a:buClr>
              <a:buSzPct val="90000"/>
              <a:tabLst>
                <a:tab pos="1528763" algn="l"/>
              </a:tabLst>
            </a:pPr>
            <a:r>
              <a:rPr lang="nb-NO" altLang="nb-NO" sz="2400" dirty="0"/>
              <a:t>Mild</a:t>
            </a:r>
          </a:p>
          <a:p>
            <a:pPr lvl="1">
              <a:buClr>
                <a:srgbClr val="00338D"/>
              </a:buClr>
              <a:buSzPct val="90000"/>
              <a:tabLst>
                <a:tab pos="1528763" algn="l"/>
              </a:tabLst>
            </a:pPr>
            <a:r>
              <a:rPr lang="nb-NO" altLang="nb-NO" dirty="0"/>
              <a:t>Mani</a:t>
            </a:r>
          </a:p>
          <a:p>
            <a:pPr lvl="1">
              <a:buClr>
                <a:srgbClr val="00338D"/>
              </a:buClr>
              <a:buSzPct val="90000"/>
              <a:tabLst>
                <a:tab pos="1528763" algn="l"/>
              </a:tabLst>
            </a:pPr>
            <a:r>
              <a:rPr lang="nb-NO" altLang="nb-NO" dirty="0"/>
              <a:t>Hypomani</a:t>
            </a:r>
          </a:p>
          <a:p>
            <a:pPr lvl="1">
              <a:buClr>
                <a:srgbClr val="00338D"/>
              </a:buClr>
              <a:buSzPct val="90000"/>
              <a:tabLst>
                <a:tab pos="1528763" algn="l"/>
              </a:tabLst>
            </a:pPr>
            <a:r>
              <a:rPr lang="nb-NO" altLang="nb-NO" dirty="0"/>
              <a:t>Blandet tilstand</a:t>
            </a:r>
          </a:p>
          <a:p>
            <a:pPr marL="495300" indent="-495300">
              <a:lnSpc>
                <a:spcPct val="80000"/>
              </a:lnSpc>
              <a:buSzPct val="110000"/>
              <a:buFont typeface="Arial" panose="020B0604020202020204" pitchFamily="34" charset="0"/>
              <a:buNone/>
              <a:tabLst>
                <a:tab pos="1528763" algn="l"/>
              </a:tabLst>
            </a:pPr>
            <a:endParaRPr lang="nb-NO" altLang="nb-NO" dirty="0"/>
          </a:p>
        </p:txBody>
      </p:sp>
      <p:sp>
        <p:nvSpPr>
          <p:cNvPr id="16" name="Rectangle 7"/>
          <p:cNvSpPr txBox="1">
            <a:spLocks noChangeArrowheads="1"/>
          </p:cNvSpPr>
          <p:nvPr/>
        </p:nvSpPr>
        <p:spPr>
          <a:xfrm>
            <a:off x="6600056" y="1554921"/>
            <a:ext cx="3888432" cy="3384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40000"/>
              </a:spcBef>
              <a:spcAft>
                <a:spcPct val="20000"/>
              </a:spcAft>
              <a:buClr>
                <a:srgbClr val="00338D"/>
              </a:buClr>
              <a:buFont typeface="Arial" panose="020B0604020202020204" pitchFamily="34" charset="0"/>
              <a:buNone/>
            </a:pPr>
            <a:endParaRPr lang="nb-NO" altLang="nb-NO" sz="2400" dirty="0"/>
          </a:p>
          <a:p>
            <a:pPr marL="0" indent="0">
              <a:spcBef>
                <a:spcPct val="40000"/>
              </a:spcBef>
              <a:spcAft>
                <a:spcPct val="20000"/>
              </a:spcAft>
              <a:buClr>
                <a:srgbClr val="00338D"/>
              </a:buClr>
              <a:buFont typeface="Arial" panose="020B0604020202020204" pitchFamily="34" charset="0"/>
              <a:buNone/>
            </a:pPr>
            <a:r>
              <a:rPr lang="nb-NO" altLang="nb-NO" b="1" dirty="0"/>
              <a:t>Kriterier:</a:t>
            </a:r>
          </a:p>
          <a:p>
            <a:pPr marL="908050" lvl="1" indent="-342900">
              <a:buClr>
                <a:srgbClr val="00338D"/>
              </a:buClr>
            </a:pPr>
            <a:r>
              <a:rPr lang="nb-NO" altLang="nb-NO" dirty="0"/>
              <a:t>Hvilke symptomer</a:t>
            </a:r>
          </a:p>
          <a:p>
            <a:pPr marL="908050" lvl="1" indent="-342900">
              <a:buClr>
                <a:srgbClr val="00338D"/>
              </a:buClr>
            </a:pPr>
            <a:r>
              <a:rPr lang="nb-NO" altLang="nb-NO" dirty="0"/>
              <a:t>Antall symptomer</a:t>
            </a:r>
          </a:p>
          <a:p>
            <a:pPr marL="908050" lvl="1" indent="-342900">
              <a:buClr>
                <a:srgbClr val="00338D"/>
              </a:buClr>
            </a:pPr>
            <a:r>
              <a:rPr lang="nb-NO" altLang="nb-NO" dirty="0"/>
              <a:t>Intensitet</a:t>
            </a:r>
          </a:p>
          <a:p>
            <a:pPr marL="908050" lvl="1" indent="-342900">
              <a:buClr>
                <a:srgbClr val="00338D"/>
              </a:buClr>
            </a:pPr>
            <a:r>
              <a:rPr lang="nb-NO" altLang="nb-NO" dirty="0"/>
              <a:t>Varighet</a:t>
            </a:r>
          </a:p>
          <a:p>
            <a:pPr marL="908050" lvl="1" indent="-342900">
              <a:buClr>
                <a:srgbClr val="00338D"/>
              </a:buClr>
            </a:pPr>
            <a:r>
              <a:rPr lang="nb-NO" altLang="nb-NO" dirty="0"/>
              <a:t>Konsekvenser</a:t>
            </a:r>
          </a:p>
        </p:txBody>
      </p:sp>
      <p:sp>
        <p:nvSpPr>
          <p:cNvPr id="17" name="TekstSylinder 16"/>
          <p:cNvSpPr txBox="1"/>
          <p:nvPr/>
        </p:nvSpPr>
        <p:spPr>
          <a:xfrm>
            <a:off x="732800" y="5325005"/>
            <a:ext cx="8427563" cy="954107"/>
          </a:xfrm>
          <a:prstGeom prst="rect">
            <a:avLst/>
          </a:prstGeom>
          <a:noFill/>
        </p:spPr>
        <p:txBody>
          <a:bodyPr wrap="none" rtlCol="0" anchor="b">
            <a:spAutoFit/>
          </a:bodyPr>
          <a:lstStyle/>
          <a:p>
            <a:r>
              <a:rPr lang="nb-NO" altLang="nb-NO" sz="2800" dirty="0"/>
              <a:t>Psykose kan opptre ved alle episodetyper bortsett fra ved</a:t>
            </a:r>
          </a:p>
          <a:p>
            <a:r>
              <a:rPr lang="nb-NO" altLang="nb-NO" sz="2800" dirty="0"/>
              <a:t>hypomani og milde depresjoner</a:t>
            </a:r>
          </a:p>
        </p:txBody>
      </p:sp>
      <p:pic>
        <p:nvPicPr>
          <p:cNvPr id="6" name="Grafikk 5">
            <a:extLst>
              <a:ext uri="{FF2B5EF4-FFF2-40B4-BE49-F238E27FC236}">
                <a16:creationId xmlns:a16="http://schemas.microsoft.com/office/drawing/2014/main" id="{D9B2C188-B312-84D1-4CBB-4ADD3D676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6196" y="1818562"/>
            <a:ext cx="910014" cy="3218753"/>
          </a:xfrm>
          <a:prstGeom prst="rect">
            <a:avLst/>
          </a:prstGeom>
        </p:spPr>
      </p:pic>
      <p:sp>
        <p:nvSpPr>
          <p:cNvPr id="2" name="Tittel 1">
            <a:extLst>
              <a:ext uri="{FF2B5EF4-FFF2-40B4-BE49-F238E27FC236}">
                <a16:creationId xmlns:a16="http://schemas.microsoft.com/office/drawing/2014/main" id="{8CDE66BA-F359-A57F-7AFC-D4095CE628CB}"/>
              </a:ext>
            </a:extLst>
          </p:cNvPr>
          <p:cNvSpPr>
            <a:spLocks noGrp="1"/>
          </p:cNvSpPr>
          <p:nvPr>
            <p:ph type="title"/>
          </p:nvPr>
        </p:nvSpPr>
        <p:spPr>
          <a:xfrm>
            <a:off x="695325" y="549275"/>
            <a:ext cx="10515600" cy="717956"/>
          </a:xfrm>
        </p:spPr>
        <p:txBody>
          <a:bodyPr/>
          <a:lstStyle/>
          <a:p>
            <a:r>
              <a:rPr lang="nb-NO" dirty="0"/>
              <a:t>Episodetyper</a:t>
            </a:r>
            <a:br>
              <a:rPr lang="nb-NO" dirty="0"/>
            </a:br>
            <a:br>
              <a:rPr lang="nb-NO" dirty="0"/>
            </a:br>
            <a:endParaRPr lang="nb-NO" dirty="0"/>
          </a:p>
        </p:txBody>
      </p:sp>
    </p:spTree>
    <p:extLst>
      <p:ext uri="{BB962C8B-B14F-4D97-AF65-F5344CB8AC3E}">
        <p14:creationId xmlns:p14="http://schemas.microsoft.com/office/powerpoint/2010/main" val="10516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gnefilm, kunst, illustrasjon&#10;&#10;Automatisk generert beskrivelse">
            <a:extLst>
              <a:ext uri="{FF2B5EF4-FFF2-40B4-BE49-F238E27FC236}">
                <a16:creationId xmlns:a16="http://schemas.microsoft.com/office/drawing/2014/main" id="{CD3984A1-33DD-9F44-2FF9-56C256873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86" y="626701"/>
            <a:ext cx="11170227" cy="6283253"/>
          </a:xfrm>
          <a:prstGeom prst="rect">
            <a:avLst/>
          </a:prstGeom>
        </p:spPr>
      </p:pic>
      <p:sp>
        <p:nvSpPr>
          <p:cNvPr id="16386" name="Tittel 1"/>
          <p:cNvSpPr>
            <a:spLocks noGrp="1"/>
          </p:cNvSpPr>
          <p:nvPr>
            <p:ph type="title"/>
          </p:nvPr>
        </p:nvSpPr>
        <p:spPr/>
        <p:txBody>
          <a:bodyPr anchor="t"/>
          <a:lstStyle/>
          <a:p>
            <a:pPr eaLnBrk="1" hangingPunct="1"/>
            <a:r>
              <a:rPr lang="nb-NO" altLang="nb-NO" dirty="0"/>
              <a:t>Hva er hypomani og mani?</a:t>
            </a:r>
          </a:p>
        </p:txBody>
      </p:sp>
      <p:sp>
        <p:nvSpPr>
          <p:cNvPr id="16387" name="Plassholder for innhold 2"/>
          <p:cNvSpPr>
            <a:spLocks noGrp="1"/>
          </p:cNvSpPr>
          <p:nvPr>
            <p:ph idx="1"/>
          </p:nvPr>
        </p:nvSpPr>
        <p:spPr>
          <a:xfrm>
            <a:off x="3243822" y="1808308"/>
            <a:ext cx="5795122" cy="4850039"/>
          </a:xfrm>
        </p:spPr>
        <p:txBody>
          <a:bodyPr anchor="ctr"/>
          <a:lstStyle/>
          <a:p>
            <a:pPr marL="0" indent="0" algn="ctr">
              <a:buNone/>
            </a:pPr>
            <a:endParaRPr lang="nb-NO" altLang="nb-NO" i="1" dirty="0">
              <a:cs typeface="Arial" panose="020B0604020202020204" pitchFamily="34" charset="0"/>
            </a:endParaRPr>
          </a:p>
          <a:p>
            <a:pPr marL="0" indent="0" algn="ctr">
              <a:buNone/>
            </a:pPr>
            <a:r>
              <a:rPr lang="nb-NO" altLang="nb-NO" i="1" dirty="0">
                <a:cs typeface="Arial" panose="020B0604020202020204" pitchFamily="34" charset="0"/>
              </a:rPr>
              <a:t>Perioder med unormalt hevet eller irritabelt stemningsleie, </a:t>
            </a:r>
            <a:r>
              <a:rPr lang="nb-NO" altLang="nb-NO" i="1" u="sng" dirty="0">
                <a:cs typeface="Arial" panose="020B0604020202020204" pitchFamily="34" charset="0"/>
              </a:rPr>
              <a:t>og</a:t>
            </a:r>
            <a:r>
              <a:rPr lang="nb-NO" altLang="nb-NO" i="1" dirty="0">
                <a:cs typeface="Arial" panose="020B0604020202020204" pitchFamily="34" charset="0"/>
              </a:rPr>
              <a:t> hevet energi- og aktivitetsnivå</a:t>
            </a:r>
            <a:endParaRPr lang="nb-NO" altLang="nb-NO" dirty="0"/>
          </a:p>
        </p:txBody>
      </p:sp>
    </p:spTree>
    <p:extLst>
      <p:ext uri="{BB962C8B-B14F-4D97-AF65-F5344CB8AC3E}">
        <p14:creationId xmlns:p14="http://schemas.microsoft.com/office/powerpoint/2010/main" val="12884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chor="t"/>
          <a:lstStyle/>
          <a:p>
            <a:pPr eaLnBrk="1" hangingPunct="1"/>
            <a:r>
              <a:rPr lang="nb-NO" altLang="nb-NO" dirty="0"/>
              <a:t>Hovedtrekk ved hypomani</a:t>
            </a:r>
          </a:p>
        </p:txBody>
      </p:sp>
      <p:sp>
        <p:nvSpPr>
          <p:cNvPr id="29699" name="Rectangle 3"/>
          <p:cNvSpPr>
            <a:spLocks noGrp="1" noChangeArrowheads="1"/>
          </p:cNvSpPr>
          <p:nvPr>
            <p:ph idx="1"/>
          </p:nvPr>
        </p:nvSpPr>
        <p:spPr/>
        <p:txBody>
          <a:bodyPr anchor="b">
            <a:normAutofit/>
          </a:bodyPr>
          <a:lstStyle/>
          <a:p>
            <a:pPr>
              <a:spcBef>
                <a:spcPct val="80000"/>
              </a:spcBef>
            </a:pPr>
            <a:r>
              <a:rPr lang="nb-NO" altLang="nb-NO" dirty="0"/>
              <a:t>Uvanlig god selvfølelse og selvtillit</a:t>
            </a:r>
          </a:p>
          <a:p>
            <a:pPr>
              <a:spcBef>
                <a:spcPct val="80000"/>
              </a:spcBef>
            </a:pPr>
            <a:r>
              <a:rPr lang="nb-NO" altLang="nb-NO" dirty="0"/>
              <a:t>Økt energi: mindre søvnbehov, økt tanke-, tale og bevegelsestempo </a:t>
            </a:r>
            <a:br>
              <a:rPr lang="nb-NO" altLang="nb-NO" dirty="0"/>
            </a:br>
            <a:r>
              <a:rPr lang="nb-NO" altLang="nb-NO" dirty="0"/>
              <a:t>og seksuell energi</a:t>
            </a:r>
          </a:p>
          <a:p>
            <a:pPr>
              <a:spcBef>
                <a:spcPct val="80000"/>
              </a:spcBef>
            </a:pPr>
            <a:r>
              <a:rPr lang="nb-NO" altLang="nb-NO" dirty="0"/>
              <a:t>Mer målrettet, produktiv og effektiv ved lystbetonte aktiviteter</a:t>
            </a:r>
          </a:p>
          <a:p>
            <a:pPr>
              <a:spcBef>
                <a:spcPct val="80000"/>
              </a:spcBef>
            </a:pPr>
            <a:r>
              <a:rPr lang="nb-NO" altLang="nb-NO" dirty="0"/>
              <a:t>Ofte mer pratsom, sosial og fortrolig</a:t>
            </a:r>
          </a:p>
          <a:p>
            <a:pPr>
              <a:spcBef>
                <a:spcPct val="80000"/>
              </a:spcBef>
            </a:pPr>
            <a:r>
              <a:rPr lang="nb-NO" altLang="nb-NO" dirty="0"/>
              <a:t>«Lys» hypomani: behagelig tilstand med godt humør</a:t>
            </a:r>
          </a:p>
          <a:p>
            <a:pPr>
              <a:spcBef>
                <a:spcPct val="80000"/>
              </a:spcBef>
            </a:pPr>
            <a:r>
              <a:rPr lang="nb-NO" altLang="nb-NO" dirty="0"/>
              <a:t>«Mørk» hypomani: irritabel, aggressiv, innbilsk, uhøflig</a:t>
            </a:r>
          </a:p>
        </p:txBody>
      </p:sp>
    </p:spTree>
    <p:extLst>
      <p:ext uri="{BB962C8B-B14F-4D97-AF65-F5344CB8AC3E}">
        <p14:creationId xmlns:p14="http://schemas.microsoft.com/office/powerpoint/2010/main" val="288084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5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5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fade">
                                      <p:cBhvr>
                                        <p:cTn id="2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eaLnBrk="1" hangingPunct="1"/>
            <a:r>
              <a:rPr lang="nb-NO" altLang="nb-NO" dirty="0"/>
              <a:t>Hovedtrekk ved mani</a:t>
            </a:r>
            <a:endParaRPr lang="nb-NO" altLang="nb-NO" dirty="0">
              <a:solidFill>
                <a:srgbClr val="0070C0"/>
              </a:solidFill>
              <a:latin typeface="Comic Sans MS" panose="030F0702030302020204" pitchFamily="66" charset="0"/>
            </a:endParaRPr>
          </a:p>
        </p:txBody>
      </p:sp>
      <p:sp>
        <p:nvSpPr>
          <p:cNvPr id="29699" name="Rectangle 3"/>
          <p:cNvSpPr>
            <a:spLocks noGrp="1" noChangeArrowheads="1"/>
          </p:cNvSpPr>
          <p:nvPr>
            <p:ph idx="1"/>
          </p:nvPr>
        </p:nvSpPr>
        <p:spPr/>
        <p:txBody>
          <a:bodyPr rtlCol="0" anchor="b">
            <a:normAutofit/>
          </a:bodyPr>
          <a:lstStyle/>
          <a:p>
            <a:pPr>
              <a:spcBef>
                <a:spcPct val="80000"/>
              </a:spcBef>
              <a:defRPr/>
            </a:pPr>
            <a:r>
              <a:rPr lang="nb-NO" altLang="nb-NO" dirty="0"/>
              <a:t>Hektisk tilstand preget av betydelig tap av selvinnsikt, sykdomsinnsikt </a:t>
            </a:r>
            <a:br>
              <a:rPr lang="nb-NO" altLang="nb-NO" dirty="0"/>
            </a:br>
            <a:r>
              <a:rPr lang="nb-NO" altLang="nb-NO" dirty="0"/>
              <a:t>og selvkontroll</a:t>
            </a:r>
          </a:p>
          <a:p>
            <a:pPr>
              <a:spcBef>
                <a:spcPct val="80000"/>
              </a:spcBef>
              <a:defRPr/>
            </a:pPr>
            <a:r>
              <a:rPr lang="nb-NO" altLang="nb-NO" dirty="0"/>
              <a:t>Tilstanden kan oppleves både som en god og vekselvis frustrerende </a:t>
            </a:r>
          </a:p>
          <a:p>
            <a:pPr>
              <a:spcBef>
                <a:spcPct val="80000"/>
              </a:spcBef>
              <a:defRPr/>
            </a:pPr>
            <a:r>
              <a:rPr lang="nb-NO" altLang="nb-NO" dirty="0"/>
              <a:t>Stor risiko for å utsette seg selv og andre for problemer og fare</a:t>
            </a:r>
          </a:p>
          <a:p>
            <a:pPr>
              <a:spcBef>
                <a:spcPct val="80000"/>
              </a:spcBef>
              <a:defRPr/>
            </a:pPr>
            <a:r>
              <a:rPr lang="nb-NO" altLang="nb-NO" dirty="0"/>
              <a:t>Kan være ødeleggende for forholdet til familie, arbeidsgiver, </a:t>
            </a:r>
            <a:br>
              <a:rPr lang="nb-NO" altLang="nb-NO" dirty="0"/>
            </a:br>
            <a:r>
              <a:rPr lang="nb-NO" altLang="nb-NO" dirty="0"/>
              <a:t>venner og andre</a:t>
            </a:r>
          </a:p>
          <a:p>
            <a:pPr>
              <a:spcBef>
                <a:spcPct val="80000"/>
              </a:spcBef>
              <a:defRPr/>
            </a:pPr>
            <a:r>
              <a:rPr lang="nb-NO" altLang="nb-NO" dirty="0"/>
              <a:t>Ofte behov for innleggelse på psykiatrisk akuttavdeling </a:t>
            </a:r>
          </a:p>
        </p:txBody>
      </p:sp>
    </p:spTree>
    <p:extLst>
      <p:ext uri="{BB962C8B-B14F-4D97-AF65-F5344CB8AC3E}">
        <p14:creationId xmlns:p14="http://schemas.microsoft.com/office/powerpoint/2010/main" val="21106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5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5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chor="t">
            <a:normAutofit/>
          </a:bodyPr>
          <a:lstStyle/>
          <a:p>
            <a:pPr>
              <a:defRPr/>
            </a:pPr>
            <a:r>
              <a:rPr lang="nb-NO" altLang="nb-NO" dirty="0"/>
              <a:t>Hovedforskjeller mellom hypomani og mani</a:t>
            </a:r>
          </a:p>
        </p:txBody>
      </p:sp>
      <p:sp>
        <p:nvSpPr>
          <p:cNvPr id="29699" name="Rectangle 3"/>
          <p:cNvSpPr>
            <a:spLocks noGrp="1" noChangeArrowheads="1"/>
          </p:cNvSpPr>
          <p:nvPr>
            <p:ph idx="1"/>
          </p:nvPr>
        </p:nvSpPr>
        <p:spPr/>
        <p:txBody>
          <a:bodyPr rtlCol="0" anchor="b">
            <a:normAutofit/>
          </a:bodyPr>
          <a:lstStyle/>
          <a:p>
            <a:pPr marL="0" indent="0">
              <a:spcBef>
                <a:spcPct val="80000"/>
              </a:spcBef>
              <a:buNone/>
              <a:defRPr/>
            </a:pPr>
            <a:r>
              <a:rPr lang="nb-NO" altLang="nb-NO" sz="3600" dirty="0">
                <a:latin typeface="+mj-lt"/>
              </a:rPr>
              <a:t>1.  Symptomintensitet</a:t>
            </a:r>
          </a:p>
          <a:p>
            <a:pPr marL="0" indent="-110700">
              <a:spcBef>
                <a:spcPct val="80000"/>
              </a:spcBef>
              <a:buNone/>
              <a:defRPr/>
            </a:pPr>
            <a:r>
              <a:rPr lang="nb-NO" altLang="nb-NO" dirty="0"/>
              <a:t>Symptomene er sterkere ved mani enn hypomani. Hypomani betyr </a:t>
            </a:r>
            <a:br>
              <a:rPr lang="nb-NO" altLang="nb-NO" dirty="0"/>
            </a:br>
            <a:r>
              <a:rPr lang="nb-NO" altLang="nb-NO" dirty="0"/>
              <a:t>«under manien»</a:t>
            </a:r>
          </a:p>
        </p:txBody>
      </p:sp>
    </p:spTree>
    <p:extLst>
      <p:ext uri="{BB962C8B-B14F-4D97-AF65-F5344CB8AC3E}">
        <p14:creationId xmlns:p14="http://schemas.microsoft.com/office/powerpoint/2010/main" val="12893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a:xfrm>
            <a:off x="695324" y="1855694"/>
            <a:ext cx="4091829" cy="3913093"/>
          </a:xfrm>
        </p:spPr>
        <p:txBody>
          <a:bodyPr anchor="t">
            <a:normAutofit/>
          </a:bodyPr>
          <a:lstStyle/>
          <a:p>
            <a:r>
              <a:rPr lang="nb-NO" altLang="nb-NO" dirty="0"/>
              <a:t>Hypomani innebærer </a:t>
            </a:r>
            <a:br>
              <a:rPr lang="nb-NO" altLang="nb-NO" dirty="0"/>
            </a:br>
            <a:r>
              <a:rPr lang="nb-NO" altLang="nb-NO" u="sng" dirty="0"/>
              <a:t>ikke</a:t>
            </a:r>
            <a:r>
              <a:rPr lang="nb-NO" altLang="nb-NO" dirty="0"/>
              <a:t> markant </a:t>
            </a:r>
            <a:br>
              <a:rPr lang="nb-NO" altLang="nb-NO" dirty="0"/>
            </a:br>
            <a:r>
              <a:rPr lang="nb-NO" altLang="nb-NO" dirty="0"/>
              <a:t>funksjonsfall</a:t>
            </a:r>
          </a:p>
          <a:p>
            <a:pPr marL="0" indent="0">
              <a:buNone/>
            </a:pPr>
            <a:endParaRPr lang="nb-NO" altLang="nb-NO" dirty="0"/>
          </a:p>
          <a:p>
            <a:pPr marL="0" indent="0">
              <a:buNone/>
            </a:pPr>
            <a:endParaRPr lang="nb-NO" altLang="nb-NO" dirty="0"/>
          </a:p>
          <a:p>
            <a:r>
              <a:rPr lang="nb-NO" altLang="nb-NO" dirty="0"/>
              <a:t>Mani innebærer </a:t>
            </a:r>
            <a:br>
              <a:rPr lang="nb-NO" altLang="nb-NO" dirty="0"/>
            </a:br>
            <a:r>
              <a:rPr lang="nb-NO" altLang="nb-NO" u="sng" dirty="0"/>
              <a:t>markant</a:t>
            </a:r>
            <a:r>
              <a:rPr lang="nb-NO" altLang="nb-NO" dirty="0"/>
              <a:t> funksjonsfall</a:t>
            </a:r>
          </a:p>
        </p:txBody>
      </p:sp>
      <p:sp>
        <p:nvSpPr>
          <p:cNvPr id="3" name="Plassholder for tekst 2"/>
          <p:cNvSpPr>
            <a:spLocks noGrp="1"/>
          </p:cNvSpPr>
          <p:nvPr>
            <p:ph type="body" idx="4294967295"/>
          </p:nvPr>
        </p:nvSpPr>
        <p:spPr>
          <a:xfrm>
            <a:off x="695325" y="549275"/>
            <a:ext cx="10529888" cy="609600"/>
          </a:xfrm>
        </p:spPr>
        <p:txBody>
          <a:bodyPr>
            <a:noAutofit/>
          </a:bodyPr>
          <a:lstStyle/>
          <a:p>
            <a:pPr marL="0" indent="0">
              <a:buNone/>
            </a:pPr>
            <a:r>
              <a:rPr lang="nb-NO" altLang="nb-NO" sz="3600" b="0" dirty="0">
                <a:latin typeface="+mj-lt"/>
              </a:rPr>
              <a:t>2.  Funksjonsnivå</a:t>
            </a:r>
          </a:p>
        </p:txBody>
      </p:sp>
      <p:sp>
        <p:nvSpPr>
          <p:cNvPr id="6" name="Plassholder for innhold 5"/>
          <p:cNvSpPr>
            <a:spLocks noGrp="1"/>
          </p:cNvSpPr>
          <p:nvPr>
            <p:ph sz="quarter" idx="4294967295"/>
          </p:nvPr>
        </p:nvSpPr>
        <p:spPr>
          <a:xfrm>
            <a:off x="5075238" y="1300163"/>
            <a:ext cx="7116762" cy="5116512"/>
          </a:xfrm>
        </p:spPr>
        <p:txBody>
          <a:bodyPr>
            <a:normAutofit fontScale="47500" lnSpcReduction="20000"/>
          </a:bodyPr>
          <a:lstStyle/>
          <a:p>
            <a:pPr>
              <a:lnSpc>
                <a:spcPct val="120000"/>
              </a:lnSpc>
              <a:spcBef>
                <a:spcPts val="1800"/>
              </a:spcBef>
              <a:defRPr/>
            </a:pPr>
            <a:r>
              <a:rPr lang="nb-NO" altLang="nb-NO" sz="4400" dirty="0"/>
              <a:t>Fører vanligvis ikke til sosial avvisning eller </a:t>
            </a:r>
            <a:br>
              <a:rPr lang="nb-NO" altLang="nb-NO" sz="4400" dirty="0"/>
            </a:br>
            <a:r>
              <a:rPr lang="nb-NO" altLang="nb-NO" sz="4400" dirty="0"/>
              <a:t>alvorlig forstyrrelse i arbeid</a:t>
            </a:r>
          </a:p>
          <a:p>
            <a:pPr>
              <a:spcBef>
                <a:spcPts val="1800"/>
              </a:spcBef>
              <a:defRPr/>
            </a:pPr>
            <a:r>
              <a:rPr lang="nb-NO" altLang="nb-NO" sz="4400" dirty="0"/>
              <a:t>Ofte forbedret funksjonsnivå for lystpregede aktiviteter</a:t>
            </a:r>
          </a:p>
          <a:p>
            <a:pPr>
              <a:spcBef>
                <a:spcPts val="1800"/>
              </a:spcBef>
              <a:defRPr/>
            </a:pPr>
            <a:r>
              <a:rPr lang="nb-NO" altLang="nb-NO" sz="4400" dirty="0"/>
              <a:t>Mildere svekkelser i fungering er vanlig </a:t>
            </a:r>
            <a:r>
              <a:rPr lang="nb-NO" altLang="nb-NO" sz="4400" dirty="0" err="1"/>
              <a:t>pga</a:t>
            </a:r>
            <a:r>
              <a:rPr lang="nb-NO" altLang="nb-NO" sz="4400" dirty="0"/>
              <a:t>:</a:t>
            </a:r>
          </a:p>
          <a:p>
            <a:pPr lvl="2">
              <a:lnSpc>
                <a:spcPct val="120000"/>
              </a:lnSpc>
              <a:spcBef>
                <a:spcPts val="1000"/>
              </a:spcBef>
              <a:defRPr/>
            </a:pPr>
            <a:r>
              <a:rPr lang="nb-NO" altLang="nb-NO" sz="3600" dirty="0"/>
              <a:t>Impulsivitet</a:t>
            </a:r>
          </a:p>
          <a:p>
            <a:pPr lvl="2">
              <a:lnSpc>
                <a:spcPct val="120000"/>
              </a:lnSpc>
              <a:spcBef>
                <a:spcPts val="0"/>
              </a:spcBef>
              <a:defRPr/>
            </a:pPr>
            <a:r>
              <a:rPr lang="nb-NO" altLang="nb-NO" sz="3600" dirty="0"/>
              <a:t>Selektiv konsentrasjon og oppmerksomhet </a:t>
            </a:r>
          </a:p>
          <a:p>
            <a:pPr lvl="2">
              <a:lnSpc>
                <a:spcPct val="120000"/>
              </a:lnSpc>
              <a:spcBef>
                <a:spcPts val="0"/>
              </a:spcBef>
              <a:defRPr/>
            </a:pPr>
            <a:r>
              <a:rPr lang="nb-NO" altLang="nb-NO" sz="3600" dirty="0"/>
              <a:t>Redusert evne til avslapping og ro</a:t>
            </a:r>
          </a:p>
          <a:p>
            <a:pPr>
              <a:lnSpc>
                <a:spcPct val="120000"/>
              </a:lnSpc>
              <a:spcBef>
                <a:spcPts val="0"/>
              </a:spcBef>
              <a:defRPr/>
            </a:pPr>
            <a:endParaRPr lang="nb-NO" altLang="nb-NO" sz="4400" dirty="0"/>
          </a:p>
          <a:p>
            <a:pPr>
              <a:lnSpc>
                <a:spcPct val="120000"/>
              </a:lnSpc>
              <a:spcBef>
                <a:spcPts val="1800"/>
              </a:spcBef>
              <a:defRPr/>
            </a:pPr>
            <a:r>
              <a:rPr lang="nb-NO" altLang="nb-NO" sz="4200" dirty="0"/>
              <a:t>Klarer ikke styre impulsene på en sammenhengende og meningsfull måte</a:t>
            </a:r>
          </a:p>
          <a:p>
            <a:pPr>
              <a:lnSpc>
                <a:spcPct val="120000"/>
              </a:lnSpc>
              <a:spcBef>
                <a:spcPts val="1800"/>
              </a:spcBef>
              <a:defRPr/>
            </a:pPr>
            <a:r>
              <a:rPr lang="nb-NO" altLang="nb-NO" sz="4200" dirty="0"/>
              <a:t>Mister kontrollen over seg selv og tilværelsen</a:t>
            </a:r>
          </a:p>
          <a:p>
            <a:pPr>
              <a:lnSpc>
                <a:spcPct val="120000"/>
              </a:lnSpc>
              <a:spcBef>
                <a:spcPts val="1800"/>
              </a:spcBef>
              <a:defRPr/>
            </a:pPr>
            <a:r>
              <a:rPr lang="nb-NO" altLang="nb-NO" sz="4200" dirty="0"/>
              <a:t>Blir uberegnelig og klart uansvarlig</a:t>
            </a:r>
          </a:p>
          <a:p>
            <a:pPr>
              <a:spcBef>
                <a:spcPct val="80000"/>
              </a:spcBef>
              <a:defRPr/>
            </a:pPr>
            <a:endParaRPr lang="nb-NO" altLang="nb-NO" sz="3300" dirty="0"/>
          </a:p>
          <a:p>
            <a:endParaRPr lang="nb-NO" dirty="0"/>
          </a:p>
        </p:txBody>
      </p:sp>
      <p:pic>
        <p:nvPicPr>
          <p:cNvPr id="7" name="Grafikk 6">
            <a:extLst>
              <a:ext uri="{FF2B5EF4-FFF2-40B4-BE49-F238E27FC236}">
                <a16:creationId xmlns:a16="http://schemas.microsoft.com/office/drawing/2014/main" id="{20E3FBA9-1FBA-16FF-5189-6CDC160E9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327657" y="806824"/>
            <a:ext cx="685800" cy="2708089"/>
          </a:xfrm>
          <a:prstGeom prst="rect">
            <a:avLst/>
          </a:prstGeom>
        </p:spPr>
      </p:pic>
      <p:pic>
        <p:nvPicPr>
          <p:cNvPr id="11" name="Grafikk 10">
            <a:extLst>
              <a:ext uri="{FF2B5EF4-FFF2-40B4-BE49-F238E27FC236}">
                <a16:creationId xmlns:a16="http://schemas.microsoft.com/office/drawing/2014/main" id="{6174EEC4-46D6-B770-12E2-071D68F06F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327657" y="3919142"/>
            <a:ext cx="685800" cy="1957223"/>
          </a:xfrm>
          <a:prstGeom prst="rect">
            <a:avLst/>
          </a:prstGeom>
        </p:spPr>
      </p:pic>
    </p:spTree>
    <p:extLst>
      <p:ext uri="{BB962C8B-B14F-4D97-AF65-F5344CB8AC3E}">
        <p14:creationId xmlns:p14="http://schemas.microsoft.com/office/powerpoint/2010/main" val="36038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2B11B6-C7C6-4A94-B35A-91730F442C05}">
  <ds:schemaRefs>
    <ds:schemaRef ds:uri="http://schemas.microsoft.com/sharepoint/v3/contenttype/forms"/>
  </ds:schemaRefs>
</ds:datastoreItem>
</file>

<file path=customXml/itemProps2.xml><?xml version="1.0" encoding="utf-8"?>
<ds:datastoreItem xmlns:ds="http://schemas.openxmlformats.org/officeDocument/2006/customXml" ds:itemID="{47C1B775-0E61-43A2-9A42-5E329964E706}">
  <ds:schemaRefs>
    <ds:schemaRef ds:uri="http://purl.org/dc/elements/1.1/"/>
    <ds:schemaRef ds:uri="http://schemas.microsoft.com/office/2006/metadata/properties"/>
    <ds:schemaRef ds:uri="4d3b1595-9b96-46af-9399-c0ff91dd2e7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567e359b-6d16-46d1-9cd0-7fc698a74ca9"/>
    <ds:schemaRef ds:uri="http://purl.org/dc/dcmitype/"/>
  </ds:schemaRefs>
</ds:datastoreItem>
</file>

<file path=customXml/itemProps3.xml><?xml version="1.0" encoding="utf-8"?>
<ds:datastoreItem xmlns:ds="http://schemas.openxmlformats.org/officeDocument/2006/customXml" ds:itemID="{1BD2C2D0-5428-43B2-BBDC-DED6ABB26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32125</TotalTime>
  <Words>3697</Words>
  <Application>Microsoft Office PowerPoint</Application>
  <PresentationFormat>Widescreen</PresentationFormat>
  <Paragraphs>368</Paragraphs>
  <Slides>22</Slides>
  <Notes>22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22</vt:i4>
      </vt:variant>
    </vt:vector>
  </HeadingPairs>
  <TitlesOfParts>
    <vt:vector size="28" baseType="lpstr">
      <vt:lpstr>Arial</vt:lpstr>
      <vt:lpstr>Calibri</vt:lpstr>
      <vt:lpstr>Calibri Light</vt:lpstr>
      <vt:lpstr>Cambria</vt:lpstr>
      <vt:lpstr>Comic Sans MS</vt:lpstr>
      <vt:lpstr>Bipolarkurs tema 2024</vt:lpstr>
      <vt:lpstr>Hypomani og mani</vt:lpstr>
      <vt:lpstr>Egenaktivitet til i dag</vt:lpstr>
      <vt:lpstr>Dagens tema</vt:lpstr>
      <vt:lpstr>Episodetyper  </vt:lpstr>
      <vt:lpstr>Hva er hypomani og mani?</vt:lpstr>
      <vt:lpstr>Hovedtrekk ved hypomani</vt:lpstr>
      <vt:lpstr>Hovedtrekk ved mani</vt:lpstr>
      <vt:lpstr>Hovedforskjeller mellom hypomani og mani</vt:lpstr>
      <vt:lpstr>PowerPoint-presentasjon</vt:lpstr>
      <vt:lpstr>Diagnostiske kriterier: Hypoman episode</vt:lpstr>
      <vt:lpstr>Diagnostiske kriterier: Manisk episode</vt:lpstr>
      <vt:lpstr>PowerPoint-presentasjon</vt:lpstr>
      <vt:lpstr>Psykose</vt:lpstr>
      <vt:lpstr>Mani med psykose</vt:lpstr>
      <vt:lpstr>Mani med psykose</vt:lpstr>
      <vt:lpstr>Summegruppe</vt:lpstr>
      <vt:lpstr>Introduksjon av forebyggelsesplan</vt:lpstr>
      <vt:lpstr>PowerPoint-presentasjon</vt:lpstr>
      <vt:lpstr>PowerPoint-presentasjon</vt:lpstr>
      <vt:lpstr>Summegruppe</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611</cp:revision>
  <dcterms:created xsi:type="dcterms:W3CDTF">2022-04-25T12:49:33Z</dcterms:created>
  <dcterms:modified xsi:type="dcterms:W3CDTF">2025-01-06T13:51:18Z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