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8"/>
  </p:notesMasterIdLst>
  <p:sldIdLst>
    <p:sldId id="256" r:id="rId5"/>
    <p:sldId id="350" r:id="rId6"/>
    <p:sldId id="347" r:id="rId7"/>
    <p:sldId id="290" r:id="rId8"/>
    <p:sldId id="333" r:id="rId9"/>
    <p:sldId id="292" r:id="rId10"/>
    <p:sldId id="300" r:id="rId11"/>
    <p:sldId id="291" r:id="rId12"/>
    <p:sldId id="257" r:id="rId13"/>
    <p:sldId id="274" r:id="rId14"/>
    <p:sldId id="339" r:id="rId15"/>
    <p:sldId id="310" r:id="rId16"/>
    <p:sldId id="351" r:id="rId17"/>
    <p:sldId id="342" r:id="rId18"/>
    <p:sldId id="352" r:id="rId19"/>
    <p:sldId id="345" r:id="rId20"/>
    <p:sldId id="353" r:id="rId21"/>
    <p:sldId id="338" r:id="rId22"/>
    <p:sldId id="337" r:id="rId23"/>
    <p:sldId id="340" r:id="rId24"/>
    <p:sldId id="341" r:id="rId25"/>
    <p:sldId id="266" r:id="rId26"/>
    <p:sldId id="348"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OD+n+OTr+KpJvU5vPBPog==" hashData="n9ACin4xIWCHdmXeT1QcfTfdGkNdsmnkKGLj4o8jM1ySnV6IomPYCTRwVVmdfL4lFvIzxZSlJjIAXj59Uzj1k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20" clrIdx="0">
    <p:extLst>
      <p:ext uri="{19B8F6BF-5375-455C-9EA6-DF929625EA0E}">
        <p15:presenceInfo xmlns:p15="http://schemas.microsoft.com/office/powerpoint/2012/main" userId="S-1-5-21-1370250876-1709593646-2220234579-362784" providerId="AD"/>
      </p:ext>
    </p:extLst>
  </p:cmAuthor>
  <p:cmAuthor id="2" name="Irene Norheim" initials="IN" lastIdx="8" clrIdx="1">
    <p:extLst>
      <p:ext uri="{19B8F6BF-5375-455C-9EA6-DF929625EA0E}">
        <p15:presenceInfo xmlns:p15="http://schemas.microsoft.com/office/powerpoint/2012/main" userId="S-1-5-21-1370250876-1709593646-2220234579-7199" providerId="AD"/>
      </p:ext>
    </p:extLst>
  </p:cmAuthor>
  <p:cmAuthor id="3" name="Dag Vegard Skjelstad" initials="DVS" lastIdx="22" clrIdx="2">
    <p:extLst>
      <p:ext uri="{19B8F6BF-5375-455C-9EA6-DF929625EA0E}">
        <p15:presenceInfo xmlns:p15="http://schemas.microsoft.com/office/powerpoint/2012/main" userId="S-1-5-21-1370250876-1709593646-2220234579-8131" providerId="AD"/>
      </p:ext>
    </p:extLst>
  </p:cmAuthor>
  <p:cmAuthor id="4" name="Vilde Maria Åsholt" initials="VMÅ [2]" lastIdx="2" clrIdx="3">
    <p:extLst>
      <p:ext uri="{19B8F6BF-5375-455C-9EA6-DF929625EA0E}">
        <p15:presenceInfo xmlns:p15="http://schemas.microsoft.com/office/powerpoint/2012/main" userId="S::viaash@vestreviken.no::2e645e10-fa58-4c6a-8fdd-9eb43362fdd7" providerId="AD"/>
      </p:ext>
    </p:extLst>
  </p:cmAuthor>
  <p:cmAuthor id="5" name="Irene Norheim" initials="IN [2]" lastIdx="4" clrIdx="4">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3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1" autoAdjust="0"/>
    <p:restoredTop sz="68009" autoAdjust="0"/>
  </p:normalViewPr>
  <p:slideViewPr>
    <p:cSldViewPr snapToGrid="0">
      <p:cViewPr varScale="1">
        <p:scale>
          <a:sx n="104" d="100"/>
          <a:sy n="104" d="100"/>
        </p:scale>
        <p:origin x="2124" y="114"/>
      </p:cViewPr>
      <p:guideLst/>
    </p:cSldViewPr>
  </p:slideViewPr>
  <p:notesTextViewPr>
    <p:cViewPr>
      <p:scale>
        <a:sx n="1" d="1"/>
        <a:sy n="1" d="1"/>
      </p:scale>
      <p:origin x="0" y="0"/>
    </p:cViewPr>
  </p:notesTextViewPr>
  <p:notesViewPr>
    <p:cSldViewPr snapToGrid="0">
      <p:cViewPr varScale="1">
        <p:scale>
          <a:sx n="96" d="100"/>
          <a:sy n="96" d="100"/>
        </p:scale>
        <p:origin x="312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ristin Løvdok" userId="62ae59db-cace-40e6-9d63-3512713a97cb" providerId="ADAL" clId="{937EAC30-23C3-4836-8BE1-85BCC3CCA016}"/>
    <pc:docChg chg="delSld modSld">
      <pc:chgData name="Nina Kristin Løvdok" userId="62ae59db-cace-40e6-9d63-3512713a97cb" providerId="ADAL" clId="{937EAC30-23C3-4836-8BE1-85BCC3CCA016}" dt="2025-01-08T11:40:50.358" v="23" actId="6549"/>
      <pc:docMkLst>
        <pc:docMk/>
      </pc:docMkLst>
      <pc:sldChg chg="modNotesTx">
        <pc:chgData name="Nina Kristin Løvdok" userId="62ae59db-cace-40e6-9d63-3512713a97cb" providerId="ADAL" clId="{937EAC30-23C3-4836-8BE1-85BCC3CCA016}" dt="2025-01-08T11:21:30.619" v="4" actId="6549"/>
        <pc:sldMkLst>
          <pc:docMk/>
          <pc:sldMk cId="5838079" sldId="256"/>
        </pc:sldMkLst>
      </pc:sldChg>
      <pc:sldChg chg="modNotesTx">
        <pc:chgData name="Nina Kristin Løvdok" userId="62ae59db-cace-40e6-9d63-3512713a97cb" providerId="ADAL" clId="{937EAC30-23C3-4836-8BE1-85BCC3CCA016}" dt="2025-01-08T11:25:55.904" v="22" actId="6549"/>
        <pc:sldMkLst>
          <pc:docMk/>
          <pc:sldMk cId="2451860921" sldId="266"/>
        </pc:sldMkLst>
      </pc:sldChg>
      <pc:sldChg chg="modNotesTx">
        <pc:chgData name="Nina Kristin Løvdok" userId="62ae59db-cace-40e6-9d63-3512713a97cb" providerId="ADAL" clId="{937EAC30-23C3-4836-8BE1-85BCC3CCA016}" dt="2025-01-08T11:23:52.743" v="8" actId="6549"/>
        <pc:sldMkLst>
          <pc:docMk/>
          <pc:sldMk cId="1750228888" sldId="274"/>
        </pc:sldMkLst>
      </pc:sldChg>
      <pc:sldChg chg="del">
        <pc:chgData name="Nina Kristin Løvdok" userId="62ae59db-cace-40e6-9d63-3512713a97cb" providerId="ADAL" clId="{937EAC30-23C3-4836-8BE1-85BCC3CCA016}" dt="2025-01-08T11:18:08.146" v="0" actId="47"/>
        <pc:sldMkLst>
          <pc:docMk/>
          <pc:sldMk cId="359361" sldId="277"/>
        </pc:sldMkLst>
      </pc:sldChg>
      <pc:sldChg chg="modNotesTx">
        <pc:chgData name="Nina Kristin Løvdok" userId="62ae59db-cace-40e6-9d63-3512713a97cb" providerId="ADAL" clId="{937EAC30-23C3-4836-8BE1-85BCC3CCA016}" dt="2025-01-08T11:23:36.047" v="6" actId="6549"/>
        <pc:sldMkLst>
          <pc:docMk/>
          <pc:sldMk cId="2555776981" sldId="291"/>
        </pc:sldMkLst>
      </pc:sldChg>
      <pc:sldChg chg="modNotesTx">
        <pc:chgData name="Nina Kristin Løvdok" userId="62ae59db-cace-40e6-9d63-3512713a97cb" providerId="ADAL" clId="{937EAC30-23C3-4836-8BE1-85BCC3CCA016}" dt="2025-01-08T11:24:17.708" v="12" actId="20577"/>
        <pc:sldMkLst>
          <pc:docMk/>
          <pc:sldMk cId="756158580" sldId="310"/>
        </pc:sldMkLst>
      </pc:sldChg>
      <pc:sldChg chg="modNotesTx">
        <pc:chgData name="Nina Kristin Løvdok" userId="62ae59db-cace-40e6-9d63-3512713a97cb" providerId="ADAL" clId="{937EAC30-23C3-4836-8BE1-85BCC3CCA016}" dt="2025-01-08T11:25:35.821" v="20" actId="6549"/>
        <pc:sldMkLst>
          <pc:docMk/>
          <pc:sldMk cId="2409688965" sldId="337"/>
        </pc:sldMkLst>
      </pc:sldChg>
      <pc:sldChg chg="modNotesTx">
        <pc:chgData name="Nina Kristin Løvdok" userId="62ae59db-cace-40e6-9d63-3512713a97cb" providerId="ADAL" clId="{937EAC30-23C3-4836-8BE1-85BCC3CCA016}" dt="2025-01-08T11:25:14.786" v="17" actId="6549"/>
        <pc:sldMkLst>
          <pc:docMk/>
          <pc:sldMk cId="1507050992" sldId="338"/>
        </pc:sldMkLst>
      </pc:sldChg>
      <pc:sldChg chg="modNotesTx">
        <pc:chgData name="Nina Kristin Løvdok" userId="62ae59db-cace-40e6-9d63-3512713a97cb" providerId="ADAL" clId="{937EAC30-23C3-4836-8BE1-85BCC3CCA016}" dt="2025-01-08T11:25:48.224" v="21" actId="6549"/>
        <pc:sldMkLst>
          <pc:docMk/>
          <pc:sldMk cId="3217422853" sldId="340"/>
        </pc:sldMkLst>
      </pc:sldChg>
      <pc:sldChg chg="modNotesTx">
        <pc:chgData name="Nina Kristin Løvdok" userId="62ae59db-cace-40e6-9d63-3512713a97cb" providerId="ADAL" clId="{937EAC30-23C3-4836-8BE1-85BCC3CCA016}" dt="2025-01-08T11:40:50.358" v="23" actId="6549"/>
        <pc:sldMkLst>
          <pc:docMk/>
          <pc:sldMk cId="4042763937" sldId="341"/>
        </pc:sldMkLst>
      </pc:sldChg>
      <pc:sldChg chg="modNotesTx">
        <pc:chgData name="Nina Kristin Løvdok" userId="62ae59db-cace-40e6-9d63-3512713a97cb" providerId="ADAL" clId="{937EAC30-23C3-4836-8BE1-85BCC3CCA016}" dt="2025-01-08T11:24:35.693" v="13" actId="6549"/>
        <pc:sldMkLst>
          <pc:docMk/>
          <pc:sldMk cId="2129998270" sldId="342"/>
        </pc:sldMkLst>
      </pc:sldChg>
      <pc:sldChg chg="del">
        <pc:chgData name="Nina Kristin Løvdok" userId="62ae59db-cace-40e6-9d63-3512713a97cb" providerId="ADAL" clId="{937EAC30-23C3-4836-8BE1-85BCC3CCA016}" dt="2025-01-08T11:18:51.572" v="1" actId="47"/>
        <pc:sldMkLst>
          <pc:docMk/>
          <pc:sldMk cId="3444619433" sldId="344"/>
        </pc:sldMkLst>
      </pc:sldChg>
      <pc:sldChg chg="modNotesTx">
        <pc:chgData name="Nina Kristin Løvdok" userId="62ae59db-cace-40e6-9d63-3512713a97cb" providerId="ADAL" clId="{937EAC30-23C3-4836-8BE1-85BCC3CCA016}" dt="2025-01-08T11:24:59.792" v="15" actId="6549"/>
        <pc:sldMkLst>
          <pc:docMk/>
          <pc:sldMk cId="2752371663" sldId="345"/>
        </pc:sldMkLst>
      </pc:sldChg>
      <pc:sldChg chg="del">
        <pc:chgData name="Nina Kristin Løvdok" userId="62ae59db-cace-40e6-9d63-3512713a97cb" providerId="ADAL" clId="{937EAC30-23C3-4836-8BE1-85BCC3CCA016}" dt="2025-01-08T11:20:47.366" v="2" actId="47"/>
        <pc:sldMkLst>
          <pc:docMk/>
          <pc:sldMk cId="514751532" sldId="346"/>
        </pc:sldMkLst>
      </pc:sldChg>
      <pc:sldChg chg="modNotesTx">
        <pc:chgData name="Nina Kristin Løvdok" userId="62ae59db-cace-40e6-9d63-3512713a97cb" providerId="ADAL" clId="{937EAC30-23C3-4836-8BE1-85BCC3CCA016}" dt="2025-01-08T11:23:13.588" v="5" actId="6549"/>
        <pc:sldMkLst>
          <pc:docMk/>
          <pc:sldMk cId="1275138807" sldId="350"/>
        </pc:sldMkLst>
      </pc:sldChg>
      <pc:sldChg chg="modNotesTx">
        <pc:chgData name="Nina Kristin Løvdok" userId="62ae59db-cace-40e6-9d63-3512713a97cb" providerId="ADAL" clId="{937EAC30-23C3-4836-8BE1-85BCC3CCA016}" dt="2025-01-08T11:24:45.503" v="14" actId="6549"/>
        <pc:sldMkLst>
          <pc:docMk/>
          <pc:sldMk cId="2456870549" sldId="352"/>
        </pc:sldMkLst>
      </pc:sldChg>
      <pc:sldChg chg="modNotesTx">
        <pc:chgData name="Nina Kristin Løvdok" userId="62ae59db-cace-40e6-9d63-3512713a97cb" providerId="ADAL" clId="{937EAC30-23C3-4836-8BE1-85BCC3CCA016}" dt="2025-01-08T11:25:08" v="16" actId="6549"/>
        <pc:sldMkLst>
          <pc:docMk/>
          <pc:sldMk cId="3829332914" sldId="3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12742C3E-BF05-42D5-AF94-0B4629CB5A28}" type="datetimeFigureOut">
              <a:rPr lang="nb-NO" smtClean="0"/>
              <a:pPr/>
              <a:t>08.01.2025</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5C21CDA5-7A25-4646-B9D3-A66D6F70ADD3}" type="slidenum">
              <a:rPr lang="nb-NO" smtClean="0"/>
              <a:pPr/>
              <a:t>‹#›</a:t>
            </a:fld>
            <a:endParaRPr lang="nb-NO" dirty="0"/>
          </a:p>
        </p:txBody>
      </p:sp>
    </p:spTree>
    <p:extLst>
      <p:ext uri="{BB962C8B-B14F-4D97-AF65-F5344CB8AC3E}">
        <p14:creationId xmlns:p14="http://schemas.microsoft.com/office/powerpoint/2010/main" val="4084129377"/>
      </p:ext>
    </p:extLst>
  </p:cSld>
  <p:clrMap bg1="lt1" tx1="dk1" bg2="lt2" tx2="dk2" accent1="accent1" accent2="accent2" accent3="accent3" accent4="accent4" accent5="accent5" accent6="accent6" hlink="hlink" folHlink="folHlink"/>
  <p:notesStyle>
    <a:lvl1pPr marL="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i="1" dirty="0">
              <a:latin typeface="+mn-lt"/>
            </a:endParaRPr>
          </a:p>
        </p:txBody>
      </p:sp>
      <p:sp>
        <p:nvSpPr>
          <p:cNvPr id="4" name="Plassholder for lysbildenummer 3"/>
          <p:cNvSpPr>
            <a:spLocks noGrp="1"/>
          </p:cNvSpPr>
          <p:nvPr>
            <p:ph type="sldNum" sz="quarter" idx="10"/>
          </p:nvPr>
        </p:nvSpPr>
        <p:spPr/>
        <p:txBody>
          <a:bodyPr/>
          <a:lstStyle/>
          <a:p>
            <a:fld id="{E7731A26-88A6-489D-B41C-A5628C815B3A}" type="slidenum">
              <a:rPr lang="nb-NO" smtClean="0"/>
              <a:t>1</a:t>
            </a:fld>
            <a:endParaRPr lang="nb-NO"/>
          </a:p>
        </p:txBody>
      </p:sp>
    </p:spTree>
    <p:extLst>
      <p:ext uri="{BB962C8B-B14F-4D97-AF65-F5344CB8AC3E}">
        <p14:creationId xmlns:p14="http://schemas.microsoft.com/office/powerpoint/2010/main" val="133347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i="0" baseline="0" dirty="0"/>
              <a:t>Tekst: </a:t>
            </a:r>
          </a:p>
          <a:p>
            <a:pPr marL="171450" indent="-171450">
              <a:buFontTx/>
              <a:buChar char="-"/>
            </a:pPr>
            <a:r>
              <a:rPr lang="nb-NO" sz="1100" i="0" baseline="0" dirty="0"/>
              <a:t>Vedr. samtykker må den enkelte selv og i samråd med andre vurdere hva som er nødvendig og i ens interesse. Man kan f.eks. spesifisere at et samtykke kun gjelder ved manier og psykoser.</a:t>
            </a:r>
            <a:endParaRPr lang="nb-NO" sz="1100" b="0" i="0" kern="1200" baseline="0" dirty="0">
              <a:solidFill>
                <a:schemeClr val="tx1"/>
              </a:solidFill>
              <a:effectLst/>
              <a:ea typeface="+mn-ea"/>
            </a:endParaRPr>
          </a:p>
          <a:p>
            <a:pPr marL="171450" indent="-171450">
              <a:buFontTx/>
              <a:buChar char="-"/>
            </a:pPr>
            <a:r>
              <a:rPr lang="nb-NO" sz="1100" b="0" i="0" kern="1200" baseline="0" dirty="0">
                <a:solidFill>
                  <a:schemeClr val="tx1"/>
                </a:solidFill>
                <a:effectLst/>
                <a:ea typeface="+mn-ea"/>
              </a:rPr>
              <a:t>I enkelte situasjoner kan helsepersonell imidlertid selv sette taushetsplikten til side og dele informasjon om pasienten med pårørende. </a:t>
            </a:r>
          </a:p>
          <a:p>
            <a:pPr marL="0" indent="0">
              <a:buFontTx/>
              <a:buNone/>
            </a:pPr>
            <a:endParaRPr lang="nb-NO" sz="1100" b="0" i="0" kern="1200" dirty="0">
              <a:solidFill>
                <a:schemeClr val="tx1"/>
              </a:solidFill>
              <a:effectLst/>
              <a:ea typeface="+mn-ea"/>
            </a:endParaRPr>
          </a:p>
          <a:p>
            <a:r>
              <a:rPr lang="nb-NO" sz="1100" b="0" i="0" u="sng" kern="1200" dirty="0">
                <a:solidFill>
                  <a:schemeClr val="tx1"/>
                </a:solidFill>
                <a:effectLst/>
                <a:ea typeface="+mn-ea"/>
              </a:rPr>
              <a:t>Tilleggsinformasjon ved behov: </a:t>
            </a:r>
          </a:p>
          <a:p>
            <a:r>
              <a:rPr lang="nb-NO" sz="1100" b="0" i="1" u="none" kern="1200" dirty="0">
                <a:solidFill>
                  <a:schemeClr val="tx1"/>
                </a:solidFill>
                <a:effectLst/>
                <a:ea typeface="+mn-ea"/>
              </a:rPr>
              <a:t>Fra</a:t>
            </a:r>
            <a:r>
              <a:rPr lang="nb-NO" sz="1100" b="0" i="1" u="none" kern="1200" baseline="0" dirty="0">
                <a:solidFill>
                  <a:schemeClr val="tx1"/>
                </a:solidFill>
                <a:effectLst/>
                <a:ea typeface="+mn-ea"/>
              </a:rPr>
              <a:t> pårørendeveilederen om </a:t>
            </a:r>
            <a:r>
              <a:rPr lang="nb-NO" sz="1100" b="0" i="1" kern="1200" dirty="0">
                <a:solidFill>
                  <a:schemeClr val="tx1"/>
                </a:solidFill>
                <a:effectLst/>
                <a:ea typeface="+mn-ea"/>
              </a:rPr>
              <a:t>«</a:t>
            </a:r>
            <a:r>
              <a:rPr lang="nb-NO" sz="1100" b="0" i="1" dirty="0">
                <a:effectLst/>
              </a:rPr>
              <a:t>Vurder om pårørende har rett til informasjon uavhengig av samtykke»</a:t>
            </a:r>
          </a:p>
          <a:p>
            <a:r>
              <a:rPr lang="nb-NO" sz="1100" b="0" i="0" kern="1200" dirty="0">
                <a:solidFill>
                  <a:schemeClr val="tx1"/>
                </a:solidFill>
                <a:effectLst/>
                <a:ea typeface="+mn-ea"/>
              </a:rPr>
              <a:t>Nærmeste pårørende har rett til informasjon uavhengig av samtykke fra pasienten i den utstrekning «forholdene tilsier det».</a:t>
            </a:r>
          </a:p>
          <a:p>
            <a:r>
              <a:rPr lang="nb-NO" sz="1100" b="0" i="0" kern="1200" dirty="0">
                <a:solidFill>
                  <a:schemeClr val="tx1"/>
                </a:solidFill>
                <a:effectLst/>
                <a:ea typeface="+mn-ea"/>
              </a:rPr>
              <a:t>Eksempler på slike forhold er:</a:t>
            </a:r>
          </a:p>
          <a:p>
            <a:pPr marL="171450" indent="-171450">
              <a:buFontTx/>
              <a:buChar char="-"/>
            </a:pPr>
            <a:r>
              <a:rPr lang="nb-NO" sz="1100" b="0" i="0" kern="1200" dirty="0">
                <a:solidFill>
                  <a:schemeClr val="tx1"/>
                </a:solidFill>
                <a:effectLst/>
                <a:ea typeface="+mn-ea"/>
              </a:rPr>
              <a:t>bevisstløshet hos pasienten</a:t>
            </a:r>
          </a:p>
          <a:p>
            <a:pPr marL="171450" indent="-171450">
              <a:buFontTx/>
              <a:buChar char="-"/>
            </a:pPr>
            <a:r>
              <a:rPr lang="nb-NO" sz="1100" b="0" i="0" kern="1200" dirty="0">
                <a:solidFill>
                  <a:schemeClr val="tx1"/>
                </a:solidFill>
                <a:effectLst/>
                <a:ea typeface="+mn-ea"/>
              </a:rPr>
              <a:t>forbigående psykiske forstyrrelser hos pasienten</a:t>
            </a:r>
          </a:p>
          <a:p>
            <a:pPr marL="171450" indent="-171450">
              <a:buFontTx/>
              <a:buChar char="-"/>
            </a:pPr>
            <a:r>
              <a:rPr lang="nb-NO" sz="1100" b="0" i="0" kern="1200" dirty="0">
                <a:solidFill>
                  <a:schemeClr val="tx1"/>
                </a:solidFill>
                <a:effectLst/>
                <a:ea typeface="+mn-ea"/>
              </a:rPr>
              <a:t>øyeblikkelig hjelp-situasjoner der det er nødvendig å informere pårørende for å kunne innhente nødvendig informasjon fra dem.</a:t>
            </a:r>
          </a:p>
          <a:p>
            <a:pPr marL="0" indent="0">
              <a:buFontTx/>
              <a:buNone/>
            </a:pPr>
            <a:endParaRPr lang="nb-NO" sz="1100" b="0" i="0" kern="1200" dirty="0">
              <a:solidFill>
                <a:schemeClr val="tx1"/>
              </a:solidFill>
              <a:effectLst/>
              <a:ea typeface="+mn-ea"/>
            </a:endParaRPr>
          </a:p>
          <a:p>
            <a:pPr marL="0" indent="0">
              <a:buFontTx/>
              <a:buNone/>
            </a:pPr>
            <a:r>
              <a:rPr lang="nb-NO" sz="1100" b="0" i="0" kern="1200" dirty="0">
                <a:solidFill>
                  <a:schemeClr val="tx1"/>
                </a:solidFill>
                <a:effectLst/>
                <a:ea typeface="+mn-ea"/>
              </a:rPr>
              <a:t>Hvis det ikke foreligger opplysninger om motsetninger mellom pasientens og nærmeste pårørendes interesser, tilsier hensynet til både pasienten og nærmeste pårørende at informasjon blir gitt. Jo mer alvorlig pasientens tilstand er, desto større anstrengelser kan kreves av helsepersonellet for å informere de nærmeste pårørende, om pasientens helsetilstand og helsehjelpen som ytes.</a:t>
            </a:r>
          </a:p>
          <a:p>
            <a:pPr marL="0" indent="0">
              <a:buFontTx/>
              <a:buNone/>
            </a:pPr>
            <a:endParaRPr lang="nb-NO" sz="1100" b="0" i="0" kern="1200" dirty="0">
              <a:solidFill>
                <a:schemeClr val="tx1"/>
              </a:solidFill>
              <a:effectLst/>
              <a:ea typeface="+mn-ea"/>
            </a:endParaRPr>
          </a:p>
          <a:p>
            <a:pPr marL="0" indent="0">
              <a:buFontTx/>
              <a:buNone/>
            </a:pPr>
            <a:r>
              <a:rPr lang="nb-NO" sz="1100" b="0" i="0" kern="1200" dirty="0">
                <a:solidFill>
                  <a:schemeClr val="tx1"/>
                </a:solidFill>
                <a:effectLst/>
                <a:ea typeface="+mn-ea"/>
              </a:rPr>
              <a:t>Helsepersonell kan også unntaksvis sette taushetsplikten til side når «tungtveiende private eller offentlige interesser gjør det rettmessig å gi opplysningene videre». Pårørende har ikke krav på informasjon på dette grunnlaget. Helsepersonell må foreta en interesseavveining som likner de vurderinger som foretas i nødretts- og nødvergesituasjoner. Hensynet for å sette taushetsplikten til side, veies mot hensynet for å bevare taushet. Grunner til å sette taushetsplikten til side kan være:</a:t>
            </a:r>
          </a:p>
          <a:p>
            <a:pPr marL="628650" lvl="1" indent="-171450">
              <a:buFontTx/>
              <a:buChar char="-"/>
            </a:pPr>
            <a:r>
              <a:rPr lang="nb-NO" sz="1100" b="0" i="0" kern="1200" dirty="0">
                <a:solidFill>
                  <a:schemeClr val="tx1"/>
                </a:solidFill>
                <a:effectLst/>
                <a:ea typeface="+mn-ea"/>
              </a:rPr>
              <a:t>fare for menneskeliv og helse</a:t>
            </a:r>
          </a:p>
          <a:p>
            <a:pPr marL="628650" lvl="1" indent="-171450">
              <a:buFontTx/>
              <a:buChar char="-"/>
            </a:pPr>
            <a:r>
              <a:rPr lang="nb-NO" sz="1100" b="0" i="0" kern="1200" dirty="0">
                <a:solidFill>
                  <a:schemeClr val="tx1"/>
                </a:solidFill>
                <a:effectLst/>
                <a:ea typeface="+mn-ea"/>
              </a:rPr>
              <a:t>fare for skade på andre interesser som store materielle skader»</a:t>
            </a:r>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10</a:t>
            </a:fld>
            <a:endParaRPr lang="nb-NO"/>
          </a:p>
        </p:txBody>
      </p:sp>
    </p:spTree>
    <p:extLst>
      <p:ext uri="{BB962C8B-B14F-4D97-AF65-F5344CB8AC3E}">
        <p14:creationId xmlns:p14="http://schemas.microsoft.com/office/powerpoint/2010/main" val="300847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r>
              <a:rPr lang="nb-NO" sz="1100" b="1" baseline="0" dirty="0"/>
              <a:t> </a:t>
            </a:r>
            <a:endParaRPr lang="nb-NO" sz="1100" b="1" dirty="0"/>
          </a:p>
          <a:p>
            <a:pPr marL="171450" indent="-171450">
              <a:buFontTx/>
              <a:buChar char="-"/>
            </a:pPr>
            <a:r>
              <a:rPr lang="nb-NO" sz="1100" dirty="0"/>
              <a:t>Ved depresjon er det mange som stiller for høye krav</a:t>
            </a:r>
            <a:r>
              <a:rPr lang="nb-NO" sz="1100" baseline="0" dirty="0"/>
              <a:t> til seg selv. Man tenker at man «må» og «burde» gjøre ting, som om man har normalt stemningsleie og funksjonsnivå og at depressiv passivitet handler om manglende vilje og selvdisiplin. Dette indre stresset blir en ekstrabelastning.</a:t>
            </a:r>
          </a:p>
          <a:p>
            <a:pPr marL="171450" indent="-171450">
              <a:buFontTx/>
              <a:buChar char="-"/>
            </a:pPr>
            <a:r>
              <a:rPr lang="nb-NO" sz="1100" baseline="0" dirty="0"/>
              <a:t>Dette kan dempes ved å justere forventningene og ambisjonene slik at de blir mer realistiske og i samsvar med den depresjonsgraden man opplever (mild, moderat, alvorlig). Det forutsetter at man klarer å akseptere at depresjoner tar tid. </a:t>
            </a:r>
          </a:p>
          <a:p>
            <a:pPr marL="171450" indent="-171450">
              <a:buFontTx/>
              <a:buChar char="-"/>
            </a:pPr>
            <a:r>
              <a:rPr lang="nb-NO" sz="1100" baseline="0" dirty="0"/>
              <a:t>I planen kan man skrive opp eksempler på hva som er realistisk funksjonsnivå og konkrete aktiviteter man kan klare å gjøre. </a:t>
            </a:r>
          </a:p>
          <a:p>
            <a:pPr marL="628650" lvl="1" indent="-171450">
              <a:buFontTx/>
              <a:buChar char="-"/>
            </a:pPr>
            <a:r>
              <a:rPr lang="nb-NO" sz="1100" baseline="0" dirty="0"/>
              <a:t>Aktivitetene bør ikke være mer krevende enn at det er sannsynlig at man klarer å gjennomføre dem. </a:t>
            </a:r>
          </a:p>
          <a:p>
            <a:pPr marL="628650" lvl="1" indent="-171450">
              <a:buFontTx/>
              <a:buChar char="-"/>
            </a:pPr>
            <a:r>
              <a:rPr lang="nb-NO" sz="1100" baseline="0" dirty="0"/>
              <a:t>For mange eller krevende aktiviteter fører til nederlag og skuffelse som forsterker nedstemthet og oppgitthet. Det kan være lurt å dele opp gjøremål. </a:t>
            </a:r>
          </a:p>
          <a:p>
            <a:pPr marL="628650" lvl="1" indent="-171450">
              <a:buFontTx/>
              <a:buChar char="-"/>
            </a:pPr>
            <a:r>
              <a:rPr lang="nb-NO" sz="1100" baseline="0" dirty="0"/>
              <a:t>Ved alvorlig depresjon kan det være ambisiøst nok å klare å stå opp av sengen noen ganger i løpet av døgnet, spise litt mat, eksponere seg for lys og ivareta personlig hygiene. </a:t>
            </a:r>
          </a:p>
          <a:p>
            <a:pPr marL="171450" indent="-171450">
              <a:buFontTx/>
              <a:buChar char="-"/>
            </a:pPr>
            <a:r>
              <a:rPr lang="nb-NO" sz="1100" baseline="0" dirty="0"/>
              <a:t>Ved å snakke med kjerneteamet sitt om hva som er realistisk, vil også de kunne få nedjustert sine forventninger. Det kan gjøre det lettere for dem å se hva man har behov for hjelp til, samt redusere urimelige kommentarer («ta deg sammen!») og konflikter. Man bør avtale en måte å kommunisere sin tilstand på slik at hjelperne vet hva de skal bidra med i tråd med avtalene i planen. </a:t>
            </a:r>
          </a:p>
          <a:p>
            <a:pPr marL="171450" indent="-171450">
              <a:buFontTx/>
              <a:buChar char="-"/>
            </a:pPr>
            <a:r>
              <a:rPr lang="nb-NO" sz="1100" baseline="0" dirty="0"/>
              <a:t>Aktivitetskalender / kalender på mobil kan brukes for å detaljere daglige aktiviteter når man er deprimert. Å stimulere sansene og bevegelsesapparatet kan virke aktiverende og gi øyeblikk av tilstandslettelse (jf. </a:t>
            </a:r>
            <a:r>
              <a:rPr lang="nb-NO" sz="1100" baseline="0" dirty="0" err="1"/>
              <a:t>motsykliske</a:t>
            </a:r>
            <a:r>
              <a:rPr lang="nb-NO" sz="1100" baseline="0" dirty="0"/>
              <a:t> tiltak på </a:t>
            </a:r>
            <a:r>
              <a:rPr lang="nb-NO" sz="1100" baseline="0" dirty="0" err="1"/>
              <a:t>kursgang</a:t>
            </a:r>
            <a:r>
              <a:rPr lang="nb-NO" sz="1100" baseline="0" dirty="0"/>
              <a:t> 10).  </a:t>
            </a:r>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11</a:t>
            </a:fld>
            <a:endParaRPr lang="nb-NO"/>
          </a:p>
        </p:txBody>
      </p:sp>
    </p:spTree>
    <p:extLst>
      <p:ext uri="{BB962C8B-B14F-4D97-AF65-F5344CB8AC3E}">
        <p14:creationId xmlns:p14="http://schemas.microsoft.com/office/powerpoint/2010/main" val="181462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baseline="0"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Hensikten er å bli mer bevisst hvilke utfordringer som kan oppstå ved depresjoner, hva man selv kan gjøre for å bedre situasjonen, og hva man trenger hjelp av andre til. Dette gir ideer til hva som bør stå i kriseplanen. </a:t>
            </a:r>
          </a:p>
          <a:p>
            <a:pPr marL="0" indent="0">
              <a:buFontTx/>
              <a:buNone/>
            </a:pPr>
            <a:endParaRPr lang="nb-NO" sz="1100" b="0" dirty="0"/>
          </a:p>
          <a:p>
            <a:pPr marL="0" indent="0">
              <a:buFontTx/>
              <a:buNone/>
            </a:pPr>
            <a:r>
              <a:rPr lang="nb-NO" sz="1100" b="0" dirty="0"/>
              <a:t>SUMMEGRUPPE:</a:t>
            </a:r>
          </a:p>
          <a:p>
            <a:pPr marL="228600" indent="-228600">
              <a:buFont typeface="+mj-lt"/>
              <a:buAutoNum type="arabicPeriod"/>
            </a:pPr>
            <a:endParaRPr lang="nb-NO" sz="1100" dirty="0"/>
          </a:p>
          <a:p>
            <a:pPr marL="228600" indent="-228600">
              <a:buFont typeface="+mj-lt"/>
              <a:buAutoNum type="arabicPeriod"/>
            </a:pPr>
            <a:r>
              <a:rPr lang="nb-NO" sz="1100" dirty="0"/>
              <a:t>Hvilke utfordringer kan oppstå når man er deprimert?</a:t>
            </a:r>
          </a:p>
          <a:p>
            <a:pPr marL="228600" indent="-228600">
              <a:buFont typeface="+mj-lt"/>
              <a:buAutoNum type="arabicPeriod"/>
            </a:pPr>
            <a:r>
              <a:rPr lang="nb-NO" sz="1100" dirty="0"/>
              <a:t>Velg en utfordring begge kjenner seg igjen i</a:t>
            </a:r>
          </a:p>
          <a:p>
            <a:pPr marL="228600" indent="-228600">
              <a:buFont typeface="+mj-lt"/>
              <a:buAutoNum type="arabicPeriod"/>
            </a:pPr>
            <a:r>
              <a:rPr lang="nb-NO" sz="1100" dirty="0"/>
              <a:t>Hva kan dere selv gjøre for å bedre situasjonen og hva trenger dere hjelp av andre til? </a:t>
            </a:r>
          </a:p>
          <a:p>
            <a:pPr marL="0" indent="0">
              <a:buFontTx/>
              <a:buNone/>
            </a:pPr>
            <a:endParaRPr lang="nb-NO" sz="1100" baseline="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12</a:t>
            </a:fld>
            <a:endParaRPr lang="nb-NO"/>
          </a:p>
        </p:txBody>
      </p:sp>
    </p:spTree>
    <p:extLst>
      <p:ext uri="{BB962C8B-B14F-4D97-AF65-F5344CB8AC3E}">
        <p14:creationId xmlns:p14="http://schemas.microsoft.com/office/powerpoint/2010/main" val="2448554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En kriseplan ved selvmordsfare er en oversikt over faresignaler, og tiltak som personen selv kan iverksette og be om hjelp fra andre til å iverksette.</a:t>
            </a:r>
          </a:p>
          <a:p>
            <a:pPr marL="171450" indent="-171450">
              <a:buFont typeface="Arial" panose="020B0604020202020204" pitchFamily="34" charset="0"/>
              <a:buChar char="•"/>
            </a:pPr>
            <a:r>
              <a:rPr lang="nb-NO" sz="1100" dirty="0"/>
              <a:t>Benyttes ved selvmordstanker og -impulser</a:t>
            </a:r>
          </a:p>
          <a:p>
            <a:pPr marL="171450" indent="-171450">
              <a:buFont typeface="Arial" panose="020B0604020202020204" pitchFamily="34" charset="0"/>
              <a:buChar char="•"/>
            </a:pPr>
            <a:r>
              <a:rPr lang="nb-NO" sz="1100" dirty="0"/>
              <a:t>Planen utarbeides når man er mest mulig stabil </a:t>
            </a:r>
          </a:p>
          <a:p>
            <a:pPr marL="171450" indent="-171450">
              <a:buFont typeface="Arial" panose="020B0604020202020204" pitchFamily="34" charset="0"/>
              <a:buChar char="•"/>
            </a:pPr>
            <a:r>
              <a:rPr lang="nb-NO" sz="1100" dirty="0"/>
              <a:t>Planen</a:t>
            </a:r>
            <a:r>
              <a:rPr lang="nb-NO" sz="1100" baseline="0" dirty="0"/>
              <a:t> i</a:t>
            </a:r>
            <a:r>
              <a:rPr lang="nb-NO" sz="1100" dirty="0"/>
              <a:t>nnebærer å:</a:t>
            </a:r>
          </a:p>
          <a:p>
            <a:pPr marL="685800" lvl="1" indent="-228600">
              <a:buFont typeface="+mj-lt"/>
              <a:buAutoNum type="arabicPeriod"/>
            </a:pPr>
            <a:r>
              <a:rPr lang="nb-NO" sz="1100" dirty="0"/>
              <a:t>kartlegge faresignaler basert på tidligere erfaringer</a:t>
            </a:r>
          </a:p>
          <a:p>
            <a:pPr marL="685800" lvl="1" indent="-228600">
              <a:buFont typeface="+mj-lt"/>
              <a:buAutoNum type="arabicPeriod"/>
            </a:pPr>
            <a:r>
              <a:rPr lang="nb-NO" sz="1100" dirty="0"/>
              <a:t>utarbeide tiltak man selv kan gjøre</a:t>
            </a:r>
          </a:p>
          <a:p>
            <a:pPr marL="685800" lvl="1" indent="-228600">
              <a:buFont typeface="+mj-lt"/>
              <a:buAutoNum type="arabicPeriod"/>
            </a:pPr>
            <a:r>
              <a:rPr lang="nb-NO" sz="1100" dirty="0"/>
              <a:t>gjøre avtaler med andre om hvordan de kan være til hjelp</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dirty="0"/>
              <a:t>redusere tilgang på </a:t>
            </a:r>
            <a:r>
              <a:rPr lang="nb-NO" dirty="0" err="1"/>
              <a:t>selvmordsmidler</a:t>
            </a: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baseline="0" dirty="0"/>
              <a:t>Konkretisering av faresignaler og forslag til tiltak kommer vi snart tilbake til.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13</a:t>
            </a:fld>
            <a:endParaRPr lang="nb-NO"/>
          </a:p>
        </p:txBody>
      </p:sp>
    </p:spTree>
    <p:extLst>
      <p:ext uri="{BB962C8B-B14F-4D97-AF65-F5344CB8AC3E}">
        <p14:creationId xmlns:p14="http://schemas.microsoft.com/office/powerpoint/2010/main" val="3094643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Om ønskelig kan faresignalene graderes etter alvorlighet, </a:t>
            </a:r>
            <a:r>
              <a:rPr lang="nb-NO" sz="1100" dirty="0" err="1"/>
              <a:t>f.eks</a:t>
            </a:r>
            <a:r>
              <a:rPr lang="nb-NO" sz="1100" dirty="0"/>
              <a:t>: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nb-NO" sz="1100" dirty="0"/>
              <a:t>0 = Ingen selvmordstanker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	1 = Tanker om å ta eget liv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	2 =</a:t>
            </a:r>
            <a:r>
              <a:rPr lang="nb-NO" sz="1100" baseline="0" dirty="0"/>
              <a:t> I</a:t>
            </a:r>
            <a:r>
              <a:rPr lang="nb-NO" sz="1100" dirty="0"/>
              <a:t>ntensjon om å ta eget liv med planlegging</a:t>
            </a:r>
            <a:r>
              <a:rPr lang="nb-NO" sz="1100" baseline="0" dirty="0"/>
              <a:t> av metode og forberedelser,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	3 = Beslutning om å ta eget liv med en avklart metode i nær framtid.</a:t>
            </a:r>
            <a:r>
              <a:rPr lang="nb-NO" sz="110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For at andre skal</a:t>
            </a:r>
            <a:r>
              <a:rPr lang="nb-NO" sz="1100" baseline="0" dirty="0"/>
              <a:t> kunne fange opp faresignalene, må det avklares om og hvordan personen selv kan kommunisere disse til andre – f.eks. gjennom faregrad 0 til 3 over - og hvordan andre eventuelt kan fange opp faresignaler gjennom personens atferd. </a:t>
            </a:r>
            <a:r>
              <a:rPr lang="nb-NO" sz="1100" dirty="0"/>
              <a:t>Tiltakene må tilpasses alvorlighetsgraden,</a:t>
            </a:r>
            <a:r>
              <a:rPr lang="nb-NO" sz="1100" baseline="0" dirty="0"/>
              <a:t> altså være progressive.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Ved </a:t>
            </a:r>
            <a:r>
              <a:rPr lang="nb-NO" sz="1100" b="1" dirty="0"/>
              <a:t>blandede tilstander</a:t>
            </a:r>
            <a:r>
              <a:rPr lang="nb-NO" sz="1100" dirty="0"/>
              <a:t> kan det kliniske bildet se annerledes ut. Man kan f.eks. ha mye energi kombinert med nedstemthet og </a:t>
            </a:r>
            <a:r>
              <a:rPr lang="nb-NO" sz="1100" dirty="0" err="1"/>
              <a:t>suicidalitet</a:t>
            </a:r>
            <a:r>
              <a:rPr lang="nb-NO" sz="1100" dirty="0"/>
              <a:t>. Energien gjør at man kan bli mer impulsiv og ha lettere for å omsette selvmordstanker i handling. En annen utforming er hyppige svingninger mellom å føle seg bra og nedstemt og suicidal.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 Vurdere å få hjelp av fastlegen til å få lagt inn selvmordsfare under «Kritisk informasjon» i </a:t>
            </a:r>
            <a:r>
              <a:rPr lang="nb-NO" sz="1100" b="1" dirty="0"/>
              <a:t>kjernejournalen</a:t>
            </a:r>
            <a:r>
              <a:rPr lang="nb-NO" sz="1100" dirty="0"/>
              <a:t> i Helse Norge (nettside og app). Opplever man blandede tilstander med suicidale impulser kan det i hvert fall tidvis være vanskelig for andre å oppfatte alvoret fordi det kliniske bildet framstår annerledes enn ved alvorlige depresjoner med selvmordsfare. Eksempel på tekst under kritisk informasjon: «Suicidalfare med atypisk framtoning (blandet bipolar tilstand)».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dirty="0"/>
          </a:p>
          <a:p>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14</a:t>
            </a:fld>
            <a:endParaRPr lang="nb-NO"/>
          </a:p>
        </p:txBody>
      </p:sp>
    </p:spTree>
    <p:extLst>
      <p:ext uri="{BB962C8B-B14F-4D97-AF65-F5344CB8AC3E}">
        <p14:creationId xmlns:p14="http://schemas.microsoft.com/office/powerpoint/2010/main" val="2024324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1"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baseline="0" dirty="0">
                <a:latin typeface="+mn-lt"/>
              </a:rPr>
              <a:t>SPØRSMÅL: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dirty="0">
                <a:latin typeface="+mn-lt"/>
              </a:rPr>
              <a:t>- Har dere f</a:t>
            </a:r>
            <a:r>
              <a:rPr lang="nb-NO" sz="1100" b="0" i="0" baseline="0" dirty="0">
                <a:latin typeface="+mn-lt"/>
              </a:rPr>
              <a:t>lere eksempler/forslag til punktene (gjerne basert på egne gode erfaringer)?</a:t>
            </a:r>
            <a:endParaRPr lang="nb-NO" sz="1100" b="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u="sng" dirty="0">
                <a:latin typeface="+mn-lt"/>
              </a:rPr>
              <a:t>Tilleggsinformasjon</a:t>
            </a:r>
            <a:r>
              <a:rPr lang="nb-NO" sz="1100" b="0" u="sng" baseline="0" dirty="0">
                <a:latin typeface="+mn-lt"/>
              </a:rPr>
              <a:t> ved behov:</a:t>
            </a:r>
            <a:endParaRPr lang="nb-NO" sz="1100" b="0" u="sng"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Indre mestringsstrategier</a:t>
            </a:r>
            <a:r>
              <a:rPr lang="nb-NO" sz="1100" b="0" dirty="0">
                <a:latin typeface="+mn-lt"/>
              </a:rPr>
              <a:t> handler her om å redusere egne negative tanker og følelser gjennom å tenke og gjøre ting annerledes</a:t>
            </a:r>
            <a:r>
              <a:rPr lang="nb-NO" sz="1100" b="1" dirty="0">
                <a:latin typeface="+mn-lt"/>
              </a:rPr>
              <a:t>.</a:t>
            </a:r>
            <a:r>
              <a:rPr lang="nb-NO" sz="1100" dirty="0">
                <a:latin typeface="+mn-lt"/>
              </a:rPr>
              <a:t> I</a:t>
            </a:r>
            <a:r>
              <a:rPr lang="nb-NO" sz="1100" i="0" baseline="0" dirty="0">
                <a:latin typeface="+mn-lt"/>
              </a:rPr>
              <a:t> vedlikeholdsfasen kan man planlegge for krisesituasjoner, </a:t>
            </a:r>
            <a:r>
              <a:rPr lang="nb-NO" sz="1100" i="0" baseline="0" dirty="0" err="1">
                <a:latin typeface="+mn-lt"/>
              </a:rPr>
              <a:t>f.eks</a:t>
            </a:r>
            <a:r>
              <a:rPr lang="nb-NO" sz="1100" i="0" baseline="0" dirty="0">
                <a:latin typeface="+mn-lt"/>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latin typeface="+mn-lt"/>
              </a:rPr>
              <a:t>- Mottanker og følelsesfokuserte strategier: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latin typeface="+mn-lt"/>
              </a:rPr>
              <a:t>Hva man skal forsøke å </a:t>
            </a:r>
            <a:r>
              <a:rPr lang="nb-NO" sz="1100" b="1" i="0" baseline="0" dirty="0">
                <a:latin typeface="+mn-lt"/>
              </a:rPr>
              <a:t>t</a:t>
            </a:r>
            <a:r>
              <a:rPr lang="nb-NO" sz="1100" b="1" i="0" dirty="0">
                <a:latin typeface="+mn-lt"/>
              </a:rPr>
              <a:t>enke</a:t>
            </a:r>
            <a:r>
              <a:rPr lang="nb-NO" sz="1100" i="0" dirty="0">
                <a:latin typeface="+mn-lt"/>
              </a:rPr>
              <a:t> på/si til seg selv for å berolige eller bryte opp selvmordstankene. Eksempel på en mottanke til en katastrofetanke om at alt håp er ute: «Det er på det verste nå. Det blir bedre».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i="0" dirty="0">
                <a:latin typeface="+mn-lt"/>
              </a:rPr>
              <a:t>Hvordan man skal forholde seg til </a:t>
            </a:r>
            <a:r>
              <a:rPr lang="nb-NO" sz="1100" b="1" i="0" dirty="0">
                <a:latin typeface="+mn-lt"/>
              </a:rPr>
              <a:t>følelsene,</a:t>
            </a:r>
            <a:r>
              <a:rPr lang="nb-NO" sz="1100" i="0" dirty="0">
                <a:latin typeface="+mn-lt"/>
              </a:rPr>
              <a:t> hva man kan gjøre av aktiviteter/</a:t>
            </a:r>
            <a:r>
              <a:rPr lang="nb-NO" sz="1100" b="1" i="0" dirty="0">
                <a:latin typeface="+mn-lt"/>
              </a:rPr>
              <a:t>atferd</a:t>
            </a:r>
            <a:r>
              <a:rPr lang="nb-NO" sz="1100" i="0" baseline="0" dirty="0">
                <a:latin typeface="+mn-lt"/>
              </a:rPr>
              <a:t> som kan lindre (konkrete aktiviteter som flytter oppmerksomheten og stimulerer sanse- og bevegelsesapparatet).</a:t>
            </a:r>
            <a:endParaRPr lang="nb-NO" sz="1100" b="0" dirty="0">
              <a:latin typeface="+mn-lt"/>
              <a:ea typeface="Cambria" panose="02040503050406030204" pitchFamily="18" charset="0"/>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ea typeface="Cambria" panose="02040503050406030204" pitchFamily="18" charset="0"/>
              </a:rPr>
              <a:t>- Følelsesfokusert mestring: Å</a:t>
            </a:r>
            <a:r>
              <a:rPr lang="nb-NO" sz="1100" baseline="0" dirty="0">
                <a:latin typeface="+mn-lt"/>
                <a:ea typeface="Cambria" panose="02040503050406030204" pitchFamily="18" charset="0"/>
              </a:rPr>
              <a:t> e</a:t>
            </a:r>
            <a:r>
              <a:rPr lang="nb-NO" sz="1100" dirty="0">
                <a:latin typeface="+mn-lt"/>
                <a:ea typeface="Cambria" panose="02040503050406030204" pitchFamily="18" charset="0"/>
              </a:rPr>
              <a:t>ndre hvordan man forholder seg til stresskilden </a:t>
            </a:r>
            <a:r>
              <a:rPr lang="nb-NO" sz="1100" i="0" dirty="0">
                <a:latin typeface="+mn-lt"/>
              </a:rPr>
              <a:t>(f.eks. akseptere, avlede, løfte fram positive følelser, </a:t>
            </a:r>
            <a:r>
              <a:rPr lang="nb-NO" sz="1100" i="0" dirty="0" err="1">
                <a:latin typeface="+mn-lt"/>
              </a:rPr>
              <a:t>mindfulness</a:t>
            </a:r>
            <a:r>
              <a:rPr lang="nb-NO" sz="1100" i="0" dirty="0">
                <a:latin typeface="+mn-lt"/>
              </a:rPr>
              <a:t>)</a:t>
            </a:r>
            <a:endParaRPr lang="nb-NO" sz="1100" dirty="0">
              <a:latin typeface="+mn-lt"/>
              <a:ea typeface="Cambria" panose="02040503050406030204" pitchFamily="18" charset="0"/>
            </a:endParaRPr>
          </a:p>
          <a:p>
            <a:pPr marL="1371600" lvl="3" indent="0">
              <a:buFont typeface="Arial" panose="020B0604020202020204" pitchFamily="34" charset="0"/>
              <a:buNone/>
            </a:pPr>
            <a:r>
              <a:rPr lang="nb-NO" sz="1100" dirty="0">
                <a:latin typeface="+mn-lt"/>
                <a:ea typeface="Cambria" panose="02040503050406030204" pitchFamily="18" charset="0"/>
              </a:rPr>
              <a:t>- Tas i bruk når det er umulig, for krevende, ikke verdt innsatsen, fører til uakseptable konsekvenser m.m. å påvirke stresskilden direkte</a:t>
            </a:r>
            <a:endParaRPr lang="nb-NO" sz="1100" i="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latin typeface="+mn-lt"/>
              </a:rPr>
              <a:t>- Grunner til å leve: skrive ned hva man </a:t>
            </a:r>
            <a:r>
              <a:rPr lang="nb-NO" sz="1100" i="0" u="sng" dirty="0">
                <a:latin typeface="+mn-lt"/>
              </a:rPr>
              <a:t>vanligvis</a:t>
            </a:r>
            <a:r>
              <a:rPr lang="nb-NO" sz="1100" i="0" baseline="0" dirty="0">
                <a:latin typeface="+mn-lt"/>
              </a:rPr>
              <a:t> verdsetter ved livet / grunner til å leve m.m. (se eksempler nedenfor). Disse kan man bruke som påminnelser i tunge stunder. Dette kan også gjøres ved at man lager en video der den stemningsstabile versjonen av en selv forteller den deprimerte versjonen om livets verdi.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u="none" baseline="0" dirty="0">
                <a:latin typeface="+mn-lt"/>
              </a:rPr>
              <a:t>Eksempler på grunner til å leve / ikke å ta livet sitt:</a:t>
            </a:r>
          </a:p>
          <a:p>
            <a:pPr marL="171450" indent="-171450">
              <a:buFontTx/>
              <a:buChar char="-"/>
            </a:pPr>
            <a:r>
              <a:rPr lang="nb-NO" sz="1100" kern="1200" dirty="0">
                <a:solidFill>
                  <a:schemeClr val="tx1"/>
                </a:solidFill>
                <a:effectLst/>
                <a:latin typeface="+mn-lt"/>
                <a:ea typeface="+mn-ea"/>
                <a:cs typeface="+mn-cs"/>
              </a:rPr>
              <a:t>Jeg har et ansvar og en forpliktelse overfor familien og de jeg er glad i.</a:t>
            </a:r>
          </a:p>
          <a:p>
            <a:pPr marL="171450" indent="-171450">
              <a:buFontTx/>
              <a:buChar char="-"/>
            </a:pPr>
            <a:r>
              <a:rPr lang="nb-NO" sz="1100" kern="1200" dirty="0">
                <a:solidFill>
                  <a:schemeClr val="tx1"/>
                </a:solidFill>
                <a:effectLst/>
                <a:latin typeface="+mn-lt"/>
                <a:ea typeface="+mn-ea"/>
                <a:cs typeface="+mn-cs"/>
              </a:rPr>
              <a:t>Jeg kan lære meg å mestre sykdommen og mine problemer.</a:t>
            </a:r>
          </a:p>
          <a:p>
            <a:pPr marL="171450" indent="-171450">
              <a:buFontTx/>
              <a:buChar char="-"/>
            </a:pPr>
            <a:r>
              <a:rPr lang="nb-NO" sz="1100" kern="1200" dirty="0">
                <a:solidFill>
                  <a:schemeClr val="tx1"/>
                </a:solidFill>
                <a:effectLst/>
                <a:latin typeface="+mn-lt"/>
                <a:ea typeface="+mn-ea"/>
                <a:cs typeface="+mn-cs"/>
              </a:rPr>
              <a:t>Jeg er redd for døden og hva den innebærer.</a:t>
            </a:r>
          </a:p>
          <a:p>
            <a:pPr marL="171450" indent="-171450">
              <a:buFontTx/>
              <a:buChar char="-"/>
            </a:pPr>
            <a:r>
              <a:rPr lang="nb-NO" sz="1100" kern="1200" dirty="0">
                <a:solidFill>
                  <a:schemeClr val="tx1"/>
                </a:solidFill>
                <a:effectLst/>
                <a:latin typeface="+mn-lt"/>
                <a:ea typeface="+mn-ea"/>
                <a:cs typeface="+mn-cs"/>
              </a:rPr>
              <a:t>Jeg ønsker å se barna mine vokse opp.</a:t>
            </a:r>
          </a:p>
          <a:p>
            <a:pPr marL="171450" indent="-171450">
              <a:buFontTx/>
              <a:buChar char="-"/>
            </a:pPr>
            <a:r>
              <a:rPr lang="nb-NO" sz="1100" kern="1200" dirty="0">
                <a:solidFill>
                  <a:schemeClr val="tx1"/>
                </a:solidFill>
                <a:effectLst/>
                <a:latin typeface="+mn-lt"/>
                <a:ea typeface="+mn-ea"/>
                <a:cs typeface="+mn-cs"/>
              </a:rPr>
              <a:t>Livet er alt vi har og er bedre enn ingenting.</a:t>
            </a:r>
          </a:p>
          <a:p>
            <a:pPr marL="171450" indent="-171450">
              <a:buFontTx/>
              <a:buChar char="-"/>
            </a:pPr>
            <a:r>
              <a:rPr lang="nb-NO" sz="1100" kern="1200" dirty="0">
                <a:solidFill>
                  <a:schemeClr val="tx1"/>
                </a:solidFill>
                <a:effectLst/>
                <a:latin typeface="+mn-lt"/>
                <a:ea typeface="+mn-ea"/>
                <a:cs typeface="+mn-cs"/>
              </a:rPr>
              <a:t>Jeg har planer med livet mitt som jeg ser fram til å gjennomføre.</a:t>
            </a:r>
          </a:p>
          <a:p>
            <a:pPr marL="171450" indent="-171450">
              <a:buFontTx/>
              <a:buChar char="-"/>
            </a:pPr>
            <a:r>
              <a:rPr lang="nb-NO" sz="1100" kern="1200" dirty="0">
                <a:solidFill>
                  <a:schemeClr val="tx1"/>
                </a:solidFill>
                <a:effectLst/>
                <a:latin typeface="+mn-lt"/>
                <a:ea typeface="+mn-ea"/>
                <a:cs typeface="+mn-cs"/>
              </a:rPr>
              <a:t>Uansett hvor ille jeg har det akkurat nå, så vet jeg at det ikke vil vare.</a:t>
            </a:r>
          </a:p>
          <a:p>
            <a:pPr marL="171450" indent="-171450">
              <a:buFontTx/>
              <a:buChar char="-"/>
            </a:pPr>
            <a:r>
              <a:rPr lang="nb-NO" sz="1100" kern="1200" dirty="0">
                <a:solidFill>
                  <a:schemeClr val="tx1"/>
                </a:solidFill>
                <a:effectLst/>
                <a:latin typeface="+mn-lt"/>
                <a:ea typeface="+mn-ea"/>
                <a:cs typeface="+mn-cs"/>
              </a:rPr>
              <a:t>Jeg er glad i familien min og kan ikke forlate dem.</a:t>
            </a:r>
          </a:p>
          <a:p>
            <a:pPr marL="171450" indent="-171450">
              <a:buFontTx/>
              <a:buChar char="-"/>
            </a:pPr>
            <a:r>
              <a:rPr lang="nb-NO" sz="1100" kern="1200" dirty="0">
                <a:solidFill>
                  <a:schemeClr val="tx1"/>
                </a:solidFill>
                <a:effectLst/>
                <a:latin typeface="+mn-lt"/>
                <a:ea typeface="+mn-ea"/>
                <a:cs typeface="+mn-cs"/>
              </a:rPr>
              <a:t>Jeg er redd for at den metoden jeg velger for å ta livet mitt ikke lykkes.</a:t>
            </a:r>
          </a:p>
          <a:p>
            <a:pPr marL="171450" indent="-171450">
              <a:buFontTx/>
              <a:buChar char="-"/>
            </a:pPr>
            <a:r>
              <a:rPr lang="nb-NO" sz="1100" kern="1200" dirty="0">
                <a:solidFill>
                  <a:schemeClr val="tx1"/>
                </a:solidFill>
                <a:effectLst/>
                <a:latin typeface="+mn-lt"/>
                <a:ea typeface="+mn-ea"/>
                <a:cs typeface="+mn-cs"/>
              </a:rPr>
              <a:t>Det er fortsatt mye jeg ennå ikke har opplevd i livet og som jeg ønsker å oppleve.</a:t>
            </a:r>
          </a:p>
          <a:p>
            <a:pPr marL="171450" indent="-171450">
              <a:buFontTx/>
              <a:buChar char="-"/>
            </a:pPr>
            <a:r>
              <a:rPr lang="nb-NO" sz="1100" kern="1200" dirty="0">
                <a:solidFill>
                  <a:schemeClr val="tx1"/>
                </a:solidFill>
                <a:effectLst/>
                <a:latin typeface="+mn-lt"/>
                <a:ea typeface="+mn-ea"/>
                <a:cs typeface="+mn-cs"/>
              </a:rPr>
              <a:t>Det ville ikke være rettferdig å overlate barna mine til andre.</a:t>
            </a:r>
          </a:p>
          <a:p>
            <a:pPr marL="171450" indent="-171450">
              <a:buFontTx/>
              <a:buChar char="-"/>
            </a:pPr>
            <a:r>
              <a:rPr lang="nb-NO" sz="1100" kern="1200" dirty="0">
                <a:solidFill>
                  <a:schemeClr val="tx1"/>
                </a:solidFill>
                <a:effectLst/>
                <a:latin typeface="+mn-lt"/>
                <a:ea typeface="+mn-ea"/>
                <a:cs typeface="+mn-cs"/>
              </a:rPr>
              <a:t>Barna mine ville blitt skadelidende.</a:t>
            </a:r>
          </a:p>
          <a:p>
            <a:pPr marL="171450" indent="-171450">
              <a:buFontTx/>
              <a:buChar char="-"/>
            </a:pPr>
            <a:r>
              <a:rPr lang="nb-NO" sz="1100" kern="1200" dirty="0">
                <a:solidFill>
                  <a:schemeClr val="tx1"/>
                </a:solidFill>
                <a:effectLst/>
                <a:latin typeface="+mn-lt"/>
                <a:ea typeface="+mn-ea"/>
                <a:cs typeface="+mn-cs"/>
              </a:rPr>
              <a:t>Jeg ville såret familien min og jeg ønsker ikke at familien min skal lide.</a:t>
            </a:r>
          </a:p>
          <a:p>
            <a:pPr marL="171450" indent="-171450">
              <a:buFontTx/>
              <a:buChar char="-"/>
            </a:pPr>
            <a:r>
              <a:rPr lang="nb-NO" sz="1100" kern="1200" dirty="0">
                <a:solidFill>
                  <a:schemeClr val="tx1"/>
                </a:solidFill>
                <a:effectLst/>
                <a:latin typeface="+mn-lt"/>
                <a:ea typeface="+mn-ea"/>
                <a:cs typeface="+mn-cs"/>
              </a:rPr>
              <a:t>Det er moralsk forkastelig å ta sitt eget liv.</a:t>
            </a:r>
          </a:p>
          <a:p>
            <a:pPr marL="171450" indent="-171450">
              <a:buFontTx/>
              <a:buChar char="-"/>
            </a:pPr>
            <a:r>
              <a:rPr lang="nb-NO" sz="1100" kern="1200" dirty="0">
                <a:solidFill>
                  <a:schemeClr val="tx1"/>
                </a:solidFill>
                <a:effectLst/>
                <a:latin typeface="+mn-lt"/>
                <a:ea typeface="+mn-ea"/>
                <a:cs typeface="+mn-cs"/>
              </a:rPr>
              <a:t>Min religion forhindrer meg i å ta livet mitt.</a:t>
            </a:r>
          </a:p>
          <a:p>
            <a:pPr marL="171450" indent="-171450">
              <a:buFontTx/>
              <a:buChar char="-"/>
            </a:pPr>
            <a:r>
              <a:rPr lang="nb-NO" sz="1100" kern="1200" dirty="0">
                <a:solidFill>
                  <a:schemeClr val="tx1"/>
                </a:solidFill>
                <a:effectLst/>
                <a:latin typeface="+mn-lt"/>
                <a:ea typeface="+mn-ea"/>
                <a:cs typeface="+mn-cs"/>
              </a:rPr>
              <a:t>Jeg har egentlig kraft og styrke nok til å møte motgang i livet.</a:t>
            </a:r>
          </a:p>
          <a:p>
            <a:pPr marL="171450" indent="-171450">
              <a:buFontTx/>
              <a:buChar char="-"/>
            </a:pPr>
            <a:r>
              <a:rPr lang="nb-NO" sz="1100" kern="1200" dirty="0">
                <a:solidFill>
                  <a:schemeClr val="tx1"/>
                </a:solidFill>
                <a:effectLst/>
                <a:latin typeface="+mn-lt"/>
                <a:ea typeface="+mn-ea"/>
                <a:cs typeface="+mn-cs"/>
              </a:rPr>
              <a:t>Jeg er redd for selve "handlingen" (smerte, blod).</a:t>
            </a:r>
          </a:p>
          <a:p>
            <a:pPr marL="171450" indent="-171450">
              <a:buFontTx/>
              <a:buChar char="-"/>
            </a:pPr>
            <a:r>
              <a:rPr lang="nb-NO" sz="1100" kern="1200" dirty="0">
                <a:solidFill>
                  <a:schemeClr val="tx1"/>
                </a:solidFill>
                <a:effectLst/>
                <a:latin typeface="+mn-lt"/>
                <a:ea typeface="+mn-ea"/>
                <a:cs typeface="+mn-cs"/>
              </a:rPr>
              <a:t>Andre vil tro jeg er svak og egoistisk.</a:t>
            </a:r>
          </a:p>
          <a:p>
            <a:pPr marL="171450" indent="-171450">
              <a:buFontTx/>
              <a:buChar char="-"/>
            </a:pPr>
            <a:r>
              <a:rPr lang="nb-NO" sz="1100" kern="1200" dirty="0">
                <a:solidFill>
                  <a:schemeClr val="tx1"/>
                </a:solidFill>
                <a:effectLst/>
                <a:latin typeface="+mn-lt"/>
                <a:ea typeface="+mn-ea"/>
                <a:cs typeface="+mn-cs"/>
              </a:rPr>
              <a:t>Jeg ønsker ikke at familien skal slite med skyldfølelse etterpå.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i="0" dirty="0">
                <a:latin typeface="+mn-lt"/>
              </a:rPr>
              <a:t>Ytre mestringsstrategier. </a:t>
            </a:r>
            <a:r>
              <a:rPr lang="nb-NO" sz="1100" i="0" dirty="0">
                <a:latin typeface="+mn-lt"/>
              </a:rPr>
              <a:t>H</a:t>
            </a:r>
            <a:r>
              <a:rPr lang="nb-NO" sz="1100" i="0" baseline="0" dirty="0">
                <a:latin typeface="+mn-lt"/>
              </a:rPr>
              <a:t>andler om å oppsøke sosiale settinger (som butikker, bibliotek osv.); venner og bekjente man kan snakke hverdagslig med eller gjøre aktiviteter med; og personer man kan snakke fortrolig med, som familiemedlemmer og nære venner. Det er en fordel at man i vedlikeholdsfasen har avklart/avtalt med disse hvordan kommunikasjonen skal skje og hva man trenger når man har ulik grad av selvmordstanker (f.eks. bruke 0-3 skaleringen beskrevet i forrige plansjes notatfelt).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i="0" baseline="0" dirty="0">
                <a:latin typeface="+mn-lt"/>
              </a:rPr>
              <a:t>Profesjonelle hjelpere: </a:t>
            </a:r>
            <a:r>
              <a:rPr lang="nb-NO" sz="1100" b="0" i="0" baseline="0" dirty="0">
                <a:latin typeface="+mn-lt"/>
              </a:rPr>
              <a:t>Når indre og ytre mestringsstrategier ikke er tilstrekkelig, er neste trinn å ta kontakt med profesjonelle hjelpere.</a:t>
            </a:r>
            <a:r>
              <a:rPr lang="nb-NO" sz="1100" b="1" i="0" baseline="0" dirty="0">
                <a:latin typeface="+mn-lt"/>
              </a:rPr>
              <a:t> </a:t>
            </a:r>
            <a:r>
              <a:rPr lang="nb-NO" sz="1100" dirty="0">
                <a:latin typeface="+mn-lt"/>
              </a:rPr>
              <a:t>Har man personlig oppfølging fra</a:t>
            </a:r>
            <a:r>
              <a:rPr lang="nb-NO" sz="1100" baseline="0" dirty="0">
                <a:latin typeface="+mn-lt"/>
              </a:rPr>
              <a:t> spesialisthelsetjenesten, kommunen eller fastlege, kan man i forkant snakke om rutiner for kontakt og hva du ønsker skal skje i en krisesituasjon. For kriser utenom normal arbeidstid kan man notere ned kontaktinformasjon til legevakten, andre tjenester man har kontakt med som Ambulerende </a:t>
            </a:r>
            <a:r>
              <a:rPr lang="nb-NO" sz="1100" baseline="0" dirty="0" err="1">
                <a:latin typeface="+mn-lt"/>
              </a:rPr>
              <a:t>akutteam</a:t>
            </a:r>
            <a:r>
              <a:rPr lang="nb-NO" sz="1100" baseline="0" dirty="0">
                <a:latin typeface="+mn-lt"/>
              </a:rPr>
              <a:t>, </a:t>
            </a:r>
            <a:r>
              <a:rPr lang="nb-NO" sz="1100" dirty="0">
                <a:latin typeface="+mn-lt"/>
              </a:rPr>
              <a:t>ACT-team eller FACT-team, Kommunal akutt</a:t>
            </a:r>
            <a:r>
              <a:rPr lang="nb-NO" sz="1100" baseline="0" dirty="0">
                <a:latin typeface="+mn-lt"/>
              </a:rPr>
              <a:t> døgnenhet (KAD)</a:t>
            </a:r>
            <a:r>
              <a:rPr lang="nb-NO" sz="1100" dirty="0">
                <a:latin typeface="+mn-lt"/>
              </a:rPr>
              <a:t> og døgnåpne krisetjenester som for eksempel Kirkens SOS og Mental Helses hjelpetelefon.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Redusere tilgang til selvskademetoder</a:t>
            </a:r>
            <a:r>
              <a:rPr lang="nb-NO" sz="1100" dirty="0">
                <a:latin typeface="+mn-lt"/>
              </a:rPr>
              <a:t>:</a:t>
            </a:r>
            <a:r>
              <a:rPr lang="nb-NO" sz="1100" baseline="0" dirty="0">
                <a:latin typeface="+mn-lt"/>
              </a:rPr>
              <a:t> S</a:t>
            </a:r>
            <a:r>
              <a:rPr lang="nb-NO" sz="1100" dirty="0">
                <a:latin typeface="+mn-lt"/>
              </a:rPr>
              <a:t>elvmordsrisikoen er økt ved lett tilgang til </a:t>
            </a:r>
            <a:r>
              <a:rPr lang="nb-NO" sz="1100" dirty="0" err="1">
                <a:latin typeface="+mn-lt"/>
              </a:rPr>
              <a:t>selvmordsmidler</a:t>
            </a:r>
            <a:r>
              <a:rPr lang="nb-NO" sz="1100" dirty="0">
                <a:latin typeface="+mn-lt"/>
              </a:rPr>
              <a:t>. Da er</a:t>
            </a:r>
            <a:r>
              <a:rPr lang="nb-NO" sz="1100" baseline="0" dirty="0">
                <a:latin typeface="+mn-lt"/>
              </a:rPr>
              <a:t> det kortere vei fra impuls til handling. </a:t>
            </a:r>
            <a:r>
              <a:rPr lang="nb-NO" sz="1100" dirty="0">
                <a:latin typeface="+mn-lt"/>
              </a:rPr>
              <a:t>Derfor må man også ha en plan for hvordan sikre personens nærmiljø når selvmordsrisikoen er forhøyet, slik som å fjerne/be andre passe på medikamenter, skytevåpen og andre åpenbare metoder.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latin typeface="+mn-lt"/>
              </a:rPr>
              <a:t>Ressurs for videre lesing: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none" dirty="0">
                <a:latin typeface="+mn-lt"/>
              </a:rPr>
              <a:t>Om grunner til å leve:</a:t>
            </a:r>
            <a:r>
              <a:rPr lang="nb-NO" sz="1100" i="0" baseline="0" dirty="0">
                <a:latin typeface="+mn-lt"/>
              </a:rPr>
              <a:t> «</a:t>
            </a:r>
            <a:r>
              <a:rPr lang="nb-NO" sz="1100" i="0" baseline="0" dirty="0" err="1">
                <a:latin typeface="+mn-lt"/>
              </a:rPr>
              <a:t>Skattekiste</a:t>
            </a:r>
            <a:r>
              <a:rPr lang="nb-NO" sz="1100" i="0" baseline="0" dirty="0">
                <a:latin typeface="+mn-lt"/>
              </a:rPr>
              <a:t>»/«</a:t>
            </a:r>
            <a:r>
              <a:rPr lang="nb-NO" sz="1100" i="0" baseline="0" dirty="0" err="1">
                <a:latin typeface="+mn-lt"/>
              </a:rPr>
              <a:t>oppmuntringsboks</a:t>
            </a:r>
            <a:r>
              <a:rPr lang="nb-NO" sz="1100" i="0" baseline="0" dirty="0">
                <a:latin typeface="+mn-lt"/>
              </a:rPr>
              <a:t>» i Skjelstad, 2021, s. 304. for flere forslag.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dirty="0">
              <a:latin typeface="+mn-lt"/>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31A26-88A6-489D-B41C-A5628C815B3A}" type="slidenum">
              <a:rPr kumimoji="0" lang="nb-NO" sz="12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endParaRPr>
          </a:p>
        </p:txBody>
      </p:sp>
    </p:spTree>
    <p:extLst>
      <p:ext uri="{BB962C8B-B14F-4D97-AF65-F5344CB8AC3E}">
        <p14:creationId xmlns:p14="http://schemas.microsoft.com/office/powerpoint/2010/main" val="340950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i="0"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I likhet med resten av kriseplanen skal avtaler med andre inngås i vedlikeholdsfasen. </a:t>
            </a: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baseline="0" dirty="0"/>
              <a:t>SPØRSMÅL:</a:t>
            </a:r>
            <a:endParaRPr lang="nb-NO" sz="1100" b="0" i="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dirty="0"/>
              <a:t>Har dere flere forslag (</a:t>
            </a:r>
            <a:r>
              <a:rPr lang="nb-NO" sz="1100" b="0" i="0" baseline="0" dirty="0"/>
              <a:t>gjerne basert på egne positive erfaringer)?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baseline="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16</a:t>
            </a:fld>
            <a:endParaRPr lang="nb-NO"/>
          </a:p>
        </p:txBody>
      </p:sp>
    </p:spTree>
    <p:extLst>
      <p:ext uri="{BB962C8B-B14F-4D97-AF65-F5344CB8AC3E}">
        <p14:creationId xmlns:p14="http://schemas.microsoft.com/office/powerpoint/2010/main" val="1086086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1" baseline="0" dirty="0"/>
              <a:t> </a:t>
            </a:r>
            <a:endParaRPr lang="nb-NO"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baseline="0" dirty="0"/>
              <a:t>SPØRSMÅL:</a:t>
            </a:r>
            <a:endParaRPr lang="nb-NO" b="0" i="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i="0" dirty="0"/>
              <a:t>Har dere flere forslag (</a:t>
            </a:r>
            <a:r>
              <a:rPr lang="nb-NO" b="0" i="0" baseline="0" dirty="0"/>
              <a:t>gjerne basert på egne positive erfaringer)?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1"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31A26-88A6-489D-B41C-A5628C815B3A}" type="slidenum">
              <a:rPr kumimoji="0" lang="nb-NO" sz="12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endParaRPr>
          </a:p>
        </p:txBody>
      </p:sp>
    </p:spTree>
    <p:extLst>
      <p:ext uri="{BB962C8B-B14F-4D97-AF65-F5344CB8AC3E}">
        <p14:creationId xmlns:p14="http://schemas.microsoft.com/office/powerpoint/2010/main" val="3553308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baseline="0" dirty="0"/>
              <a:t>Tekst:</a:t>
            </a:r>
          </a:p>
          <a:p>
            <a:pPr marL="171450" indent="-171450">
              <a:buFontTx/>
              <a:buChar char="-"/>
            </a:pPr>
            <a:r>
              <a:rPr lang="nb-NO" sz="1100" baseline="0" dirty="0"/>
              <a:t>Ved (</a:t>
            </a:r>
            <a:r>
              <a:rPr lang="nb-NO" sz="1100" baseline="0" dirty="0" err="1"/>
              <a:t>hypo</a:t>
            </a:r>
            <a:r>
              <a:rPr lang="nb-NO" sz="1100" baseline="0" dirty="0"/>
              <a:t>)mani er man overoptimistisk og overvurderer egne evner. Dette gjør at man tar større sjanser som kan ha ugunstige/skadelige utfall. Dette snakket vi om på </a:t>
            </a:r>
            <a:r>
              <a:rPr lang="nb-NO" sz="1100" baseline="0" dirty="0" err="1"/>
              <a:t>kursgangen</a:t>
            </a:r>
            <a:r>
              <a:rPr lang="nb-NO" sz="1100" baseline="0" dirty="0"/>
              <a:t> om hypomani og mani. En selv og andre kan bli fysisk skadet og man kan gjøre handlinger som man angrer på i ettertid, f.eks. være utro, gjøre </a:t>
            </a:r>
            <a:r>
              <a:rPr lang="nb-NO" altLang="nb-NO" sz="1100" dirty="0">
                <a:solidFill>
                  <a:srgbClr val="00338D"/>
                </a:solidFill>
              </a:rPr>
              <a:t>kostbare innkjøp, gi fra seg eiendeler eller begå straffbare handlinger. </a:t>
            </a:r>
            <a:r>
              <a:rPr lang="nb-NO" sz="1100" baseline="0" dirty="0"/>
              <a:t>Risikoen er størst ved fulle manier. </a:t>
            </a:r>
          </a:p>
          <a:p>
            <a:pPr marL="171450" indent="-171450">
              <a:buFontTx/>
              <a:buChar char="-"/>
            </a:pPr>
            <a:r>
              <a:rPr lang="nb-NO" sz="1100" baseline="0" dirty="0"/>
              <a:t>I vedlikeholdsfasen kan man inngå avtaler med andre om når og hvordan de skal gripe inn når impulskontrollen svekkes.</a:t>
            </a:r>
          </a:p>
          <a:p>
            <a:pPr marL="171450" indent="-171450">
              <a:buFontTx/>
              <a:buChar char="-"/>
            </a:pPr>
            <a:r>
              <a:rPr lang="nb-NO" sz="1100" baseline="0" dirty="0"/>
              <a:t>I affektive episoder er det lurt å unngå store avgjørelser ettersom tilstanden påvirker beslutningene. Man kan lage seg regler om å utsette større avgjørelser, og at beslutninger man mener ikke kan utsettes, må diskuteres og bifalles av en eller flere nære personer.  </a:t>
            </a:r>
          </a:p>
          <a:p>
            <a:pPr marL="171450" indent="-171450">
              <a:buFontTx/>
              <a:buChar char="-"/>
            </a:pPr>
            <a:endParaRPr lang="nb-NO" sz="1100" baseline="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18</a:t>
            </a:fld>
            <a:endParaRPr lang="nb-NO"/>
          </a:p>
        </p:txBody>
      </p:sp>
    </p:spTree>
    <p:extLst>
      <p:ext uri="{BB962C8B-B14F-4D97-AF65-F5344CB8AC3E}">
        <p14:creationId xmlns:p14="http://schemas.microsoft.com/office/powerpoint/2010/main" val="129987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baseline="0" dirty="0"/>
              <a:t>Tekst:</a:t>
            </a:r>
          </a:p>
          <a:p>
            <a:r>
              <a:rPr lang="nb-NO" sz="1100" baseline="0" dirty="0"/>
              <a:t>På samme måte som for depresjoner er hensikten å bli mer bevisst hvilke utfordringer som kan oppstå ved (</a:t>
            </a:r>
            <a:r>
              <a:rPr lang="nb-NO" sz="1100" baseline="0" dirty="0" err="1"/>
              <a:t>hypo</a:t>
            </a:r>
            <a:r>
              <a:rPr lang="nb-NO" sz="1100" baseline="0" dirty="0"/>
              <a:t>)mani, hva man selv kan gjøre i forkant og ev. i en tidlig sykdomsfase, og hva man trenger hjelp av andre til når impulsene blir for sterke. Dette gir ideer til hva som bør stå i kriseplanen. </a:t>
            </a:r>
          </a:p>
          <a:p>
            <a:endParaRPr lang="nb-NO" sz="1100" baseline="0" dirty="0"/>
          </a:p>
          <a:p>
            <a:r>
              <a:rPr lang="nb-NO" sz="1100" baseline="0" dirty="0"/>
              <a:t>På forrige lysbilde så vi eksempler på problemstillinger som det kan være viktig å adressere.</a:t>
            </a:r>
          </a:p>
          <a:p>
            <a:endParaRPr lang="nb-NO" sz="1100" dirty="0"/>
          </a:p>
          <a:p>
            <a:r>
              <a:rPr lang="nb-NO" sz="1100" dirty="0"/>
              <a:t>SUMMEGRUPPE</a:t>
            </a:r>
          </a:p>
          <a:p>
            <a:endParaRPr lang="nb-NO" sz="1100" baseline="0" dirty="0"/>
          </a:p>
          <a:p>
            <a:pPr marL="228600" indent="-228600">
              <a:buFont typeface="+mj-lt"/>
              <a:buAutoNum type="arabicPeriod"/>
            </a:pPr>
            <a:r>
              <a:rPr lang="nb-NO" sz="1100" dirty="0"/>
              <a:t>Hvilke utfordringer kan oppstå når man er (</a:t>
            </a:r>
            <a:r>
              <a:rPr lang="nb-NO" sz="1100" dirty="0" err="1"/>
              <a:t>hypo</a:t>
            </a:r>
            <a:r>
              <a:rPr lang="nb-NO" sz="1100" dirty="0"/>
              <a:t>)manisk?</a:t>
            </a:r>
          </a:p>
          <a:p>
            <a:pPr marL="228600" indent="-228600">
              <a:buFont typeface="+mj-lt"/>
              <a:buAutoNum type="arabicPeriod"/>
            </a:pPr>
            <a:r>
              <a:rPr lang="nb-NO" sz="1100" dirty="0"/>
              <a:t>Velg en utfordring begge kjenner seg igjen i</a:t>
            </a:r>
          </a:p>
          <a:p>
            <a:pPr marL="228600" indent="-228600">
              <a:buFont typeface="+mj-lt"/>
              <a:buAutoNum type="arabicPeriod"/>
            </a:pPr>
            <a:r>
              <a:rPr lang="nb-NO" sz="1100" dirty="0"/>
              <a:t>Hva kan dere selv gjøre i forkant og ev. tidlig i sykdomsfasen, og hva trenger dere hjelp av andre til? </a:t>
            </a:r>
          </a:p>
          <a:p>
            <a:endParaRPr lang="nb-NO" sz="1100" baseline="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19</a:t>
            </a:fld>
            <a:endParaRPr lang="nb-NO"/>
          </a:p>
        </p:txBody>
      </p:sp>
    </p:spTree>
    <p:extLst>
      <p:ext uri="{BB962C8B-B14F-4D97-AF65-F5344CB8AC3E}">
        <p14:creationId xmlns:p14="http://schemas.microsoft.com/office/powerpoint/2010/main" val="52795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C21CDA5-7A25-4646-B9D3-A66D6F70ADD3}" type="slidenum">
              <a:rPr lang="nb-NO" smtClean="0"/>
              <a:pPr/>
              <a:t>2</a:t>
            </a:fld>
            <a:endParaRPr lang="nb-NO" dirty="0"/>
          </a:p>
        </p:txBody>
      </p:sp>
    </p:spTree>
    <p:extLst>
      <p:ext uri="{BB962C8B-B14F-4D97-AF65-F5344CB8AC3E}">
        <p14:creationId xmlns:p14="http://schemas.microsoft.com/office/powerpoint/2010/main" val="1036441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ssholder for lysbilde 1"/>
          <p:cNvSpPr>
            <a:spLocks noGrp="1" noRot="1" noChangeAspect="1" noChangeArrowheads="1" noTextEdit="1"/>
          </p:cNvSpPr>
          <p:nvPr>
            <p:ph type="sldImg"/>
          </p:nvPr>
        </p:nvSpPr>
        <p:spPr>
          <a:ln/>
        </p:spPr>
      </p:sp>
      <p:sp>
        <p:nvSpPr>
          <p:cNvPr id="8195"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nb-NO" altLang="nb-NO" sz="1100" b="1" i="0" dirty="0">
                <a:latin typeface="+mn-lt"/>
              </a:rPr>
              <a:t>Tekst:</a:t>
            </a:r>
          </a:p>
          <a:p>
            <a:pPr marL="0" indent="0">
              <a:buFontTx/>
              <a:buNone/>
            </a:pPr>
            <a:r>
              <a:rPr lang="nb-NO" altLang="nb-NO" sz="1100" i="1" dirty="0">
                <a:latin typeface="+mn-lt"/>
              </a:rPr>
              <a:t>Lov om psykisk helsevern</a:t>
            </a:r>
            <a:r>
              <a:rPr lang="nb-NO" altLang="nb-NO" sz="1100" dirty="0">
                <a:latin typeface="+mn-lt"/>
              </a:rPr>
              <a:t> skal sikre at behandling skjer på en forsvarlig måte og i samsvar med grunnleggende rettssikkerhetsprinsipper:</a:t>
            </a:r>
          </a:p>
          <a:p>
            <a:pPr marL="171450" indent="-171450">
              <a:buFont typeface="Arial" panose="020B0604020202020204" pitchFamily="34" charset="0"/>
              <a:buChar char="•"/>
              <a:defRPr/>
            </a:pPr>
            <a:r>
              <a:rPr lang="nb-NO" altLang="nb-NO" sz="1100" dirty="0">
                <a:latin typeface="+mn-lt"/>
              </a:rPr>
              <a:t>Behandling skal om mulig skje frivillig</a:t>
            </a:r>
          </a:p>
          <a:p>
            <a:pPr marL="171450" indent="-171450">
              <a:buFont typeface="Arial" panose="020B0604020202020204" pitchFamily="34" charset="0"/>
              <a:buChar char="•"/>
              <a:defRPr/>
            </a:pPr>
            <a:r>
              <a:rPr lang="nb-NO" altLang="nb-NO" sz="1100" dirty="0">
                <a:latin typeface="+mn-lt"/>
              </a:rPr>
              <a:t>Frivillig innleggelse kan i utgangspunktet </a:t>
            </a:r>
            <a:r>
              <a:rPr lang="nb-NO" altLang="nb-NO" sz="1100" u="sng" dirty="0">
                <a:latin typeface="+mn-lt"/>
              </a:rPr>
              <a:t>ikke</a:t>
            </a:r>
            <a:r>
              <a:rPr lang="nb-NO" altLang="nb-NO" sz="1100" dirty="0">
                <a:latin typeface="+mn-lt"/>
              </a:rPr>
              <a:t> gjøres om til tvangsinnleggelse. </a:t>
            </a:r>
          </a:p>
          <a:p>
            <a:pPr marL="628650" lvl="1" indent="-171450">
              <a:buFont typeface="Arial" panose="020B0604020202020204" pitchFamily="34" charset="0"/>
              <a:buChar char="•"/>
              <a:defRPr/>
            </a:pPr>
            <a:r>
              <a:rPr lang="nb-NO" altLang="nb-NO" sz="1100" dirty="0">
                <a:latin typeface="+mn-lt"/>
              </a:rPr>
              <a:t>Eneste unntak er om man er til overhengende fare for seg selv eller andre</a:t>
            </a:r>
          </a:p>
          <a:p>
            <a:pPr marL="171450" indent="-171450">
              <a:buFont typeface="Arial" panose="020B0604020202020204" pitchFamily="34" charset="0"/>
              <a:buChar char="•"/>
              <a:defRPr/>
            </a:pPr>
            <a:r>
              <a:rPr lang="nb-NO" altLang="nb-NO" sz="1100" dirty="0">
                <a:latin typeface="+mn-lt"/>
              </a:rPr>
              <a:t>Tvang skal kun brukes når frivillig behandling er forsøkt eller at det er helt åpenbart at det ikke vil fungere</a:t>
            </a:r>
          </a:p>
          <a:p>
            <a:pPr marL="0" indent="0">
              <a:buFontTx/>
              <a:buNone/>
            </a:pPr>
            <a:endParaRPr lang="nb-NO" altLang="nb-NO" sz="1100" b="0" i="0" dirty="0">
              <a:latin typeface="+mn-lt"/>
            </a:endParaRPr>
          </a:p>
          <a:p>
            <a:pPr marL="0" indent="0">
              <a:buFontTx/>
              <a:buNone/>
            </a:pPr>
            <a:r>
              <a:rPr lang="nb-NO" altLang="nb-NO" sz="1100" b="0" i="0" dirty="0">
                <a:latin typeface="+mn-lt"/>
              </a:rPr>
              <a:t>SPØRSMÅL:</a:t>
            </a:r>
          </a:p>
          <a:p>
            <a:pPr marL="171450" indent="-171450">
              <a:buFontTx/>
              <a:buChar char="-"/>
            </a:pPr>
            <a:r>
              <a:rPr lang="nb-NO" altLang="nb-NO" sz="1100" b="0" i="0" baseline="0" dirty="0">
                <a:latin typeface="+mn-lt"/>
              </a:rPr>
              <a:t>Hvilke erfaringer har dere med innleggelser? Har noen hatt en plan for dette i forkant med sine profesjonelle hjelpere m.m.?</a:t>
            </a:r>
          </a:p>
          <a:p>
            <a:pPr marL="0" indent="0">
              <a:buFontTx/>
              <a:buNone/>
            </a:pPr>
            <a:endParaRPr lang="nb-NO" altLang="nb-NO" sz="1100" b="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i="1" dirty="0">
              <a:latin typeface="+mn-lt"/>
            </a:endParaRPr>
          </a:p>
        </p:txBody>
      </p:sp>
      <p:sp>
        <p:nvSpPr>
          <p:cNvPr id="8196"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000" b="1">
                <a:solidFill>
                  <a:schemeClr val="bg2"/>
                </a:solidFill>
                <a:latin typeface="Garamond" panose="02020404030301010803" pitchFamily="18" charset="0"/>
              </a:defRPr>
            </a:lvl1pPr>
            <a:lvl2pPr marL="744538" indent="-285750" defTabSz="912813">
              <a:defRPr sz="2000" b="1">
                <a:solidFill>
                  <a:schemeClr val="bg2"/>
                </a:solidFill>
                <a:latin typeface="Garamond" panose="02020404030301010803" pitchFamily="18" charset="0"/>
              </a:defRPr>
            </a:lvl2pPr>
            <a:lvl3pPr marL="1146175" indent="-228600" defTabSz="912813">
              <a:defRPr sz="2000" b="1">
                <a:solidFill>
                  <a:schemeClr val="bg2"/>
                </a:solidFill>
                <a:latin typeface="Garamond" panose="02020404030301010803" pitchFamily="18" charset="0"/>
              </a:defRPr>
            </a:lvl3pPr>
            <a:lvl4pPr marL="1603375" indent="-228600" defTabSz="912813">
              <a:defRPr sz="2000" b="1">
                <a:solidFill>
                  <a:schemeClr val="bg2"/>
                </a:solidFill>
                <a:latin typeface="Garamond" panose="02020404030301010803" pitchFamily="18" charset="0"/>
              </a:defRPr>
            </a:lvl4pPr>
            <a:lvl5pPr marL="2062163" indent="-228600" defTabSz="912813">
              <a:defRPr sz="2000" b="1">
                <a:solidFill>
                  <a:schemeClr val="bg2"/>
                </a:solidFill>
                <a:latin typeface="Garamond" panose="02020404030301010803" pitchFamily="18" charset="0"/>
              </a:defRPr>
            </a:lvl5pPr>
            <a:lvl6pPr marL="2519363" indent="-228600" defTabSz="912813" eaLnBrk="0" fontAlgn="base" hangingPunct="0">
              <a:spcBef>
                <a:spcPct val="0"/>
              </a:spcBef>
              <a:spcAft>
                <a:spcPct val="0"/>
              </a:spcAft>
              <a:defRPr sz="2000" b="1">
                <a:solidFill>
                  <a:schemeClr val="bg2"/>
                </a:solidFill>
                <a:latin typeface="Garamond" panose="02020404030301010803" pitchFamily="18" charset="0"/>
              </a:defRPr>
            </a:lvl6pPr>
            <a:lvl7pPr marL="2976563" indent="-228600" defTabSz="912813" eaLnBrk="0" fontAlgn="base" hangingPunct="0">
              <a:spcBef>
                <a:spcPct val="0"/>
              </a:spcBef>
              <a:spcAft>
                <a:spcPct val="0"/>
              </a:spcAft>
              <a:defRPr sz="2000" b="1">
                <a:solidFill>
                  <a:schemeClr val="bg2"/>
                </a:solidFill>
                <a:latin typeface="Garamond" panose="02020404030301010803" pitchFamily="18" charset="0"/>
              </a:defRPr>
            </a:lvl7pPr>
            <a:lvl8pPr marL="3433763" indent="-228600" defTabSz="912813" eaLnBrk="0" fontAlgn="base" hangingPunct="0">
              <a:spcBef>
                <a:spcPct val="0"/>
              </a:spcBef>
              <a:spcAft>
                <a:spcPct val="0"/>
              </a:spcAft>
              <a:defRPr sz="2000" b="1">
                <a:solidFill>
                  <a:schemeClr val="bg2"/>
                </a:solidFill>
                <a:latin typeface="Garamond" panose="02020404030301010803" pitchFamily="18" charset="0"/>
              </a:defRPr>
            </a:lvl8pPr>
            <a:lvl9pPr marL="3890963" indent="-228600" defTabSz="912813" eaLnBrk="0" fontAlgn="base" hangingPunct="0">
              <a:spcBef>
                <a:spcPct val="0"/>
              </a:spcBef>
              <a:spcAft>
                <a:spcPct val="0"/>
              </a:spcAft>
              <a:defRPr sz="2000" b="1">
                <a:solidFill>
                  <a:schemeClr val="bg2"/>
                </a:solidFill>
                <a:latin typeface="Garamond" panose="02020404030301010803" pitchFamily="18" charset="0"/>
              </a:defRPr>
            </a:lvl9pPr>
          </a:lstStyle>
          <a:p>
            <a:fld id="{61D4CDB0-C9A7-4CFE-824A-F539FC32FC07}" type="slidenum">
              <a:rPr lang="en-GB" altLang="nb-NO" sz="1200" smtClean="0"/>
              <a:pPr/>
              <a:t>20</a:t>
            </a:fld>
            <a:endParaRPr lang="en-GB" altLang="nb-NO" sz="1200"/>
          </a:p>
        </p:txBody>
      </p:sp>
    </p:spTree>
    <p:extLst>
      <p:ext uri="{BB962C8B-B14F-4D97-AF65-F5344CB8AC3E}">
        <p14:creationId xmlns:p14="http://schemas.microsoft.com/office/powerpoint/2010/main" val="3646588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Tilfriskningsfasen defineres</a:t>
            </a:r>
            <a:r>
              <a:rPr lang="nb-NO" sz="1100" baseline="0" dirty="0"/>
              <a:t> ofte som perioden f</a:t>
            </a:r>
            <a:r>
              <a:rPr lang="nb-NO" sz="1100" dirty="0"/>
              <a:t>ra man begynner å komme seg etter en sykdomsepisode (delvis tilfriskning), til de to første månedene etter at man har oppnådd normalt stemningsleie (full tilfriskning).</a:t>
            </a:r>
            <a:endParaRPr lang="nb-NO" sz="1100" b="1" dirty="0"/>
          </a:p>
          <a:p>
            <a:pPr marL="171450" indent="-171450">
              <a:buFont typeface="Arial" panose="020B0604020202020204" pitchFamily="34" charset="0"/>
              <a:buChar char="•"/>
            </a:pPr>
            <a:r>
              <a:rPr lang="nb-NO" sz="1100" dirty="0"/>
              <a:t>Hovedutfordring: sikre bedringsprosessen og unngå tilbakefall</a:t>
            </a:r>
          </a:p>
          <a:p>
            <a:pPr marL="171450" indent="-171450">
              <a:buFont typeface="Arial" panose="020B0604020202020204" pitchFamily="34" charset="0"/>
              <a:buChar char="•"/>
            </a:pPr>
            <a:r>
              <a:rPr lang="nb-NO" sz="1100" dirty="0"/>
              <a:t>Delutfordringer:</a:t>
            </a:r>
          </a:p>
          <a:p>
            <a:pPr marL="628650" lvl="1" indent="-171450">
              <a:buFont typeface="Arial" panose="020B0604020202020204" pitchFamily="34" charset="0"/>
              <a:buChar char="•"/>
            </a:pPr>
            <a:r>
              <a:rPr lang="nb-NO" sz="1100" dirty="0"/>
              <a:t>Bearbeiding av psykologiske ettervirkninger</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 Psykologiske ettervirkninger kan f.eks. være vonde/traumatiske minner</a:t>
            </a:r>
            <a:r>
              <a:rPr lang="nb-NO" sz="1100" baseline="0" dirty="0"/>
              <a:t> relatert til </a:t>
            </a:r>
            <a:r>
              <a:rPr lang="nb-NO" sz="1100" dirty="0"/>
              <a:t>egne handlinger, psykotiske opplevelser, vold og innleggelser. Man kan føle på skyldfølelse, skam, selvforakt, angst og uro for framtiden. </a:t>
            </a:r>
          </a:p>
          <a:p>
            <a:pPr marL="628650" lvl="1" indent="-171450">
              <a:buFont typeface="Arial" panose="020B0604020202020204" pitchFamily="34" charset="0"/>
              <a:buChar char="•"/>
            </a:pPr>
            <a:r>
              <a:rPr lang="nb-NO" sz="1100" dirty="0"/>
              <a:t>Bearbeiding av relasjonelle konsekvenser</a:t>
            </a:r>
          </a:p>
          <a:p>
            <a:pPr marL="628650" lvl="1" indent="-171450">
              <a:buFont typeface="Arial" panose="020B0604020202020204" pitchFamily="34" charset="0"/>
              <a:buChar char="•"/>
            </a:pPr>
            <a:r>
              <a:rPr lang="nb-NO" sz="1100" dirty="0"/>
              <a:t>Håndtering av økonomiske og praktiske konsekvenser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u="sng" baseline="0" dirty="0"/>
              <a:t>Ressurs for videre lesing</a:t>
            </a:r>
            <a:r>
              <a:rPr lang="nb-NO" sz="1100" i="0" u="none"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Se ev. Skjelstad (2021) s. 26 og 307-8</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21</a:t>
            </a:fld>
            <a:endParaRPr lang="nb-NO"/>
          </a:p>
        </p:txBody>
      </p:sp>
    </p:spTree>
    <p:extLst>
      <p:ext uri="{BB962C8B-B14F-4D97-AF65-F5344CB8AC3E}">
        <p14:creationId xmlns:p14="http://schemas.microsoft.com/office/powerpoint/2010/main" val="1374018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i="1" baseline="0" dirty="0"/>
          </a:p>
          <a:p>
            <a:r>
              <a:rPr lang="nb-NO" sz="1100" b="1" i="0" dirty="0"/>
              <a:t>Evalueringsskjemaet:</a:t>
            </a:r>
            <a:r>
              <a:rPr lang="nb-NO" sz="1100" i="0" dirty="0"/>
              <a:t> Minn deltagerne om å evaluere dagens kurs.</a:t>
            </a:r>
            <a:endParaRPr lang="nb-NO" i="1"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22</a:t>
            </a:fld>
            <a:endParaRPr lang="nb-NO"/>
          </a:p>
        </p:txBody>
      </p:sp>
    </p:spTree>
    <p:extLst>
      <p:ext uri="{BB962C8B-B14F-4D97-AF65-F5344CB8AC3E}">
        <p14:creationId xmlns:p14="http://schemas.microsoft.com/office/powerpoint/2010/main" val="1818715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latin typeface="+mn-lt"/>
              </a:rPr>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latin typeface="+mn-lt"/>
              </a:rPr>
              <a:t>I dag skal vi bruke det meste av tiden til å snakke om forberedelser til affektive episoder og selvmordsfare,</a:t>
            </a:r>
            <a:r>
              <a:rPr lang="nb-NO" baseline="0" dirty="0">
                <a:latin typeface="+mn-lt"/>
              </a:rPr>
              <a:t> </a:t>
            </a:r>
            <a:r>
              <a:rPr lang="nb-NO" dirty="0">
                <a:latin typeface="+mn-lt"/>
              </a:rPr>
              <a:t>og hvordan tiltak kan nedfelles i en </a:t>
            </a:r>
            <a:r>
              <a:rPr lang="nb-NO" b="1" dirty="0">
                <a:latin typeface="+mn-lt"/>
              </a:rPr>
              <a:t>kriseplan</a:t>
            </a:r>
            <a:r>
              <a:rPr lang="nb-NO" dirty="0">
                <a:latin typeface="+mn-lt"/>
              </a:rPr>
              <a:t>. Hensikten er å</a:t>
            </a:r>
            <a:r>
              <a:rPr lang="nb-NO" baseline="0" dirty="0">
                <a:latin typeface="+mn-lt"/>
              </a:rPr>
              <a:t> redusere alvorligheten og negative konsekvenser av affektive episoder når de inntreffer, og å redusere faren for selvmord når man har selvmordstanker.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latin typeface="+mn-lt"/>
              </a:rPr>
              <a:t>Vi skal snakke om flere fordeler ved å utarbeide en kriseplan…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latin typeface="+mn-lt"/>
              </a:rPr>
              <a:t>… og om hva kriseplanen skal inneholde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aseline="0" dirty="0">
                <a:latin typeface="+mn-lt"/>
              </a:rPr>
              <a:t>Det blir to summegrupper: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latin typeface="+mn-lt"/>
              </a:rPr>
              <a:t>I første summegruppe skal vi snakke om hvilke utfordringer man møter i depressive episoder, hva man selv kan gjøre og hva andre kan gjøre.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latin typeface="+mn-lt"/>
              </a:rPr>
              <a:t>I andre summegruppe snakker vi om utfordringer i (</a:t>
            </a:r>
            <a:r>
              <a:rPr lang="nb-NO" baseline="0" dirty="0" err="1">
                <a:latin typeface="+mn-lt"/>
              </a:rPr>
              <a:t>hypo</a:t>
            </a:r>
            <a:r>
              <a:rPr lang="nb-NO" baseline="0" dirty="0">
                <a:latin typeface="+mn-lt"/>
              </a:rPr>
              <a:t>)maniske episoder.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latin typeface="+mn-lt"/>
              </a:rPr>
              <a:t>Mot slutten skal vi også snakke litt om utfordringer i </a:t>
            </a:r>
            <a:r>
              <a:rPr lang="nb-NO" b="1" baseline="0" dirty="0">
                <a:latin typeface="+mn-lt"/>
              </a:rPr>
              <a:t>tilfriskningsfasen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baseline="0" dirty="0">
                <a:latin typeface="+mn-lt"/>
              </a:rPr>
              <a:t>Til slutt gjennomgår vi </a:t>
            </a:r>
            <a:r>
              <a:rPr lang="nb-NO" b="1" baseline="0" dirty="0">
                <a:latin typeface="+mn-lt"/>
              </a:rPr>
              <a:t>egenaktiviteten</a:t>
            </a:r>
            <a:r>
              <a:rPr lang="nb-NO" b="0" baseline="0" dirty="0">
                <a:latin typeface="+mn-lt"/>
              </a:rPr>
              <a:t> til neste gang.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latin typeface="+mn-lt"/>
            </a:endParaRPr>
          </a:p>
          <a:p>
            <a:endParaRPr lang="nb-NO" dirty="0">
              <a:latin typeface="+mn-lt"/>
            </a:endParaRPr>
          </a:p>
          <a:p>
            <a:endParaRPr lang="nb-NO" dirty="0"/>
          </a:p>
        </p:txBody>
      </p:sp>
      <p:sp>
        <p:nvSpPr>
          <p:cNvPr id="4" name="Plassholder for lysbildenummer 3"/>
          <p:cNvSpPr>
            <a:spLocks noGrp="1"/>
          </p:cNvSpPr>
          <p:nvPr>
            <p:ph type="sldNum" sz="quarter" idx="5"/>
          </p:nvPr>
        </p:nvSpPr>
        <p:spPr/>
        <p:txBody>
          <a:bodyPr/>
          <a:lstStyle/>
          <a:p>
            <a:fld id="{E7731A26-88A6-489D-B41C-A5628C815B3A}" type="slidenum">
              <a:rPr lang="nb-NO" smtClean="0"/>
              <a:t>3</a:t>
            </a:fld>
            <a:endParaRPr lang="nb-NO"/>
          </a:p>
        </p:txBody>
      </p:sp>
    </p:spTree>
    <p:extLst>
      <p:ext uri="{BB962C8B-B14F-4D97-AF65-F5344CB8AC3E}">
        <p14:creationId xmlns:p14="http://schemas.microsoft.com/office/powerpoint/2010/main" val="54945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altLang="nb-NO" sz="1100" b="1" dirty="0"/>
              <a:t>Tekst: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dirty="0"/>
              <a:t>Jo</a:t>
            </a:r>
            <a:r>
              <a:rPr lang="nb-NO" altLang="nb-NO" sz="1100" baseline="0" dirty="0"/>
              <a:t> mer alvorlig eller intens en affektiv tilstand er, desto dårligere klarer man å ivareta seg selv og desto større er behovet for ivaretakelse fra andre. Da trenger man et t</a:t>
            </a:r>
            <a:r>
              <a:rPr lang="nb-NO" altLang="nb-NO" sz="1100" dirty="0"/>
              <a:t>eam av støttespillere som kan fylle ulike roller. </a:t>
            </a:r>
          </a:p>
          <a:p>
            <a:pPr marL="171450" indent="-171450">
              <a:buFont typeface="Arial" panose="020B0604020202020204" pitchFamily="34" charset="0"/>
              <a:buChar char="•"/>
            </a:pPr>
            <a:r>
              <a:rPr lang="nb-NO" altLang="nb-NO" sz="1100" dirty="0"/>
              <a:t>En beredskapsplan for affektive episoder og selvmordsfare som inneholder avtaler med</a:t>
            </a:r>
            <a:r>
              <a:rPr lang="nb-NO" altLang="nb-NO" sz="1100" baseline="0" dirty="0"/>
              <a:t> en selv og andre 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1" u="none" dirty="0"/>
              <a:t>hva som skal skje </a:t>
            </a:r>
            <a:r>
              <a:rPr lang="nb-NO" altLang="nb-NO" sz="1100" dirty="0"/>
              <a:t>(tiltak).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t>Den enkelte må selv og i dialog med andre finne ut </a:t>
            </a:r>
            <a:r>
              <a:rPr lang="nb-NO" sz="1100" baseline="0" dirty="0"/>
              <a:t>hvilke hjelpebehov man har ved affektive episoder.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Det er f.eks. naturlig å ha mindre behov for at andre overtar ansvar hvis man kun opplever hypomanier enn hvis man opplever fulle manier, eller hvis man kun opplever milde depresjoner, ikke alvorlige.</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For å finne ut hva behovet ditt er, still deg selv spørsmålet om </a:t>
            </a:r>
            <a:r>
              <a:rPr lang="nb-NO" altLang="nb-NO" sz="1100" u="sng" dirty="0"/>
              <a:t>hva du vil oppnå og unngå</a:t>
            </a:r>
            <a:r>
              <a:rPr lang="nb-NO" altLang="nb-NO" sz="1100" dirty="0"/>
              <a:t> neste gang du blir syk og deretter hvordan du og dine hjelpere skal få til det.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og </a:t>
            </a:r>
            <a:r>
              <a:rPr lang="nb-NO" altLang="nb-NO" sz="1100" b="1" u="none" dirty="0"/>
              <a:t>hvem som gjør hva </a:t>
            </a:r>
            <a:r>
              <a:rPr lang="nb-NO" altLang="nb-NO" sz="1100" dirty="0"/>
              <a:t>(rollefordeling)</a:t>
            </a:r>
            <a:r>
              <a:rPr lang="nb-NO" sz="1100" dirty="0"/>
              <a:t> </a:t>
            </a:r>
            <a:endParaRPr lang="nb-NO" sz="1100" baseline="0" dirty="0"/>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Personen velger selv sitt «</a:t>
            </a:r>
            <a:r>
              <a:rPr lang="nb-NO" altLang="nb-NO" sz="1100" dirty="0" err="1"/>
              <a:t>kjerneteam</a:t>
            </a:r>
            <a:r>
              <a:rPr lang="nb-NO" altLang="nb-NO" sz="1100" dirty="0"/>
              <a:t>» blant aktuelle hjelpere, dvs. de som skal involveres i utarbeidelsen av kriseplanen og ha viktige roller ved kriser. Dette bør helst være personer som man har en relasjon til over tid, f.eks. pårørende, fastlege, helsepersonell i den kommunale helsetjenesten og behandler i spesialisthelsetjenesten. Andre kan man gjøre avtaler med uten at de er en del av «kjerneteamet», som </a:t>
            </a:r>
            <a:r>
              <a:rPr lang="nb-NO" altLang="nb-NO" sz="1100" baseline="0" dirty="0"/>
              <a:t>venner eller </a:t>
            </a:r>
            <a:r>
              <a:rPr lang="nb-NO" altLang="nb-NO" sz="1100" dirty="0"/>
              <a:t>arbeidsgiver.</a:t>
            </a:r>
          </a:p>
          <a:p>
            <a:pPr marL="171450" indent="-171450">
              <a:buFont typeface="Arial" panose="020B0604020202020204" pitchFamily="34" charset="0"/>
              <a:buChar char="•"/>
            </a:pPr>
            <a:r>
              <a:rPr lang="nb-NO" altLang="nb-NO" sz="1100" dirty="0"/>
              <a:t>Kriseplanen deles med hjelperne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Ideelt</a:t>
            </a:r>
            <a:r>
              <a:rPr lang="nb-NO" altLang="nb-NO" sz="1100" baseline="0" dirty="0"/>
              <a:t> sett bør alle i kjerneteamet møtes for å avklare hvem som skal gjøre hva i ulike situasjoner. I forkant er det en stor fordel om du selv og i dialog med andre har identifisert hvilke behov du har i ulike situasjoner som kan oppstå. Man bør også snakke om hindringer for at planen tas i bruk og hvordan de kan løses. Om det ikke er mulig å samle alle i kjerneteamet, kan man gjøre avtaler med hjelperne hver for seg. De beste må ikke bli det godes fiende.</a:t>
            </a:r>
            <a:r>
              <a:rPr lang="nb-NO" sz="110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t>Alle i kjerneteamet får en kopi av planen og den bør skannes inn i journalen der man mottar behandling (helseforetaket, fastlegen, kommunen). </a:t>
            </a:r>
            <a:endParaRPr lang="nb-NO" altLang="nb-NO" sz="1100" dirty="0"/>
          </a:p>
          <a:p>
            <a:pPr marL="171450" indent="-171450">
              <a:buFont typeface="Arial" panose="020B0604020202020204" pitchFamily="34" charset="0"/>
              <a:buChar char="•"/>
            </a:pPr>
            <a:r>
              <a:rPr lang="nb-NO" altLang="nb-NO" sz="1100" dirty="0"/>
              <a:t>Kriseplanen revideres typisk sjeldnere enn en forebyggelsesplan, f.eks. ved evaluering av hvordan planen fungerte etter en krise</a:t>
            </a:r>
          </a:p>
          <a:p>
            <a:pPr marL="628650" lvl="1" indent="-171450">
              <a:buFontTx/>
              <a:buChar char="-"/>
            </a:pPr>
            <a:r>
              <a:rPr lang="nb-NO" sz="1100" dirty="0"/>
              <a:t>En kriseplan inneholder stående avtaler med andre, mens en forebyggelsesplan er et personlig arbeidsdokument som kan revideres fortløpende.</a:t>
            </a:r>
            <a:endParaRPr lang="nb-NO" altLang="nb-NO" sz="1100" dirty="0"/>
          </a:p>
          <a:p>
            <a:pPr marL="171450" indent="-171450">
              <a:buFont typeface="Arial" panose="020B0604020202020204" pitchFamily="34" charset="0"/>
              <a:buChar char="•"/>
            </a:pPr>
            <a:r>
              <a:rPr lang="nb-NO" altLang="nb-NO" sz="1100" dirty="0"/>
              <a:t>For å få eierskap til planen bør du helst koordinere utarbeidelsen selv. </a:t>
            </a:r>
          </a:p>
          <a:p>
            <a:pPr marL="628650" lvl="1" indent="-171450">
              <a:buFontTx/>
              <a:buChar char="-"/>
            </a:pPr>
            <a:r>
              <a:rPr lang="nb-NO" altLang="nb-NO" sz="1100" dirty="0"/>
              <a:t>Hvis du syntes det er vanskelig, kan du spørre en av hjelperne dine. </a:t>
            </a:r>
          </a:p>
          <a:p>
            <a:pPr marL="628650" lvl="1" indent="-171450">
              <a:buFontTx/>
              <a:buChar char="-"/>
            </a:pPr>
            <a:r>
              <a:rPr lang="nb-NO" altLang="nb-NO" sz="1100" dirty="0"/>
              <a:t>Faste behandlere har</a:t>
            </a:r>
            <a:r>
              <a:rPr lang="nb-NO" altLang="nb-NO" sz="1100" baseline="0" dirty="0"/>
              <a:t> også et eget ansvar for å ta initiativ til at det lages en kriseplan.</a:t>
            </a:r>
            <a:endParaRPr lang="nb-NO" altLang="nb-NO" sz="1100" dirty="0"/>
          </a:p>
          <a:p>
            <a:pPr marL="171450" indent="-171450">
              <a:buFont typeface="Arial" panose="020B0604020202020204" pitchFamily="34" charset="0"/>
              <a:buChar char="•"/>
            </a:pPr>
            <a:r>
              <a:rPr lang="nb-NO" altLang="nb-NO" sz="1100" dirty="0"/>
              <a:t>Lag planen når du er stemningsstabil (vedlikeholdsfasen) og har best selv- og sykdomsinnsikt. Bruk de gode tidene til å planlegge for de dårlige! Vær i forkant!</a:t>
            </a:r>
            <a:endParaRPr 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En </a:t>
            </a:r>
            <a:r>
              <a:rPr lang="nb-NO" sz="1100" baseline="0" dirty="0"/>
              <a:t>kriseplan forutsetter samarbeid, og samarbeid forutsetter åpenhet. Det kan være utfordrende å være åpen og samarbeide med andre om egen lidelse. Dette skal vi snakke mye om neste </a:t>
            </a:r>
            <a:r>
              <a:rPr lang="nb-NO" sz="1100" baseline="0" dirty="0" err="1"/>
              <a:t>kursgang</a:t>
            </a:r>
            <a:r>
              <a:rPr lang="nb-NO" sz="1100" baseline="0" dirty="0"/>
              <a:t>. </a:t>
            </a:r>
            <a:r>
              <a:rPr lang="nb-NO" sz="1100" b="1" baseline="0" dirty="0"/>
              <a:t>I dag fokuserer vi på hva som kan være gode tiltak.</a:t>
            </a:r>
          </a:p>
        </p:txBody>
      </p:sp>
      <p:sp>
        <p:nvSpPr>
          <p:cNvPr id="4" name="Plassholder for lysbildenummer 3"/>
          <p:cNvSpPr>
            <a:spLocks noGrp="1"/>
          </p:cNvSpPr>
          <p:nvPr>
            <p:ph type="sldNum" sz="quarter" idx="10"/>
          </p:nvPr>
        </p:nvSpPr>
        <p:spPr/>
        <p:txBody>
          <a:bodyPr/>
          <a:lstStyle/>
          <a:p>
            <a:fld id="{E7731A26-88A6-489D-B41C-A5628C815B3A}" type="slidenum">
              <a:rPr lang="nb-NO" smtClean="0"/>
              <a:t>4</a:t>
            </a:fld>
            <a:endParaRPr lang="nb-NO"/>
          </a:p>
        </p:txBody>
      </p:sp>
    </p:spTree>
    <p:extLst>
      <p:ext uri="{BB962C8B-B14F-4D97-AF65-F5344CB8AC3E}">
        <p14:creationId xmlns:p14="http://schemas.microsoft.com/office/powerpoint/2010/main" val="74865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u="none" dirty="0"/>
              <a:t>Tekst:</a:t>
            </a:r>
            <a:r>
              <a:rPr lang="nb-NO" sz="1100" b="1" u="non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u="none" baseline="0" dirty="0"/>
              <a:t>Kriseplan ved bipolare episoder og selvmordsfare i</a:t>
            </a:r>
            <a:r>
              <a:rPr lang="nb-NO" altLang="nb-NO" sz="1100" dirty="0"/>
              <a:t>nneholder egne planer for (avhengig av behov).</a:t>
            </a:r>
            <a:r>
              <a:rPr lang="nb-NO" altLang="nb-NO" sz="1100" baseline="0" dirty="0"/>
              <a:t> </a:t>
            </a:r>
          </a:p>
          <a:p>
            <a:pPr marL="685800" lvl="1" indent="-228600">
              <a:buFont typeface="+mj-lt"/>
              <a:buAutoNum type="arabicPeriod"/>
            </a:pPr>
            <a:r>
              <a:rPr lang="nb-NO" altLang="nb-NO" sz="1100" dirty="0"/>
              <a:t>(</a:t>
            </a:r>
            <a:r>
              <a:rPr lang="nb-NO" altLang="nb-NO" sz="1100" dirty="0" err="1"/>
              <a:t>Hypo</a:t>
            </a:r>
            <a:r>
              <a:rPr lang="nb-NO" altLang="nb-NO" sz="1100" dirty="0"/>
              <a:t>)mani/blandet episode</a:t>
            </a:r>
          </a:p>
          <a:p>
            <a:pPr marL="685800" lvl="1" indent="-228600">
              <a:buFont typeface="+mj-lt"/>
              <a:buAutoNum type="arabicPeriod"/>
            </a:pPr>
            <a:r>
              <a:rPr lang="nb-NO" altLang="nb-NO" sz="1100" dirty="0"/>
              <a:t>Depresjon/blandet episode</a:t>
            </a:r>
          </a:p>
          <a:p>
            <a:pPr marL="685800" lvl="1" indent="-228600">
              <a:buFont typeface="+mj-lt"/>
              <a:buAutoNum type="arabicPeriod"/>
            </a:pPr>
            <a:r>
              <a:rPr lang="nb-NO" altLang="nb-NO" sz="1100" dirty="0"/>
              <a:t>Selvmordsfare</a:t>
            </a:r>
          </a:p>
          <a:p>
            <a:endParaRPr lang="nb-NO" sz="1100" b="0" u="none" dirty="0"/>
          </a:p>
          <a:p>
            <a:r>
              <a:rPr lang="nb-NO" sz="1100" u="sng" dirty="0"/>
              <a:t>Ressurs for videre lesing: </a:t>
            </a:r>
          </a:p>
          <a:p>
            <a:pPr marL="171450" indent="-171450">
              <a:buFontTx/>
              <a:buChar char="-"/>
            </a:pPr>
            <a:r>
              <a:rPr lang="nb-NO" sz="1100" u="none" dirty="0"/>
              <a:t>Se e</a:t>
            </a:r>
            <a:r>
              <a:rPr lang="nb-NO" sz="1100" dirty="0"/>
              <a:t>ksempel på delvis utfylt kriseplan finnes i Skjelstad (2021), s. 296-98.</a:t>
            </a:r>
          </a:p>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5</a:t>
            </a:fld>
            <a:endParaRPr lang="nb-NO"/>
          </a:p>
        </p:txBody>
      </p:sp>
    </p:spTree>
    <p:extLst>
      <p:ext uri="{BB962C8B-B14F-4D97-AF65-F5344CB8AC3E}">
        <p14:creationId xmlns:p14="http://schemas.microsoft.com/office/powerpoint/2010/main" val="386035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r>
              <a:rPr lang="nb-NO" sz="1100" dirty="0"/>
              <a:t>Gjennomføringen av en god kriseplan</a:t>
            </a:r>
            <a:r>
              <a:rPr lang="nb-NO" sz="1100" baseline="0" dirty="0"/>
              <a:t> kan ha gunstig virkning </a:t>
            </a:r>
            <a:r>
              <a:rPr lang="nb-NO" sz="1100" dirty="0"/>
              <a:t>på sykdomsforløpet og redusere negative konsekvenser for personen selv og andre. Boksene i figuren utgjør en kjede der innholdet i boksen til høyre er en positiv</a:t>
            </a:r>
            <a:r>
              <a:rPr lang="nb-NO" sz="1100" baseline="0" dirty="0"/>
              <a:t> konsekvens av den forutgående</a:t>
            </a:r>
            <a:r>
              <a:rPr lang="nb-NO" sz="1100" dirty="0"/>
              <a:t>. </a:t>
            </a:r>
          </a:p>
          <a:p>
            <a:endParaRPr lang="nb-NO" sz="11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dirty="0"/>
              <a:t>Krisehåndteringen kan forbedres av god</a:t>
            </a:r>
            <a:r>
              <a:rPr lang="nb-NO" sz="1100" baseline="0" dirty="0"/>
              <a:t> kommunikasjon mellom hjelpere, tydelig definerte oppgaver og klar rollefordeling. Et godt team jobber sammen til det beste for personen og kan rådføre med hverandre i kritiske situasjoner, som ved spørsmål om innleggelse.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baseline="0" dirty="0"/>
              <a:t>God krisehåndtering gjør at tiltak kan settes inn tidligere i sykdomsutviklingen. Det kan forhindre at en affektiv episode eskalerer og redusere episodens varighet.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baseline="0" dirty="0"/>
              <a:t>Spesielt alvorlige sykdomsepisoder kan innebære </a:t>
            </a:r>
            <a:r>
              <a:rPr lang="nb-NO" sz="1100" dirty="0"/>
              <a:t>kaotiske og vonde</a:t>
            </a:r>
            <a:r>
              <a:rPr lang="nb-NO" sz="1100" baseline="0" dirty="0"/>
              <a:t> situasjoner. Mindre alvorlige og kortere episoder kan redusere belastningen og skadevirkningene/negative konsekvenser for personen selv, familien, relasjoner til andre, økonomi, framtidsutsikter m.m. Tvangsinnleggelser kan unngås. Innleggelse kan ev. skje frivillig </a:t>
            </a:r>
            <a:r>
              <a:rPr lang="nb-NO" sz="1100" dirty="0"/>
              <a:t>på et tidligere stadium.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dirty="0"/>
              <a:t>Færre</a:t>
            </a:r>
            <a:r>
              <a:rPr lang="nb-NO" sz="1100" baseline="0" dirty="0"/>
              <a:t> skadevirkninger gir færre problemer å bekymre seg for når man er i tilfriskning etter en affektiv episode (f.eks. mindre skam og skyld for ting man har gjort i en manisk tilstand, ødelagte relasjoner, praktisk-økonomiske problemer). Færre slike belastninger øker sannsynligheten for raskere tilfriskning (f.eks. at depresjonen i etterkant blir kortere og mindre alvorlig). </a:t>
            </a:r>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6</a:t>
            </a:fld>
            <a:endParaRPr lang="nb-NO"/>
          </a:p>
        </p:txBody>
      </p:sp>
    </p:spTree>
    <p:extLst>
      <p:ext uri="{BB962C8B-B14F-4D97-AF65-F5344CB8AC3E}">
        <p14:creationId xmlns:p14="http://schemas.microsoft.com/office/powerpoint/2010/main" val="1216234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b="1" dirty="0"/>
              <a:t>Tekst:</a:t>
            </a:r>
          </a:p>
          <a:p>
            <a:pPr marL="0" indent="0">
              <a:buNone/>
            </a:pPr>
            <a:r>
              <a:rPr lang="nb-NO" sz="1100" dirty="0"/>
              <a:t>Et godt samarbeid i prosessen med å utarbeide planen kan bl.a. føre til:</a:t>
            </a:r>
          </a:p>
          <a:p>
            <a:pPr marL="171450" lvl="0" indent="-171450">
              <a:buFont typeface="Arial" panose="020B0604020202020204" pitchFamily="34" charset="0"/>
              <a:buChar char="•"/>
            </a:pPr>
            <a:r>
              <a:rPr lang="nb-NO" sz="1100" dirty="0"/>
              <a:t>Større selv- og sykdomsinnsikt</a:t>
            </a:r>
          </a:p>
          <a:p>
            <a:pPr marL="171450" lvl="0" indent="-171450">
              <a:buFont typeface="Arial" panose="020B0604020202020204" pitchFamily="34" charset="0"/>
              <a:buChar char="•"/>
            </a:pPr>
            <a:r>
              <a:rPr lang="nb-NO" sz="1100" dirty="0"/>
              <a:t>At pårørende og andre støttespillerne forstår deg bedre, hvordan du fungerer i ulike tilstander og hva du </a:t>
            </a:r>
            <a:r>
              <a:rPr lang="nb-NO" sz="1100" b="0" i="1" dirty="0"/>
              <a:t>egentlig</a:t>
            </a:r>
            <a:r>
              <a:rPr lang="nb-NO" sz="1100" dirty="0"/>
              <a:t> ønsker når det er krise</a:t>
            </a:r>
          </a:p>
          <a:p>
            <a:pPr marL="628650" lvl="1" indent="-171450">
              <a:buFontTx/>
              <a:buChar char="-"/>
            </a:pPr>
            <a:r>
              <a:rPr lang="nb-NO" sz="1100" dirty="0"/>
              <a:t>Tydelig beskjed (et klart mandat) fra deg gjør det lettere for pårørende og andre å stå støtt når du endrer mening pga. mani eller depresjon. </a:t>
            </a:r>
          </a:p>
          <a:p>
            <a:pPr marL="171450" lvl="0" indent="-171450">
              <a:buFont typeface="Arial" panose="020B0604020202020204" pitchFamily="34" charset="0"/>
              <a:buChar char="•"/>
            </a:pPr>
            <a:r>
              <a:rPr lang="nb-NO" sz="1100" dirty="0"/>
              <a:t>At du forstår pårørendes og andre støttespilleres behov, muligheter og begrensninger bedre</a:t>
            </a:r>
          </a:p>
          <a:p>
            <a:pPr marL="171450" lvl="0" indent="-171450">
              <a:buFont typeface="Arial" panose="020B0604020202020204" pitchFamily="34" charset="0"/>
              <a:buChar char="•"/>
            </a:pPr>
            <a:r>
              <a:rPr lang="nb-NO" sz="1100" dirty="0"/>
              <a:t>Stressreduksjon og økt trygghet for deg og støttespillerne</a:t>
            </a:r>
          </a:p>
          <a:p>
            <a:pPr marL="628650" lvl="1" indent="-171450">
              <a:buFontTx/>
              <a:buChar char="-"/>
            </a:pPr>
            <a:r>
              <a:rPr lang="nb-NO" sz="1100" dirty="0"/>
              <a:t>Økt forutsigbarhet, kontroll og sosial støtte (jf. </a:t>
            </a:r>
            <a:r>
              <a:rPr lang="nb-NO" sz="1100" dirty="0" err="1"/>
              <a:t>kursgangen</a:t>
            </a:r>
            <a:r>
              <a:rPr lang="nb-NO" sz="1100" dirty="0"/>
              <a:t> om stress)</a:t>
            </a:r>
          </a:p>
        </p:txBody>
      </p:sp>
      <p:sp>
        <p:nvSpPr>
          <p:cNvPr id="4" name="Plassholder for lysbildenummer 3"/>
          <p:cNvSpPr>
            <a:spLocks noGrp="1"/>
          </p:cNvSpPr>
          <p:nvPr>
            <p:ph type="sldNum" sz="quarter" idx="10"/>
          </p:nvPr>
        </p:nvSpPr>
        <p:spPr/>
        <p:txBody>
          <a:bodyPr/>
          <a:lstStyle/>
          <a:p>
            <a:fld id="{E7731A26-88A6-489D-B41C-A5628C815B3A}" type="slidenum">
              <a:rPr lang="nb-NO" smtClean="0"/>
              <a:t>7</a:t>
            </a:fld>
            <a:endParaRPr lang="nb-NO"/>
          </a:p>
        </p:txBody>
      </p:sp>
    </p:spTree>
    <p:extLst>
      <p:ext uri="{BB962C8B-B14F-4D97-AF65-F5344CB8AC3E}">
        <p14:creationId xmlns:p14="http://schemas.microsoft.com/office/powerpoint/2010/main" val="3700309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i="1"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8</a:t>
            </a:fld>
            <a:endParaRPr lang="nb-NO"/>
          </a:p>
        </p:txBody>
      </p:sp>
    </p:spTree>
    <p:extLst>
      <p:ext uri="{BB962C8B-B14F-4D97-AF65-F5344CB8AC3E}">
        <p14:creationId xmlns:p14="http://schemas.microsoft.com/office/powerpoint/2010/main" val="647300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171450" indent="-171450">
              <a:buFontTx/>
              <a:buChar char="-"/>
            </a:pPr>
            <a:r>
              <a:rPr lang="nb-NO" sz="1100" dirty="0"/>
              <a:t>Det anbefales at den redigerbare kriseplanen lastes ned</a:t>
            </a:r>
            <a:r>
              <a:rPr lang="nb-NO" sz="1100" baseline="0" dirty="0"/>
              <a:t> på samme måte som for forebyggelsesplanen ved å bruke QR-koden på lysbildet.</a:t>
            </a:r>
          </a:p>
          <a:p>
            <a:pPr marL="171450" indent="-171450">
              <a:buFontTx/>
              <a:buChar char="-"/>
            </a:pPr>
            <a:r>
              <a:rPr lang="nb-NO" sz="1100" baseline="0" dirty="0"/>
              <a:t>Dere velger i samråd med kjerneteamet hvem som skal ha kopi av planen.</a:t>
            </a:r>
          </a:p>
          <a:p>
            <a:endParaRPr lang="nb-NO" sz="12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9</a:t>
            </a:fld>
            <a:endParaRPr lang="nb-NO"/>
          </a:p>
        </p:txBody>
      </p:sp>
    </p:spTree>
    <p:extLst>
      <p:ext uri="{BB962C8B-B14F-4D97-AF65-F5344CB8AC3E}">
        <p14:creationId xmlns:p14="http://schemas.microsoft.com/office/powerpoint/2010/main" val="403736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dirty="0"/>
              <a:t>Klikk for å redigere tittelstil</a:t>
            </a:r>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60588508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dirty="0"/>
              <a:t>Klikk for å redigere tittelstil</a:t>
            </a:r>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76317936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36699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58752777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08.01.2025</a:t>
            </a:fld>
            <a:endParaRPr lang="nb-NO" dirty="0"/>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20676274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userDrawn="1">
          <p15:clr>
            <a:srgbClr val="F26B43"/>
          </p15:clr>
        </p15:guide>
        <p15:guide id="6" pos="7242" userDrawn="1">
          <p15:clr>
            <a:srgbClr val="F26B43"/>
          </p15:clr>
        </p15:guide>
        <p15:guide id="7" orient="horz" pos="346" userDrawn="1">
          <p15:clr>
            <a:srgbClr val="F26B43"/>
          </p15:clr>
        </p15:guide>
        <p15:guide id="8"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A24F02A0-F181-87FA-535C-53D868D2B3BD}"/>
              </a:ext>
            </a:extLst>
          </p:cNvPr>
          <p:cNvPicPr>
            <a:picLocks noChangeAspect="1"/>
          </p:cNvPicPr>
          <p:nvPr/>
        </p:nvPicPr>
        <p:blipFill>
          <a:blip r:embed="rId3">
            <a:extLst>
              <a:ext uri="{28A0092B-C50C-407E-A947-70E740481C1C}">
                <a14:useLocalDpi xmlns:a14="http://schemas.microsoft.com/office/drawing/2010/main" val="0"/>
              </a:ext>
            </a:extLst>
          </a:blip>
          <a:srcRect l="747" t="1249" r="1494" b="1996"/>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708917" y="533232"/>
            <a:ext cx="10787757" cy="1741343"/>
          </a:xfrm>
        </p:spPr>
        <p:txBody>
          <a:bodyPr anchor="t">
            <a:normAutofit/>
          </a:bodyPr>
          <a:lstStyle/>
          <a:p>
            <a:r>
              <a:rPr lang="nb-NO" sz="5000" dirty="0"/>
              <a:t>Forberedelser til affektive episoder</a:t>
            </a:r>
          </a:p>
        </p:txBody>
      </p:sp>
      <p:sp>
        <p:nvSpPr>
          <p:cNvPr id="3" name="Ellipse 2">
            <a:extLst>
              <a:ext uri="{FF2B5EF4-FFF2-40B4-BE49-F238E27FC236}">
                <a16:creationId xmlns:a16="http://schemas.microsoft.com/office/drawing/2014/main" id="{19112521-B5F0-E69F-3881-5B621C68CB23}"/>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3500" dirty="0">
              <a:solidFill>
                <a:schemeClr val="tx1"/>
              </a:solidFill>
              <a:latin typeface="Calibri Light" panose="020F0302020204030204" pitchFamily="34" charset="0"/>
              <a:cs typeface="Calibri Light" panose="020F0302020204030204" pitchFamily="34" charset="0"/>
            </a:endParaRPr>
          </a:p>
        </p:txBody>
      </p:sp>
      <p:sp>
        <p:nvSpPr>
          <p:cNvPr id="5" name="TekstSylinder 4">
            <a:extLst>
              <a:ext uri="{FF2B5EF4-FFF2-40B4-BE49-F238E27FC236}">
                <a16:creationId xmlns:a16="http://schemas.microsoft.com/office/drawing/2014/main" id="{ADF6D94B-E43F-E31D-4ACD-DA312E61ABCA}"/>
              </a:ext>
            </a:extLst>
          </p:cNvPr>
          <p:cNvSpPr txBox="1"/>
          <p:nvPr/>
        </p:nvSpPr>
        <p:spPr>
          <a:xfrm>
            <a:off x="11119338" y="5785338"/>
            <a:ext cx="685800" cy="630942"/>
          </a:xfrm>
          <a:prstGeom prst="rect">
            <a:avLst/>
          </a:prstGeom>
          <a:noFill/>
        </p:spPr>
        <p:txBody>
          <a:bodyPr wrap="square" rtlCol="0" anchor="ctr">
            <a:spAutoFit/>
          </a:bodyPr>
          <a:lstStyle/>
          <a:p>
            <a:pPr algn="ctr"/>
            <a:r>
              <a:rPr lang="nb-NO" sz="3500" dirty="0">
                <a:latin typeface="Calibri Light" panose="020F0302020204030204" pitchFamily="34" charset="0"/>
                <a:cs typeface="Calibri Light" panose="020F0302020204030204" pitchFamily="34" charset="0"/>
              </a:rPr>
              <a:t>11</a:t>
            </a: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2B67C37B-454D-0C29-26FE-776BBF39C1DF}"/>
              </a:ext>
            </a:extLst>
          </p:cNvPr>
          <p:cNvSpPr txBox="1">
            <a:spLocks/>
          </p:cNvSpPr>
          <p:nvPr/>
        </p:nvSpPr>
        <p:spPr>
          <a:xfrm>
            <a:off x="679018" y="549275"/>
            <a:ext cx="11750785"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a:lstStyle>
          <a:p>
            <a:r>
              <a:rPr lang="nb-NO" sz="3600" dirty="0"/>
              <a:t>Medikamenter, helseopplysninger og samtykker</a:t>
            </a:r>
          </a:p>
        </p:txBody>
      </p:sp>
      <p:pic>
        <p:nvPicPr>
          <p:cNvPr id="3" name="Bilde 2" descr="Et bilde som inneholder tekst, kvittering, skjermbilde, dokument&#10;&#10;Automatisk generert beskrivelse">
            <a:extLst>
              <a:ext uri="{FF2B5EF4-FFF2-40B4-BE49-F238E27FC236}">
                <a16:creationId xmlns:a16="http://schemas.microsoft.com/office/drawing/2014/main" id="{EF712E46-45A6-137E-8FDE-7AA850C828B9}"/>
              </a:ext>
            </a:extLst>
          </p:cNvPr>
          <p:cNvPicPr>
            <a:picLocks noChangeAspect="1"/>
          </p:cNvPicPr>
          <p:nvPr/>
        </p:nvPicPr>
        <p:blipFill>
          <a:blip r:embed="rId3" cstate="print">
            <a:extLst>
              <a:ext uri="{28A0092B-C50C-407E-A947-70E740481C1C}">
                <a14:useLocalDpi xmlns:a14="http://schemas.microsoft.com/office/drawing/2010/main" val="0"/>
              </a:ext>
            </a:extLst>
          </a:blip>
          <a:srcRect t="78161" b="6601"/>
          <a:stretch/>
        </p:blipFill>
        <p:spPr>
          <a:xfrm>
            <a:off x="695325" y="1401288"/>
            <a:ext cx="5800478" cy="1250464"/>
          </a:xfrm>
          <a:prstGeom prst="rect">
            <a:avLst/>
          </a:prstGeom>
        </p:spPr>
      </p:pic>
      <p:pic>
        <p:nvPicPr>
          <p:cNvPr id="6" name="Bilde 5" descr="Et bilde som inneholder tekst, skjermbilde, Parallell, line&#10;&#10;Automatisk generert beskrivelse">
            <a:extLst>
              <a:ext uri="{FF2B5EF4-FFF2-40B4-BE49-F238E27FC236}">
                <a16:creationId xmlns:a16="http://schemas.microsoft.com/office/drawing/2014/main" id="{B454C351-E4CC-AC12-5B0D-B7028F78C1F7}"/>
              </a:ext>
            </a:extLst>
          </p:cNvPr>
          <p:cNvPicPr>
            <a:picLocks noChangeAspect="1"/>
          </p:cNvPicPr>
          <p:nvPr/>
        </p:nvPicPr>
        <p:blipFill>
          <a:blip r:embed="rId4" cstate="print">
            <a:extLst>
              <a:ext uri="{28A0092B-C50C-407E-A947-70E740481C1C}">
                <a14:useLocalDpi xmlns:a14="http://schemas.microsoft.com/office/drawing/2010/main" val="0"/>
              </a:ext>
            </a:extLst>
          </a:blip>
          <a:srcRect t="1623" b="23572"/>
          <a:stretch/>
        </p:blipFill>
        <p:spPr>
          <a:xfrm>
            <a:off x="6844618" y="1401288"/>
            <a:ext cx="4652057" cy="4915616"/>
          </a:xfrm>
          <a:prstGeom prst="rect">
            <a:avLst/>
          </a:prstGeom>
        </p:spPr>
      </p:pic>
    </p:spTree>
    <p:extLst>
      <p:ext uri="{BB962C8B-B14F-4D97-AF65-F5344CB8AC3E}">
        <p14:creationId xmlns:p14="http://schemas.microsoft.com/office/powerpoint/2010/main" val="175022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3784311" cy="2313998"/>
          </a:xfrm>
        </p:spPr>
        <p:txBody>
          <a:bodyPr anchor="t">
            <a:noAutofit/>
          </a:bodyPr>
          <a:lstStyle/>
          <a:p>
            <a:r>
              <a:rPr lang="nb-NO" dirty="0">
                <a:latin typeface="+mj-lt"/>
              </a:rPr>
              <a:t>Kriseplan for depresjon</a:t>
            </a:r>
            <a:br>
              <a:rPr lang="nb-NO" dirty="0">
                <a:latin typeface="+mj-lt"/>
              </a:rPr>
            </a:br>
            <a:r>
              <a:rPr lang="nb-NO" sz="3600" dirty="0">
                <a:latin typeface="+mj-lt"/>
              </a:rPr>
              <a:t>Avtaler med meg selv og andre</a:t>
            </a:r>
            <a:endParaRPr lang="nb-NO" sz="3600" b="1" dirty="0">
              <a:latin typeface="+mj-lt"/>
            </a:endParaRPr>
          </a:p>
        </p:txBody>
      </p:sp>
      <p:sp>
        <p:nvSpPr>
          <p:cNvPr id="5" name="Plassholder for innhold 2"/>
          <p:cNvSpPr>
            <a:spLocks noGrp="1"/>
          </p:cNvSpPr>
          <p:nvPr>
            <p:ph idx="1"/>
          </p:nvPr>
        </p:nvSpPr>
        <p:spPr>
          <a:xfrm>
            <a:off x="695325" y="2540000"/>
            <a:ext cx="10801350" cy="3768725"/>
          </a:xfrm>
        </p:spPr>
        <p:txBody>
          <a:bodyPr anchor="b">
            <a:normAutofit/>
          </a:bodyPr>
          <a:lstStyle/>
          <a:p>
            <a:pPr marL="0" indent="0">
              <a:buNone/>
            </a:pPr>
            <a:r>
              <a:rPr lang="nb-NO" altLang="nb-NO" b="1" dirty="0"/>
              <a:t>Eksempler på problemstillinger:</a:t>
            </a:r>
          </a:p>
          <a:p>
            <a:r>
              <a:rPr lang="nb-NO" sz="2400" dirty="0"/>
              <a:t>Hvordan nedjustere forventninger til seg selv i en depresjon? </a:t>
            </a:r>
          </a:p>
          <a:p>
            <a:r>
              <a:rPr lang="nb-NO" sz="2400" dirty="0"/>
              <a:t>Hva er realistisk å klare av selvivaretakelse, familiære, sosiale, praktiske, </a:t>
            </a:r>
            <a:br>
              <a:rPr lang="nb-NO" sz="2400" dirty="0"/>
            </a:br>
            <a:r>
              <a:rPr lang="nb-NO" sz="2400" dirty="0"/>
              <a:t>jobb-/skolerelaterte forpliktelser?</a:t>
            </a:r>
          </a:p>
          <a:p>
            <a:r>
              <a:rPr lang="nb-NO" sz="2400" dirty="0"/>
              <a:t>Hva må settes på pause?</a:t>
            </a:r>
          </a:p>
          <a:p>
            <a:r>
              <a:rPr lang="nb-NO" sz="2400" dirty="0"/>
              <a:t>Hvilke aktiviteter kan distrahere, stimulere, vitalisere?</a:t>
            </a:r>
          </a:p>
          <a:p>
            <a:r>
              <a:rPr lang="nb-NO" sz="2400" dirty="0"/>
              <a:t>Hva trenger man hjelp til og hvem gjør hva?</a:t>
            </a:r>
          </a:p>
        </p:txBody>
      </p:sp>
      <p:pic>
        <p:nvPicPr>
          <p:cNvPr id="7" name="Bilde 6" descr="Et bilde som inneholder tekst, skjermbilde, Parallell, nummer&#10;&#10;Automatisk generert beskrivelse">
            <a:extLst>
              <a:ext uri="{FF2B5EF4-FFF2-40B4-BE49-F238E27FC236}">
                <a16:creationId xmlns:a16="http://schemas.microsoft.com/office/drawing/2014/main" id="{1AF61270-3FCF-B75C-DE76-7AB4A6BE13C6}"/>
              </a:ext>
            </a:extLst>
          </p:cNvPr>
          <p:cNvPicPr>
            <a:picLocks noChangeAspect="1"/>
          </p:cNvPicPr>
          <p:nvPr/>
        </p:nvPicPr>
        <p:blipFill>
          <a:blip r:embed="rId3" cstate="print">
            <a:extLst>
              <a:ext uri="{28A0092B-C50C-407E-A947-70E740481C1C}">
                <a14:useLocalDpi xmlns:a14="http://schemas.microsoft.com/office/drawing/2010/main" val="0"/>
              </a:ext>
            </a:extLst>
          </a:blip>
          <a:srcRect t="39134" b="29091"/>
          <a:stretch/>
        </p:blipFill>
        <p:spPr>
          <a:xfrm>
            <a:off x="5713812" y="549275"/>
            <a:ext cx="5782864" cy="2600426"/>
          </a:xfrm>
          <a:prstGeom prst="rect">
            <a:avLst/>
          </a:prstGeom>
        </p:spPr>
      </p:pic>
    </p:spTree>
    <p:extLst>
      <p:ext uri="{BB962C8B-B14F-4D97-AF65-F5344CB8AC3E}">
        <p14:creationId xmlns:p14="http://schemas.microsoft.com/office/powerpoint/2010/main" val="278668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F7AA6F22-F7FE-69A7-3D13-624DC890BBDB}"/>
              </a:ext>
            </a:extLst>
          </p:cNvPr>
          <p:cNvSpPr/>
          <p:nvPr/>
        </p:nvSpPr>
        <p:spPr>
          <a:xfrm>
            <a:off x="643953" y="3160059"/>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86719BF8-684B-B696-3104-C5917C0AA08F}"/>
              </a:ext>
            </a:extLst>
          </p:cNvPr>
          <p:cNvSpPr/>
          <p:nvPr/>
        </p:nvSpPr>
        <p:spPr>
          <a:xfrm>
            <a:off x="643953" y="4274121"/>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0A0FE2F9-91EE-EE9C-F448-6A6DFED6F3DB}"/>
              </a:ext>
            </a:extLst>
          </p:cNvPr>
          <p:cNvSpPr/>
          <p:nvPr/>
        </p:nvSpPr>
        <p:spPr>
          <a:xfrm>
            <a:off x="643953" y="5365941"/>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695325" y="549275"/>
            <a:ext cx="10515600" cy="1200329"/>
          </a:xfrm>
        </p:spPr>
        <p:txBody>
          <a:bodyPr anchor="t"/>
          <a:lstStyle/>
          <a:p>
            <a:r>
              <a:rPr lang="nb-NO" dirty="0"/>
              <a:t>Summegruppe: </a:t>
            </a:r>
            <a:br>
              <a:rPr lang="nb-NO" dirty="0"/>
            </a:br>
            <a:r>
              <a:rPr lang="nb-NO" sz="3600" dirty="0"/>
              <a:t>depressive episoder</a:t>
            </a:r>
          </a:p>
        </p:txBody>
      </p:sp>
      <p:sp>
        <p:nvSpPr>
          <p:cNvPr id="3" name="Plassholder for innhold 2"/>
          <p:cNvSpPr>
            <a:spLocks noGrp="1"/>
          </p:cNvSpPr>
          <p:nvPr>
            <p:ph idx="1"/>
          </p:nvPr>
        </p:nvSpPr>
        <p:spPr>
          <a:xfrm>
            <a:off x="695325" y="2207491"/>
            <a:ext cx="10801350" cy="4101234"/>
          </a:xfrm>
        </p:spPr>
        <p:txBody>
          <a:bodyPr anchor="b">
            <a:normAutofit/>
          </a:bodyPr>
          <a:lstStyle/>
          <a:p>
            <a:pPr marL="514350" indent="-514350">
              <a:buFont typeface="+mj-lt"/>
              <a:buAutoNum type="arabicPeriod"/>
            </a:pPr>
            <a:r>
              <a:rPr lang="nb-NO" dirty="0"/>
              <a:t>Hvilke utfordringer kan oppstå når man er deprimert?</a:t>
            </a:r>
          </a:p>
          <a:p>
            <a:pPr marL="514350" indent="-514350">
              <a:buFont typeface="+mj-lt"/>
              <a:buAutoNum type="arabicPeriod"/>
            </a:pPr>
            <a:endParaRPr lang="nb-NO" dirty="0"/>
          </a:p>
          <a:p>
            <a:pPr marL="514350" indent="-514350">
              <a:buFont typeface="+mj-lt"/>
              <a:buAutoNum type="arabicPeriod"/>
            </a:pPr>
            <a:r>
              <a:rPr lang="nb-NO" dirty="0"/>
              <a:t>Velg en utfordring begge kjenner seg igjen i</a:t>
            </a:r>
          </a:p>
          <a:p>
            <a:pPr marL="514350" indent="-514350">
              <a:buFont typeface="+mj-lt"/>
              <a:buAutoNum type="arabicPeriod"/>
            </a:pPr>
            <a:endParaRPr lang="nb-NO" dirty="0"/>
          </a:p>
          <a:p>
            <a:pPr marL="514350" indent="-514350">
              <a:buFont typeface="+mj-lt"/>
              <a:buAutoNum type="arabicPeriod"/>
            </a:pPr>
            <a:r>
              <a:rPr lang="nb-NO" dirty="0"/>
              <a:t>Hva kan dere selv gjøre for å bedre situasjonen og hva trenger dere hjelp av andre til? </a:t>
            </a:r>
          </a:p>
        </p:txBody>
      </p:sp>
      <p:pic>
        <p:nvPicPr>
          <p:cNvPr id="4" name="Bilde 3">
            <a:extLst>
              <a:ext uri="{FF2B5EF4-FFF2-40B4-BE49-F238E27FC236}">
                <a16:creationId xmlns:a16="http://schemas.microsoft.com/office/drawing/2014/main" id="{003CFECF-AD9A-DB1F-8698-DB1E5FD0FC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7561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3922857" cy="1639743"/>
          </a:xfrm>
        </p:spPr>
        <p:txBody>
          <a:bodyPr anchor="t">
            <a:noAutofit/>
          </a:bodyPr>
          <a:lstStyle/>
          <a:p>
            <a:r>
              <a:rPr lang="nb-NO" dirty="0"/>
              <a:t>Kriseplan ved selvmordsfare</a:t>
            </a:r>
          </a:p>
        </p:txBody>
      </p:sp>
      <p:sp>
        <p:nvSpPr>
          <p:cNvPr id="3" name="Plassholder for innhold 2"/>
          <p:cNvSpPr>
            <a:spLocks noGrp="1"/>
          </p:cNvSpPr>
          <p:nvPr>
            <p:ph idx="1"/>
          </p:nvPr>
        </p:nvSpPr>
        <p:spPr/>
        <p:txBody>
          <a:bodyPr anchor="b">
            <a:normAutofit fontScale="92500" lnSpcReduction="10000"/>
          </a:bodyPr>
          <a:lstStyle/>
          <a:p>
            <a:endParaRPr lang="nb-NO" dirty="0"/>
          </a:p>
          <a:p>
            <a:r>
              <a:rPr lang="nb-NO" dirty="0"/>
              <a:t>Ved selvmordstanker og -impulser</a:t>
            </a:r>
          </a:p>
          <a:p>
            <a:r>
              <a:rPr lang="nb-NO" dirty="0"/>
              <a:t>Utarbeides når man er mest </a:t>
            </a:r>
            <a:br>
              <a:rPr lang="nb-NO" dirty="0"/>
            </a:br>
            <a:r>
              <a:rPr lang="nb-NO" dirty="0"/>
              <a:t>mulig stabil  </a:t>
            </a:r>
          </a:p>
          <a:p>
            <a:pPr marL="0" indent="0">
              <a:buNone/>
            </a:pPr>
            <a:endParaRPr lang="nb-NO" dirty="0"/>
          </a:p>
          <a:p>
            <a:r>
              <a:rPr lang="nb-NO" dirty="0"/>
              <a:t> Innebærer å:</a:t>
            </a:r>
          </a:p>
          <a:p>
            <a:pPr marL="514350" indent="-514350">
              <a:buFont typeface="+mj-lt"/>
              <a:buAutoNum type="arabicPeriod"/>
            </a:pPr>
            <a:r>
              <a:rPr lang="nb-NO" dirty="0"/>
              <a:t>kartlegge faresignaler basert på tidligere erfaringer</a:t>
            </a:r>
          </a:p>
          <a:p>
            <a:pPr marL="514350" indent="-514350">
              <a:buFont typeface="+mj-lt"/>
              <a:buAutoNum type="arabicPeriod"/>
            </a:pPr>
            <a:r>
              <a:rPr lang="nb-NO" dirty="0"/>
              <a:t>utarbeide tiltak man selv kan gjøre</a:t>
            </a:r>
          </a:p>
          <a:p>
            <a:pPr marL="514350" indent="-514350">
              <a:buFont typeface="+mj-lt"/>
              <a:buAutoNum type="arabicPeriod"/>
            </a:pPr>
            <a:r>
              <a:rPr lang="nb-NO" dirty="0"/>
              <a:t>gjøre avtaler med andre om hvordan de kan være til hjelp</a:t>
            </a:r>
          </a:p>
          <a:p>
            <a:pPr marL="514350" indent="-514350">
              <a:buFont typeface="+mj-lt"/>
              <a:buAutoNum type="arabicPeriod"/>
            </a:pPr>
            <a:r>
              <a:rPr lang="nb-NO" dirty="0"/>
              <a:t>redusere tilgang på </a:t>
            </a:r>
            <a:r>
              <a:rPr lang="nb-NO" dirty="0" err="1"/>
              <a:t>selvmordsmidler</a:t>
            </a:r>
            <a:endParaRPr lang="nb-NO" dirty="0"/>
          </a:p>
        </p:txBody>
      </p:sp>
      <p:pic>
        <p:nvPicPr>
          <p:cNvPr id="4" name="Bilde 3" descr="Et bilde som inneholder tekst, skjermbilde, Parallell, dokument&#10;&#10;Automatisk generert beskrivelse">
            <a:extLst>
              <a:ext uri="{FF2B5EF4-FFF2-40B4-BE49-F238E27FC236}">
                <a16:creationId xmlns:a16="http://schemas.microsoft.com/office/drawing/2014/main" id="{EAE6FE91-E712-A6CC-6D4E-D61999511327}"/>
              </a:ext>
            </a:extLst>
          </p:cNvPr>
          <p:cNvPicPr>
            <a:picLocks noChangeAspect="1"/>
          </p:cNvPicPr>
          <p:nvPr/>
        </p:nvPicPr>
        <p:blipFill>
          <a:blip r:embed="rId3" cstate="print">
            <a:extLst>
              <a:ext uri="{28A0092B-C50C-407E-A947-70E740481C1C}">
                <a14:useLocalDpi xmlns:a14="http://schemas.microsoft.com/office/drawing/2010/main" val="0"/>
              </a:ext>
            </a:extLst>
          </a:blip>
          <a:srcRect t="2885" b="57294"/>
          <a:stretch/>
        </p:blipFill>
        <p:spPr>
          <a:xfrm>
            <a:off x="6057689" y="549275"/>
            <a:ext cx="5438986" cy="3066122"/>
          </a:xfrm>
          <a:prstGeom prst="rect">
            <a:avLst/>
          </a:prstGeom>
        </p:spPr>
      </p:pic>
    </p:spTree>
    <p:extLst>
      <p:ext uri="{BB962C8B-B14F-4D97-AF65-F5344CB8AC3E}">
        <p14:creationId xmlns:p14="http://schemas.microsoft.com/office/powerpoint/2010/main" val="309761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4320020" cy="1504496"/>
          </a:xfrm>
        </p:spPr>
        <p:txBody>
          <a:bodyPr anchor="t">
            <a:normAutofit/>
          </a:bodyPr>
          <a:lstStyle/>
          <a:p>
            <a:r>
              <a:rPr lang="nb-NO" dirty="0"/>
              <a:t>Eksempler på faresignaler</a:t>
            </a:r>
          </a:p>
        </p:txBody>
      </p:sp>
      <p:sp>
        <p:nvSpPr>
          <p:cNvPr id="3" name="Plassholder for innhold 2"/>
          <p:cNvSpPr>
            <a:spLocks noGrp="1"/>
          </p:cNvSpPr>
          <p:nvPr>
            <p:ph idx="1"/>
          </p:nvPr>
        </p:nvSpPr>
        <p:spPr/>
        <p:txBody>
          <a:bodyPr>
            <a:normAutofit/>
          </a:bodyPr>
          <a:lstStyle/>
          <a:p>
            <a:pPr marL="0" indent="0">
              <a:lnSpc>
                <a:spcPct val="100000"/>
              </a:lnSpc>
              <a:spcBef>
                <a:spcPts val="0"/>
              </a:spcBef>
              <a:buNone/>
              <a:defRPr/>
            </a:pPr>
            <a:r>
              <a:rPr lang="nb-NO" sz="2400" b="1" dirty="0"/>
              <a:t>Tanker: </a:t>
            </a:r>
            <a:r>
              <a:rPr lang="nb-NO" sz="2400" dirty="0"/>
              <a:t>«jeg orker ikke å ha det slik»; «det kommer aldri til å bli bedre»; </a:t>
            </a:r>
            <a:br>
              <a:rPr lang="nb-NO" sz="2400" dirty="0"/>
            </a:br>
            <a:r>
              <a:rPr lang="nb-NO" sz="2400" dirty="0"/>
              <a:t>«andre har det bedre uten meg», planlegging av selvmordet i tankene</a:t>
            </a:r>
          </a:p>
          <a:p>
            <a:pPr>
              <a:lnSpc>
                <a:spcPct val="100000"/>
              </a:lnSpc>
              <a:spcBef>
                <a:spcPts val="0"/>
              </a:spcBef>
              <a:defRPr/>
            </a:pPr>
            <a:endParaRPr lang="nb-NO" sz="2400" b="1" dirty="0"/>
          </a:p>
          <a:p>
            <a:pPr marL="0" indent="0">
              <a:lnSpc>
                <a:spcPct val="100000"/>
              </a:lnSpc>
              <a:spcBef>
                <a:spcPts val="0"/>
              </a:spcBef>
              <a:buNone/>
              <a:defRPr/>
            </a:pPr>
            <a:r>
              <a:rPr lang="nb-NO" sz="2400" b="1" dirty="0"/>
              <a:t>Følelser: </a:t>
            </a:r>
            <a:r>
              <a:rPr lang="nb-NO" sz="2400" dirty="0"/>
              <a:t>fortvilelse/desperasjon, likegyldighet, opplevelse av meningsløshet, håpløshet, hjelpeløshet</a:t>
            </a:r>
          </a:p>
          <a:p>
            <a:pPr>
              <a:lnSpc>
                <a:spcPct val="100000"/>
              </a:lnSpc>
              <a:spcBef>
                <a:spcPts val="0"/>
              </a:spcBef>
              <a:defRPr/>
            </a:pPr>
            <a:endParaRPr lang="nb-NO" sz="2400" b="1" dirty="0"/>
          </a:p>
          <a:p>
            <a:pPr marL="0" indent="0">
              <a:lnSpc>
                <a:spcPct val="100000"/>
              </a:lnSpc>
              <a:spcBef>
                <a:spcPts val="0"/>
              </a:spcBef>
              <a:buNone/>
              <a:defRPr/>
            </a:pPr>
            <a:r>
              <a:rPr lang="nb-NO" sz="2400" b="1" dirty="0"/>
              <a:t>Kroppslige fornemmelser/reaksjoner: </a:t>
            </a:r>
            <a:r>
              <a:rPr lang="nb-NO" sz="2400" dirty="0"/>
              <a:t>sterke smerter; hode og kropp som </a:t>
            </a:r>
            <a:br>
              <a:rPr lang="nb-NO" sz="2400" dirty="0"/>
            </a:br>
            <a:r>
              <a:rPr lang="nb-NO" sz="2400" dirty="0"/>
              <a:t>ikke fungerer</a:t>
            </a:r>
          </a:p>
          <a:p>
            <a:pPr>
              <a:lnSpc>
                <a:spcPct val="100000"/>
              </a:lnSpc>
              <a:spcBef>
                <a:spcPts val="0"/>
              </a:spcBef>
              <a:defRPr/>
            </a:pPr>
            <a:endParaRPr lang="nb-NO" sz="2400" b="1" dirty="0"/>
          </a:p>
          <a:p>
            <a:pPr marL="0" indent="0">
              <a:lnSpc>
                <a:spcPct val="100000"/>
              </a:lnSpc>
              <a:spcBef>
                <a:spcPts val="0"/>
              </a:spcBef>
              <a:buNone/>
              <a:defRPr/>
            </a:pPr>
            <a:r>
              <a:rPr lang="nb-NO" sz="2400" b="1" dirty="0"/>
              <a:t>Atferd: </a:t>
            </a:r>
            <a:r>
              <a:rPr lang="nb-NO" sz="2400" dirty="0"/>
              <a:t>undersøker </a:t>
            </a:r>
            <a:r>
              <a:rPr lang="nb-NO" sz="2400" dirty="0" err="1"/>
              <a:t>selvmordsmetoder</a:t>
            </a:r>
            <a:r>
              <a:rPr lang="nb-NO" sz="2400" dirty="0"/>
              <a:t>, sjekker/skaffer </a:t>
            </a:r>
            <a:r>
              <a:rPr lang="nb-NO" sz="2400" dirty="0" err="1"/>
              <a:t>selvmordsmidler</a:t>
            </a:r>
            <a:r>
              <a:rPr lang="nb-NO" sz="2400" dirty="0"/>
              <a:t> (piller, tau m.m.), skriver selvmordsbrev, rydder i eget bo for å lette situasjonen for de etterlatte</a:t>
            </a:r>
          </a:p>
        </p:txBody>
      </p:sp>
      <p:pic>
        <p:nvPicPr>
          <p:cNvPr id="5" name="Bilde 4" descr="Et bilde som inneholder tekst, skjermbilde, Parallell, dokument&#10;&#10;Automatisk generert beskrivelse">
            <a:extLst>
              <a:ext uri="{FF2B5EF4-FFF2-40B4-BE49-F238E27FC236}">
                <a16:creationId xmlns:a16="http://schemas.microsoft.com/office/drawing/2014/main" id="{8B103764-8FA6-7763-D32A-8C1623F03487}"/>
              </a:ext>
            </a:extLst>
          </p:cNvPr>
          <p:cNvPicPr>
            <a:picLocks noChangeAspect="1"/>
          </p:cNvPicPr>
          <p:nvPr/>
        </p:nvPicPr>
        <p:blipFill>
          <a:blip r:embed="rId3" cstate="print">
            <a:extLst>
              <a:ext uri="{28A0092B-C50C-407E-A947-70E740481C1C}">
                <a14:useLocalDpi xmlns:a14="http://schemas.microsoft.com/office/drawing/2010/main" val="0"/>
              </a:ext>
            </a:extLst>
          </a:blip>
          <a:srcRect t="2886" b="76162"/>
          <a:stretch/>
        </p:blipFill>
        <p:spPr>
          <a:xfrm>
            <a:off x="5883006" y="549275"/>
            <a:ext cx="5613669" cy="1665091"/>
          </a:xfrm>
          <a:prstGeom prst="rect">
            <a:avLst/>
          </a:prstGeom>
        </p:spPr>
      </p:pic>
    </p:spTree>
    <p:extLst>
      <p:ext uri="{BB962C8B-B14F-4D97-AF65-F5344CB8AC3E}">
        <p14:creationId xmlns:p14="http://schemas.microsoft.com/office/powerpoint/2010/main" val="212999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3304020" cy="1270289"/>
          </a:xfrm>
        </p:spPr>
        <p:txBody>
          <a:bodyPr anchor="t">
            <a:noAutofit/>
          </a:bodyPr>
          <a:lstStyle/>
          <a:p>
            <a:r>
              <a:rPr lang="nb-NO" dirty="0"/>
              <a:t>Hva jeg selv kan gjøre</a:t>
            </a:r>
          </a:p>
        </p:txBody>
      </p:sp>
      <p:sp>
        <p:nvSpPr>
          <p:cNvPr id="3" name="Plassholder for innhold 2"/>
          <p:cNvSpPr>
            <a:spLocks noGrp="1"/>
          </p:cNvSpPr>
          <p:nvPr>
            <p:ph idx="1"/>
          </p:nvPr>
        </p:nvSpPr>
        <p:spPr/>
        <p:txBody>
          <a:bodyPr>
            <a:normAutofit/>
          </a:bodyPr>
          <a:lstStyle/>
          <a:p>
            <a:pPr marL="0" indent="0">
              <a:lnSpc>
                <a:spcPct val="100000"/>
              </a:lnSpc>
              <a:spcBef>
                <a:spcPts val="0"/>
              </a:spcBef>
              <a:buNone/>
              <a:defRPr/>
            </a:pPr>
            <a:r>
              <a:rPr lang="nb-NO" sz="2400" b="1" dirty="0"/>
              <a:t>Indre mestringsstrategier </a:t>
            </a:r>
          </a:p>
          <a:p>
            <a:pPr lvl="1">
              <a:lnSpc>
                <a:spcPct val="100000"/>
              </a:lnSpc>
              <a:spcBef>
                <a:spcPts val="0"/>
              </a:spcBef>
              <a:defRPr/>
            </a:pPr>
            <a:r>
              <a:rPr lang="nb-NO" sz="2000" dirty="0"/>
              <a:t>Mottanker og følelsesfokuserte strategier</a:t>
            </a:r>
          </a:p>
          <a:p>
            <a:pPr lvl="1">
              <a:lnSpc>
                <a:spcPct val="100000"/>
              </a:lnSpc>
              <a:spcBef>
                <a:spcPts val="0"/>
              </a:spcBef>
              <a:defRPr/>
            </a:pPr>
            <a:r>
              <a:rPr lang="nb-NO" sz="2000" dirty="0"/>
              <a:t>Grunner til å leve</a:t>
            </a:r>
          </a:p>
          <a:p>
            <a:pPr lvl="1">
              <a:lnSpc>
                <a:spcPct val="100000"/>
              </a:lnSpc>
              <a:spcBef>
                <a:spcPts val="0"/>
              </a:spcBef>
              <a:defRPr/>
            </a:pPr>
            <a:r>
              <a:rPr lang="nb-NO" sz="2000" dirty="0"/>
              <a:t>Distraherende gjøremål</a:t>
            </a:r>
          </a:p>
          <a:p>
            <a:pPr>
              <a:lnSpc>
                <a:spcPct val="100000"/>
              </a:lnSpc>
              <a:spcBef>
                <a:spcPts val="0"/>
              </a:spcBef>
              <a:defRPr/>
            </a:pPr>
            <a:endParaRPr lang="nb-NO" sz="1600" b="1" dirty="0"/>
          </a:p>
          <a:p>
            <a:pPr marL="0" indent="0">
              <a:lnSpc>
                <a:spcPct val="100000"/>
              </a:lnSpc>
              <a:spcBef>
                <a:spcPts val="0"/>
              </a:spcBef>
              <a:buNone/>
              <a:defRPr/>
            </a:pPr>
            <a:r>
              <a:rPr lang="nb-NO" sz="2400" b="1" dirty="0"/>
              <a:t>Ytre mestringsstrategier</a:t>
            </a:r>
          </a:p>
          <a:p>
            <a:pPr lvl="1">
              <a:lnSpc>
                <a:spcPct val="100000"/>
              </a:lnSpc>
              <a:spcBef>
                <a:spcPts val="0"/>
              </a:spcBef>
              <a:defRPr/>
            </a:pPr>
            <a:r>
              <a:rPr lang="nb-NO" sz="2000" dirty="0"/>
              <a:t>Bruke sosiale situasjoner og samvær med andre som distraksjon</a:t>
            </a:r>
          </a:p>
          <a:p>
            <a:pPr lvl="1">
              <a:lnSpc>
                <a:spcPct val="100000"/>
              </a:lnSpc>
              <a:spcBef>
                <a:spcPts val="0"/>
              </a:spcBef>
              <a:defRPr/>
            </a:pPr>
            <a:r>
              <a:rPr lang="nb-NO" sz="2000" dirty="0"/>
              <a:t>Være fortrolig overfor og be om hjelp fra nære personer </a:t>
            </a:r>
          </a:p>
          <a:p>
            <a:pPr>
              <a:lnSpc>
                <a:spcPct val="100000"/>
              </a:lnSpc>
              <a:spcBef>
                <a:spcPts val="0"/>
              </a:spcBef>
              <a:defRPr/>
            </a:pPr>
            <a:endParaRPr lang="nb-NO" sz="1600" b="1" dirty="0"/>
          </a:p>
          <a:p>
            <a:pPr marL="0" indent="0">
              <a:lnSpc>
                <a:spcPct val="100000"/>
              </a:lnSpc>
              <a:spcBef>
                <a:spcPts val="0"/>
              </a:spcBef>
              <a:buNone/>
              <a:defRPr/>
            </a:pPr>
            <a:r>
              <a:rPr lang="nb-NO" sz="2400" b="1" dirty="0"/>
              <a:t>Profesjonelle hjelpere</a:t>
            </a:r>
          </a:p>
          <a:p>
            <a:pPr lvl="1">
              <a:lnSpc>
                <a:spcPct val="100000"/>
              </a:lnSpc>
              <a:spcBef>
                <a:spcPts val="0"/>
              </a:spcBef>
              <a:defRPr/>
            </a:pPr>
            <a:r>
              <a:rPr lang="nb-NO" sz="2000" dirty="0"/>
              <a:t>Ta kontakt med hjelpeapparatet, ev. døgnåpne krisetjenester </a:t>
            </a:r>
          </a:p>
          <a:p>
            <a:pPr>
              <a:lnSpc>
                <a:spcPct val="100000"/>
              </a:lnSpc>
              <a:spcBef>
                <a:spcPts val="0"/>
              </a:spcBef>
              <a:defRPr/>
            </a:pPr>
            <a:endParaRPr lang="nb-NO" sz="1600" b="1" dirty="0"/>
          </a:p>
          <a:p>
            <a:pPr marL="0" indent="0">
              <a:lnSpc>
                <a:spcPct val="100000"/>
              </a:lnSpc>
              <a:spcBef>
                <a:spcPts val="0"/>
              </a:spcBef>
              <a:buNone/>
              <a:defRPr/>
            </a:pPr>
            <a:r>
              <a:rPr lang="nb-NO" sz="2400" b="1" dirty="0"/>
              <a:t>Gjøre omgivelsene tryggere for seg selv</a:t>
            </a:r>
            <a:endParaRPr lang="nb-NO" sz="2400" dirty="0"/>
          </a:p>
          <a:p>
            <a:pPr lvl="1">
              <a:lnSpc>
                <a:spcPct val="100000"/>
              </a:lnSpc>
              <a:spcBef>
                <a:spcPts val="0"/>
              </a:spcBef>
              <a:defRPr/>
            </a:pPr>
            <a:r>
              <a:rPr lang="nb-NO" sz="2000" dirty="0"/>
              <a:t>Kvitte seg med eller overlate potensielle </a:t>
            </a:r>
            <a:r>
              <a:rPr lang="nb-NO" sz="2000" dirty="0" err="1"/>
              <a:t>selvmordsmidler</a:t>
            </a:r>
            <a:r>
              <a:rPr lang="nb-NO" sz="2000" dirty="0"/>
              <a:t> til andre </a:t>
            </a:r>
            <a:endParaRPr lang="nb-NO" dirty="0"/>
          </a:p>
        </p:txBody>
      </p:sp>
      <p:pic>
        <p:nvPicPr>
          <p:cNvPr id="6" name="Bilde 5" descr="Et bilde som inneholder tekst, skjermbilde, Parallell, dokument&#10;&#10;Automatisk generert beskrivelse">
            <a:extLst>
              <a:ext uri="{FF2B5EF4-FFF2-40B4-BE49-F238E27FC236}">
                <a16:creationId xmlns:a16="http://schemas.microsoft.com/office/drawing/2014/main" id="{9AEE6902-8A38-1339-94D7-3BDF3A0B08A7}"/>
              </a:ext>
            </a:extLst>
          </p:cNvPr>
          <p:cNvPicPr>
            <a:picLocks noChangeAspect="1"/>
          </p:cNvPicPr>
          <p:nvPr/>
        </p:nvPicPr>
        <p:blipFill>
          <a:blip r:embed="rId3" cstate="print">
            <a:extLst>
              <a:ext uri="{28A0092B-C50C-407E-A947-70E740481C1C}">
                <a14:useLocalDpi xmlns:a14="http://schemas.microsoft.com/office/drawing/2010/main" val="0"/>
              </a:ext>
            </a:extLst>
          </a:blip>
          <a:srcRect t="2885" b="57294"/>
          <a:stretch/>
        </p:blipFill>
        <p:spPr>
          <a:xfrm>
            <a:off x="6057689" y="549275"/>
            <a:ext cx="5438986" cy="3066122"/>
          </a:xfrm>
          <a:prstGeom prst="rect">
            <a:avLst/>
          </a:prstGeom>
        </p:spPr>
      </p:pic>
    </p:spTree>
    <p:extLst>
      <p:ext uri="{BB962C8B-B14F-4D97-AF65-F5344CB8AC3E}">
        <p14:creationId xmlns:p14="http://schemas.microsoft.com/office/powerpoint/2010/main" val="245687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Avtaler om hjelp</a:t>
            </a:r>
          </a:p>
        </p:txBody>
      </p:sp>
      <p:sp>
        <p:nvSpPr>
          <p:cNvPr id="3" name="Plassholder for innhold 2"/>
          <p:cNvSpPr>
            <a:spLocks noGrp="1"/>
          </p:cNvSpPr>
          <p:nvPr>
            <p:ph idx="1"/>
          </p:nvPr>
        </p:nvSpPr>
        <p:spPr/>
        <p:txBody>
          <a:bodyPr>
            <a:normAutofit/>
          </a:bodyPr>
          <a:lstStyle/>
          <a:p>
            <a:pPr marL="0" indent="0">
              <a:lnSpc>
                <a:spcPct val="100000"/>
              </a:lnSpc>
              <a:spcBef>
                <a:spcPts val="0"/>
              </a:spcBef>
              <a:buNone/>
              <a:defRPr/>
            </a:pPr>
            <a:r>
              <a:rPr lang="nb-NO" b="1" dirty="0"/>
              <a:t>Hva kan mine profesjonelle hjelpere gjøre?</a:t>
            </a:r>
          </a:p>
          <a:p>
            <a:pPr lvl="1"/>
            <a:r>
              <a:rPr lang="nb-NO" dirty="0"/>
              <a:t>Tilby "øyeblikkelig-hjelp-time"</a:t>
            </a:r>
          </a:p>
          <a:p>
            <a:pPr lvl="1"/>
            <a:r>
              <a:rPr lang="nb-NO" dirty="0"/>
              <a:t>Hjelpe med å utforske hva selvmordstankene kommer av</a:t>
            </a:r>
          </a:p>
          <a:p>
            <a:pPr lvl="1"/>
            <a:r>
              <a:rPr lang="nb-NO" dirty="0"/>
              <a:t>Jobbe med mestring av smertefulle tanker og følelser</a:t>
            </a:r>
          </a:p>
          <a:p>
            <a:pPr lvl="1"/>
            <a:r>
              <a:rPr lang="nb-NO" dirty="0"/>
              <a:t>Se på mulige endringer i medisindose</a:t>
            </a:r>
          </a:p>
          <a:p>
            <a:pPr lvl="1"/>
            <a:r>
              <a:rPr lang="nb-NO" dirty="0"/>
              <a:t>Sørge for innleggelse hvis det er nødvendig</a:t>
            </a:r>
          </a:p>
        </p:txBody>
      </p:sp>
      <p:pic>
        <p:nvPicPr>
          <p:cNvPr id="4" name="Bilde 3" descr="Et bilde som inneholder tekst, skjermbilde, Parallell, dokument&#10;&#10;Automatisk generert beskrivelse">
            <a:extLst>
              <a:ext uri="{FF2B5EF4-FFF2-40B4-BE49-F238E27FC236}">
                <a16:creationId xmlns:a16="http://schemas.microsoft.com/office/drawing/2014/main" id="{9F23878C-C6EB-5F3D-B217-700E3A7E7A8E}"/>
              </a:ext>
            </a:extLst>
          </p:cNvPr>
          <p:cNvPicPr>
            <a:picLocks noChangeAspect="1"/>
          </p:cNvPicPr>
          <p:nvPr/>
        </p:nvPicPr>
        <p:blipFill>
          <a:blip r:embed="rId3" cstate="print">
            <a:extLst>
              <a:ext uri="{28A0092B-C50C-407E-A947-70E740481C1C}">
                <a14:useLocalDpi xmlns:a14="http://schemas.microsoft.com/office/drawing/2010/main" val="0"/>
              </a:ext>
            </a:extLst>
          </a:blip>
          <a:srcRect t="2886" b="76162"/>
          <a:stretch/>
        </p:blipFill>
        <p:spPr>
          <a:xfrm>
            <a:off x="5883006" y="549275"/>
            <a:ext cx="5613669" cy="1665091"/>
          </a:xfrm>
          <a:prstGeom prst="rect">
            <a:avLst/>
          </a:prstGeom>
        </p:spPr>
      </p:pic>
    </p:spTree>
    <p:extLst>
      <p:ext uri="{BB962C8B-B14F-4D97-AF65-F5344CB8AC3E}">
        <p14:creationId xmlns:p14="http://schemas.microsoft.com/office/powerpoint/2010/main" val="275237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Avtaler om hjelp (2)</a:t>
            </a:r>
          </a:p>
        </p:txBody>
      </p:sp>
      <p:sp>
        <p:nvSpPr>
          <p:cNvPr id="3" name="Plassholder for innhold 2"/>
          <p:cNvSpPr>
            <a:spLocks noGrp="1"/>
          </p:cNvSpPr>
          <p:nvPr>
            <p:ph idx="1"/>
          </p:nvPr>
        </p:nvSpPr>
        <p:spPr/>
        <p:txBody>
          <a:bodyPr>
            <a:normAutofit/>
          </a:bodyPr>
          <a:lstStyle/>
          <a:p>
            <a:pPr>
              <a:lnSpc>
                <a:spcPct val="100000"/>
              </a:lnSpc>
              <a:spcBef>
                <a:spcPts val="0"/>
              </a:spcBef>
              <a:defRPr/>
            </a:pPr>
            <a:endParaRPr lang="nb-NO" dirty="0"/>
          </a:p>
          <a:p>
            <a:pPr marL="0" indent="0">
              <a:lnSpc>
                <a:spcPct val="100000"/>
              </a:lnSpc>
              <a:spcBef>
                <a:spcPts val="0"/>
              </a:spcBef>
              <a:buNone/>
              <a:defRPr/>
            </a:pPr>
            <a:r>
              <a:rPr lang="nb-NO" b="1" dirty="0"/>
              <a:t>Hva kan mine nære pårørende </a:t>
            </a:r>
            <a:br>
              <a:rPr lang="nb-NO" b="1" dirty="0"/>
            </a:br>
            <a:r>
              <a:rPr lang="nb-NO" b="1" dirty="0"/>
              <a:t>og venner gjøre?</a:t>
            </a:r>
          </a:p>
          <a:p>
            <a:pPr lvl="1"/>
            <a:r>
              <a:rPr lang="nb-NO" dirty="0"/>
              <a:t>Lytte, uttrykke forståelse, unngå å </a:t>
            </a:r>
            <a:br>
              <a:rPr lang="nb-NO" dirty="0"/>
            </a:br>
            <a:r>
              <a:rPr lang="nb-NO" dirty="0"/>
              <a:t>kritisere, foreslå hva som kan hjelpe</a:t>
            </a:r>
          </a:p>
          <a:p>
            <a:pPr lvl="1"/>
            <a:r>
              <a:rPr lang="nb-NO" dirty="0"/>
              <a:t>Være hos meg til jeg føler meg trygg</a:t>
            </a:r>
          </a:p>
          <a:p>
            <a:pPr lvl="1"/>
            <a:r>
              <a:rPr lang="nb-NO" dirty="0"/>
              <a:t>Distrahere meg med hyggelige gjøremål</a:t>
            </a:r>
          </a:p>
          <a:p>
            <a:pPr lvl="1"/>
            <a:r>
              <a:rPr lang="nb-NO" dirty="0"/>
              <a:t>Overta praktiske oppgaver</a:t>
            </a:r>
          </a:p>
          <a:p>
            <a:pPr lvl="1"/>
            <a:r>
              <a:rPr lang="nb-NO" dirty="0"/>
              <a:t>Ringe behandleren og be om time. Ta meg med til legevakten/</a:t>
            </a:r>
            <a:br>
              <a:rPr lang="nb-NO" dirty="0"/>
            </a:br>
            <a:r>
              <a:rPr lang="nb-NO" dirty="0"/>
              <a:t>sykehuset hvis nødvendig</a:t>
            </a:r>
          </a:p>
          <a:p>
            <a:pPr lvl="1"/>
            <a:r>
              <a:rPr lang="nb-NO" dirty="0"/>
              <a:t>Oppbevare våpen eller piller som jeg kan skade meg med</a:t>
            </a:r>
          </a:p>
        </p:txBody>
      </p:sp>
      <p:pic>
        <p:nvPicPr>
          <p:cNvPr id="5" name="Bilde 4" descr="Et bilde som inneholder tekst, skjermbilde, Parallell, dokument&#10;&#10;Automatisk generert beskrivelse">
            <a:extLst>
              <a:ext uri="{FF2B5EF4-FFF2-40B4-BE49-F238E27FC236}">
                <a16:creationId xmlns:a16="http://schemas.microsoft.com/office/drawing/2014/main" id="{B923F59B-57B0-7BC1-CEBD-259005CE2C05}"/>
              </a:ext>
            </a:extLst>
          </p:cNvPr>
          <p:cNvPicPr>
            <a:picLocks noChangeAspect="1"/>
          </p:cNvPicPr>
          <p:nvPr/>
        </p:nvPicPr>
        <p:blipFill>
          <a:blip r:embed="rId3" cstate="print">
            <a:extLst>
              <a:ext uri="{28A0092B-C50C-407E-A947-70E740481C1C}">
                <a14:useLocalDpi xmlns:a14="http://schemas.microsoft.com/office/drawing/2010/main" val="0"/>
              </a:ext>
            </a:extLst>
          </a:blip>
          <a:srcRect t="2885" b="57294"/>
          <a:stretch/>
        </p:blipFill>
        <p:spPr>
          <a:xfrm>
            <a:off x="6057689" y="549275"/>
            <a:ext cx="5438986" cy="3066122"/>
          </a:xfrm>
          <a:prstGeom prst="rect">
            <a:avLst/>
          </a:prstGeom>
        </p:spPr>
      </p:pic>
    </p:spTree>
    <p:extLst>
      <p:ext uri="{BB962C8B-B14F-4D97-AF65-F5344CB8AC3E}">
        <p14:creationId xmlns:p14="http://schemas.microsoft.com/office/powerpoint/2010/main" val="382933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1565852"/>
          </a:xfrm>
        </p:spPr>
        <p:txBody>
          <a:bodyPr anchor="t">
            <a:normAutofit/>
          </a:bodyPr>
          <a:lstStyle/>
          <a:p>
            <a:r>
              <a:rPr lang="nb-NO" dirty="0"/>
              <a:t>Kriseplan for </a:t>
            </a:r>
            <a:br>
              <a:rPr lang="nb-NO" dirty="0"/>
            </a:br>
            <a:r>
              <a:rPr lang="nb-NO" dirty="0"/>
              <a:t>(</a:t>
            </a:r>
            <a:r>
              <a:rPr lang="nb-NO" dirty="0" err="1"/>
              <a:t>hypo</a:t>
            </a:r>
            <a:r>
              <a:rPr lang="nb-NO" dirty="0"/>
              <a:t>)mani</a:t>
            </a:r>
            <a:endParaRPr lang="nb-NO" sz="2800" dirty="0"/>
          </a:p>
        </p:txBody>
      </p:sp>
      <p:sp>
        <p:nvSpPr>
          <p:cNvPr id="4" name="Plassholder for innhold 2"/>
          <p:cNvSpPr>
            <a:spLocks noGrp="1"/>
          </p:cNvSpPr>
          <p:nvPr>
            <p:ph idx="1"/>
          </p:nvPr>
        </p:nvSpPr>
        <p:spPr>
          <a:xfrm>
            <a:off x="695325" y="2413563"/>
            <a:ext cx="10801350" cy="4332143"/>
          </a:xfrm>
        </p:spPr>
        <p:txBody>
          <a:bodyPr numCol="2" anchor="b">
            <a:normAutofit/>
          </a:bodyPr>
          <a:lstStyle/>
          <a:p>
            <a:pPr marL="0" indent="0">
              <a:lnSpc>
                <a:spcPct val="100000"/>
              </a:lnSpc>
              <a:buNone/>
            </a:pPr>
            <a:r>
              <a:rPr lang="nb-NO" altLang="nb-NO" sz="2400" b="1" dirty="0"/>
              <a:t>Eksempler på problemstillinger </a:t>
            </a:r>
            <a:br>
              <a:rPr lang="nb-NO" altLang="nb-NO" sz="2400" b="1" dirty="0"/>
            </a:br>
            <a:r>
              <a:rPr lang="nb-NO" altLang="nb-NO" sz="2400" b="1" dirty="0"/>
              <a:t>vedr. avtaler med andre:</a:t>
            </a:r>
          </a:p>
          <a:p>
            <a:pPr lvl="1">
              <a:lnSpc>
                <a:spcPct val="100000"/>
              </a:lnSpc>
              <a:spcBef>
                <a:spcPts val="1200"/>
              </a:spcBef>
            </a:pPr>
            <a:r>
              <a:rPr lang="nb-NO" altLang="nb-NO" sz="2000" dirty="0"/>
              <a:t>Beløpsgrense på minibankkort eller andre økonomiske restriksjoner?</a:t>
            </a:r>
          </a:p>
          <a:p>
            <a:pPr lvl="1">
              <a:lnSpc>
                <a:spcPct val="100000"/>
              </a:lnSpc>
              <a:spcBef>
                <a:spcPts val="1200"/>
              </a:spcBef>
            </a:pPr>
            <a:r>
              <a:rPr lang="nb-NO" altLang="nb-NO" sz="2000" dirty="0"/>
              <a:t>Hvordan unngå store avgjørelser som du kan angre på i etterkant?</a:t>
            </a:r>
          </a:p>
          <a:p>
            <a:pPr lvl="1">
              <a:lnSpc>
                <a:spcPct val="100000"/>
              </a:lnSpc>
              <a:spcBef>
                <a:spcPts val="1200"/>
              </a:spcBef>
            </a:pPr>
            <a:r>
              <a:rPr lang="nb-NO" altLang="nb-NO" sz="2000" dirty="0"/>
              <a:t>Levere fra seg bilnøkler?</a:t>
            </a:r>
          </a:p>
          <a:p>
            <a:pPr lvl="1">
              <a:lnSpc>
                <a:spcPct val="100000"/>
              </a:lnSpc>
              <a:spcBef>
                <a:spcPts val="1200"/>
              </a:spcBef>
            </a:pPr>
            <a:r>
              <a:rPr lang="nb-NO" altLang="nb-NO" sz="2000" dirty="0"/>
              <a:t>Hvem passer på etterlevelse av medisinering?</a:t>
            </a:r>
          </a:p>
          <a:p>
            <a:pPr lvl="1">
              <a:lnSpc>
                <a:spcPct val="100000"/>
              </a:lnSpc>
              <a:spcBef>
                <a:spcPts val="1200"/>
              </a:spcBef>
            </a:pPr>
            <a:endParaRPr lang="nb-NO" altLang="nb-NO" sz="2000" dirty="0"/>
          </a:p>
          <a:p>
            <a:pPr lvl="1">
              <a:lnSpc>
                <a:spcPct val="100000"/>
              </a:lnSpc>
              <a:spcBef>
                <a:spcPts val="1200"/>
              </a:spcBef>
            </a:pPr>
            <a:endParaRPr lang="nb-NO" altLang="nb-NO" sz="2000" dirty="0"/>
          </a:p>
          <a:p>
            <a:pPr marL="453600" lvl="1" indent="0">
              <a:lnSpc>
                <a:spcPct val="100000"/>
              </a:lnSpc>
              <a:spcBef>
                <a:spcPts val="1200"/>
              </a:spcBef>
              <a:buNone/>
            </a:pPr>
            <a:endParaRPr lang="nb-NO" altLang="nb-NO" sz="2000" dirty="0"/>
          </a:p>
          <a:p>
            <a:pPr lvl="1">
              <a:lnSpc>
                <a:spcPct val="100000"/>
              </a:lnSpc>
              <a:spcBef>
                <a:spcPts val="1200"/>
              </a:spcBef>
            </a:pPr>
            <a:r>
              <a:rPr lang="nb-NO" altLang="nb-NO" sz="2000" dirty="0"/>
              <a:t>Rutiner for rask justering av medisinering?</a:t>
            </a:r>
          </a:p>
          <a:p>
            <a:pPr lvl="1">
              <a:lnSpc>
                <a:spcPct val="100000"/>
              </a:lnSpc>
              <a:spcBef>
                <a:spcPts val="1200"/>
              </a:spcBef>
            </a:pPr>
            <a:r>
              <a:rPr lang="nb-NO" altLang="nb-NO" sz="2000" dirty="0"/>
              <a:t>Hvem ivaretar eventuelle barn?</a:t>
            </a:r>
          </a:p>
          <a:p>
            <a:pPr lvl="1">
              <a:lnSpc>
                <a:spcPct val="100000"/>
              </a:lnSpc>
              <a:spcBef>
                <a:spcPts val="1200"/>
              </a:spcBef>
            </a:pPr>
            <a:r>
              <a:rPr lang="nb-NO" altLang="nb-NO" sz="2000" dirty="0"/>
              <a:t>Hvem varsler jobb / skole / andre om fravær?</a:t>
            </a:r>
          </a:p>
          <a:p>
            <a:pPr lvl="1">
              <a:lnSpc>
                <a:spcPct val="100000"/>
              </a:lnSpc>
              <a:spcBef>
                <a:spcPts val="1200"/>
              </a:spcBef>
            </a:pPr>
            <a:r>
              <a:rPr lang="nb-NO" altLang="nb-NO" sz="2000" dirty="0"/>
              <a:t>Stående avtale med psykisk helsevern om øyeblikkelig hjelp eller forebyggende døgnopphold?</a:t>
            </a:r>
          </a:p>
        </p:txBody>
      </p:sp>
      <p:pic>
        <p:nvPicPr>
          <p:cNvPr id="5" name="Bilde 4">
            <a:extLst>
              <a:ext uri="{FF2B5EF4-FFF2-40B4-BE49-F238E27FC236}">
                <a16:creationId xmlns:a16="http://schemas.microsoft.com/office/drawing/2014/main" id="{007AB73E-C11C-7513-EEB6-4F45E9A82AC0}"/>
              </a:ext>
            </a:extLst>
          </p:cNvPr>
          <p:cNvPicPr>
            <a:picLocks noChangeAspect="1"/>
          </p:cNvPicPr>
          <p:nvPr/>
        </p:nvPicPr>
        <p:blipFill>
          <a:blip r:embed="rId3">
            <a:extLst>
              <a:ext uri="{28A0092B-C50C-407E-A947-70E740481C1C}">
                <a14:useLocalDpi xmlns:a14="http://schemas.microsoft.com/office/drawing/2010/main" val="0"/>
              </a:ext>
            </a:extLst>
          </a:blip>
          <a:srcRect t="2780" b="60872"/>
          <a:stretch/>
        </p:blipFill>
        <p:spPr>
          <a:xfrm>
            <a:off x="5883006" y="549275"/>
            <a:ext cx="5613669" cy="2887579"/>
          </a:xfrm>
          <a:prstGeom prst="rect">
            <a:avLst/>
          </a:prstGeom>
        </p:spPr>
      </p:pic>
    </p:spTree>
    <p:extLst>
      <p:ext uri="{BB962C8B-B14F-4D97-AF65-F5344CB8AC3E}">
        <p14:creationId xmlns:p14="http://schemas.microsoft.com/office/powerpoint/2010/main" val="150705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fade">
                                      <p:cBhvr>
                                        <p:cTn id="25" dur="500"/>
                                        <p:tgtEl>
                                          <p:spTgt spid="4">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fade">
                                      <p:cBhvr>
                                        <p:cTn id="28" dur="500"/>
                                        <p:tgtEl>
                                          <p:spTgt spid="4">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fade">
                                      <p:cBhvr>
                                        <p:cTn id="3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047B0138-875B-8753-C878-16A4EA9421E8}"/>
              </a:ext>
            </a:extLst>
          </p:cNvPr>
          <p:cNvSpPr/>
          <p:nvPr/>
        </p:nvSpPr>
        <p:spPr>
          <a:xfrm>
            <a:off x="662425" y="2343484"/>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5F91C7FD-5F7D-292D-486D-156F5DDEF77C}"/>
              </a:ext>
            </a:extLst>
          </p:cNvPr>
          <p:cNvSpPr/>
          <p:nvPr/>
        </p:nvSpPr>
        <p:spPr>
          <a:xfrm>
            <a:off x="662425" y="4057881"/>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0ECAA6AF-9880-106D-EE9C-BFE3E45835FD}"/>
              </a:ext>
            </a:extLst>
          </p:cNvPr>
          <p:cNvSpPr/>
          <p:nvPr/>
        </p:nvSpPr>
        <p:spPr>
          <a:xfrm>
            <a:off x="662425" y="5279459"/>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695325" y="549275"/>
            <a:ext cx="10515600" cy="1200329"/>
          </a:xfrm>
        </p:spPr>
        <p:txBody>
          <a:bodyPr anchor="t"/>
          <a:lstStyle/>
          <a:p>
            <a:r>
              <a:rPr lang="nb-NO" dirty="0"/>
              <a:t>Summegruppe: </a:t>
            </a:r>
            <a:br>
              <a:rPr lang="nb-NO" dirty="0"/>
            </a:br>
            <a:r>
              <a:rPr lang="nb-NO" sz="3600" dirty="0"/>
              <a:t>(</a:t>
            </a:r>
            <a:r>
              <a:rPr lang="nb-NO" sz="3600" dirty="0" err="1"/>
              <a:t>hypo</a:t>
            </a:r>
            <a:r>
              <a:rPr lang="nb-NO" sz="3600" dirty="0"/>
              <a:t>)maniske episoder</a:t>
            </a:r>
          </a:p>
        </p:txBody>
      </p:sp>
      <p:sp>
        <p:nvSpPr>
          <p:cNvPr id="3" name="Plassholder for innhold 2"/>
          <p:cNvSpPr>
            <a:spLocks noGrp="1"/>
          </p:cNvSpPr>
          <p:nvPr>
            <p:ph idx="1"/>
          </p:nvPr>
        </p:nvSpPr>
        <p:spPr>
          <a:xfrm>
            <a:off x="695325" y="1976582"/>
            <a:ext cx="10801350" cy="4332143"/>
          </a:xfrm>
        </p:spPr>
        <p:txBody>
          <a:bodyPr anchor="b">
            <a:normAutofit/>
          </a:bodyPr>
          <a:lstStyle/>
          <a:p>
            <a:pPr marL="514350" indent="-514350">
              <a:buFont typeface="+mj-lt"/>
              <a:buAutoNum type="arabicPeriod"/>
            </a:pPr>
            <a:r>
              <a:rPr lang="nb-NO" sz="3200" dirty="0"/>
              <a:t>Hvilke utfordringer kan oppstå når man </a:t>
            </a:r>
            <a:br>
              <a:rPr lang="nb-NO" sz="3200" dirty="0"/>
            </a:br>
            <a:r>
              <a:rPr lang="nb-NO" sz="3200" dirty="0"/>
              <a:t>er (</a:t>
            </a:r>
            <a:r>
              <a:rPr lang="nb-NO" sz="3200" dirty="0" err="1"/>
              <a:t>hypo</a:t>
            </a:r>
            <a:r>
              <a:rPr lang="nb-NO" sz="3200" dirty="0"/>
              <a:t>)manisk?</a:t>
            </a:r>
          </a:p>
          <a:p>
            <a:pPr marL="514350" indent="-514350">
              <a:buFont typeface="+mj-lt"/>
              <a:buAutoNum type="arabicPeriod"/>
            </a:pPr>
            <a:endParaRPr lang="nb-NO" sz="3200" dirty="0"/>
          </a:p>
          <a:p>
            <a:pPr marL="514350" indent="-514350">
              <a:buFont typeface="+mj-lt"/>
              <a:buAutoNum type="arabicPeriod"/>
            </a:pPr>
            <a:r>
              <a:rPr lang="nb-NO" sz="3200" dirty="0"/>
              <a:t>Velg en utfordring begge kjenner seg igjen i</a:t>
            </a:r>
          </a:p>
          <a:p>
            <a:pPr marL="514350" indent="-514350">
              <a:buFont typeface="+mj-lt"/>
              <a:buAutoNum type="arabicPeriod"/>
            </a:pPr>
            <a:endParaRPr lang="nb-NO" sz="3200" dirty="0"/>
          </a:p>
          <a:p>
            <a:pPr marL="514350" indent="-514350">
              <a:buFont typeface="+mj-lt"/>
              <a:buAutoNum type="arabicPeriod"/>
            </a:pPr>
            <a:r>
              <a:rPr lang="nb-NO" sz="3200" dirty="0"/>
              <a:t>Hva kan dere selv gjøre i forkant og ev. tidlig i sykdomsfasen, og hva trenger dere hjelp av andre til? </a:t>
            </a:r>
          </a:p>
        </p:txBody>
      </p:sp>
      <p:pic>
        <p:nvPicPr>
          <p:cNvPr id="5" name="Bilde 4">
            <a:extLst>
              <a:ext uri="{FF2B5EF4-FFF2-40B4-BE49-F238E27FC236}">
                <a16:creationId xmlns:a16="http://schemas.microsoft.com/office/drawing/2014/main" id="{7827E4C7-2984-5064-DD59-D7A6D80B07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240968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3"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9C10CB90-68A6-041F-70F6-209EE69A23C1}"/>
              </a:ext>
            </a:extLst>
          </p:cNvPr>
          <p:cNvSpPr/>
          <p:nvPr/>
        </p:nvSpPr>
        <p:spPr>
          <a:xfrm>
            <a:off x="659236" y="182831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a:extLst>
              <a:ext uri="{FF2B5EF4-FFF2-40B4-BE49-F238E27FC236}">
                <a16:creationId xmlns:a16="http://schemas.microsoft.com/office/drawing/2014/main" id="{443024BA-37E6-9D37-C5FB-3FB0E4B8E5C8}"/>
              </a:ext>
            </a:extLst>
          </p:cNvPr>
          <p:cNvSpPr/>
          <p:nvPr/>
        </p:nvSpPr>
        <p:spPr>
          <a:xfrm>
            <a:off x="659236" y="292146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81558A6B-9F87-0E3F-D59F-AF66C6FCA2CB}"/>
              </a:ext>
            </a:extLst>
          </p:cNvPr>
          <p:cNvSpPr/>
          <p:nvPr/>
        </p:nvSpPr>
        <p:spPr>
          <a:xfrm>
            <a:off x="659236" y="402837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70B37E19-D510-CD79-9AC3-0243FD617BEE}"/>
              </a:ext>
            </a:extLst>
          </p:cNvPr>
          <p:cNvSpPr/>
          <p:nvPr/>
        </p:nvSpPr>
        <p:spPr>
          <a:xfrm>
            <a:off x="659236" y="475714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6DCBCC0E-4D9B-034A-3E28-AE011A1B3BF2}"/>
              </a:ext>
            </a:extLst>
          </p:cNvPr>
          <p:cNvSpPr/>
          <p:nvPr/>
        </p:nvSpPr>
        <p:spPr>
          <a:xfrm>
            <a:off x="659236" y="585029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tel 1">
            <a:extLst>
              <a:ext uri="{FF2B5EF4-FFF2-40B4-BE49-F238E27FC236}">
                <a16:creationId xmlns:a16="http://schemas.microsoft.com/office/drawing/2014/main" id="{2B624C33-A225-796A-2794-9FAD5277F1A8}"/>
              </a:ext>
            </a:extLst>
          </p:cNvPr>
          <p:cNvSpPr>
            <a:spLocks noGrp="1"/>
          </p:cNvSpPr>
          <p:nvPr>
            <p:ph type="title"/>
          </p:nvPr>
        </p:nvSpPr>
        <p:spPr>
          <a:xfrm>
            <a:off x="695325" y="549275"/>
            <a:ext cx="10515600" cy="701731"/>
          </a:xfrm>
        </p:spPr>
        <p:txBody>
          <a:bodyPr anchor="t"/>
          <a:lstStyle/>
          <a:p>
            <a:r>
              <a:rPr lang="nb-NO" dirty="0">
                <a:latin typeface="+mj-lt"/>
              </a:rPr>
              <a:t>Egenaktivitet til i dag</a:t>
            </a:r>
          </a:p>
        </p:txBody>
      </p:sp>
      <p:sp>
        <p:nvSpPr>
          <p:cNvPr id="10" name="Plassholder for innhold 2">
            <a:extLst>
              <a:ext uri="{FF2B5EF4-FFF2-40B4-BE49-F238E27FC236}">
                <a16:creationId xmlns:a16="http://schemas.microsoft.com/office/drawing/2014/main" id="{B313CADE-3E03-F510-FD69-268189B5918B}"/>
              </a:ext>
            </a:extLst>
          </p:cNvPr>
          <p:cNvSpPr>
            <a:spLocks noGrp="1"/>
          </p:cNvSpPr>
          <p:nvPr>
            <p:ph idx="1"/>
          </p:nvPr>
        </p:nvSpPr>
        <p:spPr>
          <a:xfrm>
            <a:off x="695325" y="1458686"/>
            <a:ext cx="10801350" cy="4850039"/>
          </a:xfrm>
        </p:spPr>
        <p:txBody>
          <a:bodyPr anchor="b">
            <a:noAutofit/>
          </a:bodyPr>
          <a:lstStyle/>
          <a:p>
            <a:pPr marL="514350" indent="-514350">
              <a:lnSpc>
                <a:spcPct val="100000"/>
              </a:lnSpc>
              <a:spcBef>
                <a:spcPts val="0"/>
              </a:spcBef>
              <a:buFont typeface="+mj-lt"/>
              <a:buAutoNum type="arabicPeriod"/>
            </a:pPr>
            <a:r>
              <a:rPr lang="nb-NO" sz="2400" dirty="0"/>
              <a:t>Tenke gjennom om det er flere atferdsendringer som </a:t>
            </a:r>
            <a:br>
              <a:rPr lang="nb-NO" sz="2400" dirty="0"/>
            </a:br>
            <a:r>
              <a:rPr lang="nb-NO" sz="2400" dirty="0"/>
              <a:t>kan fungere som varseltegn for hypomani og depresjon</a:t>
            </a:r>
          </a:p>
          <a:p>
            <a:pPr marL="514350" indent="-514350">
              <a:lnSpc>
                <a:spcPct val="100000"/>
              </a:lnSpc>
              <a:spcBef>
                <a:spcPts val="0"/>
              </a:spcBef>
              <a:buFont typeface="+mj-lt"/>
              <a:buAutoNum type="arabicPeriod"/>
            </a:pPr>
            <a:endParaRPr lang="nb-NO" sz="2400" dirty="0"/>
          </a:p>
          <a:p>
            <a:pPr marL="514350" indent="-514350">
              <a:lnSpc>
                <a:spcPct val="100000"/>
              </a:lnSpc>
              <a:spcBef>
                <a:spcPts val="0"/>
              </a:spcBef>
              <a:buFont typeface="+mj-lt"/>
              <a:buAutoNum type="arabicPeriod"/>
            </a:pPr>
            <a:r>
              <a:rPr lang="nb-NO" sz="2400" dirty="0"/>
              <a:t>Spørre ev. partner eller andre nære om det er spesielle </a:t>
            </a:r>
            <a:br>
              <a:rPr lang="nb-NO" sz="2400" dirty="0"/>
            </a:br>
            <a:r>
              <a:rPr lang="nb-NO" sz="2400" dirty="0"/>
              <a:t>atferdsendringer de har lagt merke til i forkant av affektive episoder</a:t>
            </a:r>
          </a:p>
          <a:p>
            <a:pPr marL="514350" indent="-514350">
              <a:lnSpc>
                <a:spcPct val="100000"/>
              </a:lnSpc>
              <a:spcBef>
                <a:spcPts val="0"/>
              </a:spcBef>
              <a:buFont typeface="+mj-lt"/>
              <a:buAutoNum type="arabicPeriod"/>
            </a:pPr>
            <a:endParaRPr lang="nb-NO" sz="2400" dirty="0"/>
          </a:p>
          <a:p>
            <a:pPr marL="514350" indent="-514350">
              <a:lnSpc>
                <a:spcPct val="100000"/>
              </a:lnSpc>
              <a:spcBef>
                <a:spcPts val="0"/>
              </a:spcBef>
              <a:buFont typeface="+mj-lt"/>
              <a:buAutoNum type="arabicPeriod"/>
            </a:pPr>
            <a:r>
              <a:rPr lang="nb-NO" sz="2400" dirty="0"/>
              <a:t>Formulere minst ett forslag til varseltegn for hver polaritet i </a:t>
            </a:r>
            <a:r>
              <a:rPr lang="nb-NO" sz="2400" b="1" dirty="0"/>
              <a:t>forebyggelsesplanen </a:t>
            </a:r>
          </a:p>
          <a:p>
            <a:pPr marL="514350" indent="-514350">
              <a:lnSpc>
                <a:spcPct val="100000"/>
              </a:lnSpc>
              <a:spcBef>
                <a:spcPts val="0"/>
              </a:spcBef>
              <a:buFont typeface="+mj-lt"/>
              <a:buAutoNum type="arabicPeriod"/>
            </a:pPr>
            <a:endParaRPr lang="nb-NO" sz="2400" b="1" dirty="0"/>
          </a:p>
          <a:p>
            <a:pPr marL="514350" indent="-514350">
              <a:lnSpc>
                <a:spcPct val="100000"/>
              </a:lnSpc>
              <a:spcBef>
                <a:spcPts val="0"/>
              </a:spcBef>
              <a:buFont typeface="+mj-lt"/>
              <a:buAutoNum type="arabicPeriod"/>
            </a:pPr>
            <a:r>
              <a:rPr lang="nb-NO" sz="2400" dirty="0"/>
              <a:t>Tenke videre på de andre spørsmålene fra summegruppen om egne varseltegn på hypomani og depresjon</a:t>
            </a:r>
          </a:p>
          <a:p>
            <a:pPr marL="514350" indent="-514350">
              <a:lnSpc>
                <a:spcPct val="100000"/>
              </a:lnSpc>
              <a:spcBef>
                <a:spcPts val="0"/>
              </a:spcBef>
              <a:buFont typeface="+mj-lt"/>
              <a:buAutoNum type="arabicPeriod"/>
            </a:pPr>
            <a:endParaRPr lang="nb-NO" sz="2400" dirty="0"/>
          </a:p>
          <a:p>
            <a:pPr marL="514350" indent="-514350">
              <a:lnSpc>
                <a:spcPct val="100000"/>
              </a:lnSpc>
              <a:spcBef>
                <a:spcPts val="0"/>
              </a:spcBef>
              <a:buFont typeface="+mj-lt"/>
              <a:buAutoNum type="arabicPeriod"/>
            </a:pPr>
            <a:r>
              <a:rPr lang="nb-NO" sz="2400" dirty="0"/>
              <a:t>Fortsett å registrere i </a:t>
            </a:r>
            <a:r>
              <a:rPr lang="nb-NO" sz="2400" b="1" dirty="0"/>
              <a:t>stemningsdagboken</a:t>
            </a:r>
          </a:p>
        </p:txBody>
      </p:sp>
      <p:pic>
        <p:nvPicPr>
          <p:cNvPr id="11" name="Bilde 10">
            <a:extLst>
              <a:ext uri="{FF2B5EF4-FFF2-40B4-BE49-F238E27FC236}">
                <a16:creationId xmlns:a16="http://schemas.microsoft.com/office/drawing/2014/main" id="{585FA5B4-81E7-E13F-7DE9-7FE847FD11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127513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500"/>
                                        <p:tgtEl>
                                          <p:spTgt spid="10">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500"/>
                                        <p:tgtEl>
                                          <p:spTgt spid="10">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8" end="8"/>
                                            </p:txEl>
                                          </p:spTgt>
                                        </p:tgtEl>
                                        <p:attrNameLst>
                                          <p:attrName>style.visibility</p:attrName>
                                        </p:attrNameLst>
                                      </p:cBhvr>
                                      <p:to>
                                        <p:strVal val="visible"/>
                                      </p:to>
                                    </p:set>
                                    <p:animEffect transition="in" filter="fade">
                                      <p:cBhvr>
                                        <p:cTn id="34" dur="500"/>
                                        <p:tgtEl>
                                          <p:spTgt spid="10">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tel 1"/>
          <p:cNvSpPr>
            <a:spLocks noGrp="1" noChangeArrowheads="1"/>
          </p:cNvSpPr>
          <p:nvPr>
            <p:ph type="title"/>
          </p:nvPr>
        </p:nvSpPr>
        <p:spPr/>
        <p:txBody>
          <a:bodyPr anchor="t"/>
          <a:lstStyle/>
          <a:p>
            <a:r>
              <a:rPr lang="nb-NO" altLang="nb-NO" dirty="0"/>
              <a:t>Når innleggelse er nødvendig</a:t>
            </a:r>
          </a:p>
        </p:txBody>
      </p:sp>
      <p:sp>
        <p:nvSpPr>
          <p:cNvPr id="7171" name="Plassholder for innhold 2"/>
          <p:cNvSpPr>
            <a:spLocks noGrp="1"/>
          </p:cNvSpPr>
          <p:nvPr>
            <p:ph idx="1"/>
          </p:nvPr>
        </p:nvSpPr>
        <p:spPr/>
        <p:txBody>
          <a:bodyPr anchor="b">
            <a:normAutofit/>
          </a:bodyPr>
          <a:lstStyle/>
          <a:p>
            <a:pPr marL="0" indent="0">
              <a:buNone/>
              <a:defRPr/>
            </a:pPr>
            <a:endParaRPr lang="nb-NO" altLang="nb-NO" dirty="0"/>
          </a:p>
          <a:p>
            <a:pPr>
              <a:spcBef>
                <a:spcPts val="1800"/>
              </a:spcBef>
              <a:defRPr/>
            </a:pPr>
            <a:r>
              <a:rPr lang="nb-NO" altLang="nb-NO" dirty="0"/>
              <a:t>Behandling skal om mulig skje frivillig</a:t>
            </a:r>
          </a:p>
          <a:p>
            <a:pPr>
              <a:spcBef>
                <a:spcPts val="1800"/>
              </a:spcBef>
              <a:defRPr/>
            </a:pPr>
            <a:r>
              <a:rPr lang="nb-NO" altLang="nb-NO" dirty="0"/>
              <a:t>Frivillig innleggelse kan i utgangspunktet </a:t>
            </a:r>
            <a:r>
              <a:rPr lang="nb-NO" altLang="nb-NO" u="sng" dirty="0"/>
              <a:t>ikke</a:t>
            </a:r>
            <a:r>
              <a:rPr lang="nb-NO" altLang="nb-NO" dirty="0"/>
              <a:t> gjøres om til tvangsinnleggelse. </a:t>
            </a:r>
          </a:p>
          <a:p>
            <a:pPr lvl="1">
              <a:spcBef>
                <a:spcPts val="1800"/>
              </a:spcBef>
              <a:defRPr/>
            </a:pPr>
            <a:r>
              <a:rPr lang="nb-NO" altLang="nb-NO" dirty="0"/>
              <a:t>Eneste unntak er om man er til overhengende fare for seg selv eller andre</a:t>
            </a:r>
          </a:p>
          <a:p>
            <a:pPr>
              <a:spcBef>
                <a:spcPts val="1800"/>
              </a:spcBef>
              <a:defRPr/>
            </a:pPr>
            <a:r>
              <a:rPr lang="nb-NO" altLang="nb-NO" dirty="0"/>
              <a:t>Tvang skal kun brukes når frivillig behandling er forsøkt eller at det er helt åpenbart at det ikke vil fungere</a:t>
            </a:r>
          </a:p>
        </p:txBody>
      </p:sp>
    </p:spTree>
    <p:extLst>
      <p:ext uri="{BB962C8B-B14F-4D97-AF65-F5344CB8AC3E}">
        <p14:creationId xmlns:p14="http://schemas.microsoft.com/office/powerpoint/2010/main" val="321742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xEl>
                                              <p:pRg st="2" end="2"/>
                                            </p:txEl>
                                          </p:spTgt>
                                        </p:tgtEl>
                                        <p:attrNameLst>
                                          <p:attrName>style.visibility</p:attrName>
                                        </p:attrNameLst>
                                      </p:cBhvr>
                                      <p:to>
                                        <p:strVal val="visible"/>
                                      </p:to>
                                    </p:set>
                                    <p:animEffect transition="in" filter="fade">
                                      <p:cBhvr>
                                        <p:cTn id="10" dur="500"/>
                                        <p:tgtEl>
                                          <p:spTgt spid="717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Effect transition="in" filter="fade">
                                      <p:cBhvr>
                                        <p:cTn id="13" dur="500"/>
                                        <p:tgtEl>
                                          <p:spTgt spid="717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71">
                                            <p:txEl>
                                              <p:pRg st="4" end="4"/>
                                            </p:txEl>
                                          </p:spTgt>
                                        </p:tgtEl>
                                        <p:attrNameLst>
                                          <p:attrName>style.visibility</p:attrName>
                                        </p:attrNameLst>
                                      </p:cBhvr>
                                      <p:to>
                                        <p:strVal val="visible"/>
                                      </p:to>
                                    </p:set>
                                    <p:animEffect transition="in" filter="fade">
                                      <p:cBhvr>
                                        <p:cTn id="16"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Tilfriskningsfasen</a:t>
            </a:r>
          </a:p>
        </p:txBody>
      </p:sp>
      <p:sp>
        <p:nvSpPr>
          <p:cNvPr id="3" name="Plassholder for innhold 2"/>
          <p:cNvSpPr>
            <a:spLocks noGrp="1"/>
          </p:cNvSpPr>
          <p:nvPr>
            <p:ph idx="1"/>
          </p:nvPr>
        </p:nvSpPr>
        <p:spPr>
          <a:xfrm>
            <a:off x="695325" y="1251006"/>
            <a:ext cx="10801350" cy="5057719"/>
          </a:xfrm>
        </p:spPr>
        <p:txBody>
          <a:bodyPr anchor="b">
            <a:normAutofit/>
          </a:bodyPr>
          <a:lstStyle/>
          <a:p>
            <a:pPr marL="0" indent="0">
              <a:buNone/>
            </a:pPr>
            <a:r>
              <a:rPr lang="nb-NO" sz="2400" i="1" dirty="0"/>
              <a:t>Alle disse utrolige følelsene man må ordne opp i. (…) Kredittkort som er inndratt, avviste sjekker som må dekkes, passende forklaringer på jobben, unnskyldninger som må gjøres, uregelmessige minner (hva var det jeg gjorde?), vennskap som er vekk eller uttørket, et ødelagt ekteskap.</a:t>
            </a:r>
            <a:r>
              <a:rPr lang="nb-NO" sz="2400" dirty="0"/>
              <a:t> </a:t>
            </a:r>
          </a:p>
          <a:p>
            <a:pPr marL="0" indent="0" algn="r">
              <a:buNone/>
            </a:pPr>
            <a:r>
              <a:rPr lang="nb-NO" sz="2400" dirty="0"/>
              <a:t>- Kay </a:t>
            </a:r>
            <a:r>
              <a:rPr lang="nb-NO" sz="2400" dirty="0" err="1"/>
              <a:t>Redfield</a:t>
            </a:r>
            <a:r>
              <a:rPr lang="nb-NO" sz="2400" dirty="0"/>
              <a:t> </a:t>
            </a:r>
            <a:r>
              <a:rPr lang="nb-NO" sz="2400" dirty="0" err="1"/>
              <a:t>Jamison</a:t>
            </a:r>
            <a:endParaRPr lang="nb-NO" sz="2400" dirty="0"/>
          </a:p>
          <a:p>
            <a:endParaRPr lang="nb-NO" dirty="0"/>
          </a:p>
          <a:p>
            <a:r>
              <a:rPr lang="nb-NO" dirty="0"/>
              <a:t>Hovedutfordring: sikre bedringsprosessen og unngå tilbakefall</a:t>
            </a:r>
          </a:p>
          <a:p>
            <a:r>
              <a:rPr lang="nb-NO" dirty="0"/>
              <a:t>Delutfordringer:</a:t>
            </a:r>
          </a:p>
          <a:p>
            <a:pPr lvl="1"/>
            <a:r>
              <a:rPr lang="nb-NO" dirty="0"/>
              <a:t>Bearbeiding av psykologiske ettervirkninger</a:t>
            </a:r>
          </a:p>
          <a:p>
            <a:pPr lvl="1"/>
            <a:r>
              <a:rPr lang="nb-NO" dirty="0"/>
              <a:t>Bearbeiding av relasjonelle konsekvenser</a:t>
            </a:r>
          </a:p>
          <a:p>
            <a:pPr lvl="1"/>
            <a:r>
              <a:rPr lang="nb-NO" dirty="0"/>
              <a:t>Håndtering av økonomiske og praktiske konsekvenser</a:t>
            </a:r>
          </a:p>
        </p:txBody>
      </p:sp>
    </p:spTree>
    <p:extLst>
      <p:ext uri="{BB962C8B-B14F-4D97-AF65-F5344CB8AC3E}">
        <p14:creationId xmlns:p14="http://schemas.microsoft.com/office/powerpoint/2010/main" val="404276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Egenaktivitet til neste gang</a:t>
            </a:r>
          </a:p>
        </p:txBody>
      </p:sp>
      <p:sp>
        <p:nvSpPr>
          <p:cNvPr id="3" name="Plassholder for innhold 2"/>
          <p:cNvSpPr>
            <a:spLocks noGrp="1"/>
          </p:cNvSpPr>
          <p:nvPr>
            <p:ph idx="1"/>
          </p:nvPr>
        </p:nvSpPr>
        <p:spPr/>
        <p:txBody>
          <a:bodyPr anchor="b">
            <a:normAutofit/>
          </a:bodyPr>
          <a:lstStyle/>
          <a:p>
            <a:pPr>
              <a:lnSpc>
                <a:spcPct val="110000"/>
              </a:lnSpc>
            </a:pPr>
            <a:r>
              <a:rPr lang="nb-NO" dirty="0"/>
              <a:t>Kriseplan: </a:t>
            </a:r>
          </a:p>
          <a:p>
            <a:pPr lvl="1">
              <a:lnSpc>
                <a:spcPct val="110000"/>
              </a:lnSpc>
            </a:pPr>
            <a:r>
              <a:rPr lang="nb-NO" dirty="0"/>
              <a:t>Noter inn ideene dine fra summegruppene om hva du </a:t>
            </a:r>
            <a:br>
              <a:rPr lang="nb-NO" dirty="0"/>
            </a:br>
            <a:r>
              <a:rPr lang="nb-NO" dirty="0"/>
              <a:t>selv kan gjøre for å bedre situasjonen ved affektive episoder</a:t>
            </a:r>
          </a:p>
          <a:p>
            <a:pPr lvl="1">
              <a:lnSpc>
                <a:spcPct val="110000"/>
              </a:lnSpc>
            </a:pPr>
            <a:r>
              <a:rPr lang="nb-NO" dirty="0"/>
              <a:t>Hvis aktuelt: noter inn tanker om faresignaler og hva du selv kan gjøre </a:t>
            </a:r>
            <a:br>
              <a:rPr lang="nb-NO" dirty="0"/>
            </a:br>
            <a:r>
              <a:rPr lang="nb-NO" dirty="0"/>
              <a:t>ved selvmordstanker </a:t>
            </a:r>
          </a:p>
          <a:p>
            <a:pPr lvl="1">
              <a:lnSpc>
                <a:spcPct val="110000"/>
              </a:lnSpc>
            </a:pPr>
            <a:r>
              <a:rPr lang="nb-NO" dirty="0"/>
              <a:t>Vurder å begynne å snakke med din nærmeste pårørende, behandler eller andre om hvordan hjelp du trenger fra dem ved affektive episoder og ev. selvmordsfare  </a:t>
            </a:r>
          </a:p>
          <a:p>
            <a:pPr>
              <a:lnSpc>
                <a:spcPct val="110000"/>
              </a:lnSpc>
            </a:pPr>
            <a:endParaRPr lang="nb-NO" dirty="0"/>
          </a:p>
          <a:p>
            <a:pPr>
              <a:lnSpc>
                <a:spcPct val="110000"/>
              </a:lnSpc>
            </a:pPr>
            <a:r>
              <a:rPr lang="nb-NO" dirty="0"/>
              <a:t>Fortsette å registrere i stemningsdagboken</a:t>
            </a:r>
          </a:p>
        </p:txBody>
      </p:sp>
      <p:pic>
        <p:nvPicPr>
          <p:cNvPr id="5" name="Bilde 4">
            <a:extLst>
              <a:ext uri="{FF2B5EF4-FFF2-40B4-BE49-F238E27FC236}">
                <a16:creationId xmlns:a16="http://schemas.microsoft.com/office/drawing/2014/main" id="{61F52BDE-801F-F7B0-82CC-F677944266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245186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AEE3CF0A-6240-BA0F-9620-5F47A122CC36}"/>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7" name="LOGO png Rådet for psykisk helse.png" descr="LOGO png Rådet for psykisk helse.png">
            <a:extLst>
              <a:ext uri="{FF2B5EF4-FFF2-40B4-BE49-F238E27FC236}">
                <a16:creationId xmlns:a16="http://schemas.microsoft.com/office/drawing/2014/main" id="{63C8D3CB-39C7-BFC3-74E2-939F241EE1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8" name="Bilde" descr="Bilde">
            <a:extLst>
              <a:ext uri="{FF2B5EF4-FFF2-40B4-BE49-F238E27FC236}">
                <a16:creationId xmlns:a16="http://schemas.microsoft.com/office/drawing/2014/main" id="{A046F55E-36F5-D14F-3EBA-4EE35765E7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9" name="logo_transparent-01.png" descr="logo_transparent-01.png">
            <a:extLst>
              <a:ext uri="{FF2B5EF4-FFF2-40B4-BE49-F238E27FC236}">
                <a16:creationId xmlns:a16="http://schemas.microsoft.com/office/drawing/2014/main" id="{C19DFED0-2F51-F987-EBEC-0F95C77FD156}"/>
              </a:ext>
            </a:extLst>
          </p:cNvPr>
          <p:cNvPicPr>
            <a:picLocks noChangeAspect="1"/>
          </p:cNvPicPr>
          <p:nvPr/>
        </p:nvPicPr>
        <p:blipFill>
          <a:blip r:embed="rId4"/>
          <a:stretch>
            <a:fillRect/>
          </a:stretch>
        </p:blipFill>
        <p:spPr>
          <a:xfrm>
            <a:off x="4117024" y="5365041"/>
            <a:ext cx="2280625" cy="791423"/>
          </a:xfrm>
          <a:prstGeom prst="rect">
            <a:avLst/>
          </a:prstGeom>
          <a:ln w="12700">
            <a:miter lim="400000"/>
          </a:ln>
        </p:spPr>
      </p:pic>
      <p:pic>
        <p:nvPicPr>
          <p:cNvPr id="10" name="50830959051_658d4b82a4_o.png" descr="50830959051_658d4b82a4_o.png">
            <a:extLst>
              <a:ext uri="{FF2B5EF4-FFF2-40B4-BE49-F238E27FC236}">
                <a16:creationId xmlns:a16="http://schemas.microsoft.com/office/drawing/2014/main" id="{1D50E17A-D515-9578-CB22-90A71299DF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F394ACAE-247C-AB51-CA8E-CA5B8BAA8395}"/>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121162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C63764-1DCE-9337-08BB-1F08C4ACA04C}"/>
              </a:ext>
            </a:extLst>
          </p:cNvPr>
          <p:cNvSpPr>
            <a:spLocks noGrp="1"/>
          </p:cNvSpPr>
          <p:nvPr>
            <p:ph type="title"/>
          </p:nvPr>
        </p:nvSpPr>
        <p:spPr/>
        <p:txBody>
          <a:bodyPr/>
          <a:lstStyle/>
          <a:p>
            <a:r>
              <a:rPr lang="nb-NO" dirty="0"/>
              <a:t>Dagens tema</a:t>
            </a:r>
          </a:p>
        </p:txBody>
      </p:sp>
      <p:sp>
        <p:nvSpPr>
          <p:cNvPr id="3" name="Plassholder for innhold 2">
            <a:extLst>
              <a:ext uri="{FF2B5EF4-FFF2-40B4-BE49-F238E27FC236}">
                <a16:creationId xmlns:a16="http://schemas.microsoft.com/office/drawing/2014/main" id="{242F6635-23D8-5B6A-5F66-11BAC5D83FC0}"/>
              </a:ext>
            </a:extLst>
          </p:cNvPr>
          <p:cNvSpPr>
            <a:spLocks noGrp="1"/>
          </p:cNvSpPr>
          <p:nvPr>
            <p:ph idx="1"/>
          </p:nvPr>
        </p:nvSpPr>
        <p:spPr/>
        <p:txBody>
          <a:bodyPr anchor="b"/>
          <a:lstStyle/>
          <a:p>
            <a:r>
              <a:rPr lang="nb-NO" dirty="0"/>
              <a:t>Kriseplan for affektive episoder og selvmordsfare</a:t>
            </a:r>
          </a:p>
          <a:p>
            <a:pPr lvl="1"/>
            <a:r>
              <a:rPr lang="nb-NO" dirty="0"/>
              <a:t>Fordeler</a:t>
            </a:r>
          </a:p>
          <a:p>
            <a:pPr lvl="1"/>
            <a:r>
              <a:rPr lang="nb-NO" dirty="0"/>
              <a:t>Innhold</a:t>
            </a:r>
          </a:p>
          <a:p>
            <a:pPr lvl="1"/>
            <a:r>
              <a:rPr lang="nb-NO" dirty="0"/>
              <a:t>Summegruppe 1: depressive episoder</a:t>
            </a:r>
          </a:p>
          <a:p>
            <a:pPr lvl="1"/>
            <a:r>
              <a:rPr lang="nb-NO" dirty="0"/>
              <a:t>Summegruppe 2: (</a:t>
            </a:r>
            <a:r>
              <a:rPr lang="nb-NO" dirty="0" err="1"/>
              <a:t>hypo</a:t>
            </a:r>
            <a:r>
              <a:rPr lang="nb-NO" dirty="0"/>
              <a:t>)maniske episoder</a:t>
            </a:r>
          </a:p>
          <a:p>
            <a:r>
              <a:rPr lang="nb-NO" dirty="0"/>
              <a:t>Tilfriskningsfasen</a:t>
            </a:r>
          </a:p>
          <a:p>
            <a:r>
              <a:rPr lang="nb-NO" dirty="0"/>
              <a:t>Egenaktivitet</a:t>
            </a:r>
          </a:p>
        </p:txBody>
      </p:sp>
    </p:spTree>
    <p:extLst>
      <p:ext uri="{BB962C8B-B14F-4D97-AF65-F5344CB8AC3E}">
        <p14:creationId xmlns:p14="http://schemas.microsoft.com/office/powerpoint/2010/main" val="19156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Hva er kriseplan for affektive episoder og selvmordsfare?</a:t>
            </a:r>
          </a:p>
        </p:txBody>
      </p:sp>
      <p:sp>
        <p:nvSpPr>
          <p:cNvPr id="3" name="Plassholder for innhold 2"/>
          <p:cNvSpPr>
            <a:spLocks noGrp="1"/>
          </p:cNvSpPr>
          <p:nvPr>
            <p:ph idx="1"/>
          </p:nvPr>
        </p:nvSpPr>
        <p:spPr/>
        <p:txBody>
          <a:bodyPr anchor="b">
            <a:normAutofit/>
          </a:bodyPr>
          <a:lstStyle/>
          <a:p>
            <a:pPr>
              <a:spcBef>
                <a:spcPts val="1800"/>
              </a:spcBef>
            </a:pPr>
            <a:r>
              <a:rPr lang="nb-NO" altLang="nb-NO" dirty="0"/>
              <a:t>En beredskapsplan med avtaler med en selv og andre om:</a:t>
            </a:r>
          </a:p>
          <a:p>
            <a:pPr lvl="1">
              <a:spcBef>
                <a:spcPts val="1800"/>
              </a:spcBef>
            </a:pPr>
            <a:r>
              <a:rPr lang="nb-NO" altLang="nb-NO" dirty="0"/>
              <a:t>hva som skal skje</a:t>
            </a:r>
          </a:p>
          <a:p>
            <a:pPr lvl="1">
              <a:spcBef>
                <a:spcPts val="1800"/>
              </a:spcBef>
            </a:pPr>
            <a:r>
              <a:rPr lang="nb-NO" altLang="nb-NO" dirty="0"/>
              <a:t>hvem som gjør hva </a:t>
            </a:r>
          </a:p>
          <a:p>
            <a:pPr>
              <a:spcBef>
                <a:spcPts val="1800"/>
              </a:spcBef>
            </a:pPr>
            <a:r>
              <a:rPr lang="nb-NO" altLang="nb-NO" dirty="0"/>
              <a:t>Deles med hjelperne</a:t>
            </a:r>
          </a:p>
          <a:p>
            <a:pPr>
              <a:spcBef>
                <a:spcPts val="1800"/>
              </a:spcBef>
            </a:pPr>
            <a:r>
              <a:rPr lang="nb-NO" altLang="nb-NO" dirty="0"/>
              <a:t>Revideres sjeldnere enn en forebyggelsesplan</a:t>
            </a:r>
          </a:p>
          <a:p>
            <a:pPr>
              <a:spcBef>
                <a:spcPts val="1800"/>
              </a:spcBef>
            </a:pPr>
            <a:r>
              <a:rPr lang="nb-NO" altLang="nb-NO" dirty="0"/>
              <a:t>Å koordinere utarbeidelsen selv gir eierskap</a:t>
            </a:r>
          </a:p>
          <a:p>
            <a:pPr>
              <a:spcBef>
                <a:spcPts val="1800"/>
              </a:spcBef>
            </a:pPr>
            <a:r>
              <a:rPr lang="nb-NO" altLang="nb-NO" dirty="0"/>
              <a:t>Bør skje når du er stemningsstabil</a:t>
            </a:r>
          </a:p>
        </p:txBody>
      </p:sp>
    </p:spTree>
    <p:extLst>
      <p:ext uri="{BB962C8B-B14F-4D97-AF65-F5344CB8AC3E}">
        <p14:creationId xmlns:p14="http://schemas.microsoft.com/office/powerpoint/2010/main" val="164504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tel 1"/>
          <p:cNvSpPr>
            <a:spLocks noGrp="1"/>
          </p:cNvSpPr>
          <p:nvPr>
            <p:ph type="title"/>
          </p:nvPr>
        </p:nvSpPr>
        <p:spPr/>
        <p:txBody>
          <a:bodyPr anchor="t">
            <a:normAutofit/>
          </a:bodyPr>
          <a:lstStyle/>
          <a:p>
            <a:r>
              <a:rPr lang="nb-NO" altLang="nb-NO" dirty="0"/>
              <a:t>Tre kriseplaner i en</a:t>
            </a:r>
          </a:p>
        </p:txBody>
      </p:sp>
      <p:sp>
        <p:nvSpPr>
          <p:cNvPr id="37891" name="Plassholder for innhold 2"/>
          <p:cNvSpPr>
            <a:spLocks noGrp="1"/>
          </p:cNvSpPr>
          <p:nvPr>
            <p:ph idx="1"/>
          </p:nvPr>
        </p:nvSpPr>
        <p:spPr/>
        <p:txBody>
          <a:bodyPr anchor="b"/>
          <a:lstStyle/>
          <a:p>
            <a:r>
              <a:rPr lang="nb-NO" altLang="nb-NO" sz="3200" dirty="0"/>
              <a:t>Inneholder egne planer for (avhengig av behov): </a:t>
            </a:r>
          </a:p>
          <a:p>
            <a:endParaRPr lang="nb-NO" altLang="nb-NO" sz="2400" dirty="0"/>
          </a:p>
          <a:p>
            <a:pPr marL="971550" lvl="1" indent="-514350">
              <a:buFont typeface="+mj-lt"/>
              <a:buAutoNum type="arabicPeriod"/>
            </a:pPr>
            <a:r>
              <a:rPr lang="nb-NO" altLang="nb-NO" sz="2800" dirty="0"/>
              <a:t>(</a:t>
            </a:r>
            <a:r>
              <a:rPr lang="nb-NO" altLang="nb-NO" sz="2800" dirty="0" err="1"/>
              <a:t>Hypo</a:t>
            </a:r>
            <a:r>
              <a:rPr lang="nb-NO" altLang="nb-NO" sz="2800" dirty="0"/>
              <a:t>)mani / blandet episode</a:t>
            </a:r>
          </a:p>
          <a:p>
            <a:pPr marL="971550" lvl="1" indent="-514350">
              <a:buFont typeface="+mj-lt"/>
              <a:buAutoNum type="arabicPeriod"/>
            </a:pPr>
            <a:r>
              <a:rPr lang="nb-NO" altLang="nb-NO" sz="2800" dirty="0"/>
              <a:t>Depresjon / blandet episode</a:t>
            </a:r>
          </a:p>
          <a:p>
            <a:pPr marL="971550" lvl="1" indent="-514350">
              <a:buFont typeface="+mj-lt"/>
              <a:buAutoNum type="arabicPeriod"/>
            </a:pPr>
            <a:r>
              <a:rPr lang="nb-NO" altLang="nb-NO" sz="2800" dirty="0"/>
              <a:t>Selvmordsfare</a:t>
            </a:r>
          </a:p>
        </p:txBody>
      </p:sp>
    </p:spTree>
    <p:extLst>
      <p:ext uri="{BB962C8B-B14F-4D97-AF65-F5344CB8AC3E}">
        <p14:creationId xmlns:p14="http://schemas.microsoft.com/office/powerpoint/2010/main" val="287700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91">
                                            <p:txEl>
                                              <p:pRg st="2" end="2"/>
                                            </p:txEl>
                                          </p:spTgt>
                                        </p:tgtEl>
                                        <p:attrNameLst>
                                          <p:attrName>style.visibility</p:attrName>
                                        </p:attrNameLst>
                                      </p:cBhvr>
                                      <p:to>
                                        <p:strVal val="visible"/>
                                      </p:to>
                                    </p:set>
                                    <p:animEffect transition="in" filter="fade">
                                      <p:cBhvr>
                                        <p:cTn id="10" dur="500"/>
                                        <p:tgtEl>
                                          <p:spTgt spid="3789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animEffect transition="in" filter="fade">
                                      <p:cBhvr>
                                        <p:cTn id="13" dur="500"/>
                                        <p:tgtEl>
                                          <p:spTgt spid="3789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891">
                                            <p:txEl>
                                              <p:pRg st="4" end="4"/>
                                            </p:txEl>
                                          </p:spTgt>
                                        </p:tgtEl>
                                        <p:attrNameLst>
                                          <p:attrName>style.visibility</p:attrName>
                                        </p:attrNameLst>
                                      </p:cBhvr>
                                      <p:to>
                                        <p:strVal val="visible"/>
                                      </p:to>
                                    </p:set>
                                    <p:animEffect transition="in" filter="fade">
                                      <p:cBhvr>
                                        <p:cTn id="16"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4D40F77-E848-1583-3DCE-04ADE497B13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0872" y="-84138"/>
            <a:ext cx="13073743" cy="7353980"/>
          </a:xfrm>
          <a:prstGeom prst="rect">
            <a:avLst/>
          </a:prstGeom>
        </p:spPr>
      </p:pic>
      <p:sp>
        <p:nvSpPr>
          <p:cNvPr id="2" name="Tittel 1"/>
          <p:cNvSpPr>
            <a:spLocks noGrp="1"/>
          </p:cNvSpPr>
          <p:nvPr>
            <p:ph type="title" idx="4294967295"/>
          </p:nvPr>
        </p:nvSpPr>
        <p:spPr>
          <a:xfrm>
            <a:off x="695324" y="549275"/>
            <a:ext cx="9820275" cy="1325563"/>
          </a:xfrm>
        </p:spPr>
        <p:txBody>
          <a:bodyPr anchor="t">
            <a:normAutofit/>
          </a:bodyPr>
          <a:lstStyle/>
          <a:p>
            <a:r>
              <a:rPr lang="nb-NO" dirty="0"/>
              <a:t>Fordeler med en god og gjennomførbar kriseplan</a:t>
            </a:r>
          </a:p>
        </p:txBody>
      </p:sp>
    </p:spTree>
    <p:extLst>
      <p:ext uri="{BB962C8B-B14F-4D97-AF65-F5344CB8AC3E}">
        <p14:creationId xmlns:p14="http://schemas.microsoft.com/office/powerpoint/2010/main" val="26715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Andre fordeler</a:t>
            </a:r>
          </a:p>
        </p:txBody>
      </p:sp>
      <p:sp>
        <p:nvSpPr>
          <p:cNvPr id="3" name="Plassholder for innhold 2"/>
          <p:cNvSpPr>
            <a:spLocks noGrp="1"/>
          </p:cNvSpPr>
          <p:nvPr>
            <p:ph idx="1"/>
          </p:nvPr>
        </p:nvSpPr>
        <p:spPr/>
        <p:txBody>
          <a:bodyPr anchor="b">
            <a:normAutofit/>
          </a:bodyPr>
          <a:lstStyle/>
          <a:p>
            <a:pPr marL="0" indent="0">
              <a:buNone/>
            </a:pPr>
            <a:r>
              <a:rPr lang="nb-NO" dirty="0"/>
              <a:t>Et godt samarbeid i prosessen med å utarbeide planen kan bl.a. føre til:</a:t>
            </a:r>
          </a:p>
          <a:p>
            <a:pPr marL="0" indent="0">
              <a:buNone/>
            </a:pPr>
            <a:endParaRPr lang="nb-NO" dirty="0"/>
          </a:p>
          <a:p>
            <a:pPr lvl="1">
              <a:spcBef>
                <a:spcPts val="1800"/>
              </a:spcBef>
            </a:pPr>
            <a:r>
              <a:rPr lang="nb-NO" dirty="0"/>
              <a:t>Større selv- og sykdomsinnsikt</a:t>
            </a:r>
          </a:p>
          <a:p>
            <a:pPr lvl="1">
              <a:spcBef>
                <a:spcPts val="1800"/>
              </a:spcBef>
            </a:pPr>
            <a:r>
              <a:rPr lang="nb-NO" dirty="0"/>
              <a:t>Støttespillere forstår deg bedre, hvordan du fungerer i ulike tilstander og hva du </a:t>
            </a:r>
            <a:r>
              <a:rPr lang="nb-NO" i="1" dirty="0"/>
              <a:t>egentlig</a:t>
            </a:r>
            <a:r>
              <a:rPr lang="nb-NO" dirty="0"/>
              <a:t> ønsker når det er krise</a:t>
            </a:r>
          </a:p>
          <a:p>
            <a:pPr lvl="1">
              <a:spcBef>
                <a:spcPts val="1800"/>
              </a:spcBef>
            </a:pPr>
            <a:r>
              <a:rPr lang="nb-NO" dirty="0"/>
              <a:t>Du forstår dine støttespilleres behov, muligheter og begrensninger bedre</a:t>
            </a:r>
          </a:p>
          <a:p>
            <a:pPr lvl="1">
              <a:spcBef>
                <a:spcPts val="1800"/>
              </a:spcBef>
            </a:pPr>
            <a:r>
              <a:rPr lang="nb-NO" dirty="0"/>
              <a:t>Stressreduksjon og økt trygghet for deg og støttespillerne</a:t>
            </a:r>
          </a:p>
        </p:txBody>
      </p:sp>
    </p:spTree>
    <p:extLst>
      <p:ext uri="{BB962C8B-B14F-4D97-AF65-F5344CB8AC3E}">
        <p14:creationId xmlns:p14="http://schemas.microsoft.com/office/powerpoint/2010/main" val="224076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Hva skal kriseplanen inneholde?</a:t>
            </a:r>
          </a:p>
        </p:txBody>
      </p:sp>
      <p:sp>
        <p:nvSpPr>
          <p:cNvPr id="3" name="Plassholder for innhold 2"/>
          <p:cNvSpPr>
            <a:spLocks noGrp="1"/>
          </p:cNvSpPr>
          <p:nvPr>
            <p:ph idx="1"/>
          </p:nvPr>
        </p:nvSpPr>
        <p:spPr/>
        <p:txBody>
          <a:bodyPr anchor="b"/>
          <a:lstStyle/>
          <a:p>
            <a:pPr marL="514350" indent="-514350">
              <a:buFont typeface="+mj-lt"/>
              <a:buAutoNum type="arabicPeriod"/>
            </a:pPr>
            <a:r>
              <a:rPr lang="nb-NO" dirty="0"/>
              <a:t>Kontaktpersoner</a:t>
            </a:r>
          </a:p>
          <a:p>
            <a:pPr marL="514350" indent="-514350">
              <a:buFont typeface="+mj-lt"/>
              <a:buAutoNum type="arabicPeriod"/>
            </a:pPr>
            <a:r>
              <a:rPr lang="nb-NO" dirty="0"/>
              <a:t>Medikamenter og viktig informasjon om somatisk helse</a:t>
            </a:r>
          </a:p>
          <a:p>
            <a:pPr marL="514350" indent="-514350">
              <a:buFont typeface="+mj-lt"/>
              <a:buAutoNum type="arabicPeriod"/>
            </a:pPr>
            <a:r>
              <a:rPr lang="nb-NO" dirty="0"/>
              <a:t>Eventuelle samtykker til utveksling av helseopplysninger</a:t>
            </a:r>
          </a:p>
          <a:p>
            <a:pPr marL="514350" indent="-514350">
              <a:buFont typeface="+mj-lt"/>
              <a:buAutoNum type="arabicPeriod"/>
            </a:pPr>
            <a:r>
              <a:rPr lang="nb-NO" dirty="0"/>
              <a:t>Klare og realistiske avtaler om hva du selv og andre skal gjøre ved sykdomsepisoder og selvmordsfare</a:t>
            </a:r>
          </a:p>
        </p:txBody>
      </p:sp>
    </p:spTree>
    <p:extLst>
      <p:ext uri="{BB962C8B-B14F-4D97-AF65-F5344CB8AC3E}">
        <p14:creationId xmlns:p14="http://schemas.microsoft.com/office/powerpoint/2010/main" val="255577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2E24BE8A-FF65-9F02-BC49-D68E1BDD45A1}"/>
              </a:ext>
            </a:extLst>
          </p:cNvPr>
          <p:cNvSpPr txBox="1">
            <a:spLocks/>
          </p:cNvSpPr>
          <p:nvPr/>
        </p:nvSpPr>
        <p:spPr>
          <a:xfrm>
            <a:off x="704130" y="54927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a:lstStyle>
          <a:p>
            <a:r>
              <a:rPr lang="nb-NO" sz="3600" dirty="0"/>
              <a:t>Kontaktpersoner</a:t>
            </a:r>
          </a:p>
        </p:txBody>
      </p:sp>
      <p:pic>
        <p:nvPicPr>
          <p:cNvPr id="14" name="Bilde 13" descr="Et bilde som inneholder skjermbilde, mønster, sort og hvit, Symmetri&#10;&#10;Automatisk generert beskrivelse">
            <a:extLst>
              <a:ext uri="{FF2B5EF4-FFF2-40B4-BE49-F238E27FC236}">
                <a16:creationId xmlns:a16="http://schemas.microsoft.com/office/drawing/2014/main" id="{6062901B-8725-6D8D-AE00-9ED1630D1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8867" y="1159637"/>
            <a:ext cx="2327275" cy="2327275"/>
          </a:xfrm>
          <a:prstGeom prst="rect">
            <a:avLst/>
          </a:prstGeom>
        </p:spPr>
      </p:pic>
      <p:pic>
        <p:nvPicPr>
          <p:cNvPr id="7" name="Bilde 6" descr="Et bilde som inneholder tekst, kvittering, skjermbilde, dokument&#10;&#10;Automatisk generert beskrivelse">
            <a:extLst>
              <a:ext uri="{FF2B5EF4-FFF2-40B4-BE49-F238E27FC236}">
                <a16:creationId xmlns:a16="http://schemas.microsoft.com/office/drawing/2014/main" id="{B6A79D28-1E63-0894-100E-C551AB355D4F}"/>
              </a:ext>
            </a:extLst>
          </p:cNvPr>
          <p:cNvPicPr>
            <a:picLocks noChangeAspect="1"/>
          </p:cNvPicPr>
          <p:nvPr/>
        </p:nvPicPr>
        <p:blipFill>
          <a:blip r:embed="rId4" cstate="print">
            <a:extLst>
              <a:ext uri="{28A0092B-C50C-407E-A947-70E740481C1C}">
                <a14:useLocalDpi xmlns:a14="http://schemas.microsoft.com/office/drawing/2010/main" val="0"/>
              </a:ext>
            </a:extLst>
          </a:blip>
          <a:srcRect t="29548" b="20575"/>
          <a:stretch/>
        </p:blipFill>
        <p:spPr>
          <a:xfrm>
            <a:off x="695325" y="1140742"/>
            <a:ext cx="7323989" cy="5167983"/>
          </a:xfrm>
          <a:prstGeom prst="rect">
            <a:avLst/>
          </a:prstGeom>
        </p:spPr>
      </p:pic>
      <p:pic>
        <p:nvPicPr>
          <p:cNvPr id="2" name="Bilde 1" descr="Et bilde som inneholder skjermbilde, mønster, sort og hvit, Symmetri">
            <a:extLst>
              <a:ext uri="{FF2B5EF4-FFF2-40B4-BE49-F238E27FC236}">
                <a16:creationId xmlns:a16="http://schemas.microsoft.com/office/drawing/2014/main" id="{2E8571AE-8720-99F9-5E8D-D4D624C26C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4223" y="3959513"/>
            <a:ext cx="2336351" cy="2336351"/>
          </a:xfrm>
          <a:prstGeom prst="rect">
            <a:avLst/>
          </a:prstGeom>
        </p:spPr>
      </p:pic>
      <p:sp>
        <p:nvSpPr>
          <p:cNvPr id="3" name="TekstSylinder 2">
            <a:extLst>
              <a:ext uri="{FF2B5EF4-FFF2-40B4-BE49-F238E27FC236}">
                <a16:creationId xmlns:a16="http://schemas.microsoft.com/office/drawing/2014/main" id="{045AD5AC-2C64-4BD8-EDBE-CE1E545371DF}"/>
              </a:ext>
            </a:extLst>
          </p:cNvPr>
          <p:cNvSpPr txBox="1"/>
          <p:nvPr/>
        </p:nvSpPr>
        <p:spPr>
          <a:xfrm>
            <a:off x="9449690" y="6244004"/>
            <a:ext cx="1532535" cy="461665"/>
          </a:xfrm>
          <a:prstGeom prst="rect">
            <a:avLst/>
          </a:prstGeom>
          <a:noFill/>
        </p:spPr>
        <p:txBody>
          <a:bodyPr wrap="none" rtlCol="0">
            <a:spAutoFit/>
          </a:bodyPr>
          <a:lstStyle/>
          <a:p>
            <a:r>
              <a:rPr lang="nb-NO" sz="2400" dirty="0"/>
              <a:t>Redigerbar</a:t>
            </a:r>
          </a:p>
        </p:txBody>
      </p:sp>
      <p:sp>
        <p:nvSpPr>
          <p:cNvPr id="4" name="TekstSylinder 3">
            <a:extLst>
              <a:ext uri="{FF2B5EF4-FFF2-40B4-BE49-F238E27FC236}">
                <a16:creationId xmlns:a16="http://schemas.microsoft.com/office/drawing/2014/main" id="{40C7059B-125B-B094-BC78-11351B742E51}"/>
              </a:ext>
            </a:extLst>
          </p:cNvPr>
          <p:cNvSpPr txBox="1"/>
          <p:nvPr/>
        </p:nvSpPr>
        <p:spPr>
          <a:xfrm>
            <a:off x="9876410" y="3427652"/>
            <a:ext cx="585930" cy="461665"/>
          </a:xfrm>
          <a:prstGeom prst="rect">
            <a:avLst/>
          </a:prstGeom>
          <a:noFill/>
        </p:spPr>
        <p:txBody>
          <a:bodyPr wrap="none" rtlCol="0">
            <a:spAutoFit/>
          </a:bodyPr>
          <a:lstStyle/>
          <a:p>
            <a:r>
              <a:rPr lang="nb-NO" sz="2400" dirty="0" err="1"/>
              <a:t>Pdf</a:t>
            </a:r>
            <a:endParaRPr lang="nb-NO" sz="2400" dirty="0"/>
          </a:p>
        </p:txBody>
      </p:sp>
    </p:spTree>
    <p:extLst>
      <p:ext uri="{BB962C8B-B14F-4D97-AF65-F5344CB8AC3E}">
        <p14:creationId xmlns:p14="http://schemas.microsoft.com/office/powerpoint/2010/main" val="288441603"/>
      </p:ext>
    </p:extLst>
  </p:cSld>
  <p:clrMapOvr>
    <a:masterClrMapping/>
  </p:clrMapOvr>
</p:sld>
</file>

<file path=ppt/theme/theme1.xml><?xml version="1.0" encoding="utf-8"?>
<a:theme xmlns:a="http://schemas.openxmlformats.org/drawingml/2006/main" name="VestreViken-EdukasjonBipolar">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reViken-EdukasjonBipolar" id="{BD52AD8F-8991-C64B-AF9E-67B73B08441B}" vid="{03E17B6F-A1A1-DE42-B067-5B62A066DE1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02DF38-D3B0-4238-8D7F-6A61867B38FC}">
  <ds:schemaRefs>
    <ds:schemaRef ds:uri="http://schemas.microsoft.com/sharepoint/v3/contenttype/forms"/>
  </ds:schemaRefs>
</ds:datastoreItem>
</file>

<file path=customXml/itemProps2.xml><?xml version="1.0" encoding="utf-8"?>
<ds:datastoreItem xmlns:ds="http://schemas.openxmlformats.org/officeDocument/2006/customXml" ds:itemID="{DF9F7EE7-C27A-4201-ABAD-D9F8949B08ED}">
  <ds:schemaRefs>
    <ds:schemaRef ds:uri="4d3b1595-9b96-46af-9399-c0ff91dd2e7e"/>
    <ds:schemaRef ds:uri="http://schemas.microsoft.com/office/2006/documentManagement/types"/>
    <ds:schemaRef ds:uri="http://schemas.microsoft.com/office/infopath/2007/PartnerControls"/>
    <ds:schemaRef ds:uri="http://purl.org/dc/terms/"/>
    <ds:schemaRef ds:uri="567e359b-6d16-46d1-9cd0-7fc698a74ca9"/>
    <ds:schemaRef ds:uri="http://purl.org/dc/dcmitype/"/>
    <ds:schemaRef ds:uri="http://schemas.openxmlformats.org/package/2006/metadata/core-properti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9ECE1B7A-6974-4A02-8B8C-DD32B3594C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VestreViken-EdukasjonBipolar</Template>
  <TotalTime>19808</TotalTime>
  <Words>4592</Words>
  <Application>Microsoft Office PowerPoint</Application>
  <PresentationFormat>Widescreen</PresentationFormat>
  <Paragraphs>379</Paragraphs>
  <Slides>23</Slides>
  <Notes>22</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Arial</vt:lpstr>
      <vt:lpstr>Calibri</vt:lpstr>
      <vt:lpstr>Calibri Light</vt:lpstr>
      <vt:lpstr>VestreViken-EdukasjonBipolar</vt:lpstr>
      <vt:lpstr>Forberedelser til affektive episoder</vt:lpstr>
      <vt:lpstr>Egenaktivitet til i dag</vt:lpstr>
      <vt:lpstr>Dagens tema</vt:lpstr>
      <vt:lpstr>Hva er kriseplan for affektive episoder og selvmordsfare?</vt:lpstr>
      <vt:lpstr>Tre kriseplaner i en</vt:lpstr>
      <vt:lpstr>Fordeler med en god og gjennomførbar kriseplan</vt:lpstr>
      <vt:lpstr>Andre fordeler</vt:lpstr>
      <vt:lpstr>Hva skal kriseplanen inneholde?</vt:lpstr>
      <vt:lpstr>PowerPoint-presentasjon</vt:lpstr>
      <vt:lpstr>PowerPoint-presentasjon</vt:lpstr>
      <vt:lpstr>Kriseplan for depresjon Avtaler med meg selv og andre</vt:lpstr>
      <vt:lpstr>Summegruppe:  depressive episoder</vt:lpstr>
      <vt:lpstr>Kriseplan ved selvmordsfare</vt:lpstr>
      <vt:lpstr>Eksempler på faresignaler</vt:lpstr>
      <vt:lpstr>Hva jeg selv kan gjøre</vt:lpstr>
      <vt:lpstr>Avtaler om hjelp</vt:lpstr>
      <vt:lpstr>Avtaler om hjelp (2)</vt:lpstr>
      <vt:lpstr>Kriseplan for  (hypo)mani</vt:lpstr>
      <vt:lpstr>Summegruppe:  (hypo)maniske episoder</vt:lpstr>
      <vt:lpstr>Når innleggelse er nødvendig</vt:lpstr>
      <vt:lpstr>Tilfriskningsfasen</vt:lpstr>
      <vt:lpstr>Egenaktivitet til neste gang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Nina Kristin Løvdok</cp:lastModifiedBy>
  <cp:revision>568</cp:revision>
  <dcterms:created xsi:type="dcterms:W3CDTF">2022-04-25T12:49:33Z</dcterms:created>
  <dcterms:modified xsi:type="dcterms:W3CDTF">2025-01-08T11:41:05Z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