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6" r:id="rId5"/>
    <p:sldId id="404" r:id="rId6"/>
    <p:sldId id="329" r:id="rId7"/>
    <p:sldId id="370" r:id="rId8"/>
    <p:sldId id="362" r:id="rId9"/>
    <p:sldId id="379" r:id="rId10"/>
    <p:sldId id="381" r:id="rId11"/>
    <p:sldId id="380" r:id="rId12"/>
    <p:sldId id="382" r:id="rId13"/>
    <p:sldId id="330" r:id="rId14"/>
    <p:sldId id="376" r:id="rId15"/>
    <p:sldId id="383" r:id="rId16"/>
    <p:sldId id="331" r:id="rId17"/>
    <p:sldId id="339" r:id="rId18"/>
    <p:sldId id="364" r:id="rId19"/>
    <p:sldId id="402" r:id="rId20"/>
    <p:sldId id="405" r:id="rId21"/>
    <p:sldId id="306"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hNC/47p0RcRwek3Ir+a1w==" hashData="49zp2MnorPBGXf0Rqa6w1sPyxkv3EuIoGh3HAK+eeMqbNClCvl5H9uY8WlK70OFLw/sxbCfI9xm6tGzH5SZPqA=="/>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21" clrIdx="0">
    <p:extLst>
      <p:ext uri="{19B8F6BF-5375-455C-9EA6-DF929625EA0E}">
        <p15:presenceInfo xmlns:p15="http://schemas.microsoft.com/office/powerpoint/2012/main" userId="S-1-5-21-1370250876-1709593646-2220234579-362784" providerId="AD"/>
      </p:ext>
    </p:extLst>
  </p:cmAuthor>
  <p:cmAuthor id="2" name="Dag Vegard Skjelstad" initials="DVS" lastIdx="25" clrIdx="1">
    <p:extLst>
      <p:ext uri="{19B8F6BF-5375-455C-9EA6-DF929625EA0E}">
        <p15:presenceInfo xmlns:p15="http://schemas.microsoft.com/office/powerpoint/2012/main" userId="S-1-5-21-1370250876-1709593646-2220234579-8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25" autoAdjust="0"/>
    <p:restoredTop sz="72677" autoAdjust="0"/>
  </p:normalViewPr>
  <p:slideViewPr>
    <p:cSldViewPr snapToGrid="0">
      <p:cViewPr varScale="1">
        <p:scale>
          <a:sx n="112" d="100"/>
          <a:sy n="112" d="100"/>
        </p:scale>
        <p:origin x="1764" y="96"/>
      </p:cViewPr>
      <p:guideLst/>
    </p:cSldViewPr>
  </p:slideViewPr>
  <p:notesTextViewPr>
    <p:cViewPr>
      <p:scale>
        <a:sx n="1" d="1"/>
        <a:sy n="1" d="1"/>
      </p:scale>
      <p:origin x="0" y="0"/>
    </p:cViewPr>
  </p:notesTextViewPr>
  <p:notesViewPr>
    <p:cSldViewPr snapToGrid="0">
      <p:cViewPr varScale="1">
        <p:scale>
          <a:sx n="109" d="100"/>
          <a:sy n="109" d="100"/>
        </p:scale>
        <p:origin x="237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F0E4068C-92E4-4891-9ACD-D1097AACDF74}"/>
    <pc:docChg chg="modSld">
      <pc:chgData name="Nina Kristin Løvdok" userId="62ae59db-cace-40e6-9d63-3512713a97cb" providerId="ADAL" clId="{F0E4068C-92E4-4891-9ACD-D1097AACDF74}" dt="2025-01-08T11:38:38.498" v="20" actId="6549"/>
      <pc:docMkLst>
        <pc:docMk/>
      </pc:docMkLst>
      <pc:sldChg chg="modNotesTx">
        <pc:chgData name="Nina Kristin Løvdok" userId="62ae59db-cace-40e6-9d63-3512713a97cb" providerId="ADAL" clId="{F0E4068C-92E4-4891-9ACD-D1097AACDF74}" dt="2025-01-08T11:31:46.498" v="0" actId="20577"/>
        <pc:sldMkLst>
          <pc:docMk/>
          <pc:sldMk cId="5838079" sldId="256"/>
        </pc:sldMkLst>
      </pc:sldChg>
      <pc:sldChg chg="modNotesTx">
        <pc:chgData name="Nina Kristin Løvdok" userId="62ae59db-cace-40e6-9d63-3512713a97cb" providerId="ADAL" clId="{F0E4068C-92E4-4891-9ACD-D1097AACDF74}" dt="2025-01-08T11:31:56.625" v="2" actId="6549"/>
        <pc:sldMkLst>
          <pc:docMk/>
          <pc:sldMk cId="433259956" sldId="329"/>
        </pc:sldMkLst>
      </pc:sldChg>
      <pc:sldChg chg="modNotesTx">
        <pc:chgData name="Nina Kristin Løvdok" userId="62ae59db-cace-40e6-9d63-3512713a97cb" providerId="ADAL" clId="{F0E4068C-92E4-4891-9ACD-D1097AACDF74}" dt="2025-01-08T11:34:44.098" v="14" actId="6549"/>
        <pc:sldMkLst>
          <pc:docMk/>
          <pc:sldMk cId="2520277430" sldId="331"/>
        </pc:sldMkLst>
      </pc:sldChg>
      <pc:sldChg chg="modNotesTx">
        <pc:chgData name="Nina Kristin Løvdok" userId="62ae59db-cace-40e6-9d63-3512713a97cb" providerId="ADAL" clId="{F0E4068C-92E4-4891-9ACD-D1097AACDF74}" dt="2025-01-08T11:37:10.053" v="15" actId="6549"/>
        <pc:sldMkLst>
          <pc:docMk/>
          <pc:sldMk cId="1877889274" sldId="339"/>
        </pc:sldMkLst>
      </pc:sldChg>
      <pc:sldChg chg="modNotesTx">
        <pc:chgData name="Nina Kristin Løvdok" userId="62ae59db-cace-40e6-9d63-3512713a97cb" providerId="ADAL" clId="{F0E4068C-92E4-4891-9ACD-D1097AACDF74}" dt="2025-01-08T11:32:12.785" v="4" actId="6549"/>
        <pc:sldMkLst>
          <pc:docMk/>
          <pc:sldMk cId="794429433" sldId="362"/>
        </pc:sldMkLst>
      </pc:sldChg>
      <pc:sldChg chg="modNotesTx">
        <pc:chgData name="Nina Kristin Løvdok" userId="62ae59db-cace-40e6-9d63-3512713a97cb" providerId="ADAL" clId="{F0E4068C-92E4-4891-9ACD-D1097AACDF74}" dt="2025-01-08T11:37:45.522" v="16" actId="6549"/>
        <pc:sldMkLst>
          <pc:docMk/>
          <pc:sldMk cId="35445675" sldId="364"/>
        </pc:sldMkLst>
      </pc:sldChg>
      <pc:sldChg chg="modNotesTx">
        <pc:chgData name="Nina Kristin Løvdok" userId="62ae59db-cace-40e6-9d63-3512713a97cb" providerId="ADAL" clId="{F0E4068C-92E4-4891-9ACD-D1097AACDF74}" dt="2025-01-08T11:32:02.960" v="3" actId="6549"/>
        <pc:sldMkLst>
          <pc:docMk/>
          <pc:sldMk cId="2796921577" sldId="370"/>
        </pc:sldMkLst>
      </pc:sldChg>
      <pc:sldChg chg="modNotesTx">
        <pc:chgData name="Nina Kristin Løvdok" userId="62ae59db-cace-40e6-9d63-3512713a97cb" providerId="ADAL" clId="{F0E4068C-92E4-4891-9ACD-D1097AACDF74}" dt="2025-01-08T11:34:25.916" v="12" actId="20577"/>
        <pc:sldMkLst>
          <pc:docMk/>
          <pc:sldMk cId="2786890988" sldId="376"/>
        </pc:sldMkLst>
      </pc:sldChg>
      <pc:sldChg chg="modNotesTx">
        <pc:chgData name="Nina Kristin Løvdok" userId="62ae59db-cace-40e6-9d63-3512713a97cb" providerId="ADAL" clId="{F0E4068C-92E4-4891-9ACD-D1097AACDF74}" dt="2025-01-08T11:32:18.503" v="5" actId="6549"/>
        <pc:sldMkLst>
          <pc:docMk/>
          <pc:sldMk cId="2051989786" sldId="379"/>
        </pc:sldMkLst>
      </pc:sldChg>
      <pc:sldChg chg="modNotesTx">
        <pc:chgData name="Nina Kristin Løvdok" userId="62ae59db-cace-40e6-9d63-3512713a97cb" providerId="ADAL" clId="{F0E4068C-92E4-4891-9ACD-D1097AACDF74}" dt="2025-01-08T11:33:36.163" v="7" actId="6549"/>
        <pc:sldMkLst>
          <pc:docMk/>
          <pc:sldMk cId="1193255569" sldId="380"/>
        </pc:sldMkLst>
      </pc:sldChg>
      <pc:sldChg chg="modNotesTx">
        <pc:chgData name="Nina Kristin Løvdok" userId="62ae59db-cace-40e6-9d63-3512713a97cb" providerId="ADAL" clId="{F0E4068C-92E4-4891-9ACD-D1097AACDF74}" dt="2025-01-08T11:33:13.507" v="6" actId="6549"/>
        <pc:sldMkLst>
          <pc:docMk/>
          <pc:sldMk cId="1886308525" sldId="381"/>
        </pc:sldMkLst>
      </pc:sldChg>
      <pc:sldChg chg="modNotesTx">
        <pc:chgData name="Nina Kristin Løvdok" userId="62ae59db-cace-40e6-9d63-3512713a97cb" providerId="ADAL" clId="{F0E4068C-92E4-4891-9ACD-D1097AACDF74}" dt="2025-01-08T11:34:06.339" v="8" actId="6549"/>
        <pc:sldMkLst>
          <pc:docMk/>
          <pc:sldMk cId="3682483558" sldId="382"/>
        </pc:sldMkLst>
      </pc:sldChg>
      <pc:sldChg chg="modNotesTx">
        <pc:chgData name="Nina Kristin Løvdok" userId="62ae59db-cace-40e6-9d63-3512713a97cb" providerId="ADAL" clId="{F0E4068C-92E4-4891-9ACD-D1097AACDF74}" dt="2025-01-08T11:34:39.330" v="13" actId="6549"/>
        <pc:sldMkLst>
          <pc:docMk/>
          <pc:sldMk cId="2811563429" sldId="383"/>
        </pc:sldMkLst>
      </pc:sldChg>
      <pc:sldChg chg="modNotesTx">
        <pc:chgData name="Nina Kristin Løvdok" userId="62ae59db-cace-40e6-9d63-3512713a97cb" providerId="ADAL" clId="{F0E4068C-92E4-4891-9ACD-D1097AACDF74}" dt="2025-01-08T11:37:56.977" v="17" actId="6549"/>
        <pc:sldMkLst>
          <pc:docMk/>
          <pc:sldMk cId="2120417642" sldId="402"/>
        </pc:sldMkLst>
      </pc:sldChg>
      <pc:sldChg chg="modNotesTx">
        <pc:chgData name="Nina Kristin Løvdok" userId="62ae59db-cace-40e6-9d63-3512713a97cb" providerId="ADAL" clId="{F0E4068C-92E4-4891-9ACD-D1097AACDF74}" dt="2025-01-08T11:31:50.671" v="1" actId="20577"/>
        <pc:sldMkLst>
          <pc:docMk/>
          <pc:sldMk cId="3747258445" sldId="404"/>
        </pc:sldMkLst>
      </pc:sldChg>
      <pc:sldChg chg="modNotesTx">
        <pc:chgData name="Nina Kristin Løvdok" userId="62ae59db-cace-40e6-9d63-3512713a97cb" providerId="ADAL" clId="{F0E4068C-92E4-4891-9ACD-D1097AACDF74}" dt="2025-01-08T11:38:38.498" v="20" actId="6549"/>
        <pc:sldMkLst>
          <pc:docMk/>
          <pc:sldMk cId="1852680911"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40955-6113-4BA5-BD62-E47F363EA2CF}" type="datetimeFigureOut">
              <a:rPr lang="nb-NO" smtClean="0"/>
              <a:t>08.01.2025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5FB40-6131-4A19-980F-C35235EF2C4A}" type="slidenum">
              <a:rPr lang="nb-NO" smtClean="0"/>
              <a:t>‹#›</a:t>
            </a:fld>
            <a:endParaRPr lang="nb-NO"/>
          </a:p>
        </p:txBody>
      </p:sp>
    </p:spTree>
    <p:extLst>
      <p:ext uri="{BB962C8B-B14F-4D97-AF65-F5344CB8AC3E}">
        <p14:creationId xmlns:p14="http://schemas.microsoft.com/office/powerpoint/2010/main" val="7262650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helsedirektoratet.no/rundskriv/helsepersonelloven-med-kommentarer/krav-til-helsepersonells-yrkesutovelse/-10a.helsepersonells-plikt-til-a-bidra-til-a-ivareta-mindrearige-barn-som-parorend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usfrihverdag.no/nettver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a:t>
            </a:fld>
            <a:endParaRPr lang="nb-NO"/>
          </a:p>
        </p:txBody>
      </p:sp>
    </p:spTree>
    <p:extLst>
      <p:ext uri="{BB962C8B-B14F-4D97-AF65-F5344CB8AC3E}">
        <p14:creationId xmlns:p14="http://schemas.microsoft.com/office/powerpoint/2010/main" val="160093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p>
          <a:p>
            <a:pPr marL="342900" indent="-342900" algn="l">
              <a:buFont typeface="Arial" panose="020B0604020202020204" pitchFamily="34" charset="0"/>
              <a:buChar char="•"/>
            </a:pPr>
            <a:r>
              <a:rPr lang="nb-NO" sz="1100" dirty="0"/>
              <a:t>Barn blir i likhet med voksne stresset av lav kontroll, lav forutsigbarhet og lav sosial støtte</a:t>
            </a:r>
          </a:p>
          <a:p>
            <a:pPr marL="457200" lvl="1" indent="0" algn="l">
              <a:buFont typeface="Arial" panose="020B0604020202020204" pitchFamily="34" charset="0"/>
              <a:buNone/>
            </a:pPr>
            <a:r>
              <a:rPr lang="nb-NO" sz="1100" dirty="0"/>
              <a:t>- Det som er uforståelig og uforutsigbart skaper usikkerhet, uro og engstelse</a:t>
            </a:r>
          </a:p>
          <a:p>
            <a:pPr marL="342900" indent="-342900" algn="l">
              <a:buFont typeface="Arial" panose="020B0604020202020204" pitchFamily="34" charset="0"/>
              <a:buChar char="•"/>
            </a:pPr>
            <a:r>
              <a:rPr lang="nb-NO" sz="1100" dirty="0"/>
              <a:t>Barn har begrensede forklaringsmodeller</a:t>
            </a:r>
          </a:p>
          <a:p>
            <a:pPr marL="457200" lvl="1" indent="0" algn="l">
              <a:buFont typeface="Arial" panose="020B0604020202020204" pitchFamily="34" charset="0"/>
              <a:buNone/>
            </a:pPr>
            <a:r>
              <a:rPr lang="nb-NO" sz="1100" dirty="0"/>
              <a:t>- Fravær av informasjon gjør at de leter etter forklaringer i egen væremåte, noe som igjen kan resultere i skyldfølelse</a:t>
            </a:r>
          </a:p>
          <a:p>
            <a:pPr marL="342900" indent="-342900" algn="l">
              <a:buFont typeface="Arial" panose="020B0604020202020204" pitchFamily="34" charset="0"/>
              <a:buChar char="•"/>
            </a:pPr>
            <a:r>
              <a:rPr lang="nb-NO" sz="1100" dirty="0"/>
              <a:t>Barn trenger å forstå hva som foregår</a:t>
            </a:r>
          </a:p>
          <a:p>
            <a:pPr marL="342900" indent="-342900" algn="l">
              <a:buFont typeface="Arial" panose="020B0604020202020204" pitchFamily="34" charset="0"/>
              <a:buChar char="•"/>
            </a:pPr>
            <a:endParaRPr lang="nb-NO" sz="1100" dirty="0"/>
          </a:p>
          <a:p>
            <a:endParaRPr lang="nb-NO" sz="1100" b="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10</a:t>
            </a:fld>
            <a:endParaRPr lang="nb-NO"/>
          </a:p>
        </p:txBody>
      </p:sp>
    </p:spTree>
    <p:extLst>
      <p:ext uri="{BB962C8B-B14F-4D97-AF65-F5344CB8AC3E}">
        <p14:creationId xmlns:p14="http://schemas.microsoft.com/office/powerpoint/2010/main" val="162490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a:t>
            </a:r>
            <a:r>
              <a:rPr lang="nb-NO" altLang="nb-NO" sz="1100" b="1" baseline="0" dirty="0">
                <a:solidFill>
                  <a:schemeClr val="tx1"/>
                </a:solidFill>
              </a:rPr>
              <a:t> </a:t>
            </a:r>
          </a:p>
          <a:p>
            <a:pPr marL="171450" indent="-171450">
              <a:buFont typeface="Arial" panose="020B0604020202020204" pitchFamily="34" charset="0"/>
              <a:buChar char="•"/>
            </a:pPr>
            <a:r>
              <a:rPr lang="nb-NO" sz="1100" dirty="0">
                <a:solidFill>
                  <a:schemeClr val="tx1"/>
                </a:solidFill>
              </a:rPr>
              <a:t>Barn skal ikke vite alt, men nok</a:t>
            </a:r>
          </a:p>
          <a:p>
            <a:pPr marL="171450" indent="-171450">
              <a:buFont typeface="Arial" panose="020B0604020202020204" pitchFamily="34" charset="0"/>
              <a:buChar char="•"/>
            </a:pPr>
            <a:r>
              <a:rPr lang="nb-NO" sz="1100" dirty="0">
                <a:solidFill>
                  <a:schemeClr val="tx1"/>
                </a:solidFill>
              </a:rPr>
              <a:t>Beskriv på en enkel og alderstilpasset måte hvordan sykdommen påvirker deg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Alderstilpassede</a:t>
            </a:r>
            <a:r>
              <a:rPr lang="nb-NO" altLang="nb-NO" sz="1100" baseline="0" dirty="0">
                <a:solidFill>
                  <a:schemeClr val="tx1"/>
                </a:solidFill>
              </a:rPr>
              <a:t> måter: For yngre barn kan man bruke p</a:t>
            </a:r>
            <a:r>
              <a:rPr lang="nb-NO" altLang="nb-NO" sz="1100" dirty="0">
                <a:solidFill>
                  <a:schemeClr val="tx1"/>
                </a:solidFill>
              </a:rPr>
              <a:t>arallelle historier (som ligner på deres erfaring), f.eks. gjennom bøker som «The bipolar </a:t>
            </a:r>
            <a:r>
              <a:rPr lang="nb-NO" altLang="nb-NO" sz="1100" dirty="0" err="1">
                <a:solidFill>
                  <a:schemeClr val="tx1"/>
                </a:solidFill>
              </a:rPr>
              <a:t>bear</a:t>
            </a:r>
            <a:r>
              <a:rPr lang="nb-NO" altLang="nb-NO" sz="1100" dirty="0">
                <a:solidFill>
                  <a:schemeClr val="tx1"/>
                </a:solidFill>
              </a:rPr>
              <a:t> </a:t>
            </a:r>
            <a:r>
              <a:rPr lang="nb-NO" altLang="nb-NO" sz="1100" dirty="0" err="1">
                <a:solidFill>
                  <a:schemeClr val="tx1"/>
                </a:solidFill>
              </a:rPr>
              <a:t>family</a:t>
            </a:r>
            <a:r>
              <a:rPr lang="nb-NO" altLang="nb-NO" sz="1100" dirty="0">
                <a:solidFill>
                  <a:schemeClr val="tx1"/>
                </a:solidFill>
              </a:rPr>
              <a:t>» </a:t>
            </a:r>
            <a:endParaRPr lang="nb-NO" altLang="nb-NO" sz="1100" i="1"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F.eks. at man har en sykdom som kommer og går, som gjør at man i perioder orker mindre, må hvile mer og noen ganger må reise bort for å få hjelp. Andre ganger kan man ha for mye energi, noe som kan gjøre at…</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Det viktigste er at forklaringen virker beroligende og betryggende og at endringene ved deg ikke er en avvisning av dem eller betyr at de har gjort noe galt</a:t>
            </a:r>
          </a:p>
          <a:p>
            <a:pPr marL="171450" indent="-171450">
              <a:buFont typeface="Arial" panose="020B0604020202020204" pitchFamily="34" charset="0"/>
              <a:buChar char="•"/>
            </a:pPr>
            <a:r>
              <a:rPr lang="nb-NO" sz="1100" dirty="0">
                <a:solidFill>
                  <a:schemeClr val="tx1"/>
                </a:solidFill>
              </a:rPr>
              <a:t>Oppmuntre til spørsmål om ting de lurer på</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solidFill>
                  <a:schemeClr val="tx1"/>
                </a:solidFill>
              </a:rPr>
              <a:t>Mange barn kvier seg for å stille personlige spørsmål til foreldrene, og kjenner på en fornemmelse av at dette er vanskelig for foreldrene. Ikke vent til barna spør!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solidFill>
                  <a:schemeClr val="tx1"/>
                </a:solidFill>
              </a:rPr>
              <a:t>Barn kan lure på om sykdommen er dødelig, smittsom, om forelderen blir bedre eller frisk, hva de selv kan gjør for å hjelpe, om de kan fortelle venner om sykdommen, hvor lenge forelderen eventuelt blir borte ved fravær som ved innleggelser, om de kan komme på besøk, hvem som skal passe på dem m.m.</a:t>
            </a:r>
            <a:endParaRPr lang="nb-NO" sz="1100" dirty="0">
              <a:solidFill>
                <a:schemeClr val="tx1"/>
              </a:solidFill>
            </a:endParaRPr>
          </a:p>
          <a:p>
            <a:pPr marL="171450" indent="-171450">
              <a:buFont typeface="Arial" panose="020B0604020202020204" pitchFamily="34" charset="0"/>
              <a:buChar char="•"/>
            </a:pPr>
            <a:r>
              <a:rPr lang="nb-NO" sz="1100" dirty="0">
                <a:solidFill>
                  <a:schemeClr val="tx1"/>
                </a:solidFill>
              </a:rPr>
              <a:t>Hjelp barna til å snakke om egne opplevelser, tanker og følelser – også med andre (barn er lojale) – og anerkjenn disse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Barn bør gis anledning til å snakke om egne reaksjoner, trygges («ja, mamma føler seg sliten, men det går bra, og det går over etter hvert») og veiledes i andre måter å bidra på (neste lysbilde).</a:t>
            </a:r>
          </a:p>
          <a:p>
            <a:pPr marL="171450" indent="-171450">
              <a:buFont typeface="Arial" panose="020B0604020202020204" pitchFamily="34" charset="0"/>
              <a:buChar char="•"/>
            </a:pPr>
            <a:r>
              <a:rPr lang="nb-NO" sz="1100" dirty="0">
                <a:solidFill>
                  <a:schemeClr val="tx1"/>
                </a:solidFill>
              </a:rPr>
              <a:t>Ved hver ny situasjon som oppstår, bør barna forklares hva som skjer og om mulig forberedes på endringer i god tid (forutsigbarhet)</a:t>
            </a:r>
          </a:p>
          <a:p>
            <a:pPr marL="171450" indent="-171450">
              <a:buFont typeface="Arial" panose="020B0604020202020204" pitchFamily="34" charset="0"/>
              <a:buChar char="•"/>
            </a:pPr>
            <a:r>
              <a:rPr lang="nb-NO" sz="1100" dirty="0">
                <a:solidFill>
                  <a:schemeClr val="tx1"/>
                </a:solidFill>
              </a:rPr>
              <a:t>Ting må gjentas for å huskes, bearbeides og normaliseres</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11</a:t>
            </a:fld>
            <a:endParaRPr lang="nb-NO"/>
          </a:p>
        </p:txBody>
      </p:sp>
    </p:spTree>
    <p:extLst>
      <p:ext uri="{BB962C8B-B14F-4D97-AF65-F5344CB8AC3E}">
        <p14:creationId xmlns:p14="http://schemas.microsoft.com/office/powerpoint/2010/main" val="228498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dirty="0"/>
              <a:t>Tekst: </a:t>
            </a:r>
          </a:p>
          <a:p>
            <a:pPr marL="171450" indent="-171450">
              <a:buFont typeface="Arial" panose="020B0604020202020204" pitchFamily="34" charset="0"/>
              <a:buChar char="•"/>
            </a:pPr>
            <a:r>
              <a:rPr lang="nb-NO" sz="1100" dirty="0"/>
              <a:t>Mange barn ønsker å hjelpe. Det gir styrket selvfølelse og mestringsopplevelse (kontroll)</a:t>
            </a:r>
          </a:p>
          <a:p>
            <a:pPr marL="171450" indent="-171450">
              <a:buFont typeface="Arial" panose="020B0604020202020204" pitchFamily="34" charset="0"/>
              <a:buChar char="•"/>
            </a:pPr>
            <a:r>
              <a:rPr lang="nb-NO" dirty="0"/>
              <a:t>Barn skal ikke ha ansvar for voksne</a:t>
            </a:r>
            <a:endParaRPr lang="nb-NO" sz="1100" dirty="0"/>
          </a:p>
          <a:p>
            <a:pPr marL="628650" lvl="1" indent="-171450">
              <a:buFont typeface="Arial" panose="020B0604020202020204" pitchFamily="34" charset="0"/>
              <a:buChar char="•"/>
            </a:pPr>
            <a:r>
              <a:rPr lang="nb-NO" sz="1100" dirty="0"/>
              <a:t>Utrygge barn kan forsøke å bidra til å regulere foreldres vanskelige følelser og involvere seg i voksnes utfordringer</a:t>
            </a:r>
          </a:p>
          <a:p>
            <a:pPr marL="1085850" lvl="2" indent="-171450">
              <a:buFontTx/>
              <a:buChar char="-"/>
            </a:pPr>
            <a:r>
              <a:rPr lang="nb-NO" sz="1100" dirty="0"/>
              <a:t>Slike «invitasjoner» bør avslås på en vennlig måte. </a:t>
            </a:r>
          </a:p>
          <a:p>
            <a:pPr marL="628650" lvl="1" indent="-171450">
              <a:buFont typeface="Arial" panose="020B0604020202020204" pitchFamily="34" charset="0"/>
              <a:buChar char="•"/>
            </a:pPr>
            <a:r>
              <a:rPr lang="nb-NO" sz="1100" dirty="0"/>
              <a:t>Barn bør heller gis anledning til å bidra på andre måter, som å ta ansvar for mindre og alderstilpassede praktiske oppgaver i hjemmet</a:t>
            </a:r>
          </a:p>
          <a:p>
            <a:pPr marL="171450" indent="-171450">
              <a:buFont typeface="Arial" panose="020B0604020202020204" pitchFamily="34" charset="0"/>
              <a:buChar char="•"/>
            </a:pPr>
            <a:r>
              <a:rPr lang="nb-NO" sz="1100" dirty="0"/>
              <a:t>Forutsigbare oppgaver, rutiner og strukturer i hverdagen fremmer trygghet i unntakssituasjoner</a:t>
            </a:r>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12</a:t>
            </a:fld>
            <a:endParaRPr lang="nb-NO"/>
          </a:p>
        </p:txBody>
      </p:sp>
    </p:spTree>
    <p:extLst>
      <p:ext uri="{BB962C8B-B14F-4D97-AF65-F5344CB8AC3E}">
        <p14:creationId xmlns:p14="http://schemas.microsoft.com/office/powerpoint/2010/main" val="3962665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sz="1100" b="0" i="1" dirty="0"/>
          </a:p>
          <a:p>
            <a:pPr marL="0" indent="0">
              <a:buFontTx/>
              <a:buNone/>
            </a:pPr>
            <a:r>
              <a:rPr lang="nb-NO" sz="1100" b="1" dirty="0"/>
              <a:t>Tekst:</a:t>
            </a:r>
            <a:r>
              <a:rPr lang="nb-NO" sz="1100" b="1" baseline="0" dirty="0"/>
              <a:t> </a:t>
            </a:r>
            <a:endParaRPr lang="nb-NO" sz="1100" b="1" dirty="0"/>
          </a:p>
          <a:p>
            <a:pPr marL="0" indent="0">
              <a:buFontTx/>
              <a:buNone/>
            </a:pPr>
            <a:r>
              <a:rPr lang="nb-NO" sz="1100" dirty="0"/>
              <a:t>Rettighetene gjelder også</a:t>
            </a:r>
            <a:r>
              <a:rPr lang="nb-NO" sz="1100" baseline="0" dirty="0"/>
              <a:t> for pasientens ev. mindreårige søsken. </a:t>
            </a:r>
            <a:r>
              <a:rPr lang="nb-NO" sz="1100" dirty="0"/>
              <a:t>Dette er altså noe helsepersonell er pålagt og som deltagere med mindreårige barn og søsken (under 18 år) kan forvente at tas opp i samtaler</a:t>
            </a:r>
            <a:r>
              <a:rPr lang="nb-NO" sz="11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Tilleggsinformasjon ved behov:</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dirty="0">
                <a:solidFill>
                  <a:schemeClr val="tx1"/>
                </a:solidFill>
                <a:effectLst/>
                <a:latin typeface="+mn-lt"/>
                <a:ea typeface="+mn-ea"/>
                <a:cs typeface="+mn-cs"/>
              </a:rPr>
              <a:t>Utdrag fra lovteksten: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«Avgjørende for vurderingen vil være om helsetilstanden til pasienten er slik at den får, eller må antas å få, vesentlige konsekvenser for nær familie generelt og barna til pasienten spesielt. Man må vurdere om forelderens helsetilstand kan medføre at barn blir usikre og sårbare, får mestringsproblemer eller opplever frykt. Det skal være lav terskel for å igangsette undersøkelser om hvilke behov barn har for informasjon og oppfølging. Barn trenger ikke å utvise symptomer før plikten gjør seg gjeldende. Også tilsynelatende ressurssterke familier skal få tilbud om hjelp og råd.»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«Terskelen for å vurdere hvilke behov mindreårige søsken har for informasjon og nødvendig oppfølging, skal være den samme som overfor mindreårige barn av pasienter. En viktig rettesnor vil slik sett være om helsetilstanden til pasienten er egnet til å gjøre et søsken utrygt, sårbart, skape mestringsproblem eller redsel. Helsepersonell skal generelt ha en lav terskel for å vurdere hvilke behov barnet har for informasjon og oppfølging.»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dirty="0">
                <a:solidFill>
                  <a:schemeClr val="tx1"/>
                </a:solidFill>
                <a:effectLst/>
                <a:latin typeface="+mn-lt"/>
                <a:ea typeface="+mn-ea"/>
                <a:cs typeface="+mn-cs"/>
              </a:rPr>
              <a:t>«Normalt bør helsepersonellet foreta seg noe dersom foreldrene ikke er eller ser seg i stand til å ta hånd om behovene til barna. Videre skal erfaringer deles med foreldrene i tilfeller der foreldrene søker råd om hvordan de bør forholde seg overfor barna eller i tilfeller der det er tydelig at de vil ha nytte av det. Hva som skal til for å dekke behovet til barnet må vurderes i det enkelte tilfellet. Mange barn vil kunne få tilstrekkelig oppfølgning av foreldrene sine, og i disse tilfellene kan det være nok å gi foreldrene generell informasjon om tilbudet.»</a:t>
            </a:r>
          </a:p>
          <a:p>
            <a:pPr marL="171450" indent="-171450">
              <a:buFontTx/>
              <a:buChar cha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dirty="0">
                <a:solidFill>
                  <a:schemeClr val="tx1"/>
                </a:solidFill>
                <a:effectLst/>
                <a:latin typeface="+mn-lt"/>
                <a:ea typeface="+mn-ea"/>
                <a:cs typeface="+mn-cs"/>
              </a:rPr>
              <a:t>Kilde</a:t>
            </a:r>
            <a:r>
              <a:rPr lang="nb-NO" sz="1100" b="0" i="0" kern="1200" dirty="0">
                <a:solidFill>
                  <a:schemeClr val="tx1"/>
                </a:solidFill>
                <a:effectLst/>
                <a:latin typeface="+mn-lt"/>
                <a:ea typeface="+mn-ea"/>
                <a:cs typeface="+mn-cs"/>
              </a:rPr>
              <a:t>: </a:t>
            </a:r>
            <a:r>
              <a:rPr lang="nb-NO" sz="1100" dirty="0">
                <a:hlinkClick r:id="rId3"/>
              </a:rPr>
              <a:t>§ 10a. Helsepersonells plikt til å bidra til å ivareta mindreårige barn som pårørende – Helsedirektoratet</a:t>
            </a:r>
            <a:r>
              <a:rPr lang="nb-NO" sz="1100" dirty="0"/>
              <a:t>)</a:t>
            </a:r>
            <a:endParaRPr lang="nb-NO" sz="11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100" b="0" i="0" kern="1200" dirty="0">
              <a:solidFill>
                <a:schemeClr val="tx1"/>
              </a:solidFill>
              <a:effectLst/>
              <a:latin typeface="+mn-lt"/>
              <a:ea typeface="+mn-ea"/>
              <a:cs typeface="+mn-cs"/>
            </a:endParaRPr>
          </a:p>
          <a:p>
            <a:pPr marL="0" indent="0">
              <a:buFontTx/>
              <a:buNone/>
            </a:pPr>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13</a:t>
            </a:fld>
            <a:endParaRPr lang="nb-NO"/>
          </a:p>
        </p:txBody>
      </p:sp>
    </p:spTree>
    <p:extLst>
      <p:ext uri="{BB962C8B-B14F-4D97-AF65-F5344CB8AC3E}">
        <p14:creationId xmlns:p14="http://schemas.microsoft.com/office/powerpoint/2010/main" val="2448709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solidFill>
                  <a:schemeClr val="tx1"/>
                </a:solidFill>
              </a:rPr>
              <a:t>Tekst: </a:t>
            </a:r>
          </a:p>
          <a:p>
            <a:pPr marL="0" marR="0" lvl="0" indent="0" algn="l" defTabSz="914400" rtl="0" eaLnBrk="1" fontAlgn="auto" latinLnBrk="0" hangingPunct="1">
              <a:lnSpc>
                <a:spcPct val="100000"/>
              </a:lnSpc>
              <a:spcBef>
                <a:spcPts val="0"/>
              </a:spcBef>
              <a:spcAft>
                <a:spcPts val="0"/>
              </a:spcAft>
              <a:buClr>
                <a:srgbClr val="204B8E"/>
              </a:buClr>
              <a:buSzTx/>
              <a:buFontTx/>
              <a:buNone/>
              <a:tabLst/>
              <a:defRPr/>
            </a:pPr>
            <a:r>
              <a:rPr lang="nb-NO" altLang="nb-NO" sz="1100" dirty="0">
                <a:solidFill>
                  <a:schemeClr val="tx1"/>
                </a:solidFill>
              </a:rPr>
              <a:t>Det er legitimt å være ”ute av drift” i foreldrerollen i en sykdomsperiode, men da må andre viktige voksne inn og kompensere!</a:t>
            </a:r>
          </a:p>
          <a:p>
            <a:pPr marL="0" indent="0">
              <a:buClr>
                <a:srgbClr val="204B8E"/>
              </a:buClr>
              <a:buNone/>
            </a:pPr>
            <a:endParaRPr lang="nb-NO" altLang="nb-NO" sz="1100" dirty="0">
              <a:solidFill>
                <a:schemeClr val="tx1"/>
              </a:solidFill>
            </a:endParaRPr>
          </a:p>
          <a:p>
            <a:pPr marL="0" indent="0">
              <a:buClr>
                <a:srgbClr val="204B8E"/>
              </a:buClr>
              <a:buNone/>
            </a:pPr>
            <a:r>
              <a:rPr lang="nb-NO" altLang="nb-NO" sz="1100" dirty="0">
                <a:solidFill>
                  <a:schemeClr val="tx1"/>
                </a:solidFill>
              </a:rPr>
              <a:t>Involver andre i barnas liv og be om avlastning og hjelp, f.eks. med barnas deltagelse i fritidsaktiviteter</a:t>
            </a:r>
          </a:p>
          <a:p>
            <a:pPr marL="628650" lvl="1" indent="-171450">
              <a:buClr>
                <a:srgbClr val="204B8E"/>
              </a:buClr>
              <a:buFont typeface="Arial" panose="020B0604020202020204" pitchFamily="34" charset="0"/>
              <a:buChar char="•"/>
            </a:pPr>
            <a:r>
              <a:rPr lang="nb-NO" altLang="nb-NO" sz="1100" dirty="0">
                <a:solidFill>
                  <a:schemeClr val="tx1"/>
                </a:solidFill>
              </a:rPr>
              <a:t>Partner, besteforeldre, onkler, tanter og øvrige familie</a:t>
            </a:r>
          </a:p>
          <a:p>
            <a:pPr marL="628650" lvl="1" indent="-171450">
              <a:buClr>
                <a:srgbClr val="204B8E"/>
              </a:buClr>
              <a:buFont typeface="Arial" panose="020B0604020202020204" pitchFamily="34" charset="0"/>
              <a:buChar char="•"/>
            </a:pPr>
            <a:r>
              <a:rPr lang="nb-NO" altLang="nb-NO" sz="1100" dirty="0">
                <a:solidFill>
                  <a:schemeClr val="tx1"/>
                </a:solidFill>
              </a:rPr>
              <a:t>Venner av familien</a:t>
            </a:r>
          </a:p>
          <a:p>
            <a:pPr marL="628650" lvl="1" indent="-171450">
              <a:buClr>
                <a:srgbClr val="204B8E"/>
              </a:buClr>
              <a:buFont typeface="Arial" panose="020B0604020202020204" pitchFamily="34" charset="0"/>
              <a:buChar char="•"/>
            </a:pPr>
            <a:r>
              <a:rPr lang="nb-NO" altLang="nb-NO" sz="1100" dirty="0">
                <a:solidFill>
                  <a:schemeClr val="tx1"/>
                </a:solidFill>
              </a:rPr>
              <a:t>Barnas venner og deres familie</a:t>
            </a:r>
          </a:p>
          <a:p>
            <a:pPr marL="628650" marR="0" lvl="1" indent="-171450" algn="l" defTabSz="914400" rtl="0" eaLnBrk="1" fontAlgn="auto" latinLnBrk="0" hangingPunct="1">
              <a:lnSpc>
                <a:spcPct val="100000"/>
              </a:lnSpc>
              <a:spcBef>
                <a:spcPts val="0"/>
              </a:spcBef>
              <a:spcAft>
                <a:spcPts val="0"/>
              </a:spcAft>
              <a:buClr>
                <a:srgbClr val="204B8E"/>
              </a:buClr>
              <a:buSzTx/>
              <a:buFont typeface="Arial" panose="020B0604020202020204" pitchFamily="34" charset="0"/>
              <a:buChar char="•"/>
              <a:tabLst/>
              <a:defRPr/>
            </a:pPr>
            <a:r>
              <a:rPr lang="nb-NO" sz="1100" dirty="0">
                <a:solidFill>
                  <a:schemeClr val="tx1"/>
                </a:solidFill>
              </a:rPr>
              <a:t>Barnehageansatte, lærere, helsesøstre møter barn og unge hver dag. De kan være til god støtte hvis de er noe informert om familiesituasjonen. Velg ut noen du har tillit til</a:t>
            </a:r>
          </a:p>
          <a:p>
            <a:pPr marL="628650" lvl="1" indent="-171450">
              <a:buClr>
                <a:srgbClr val="204B8E"/>
              </a:buClr>
              <a:buFont typeface="Arial" panose="020B0604020202020204" pitchFamily="34" charset="0"/>
              <a:buChar char="•"/>
            </a:pPr>
            <a:r>
              <a:rPr lang="nb-NO" sz="1100" dirty="0">
                <a:solidFill>
                  <a:schemeClr val="tx1"/>
                </a:solidFill>
              </a:rPr>
              <a:t>Kommunale tilbud, f.eks. samtalegrupper for barn og unge eller familier</a:t>
            </a:r>
          </a:p>
          <a:p>
            <a:pPr marL="628650" lvl="1" indent="-171450">
              <a:buClr>
                <a:srgbClr val="204B8E"/>
              </a:buClr>
              <a:buFont typeface="Arial" panose="020B0604020202020204" pitchFamily="34" charset="0"/>
              <a:buChar char="•"/>
            </a:pPr>
            <a:r>
              <a:rPr lang="nb-NO" sz="1100" dirty="0">
                <a:solidFill>
                  <a:schemeClr val="tx1"/>
                </a:solidFill>
              </a:rPr>
              <a:t>Barneverntjenesten, frivillige hjelpetiltak</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sz="1100" dirty="0">
                <a:solidFill>
                  <a:schemeClr val="tx1"/>
                </a:solidFill>
              </a:rPr>
              <a:t>Eksempler på hjelp fra barneverntjenesten kan være råd og veiledning, avlastning, økonomisk støtte, besøkshjem, støttekontakt eller hjelp</a:t>
            </a:r>
            <a:r>
              <a:rPr lang="nb-NO" sz="1100" baseline="0" dirty="0">
                <a:solidFill>
                  <a:schemeClr val="tx1"/>
                </a:solidFill>
              </a:rPr>
              <a:t> til å få plass i barnehage eller SFO. Det er kun når barna ikke får den omsorgen de trenger at barnevernet har en plikt til å gripe inn.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1" dirty="0">
              <a:solidFill>
                <a:schemeClr val="tx1"/>
              </a:solidFill>
            </a:endParaRPr>
          </a:p>
        </p:txBody>
      </p:sp>
      <p:sp>
        <p:nvSpPr>
          <p:cNvPr id="4" name="Plassholder for lysbildenummer 3"/>
          <p:cNvSpPr>
            <a:spLocks noGrp="1"/>
          </p:cNvSpPr>
          <p:nvPr>
            <p:ph type="sldNum" sz="quarter" idx="10"/>
          </p:nvPr>
        </p:nvSpPr>
        <p:spPr/>
        <p:txBody>
          <a:bodyPr/>
          <a:lstStyle/>
          <a:p>
            <a:fld id="{9435FB40-6131-4A19-980F-C35235EF2C4A}" type="slidenum">
              <a:rPr lang="nb-NO" smtClean="0"/>
              <a:t>14</a:t>
            </a:fld>
            <a:endParaRPr lang="nb-NO"/>
          </a:p>
        </p:txBody>
      </p:sp>
    </p:spTree>
    <p:extLst>
      <p:ext uri="{BB962C8B-B14F-4D97-AF65-F5344CB8AC3E}">
        <p14:creationId xmlns:p14="http://schemas.microsoft.com/office/powerpoint/2010/main" val="11986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endParaRPr lang="nb-NO" sz="1100" dirty="0"/>
          </a:p>
          <a:p>
            <a:pPr marL="0" indent="0">
              <a:buFont typeface="Arial" panose="020B0604020202020204" pitchFamily="34" charset="0"/>
              <a:buNone/>
            </a:pPr>
            <a:r>
              <a:rPr lang="nb-NO" sz="1100" dirty="0"/>
              <a:t>Det kan være spesielt vanskelig å vurdere om</a:t>
            </a:r>
            <a:r>
              <a:rPr lang="nb-NO" sz="1100" baseline="0" dirty="0"/>
              <a:t> og hvor åpen man skal være om å ha bipolar lidelse overfor andre enn familien og hjelpeapparatet. Åpenhet innebærer både potensielle fordeler og ulemper. </a:t>
            </a:r>
          </a:p>
          <a:p>
            <a:pPr marL="0" indent="0">
              <a:buFont typeface="Arial" panose="020B0604020202020204" pitchFamily="34" charset="0"/>
              <a:buNone/>
            </a:pPr>
            <a:endParaRPr lang="nb-NO" sz="1100" baseline="0" dirty="0"/>
          </a:p>
          <a:p>
            <a:pPr marL="0" indent="0">
              <a:buFont typeface="Arial" panose="020B0604020202020204" pitchFamily="34" charset="0"/>
              <a:buNone/>
            </a:pPr>
            <a:r>
              <a:rPr lang="nb-NO" sz="1100" baseline="0" dirty="0"/>
              <a:t>Skal man være åpen overfor:</a:t>
            </a:r>
            <a:endParaRPr lang="nb-NO" sz="1100" dirty="0"/>
          </a:p>
          <a:p>
            <a:pPr marL="171450" indent="-171450">
              <a:buFont typeface="Arial" panose="020B0604020202020204" pitchFamily="34" charset="0"/>
              <a:buChar char="•"/>
            </a:pPr>
            <a:r>
              <a:rPr lang="nb-NO" sz="1100" dirty="0"/>
              <a:t>Venner?</a:t>
            </a:r>
          </a:p>
          <a:p>
            <a:pPr marL="171450" indent="-171450">
              <a:buFont typeface="Arial" panose="020B0604020202020204" pitchFamily="34" charset="0"/>
              <a:buChar char="•"/>
            </a:pPr>
            <a:r>
              <a:rPr lang="nb-NO" sz="1100" dirty="0"/>
              <a:t>Arbeidsgiver og kolleger, lærere og medstudenter?</a:t>
            </a:r>
          </a:p>
          <a:p>
            <a:pPr marL="171450" indent="-171450">
              <a:buFont typeface="Arial" panose="020B0604020202020204" pitchFamily="34" charset="0"/>
              <a:buChar char="•"/>
            </a:pPr>
            <a:r>
              <a:rPr lang="nb-NO" sz="1100" dirty="0"/>
              <a:t>Barnas barnehage, skole, fritidsarenaer?</a:t>
            </a:r>
          </a:p>
          <a:p>
            <a:pPr marL="171450" indent="-171450">
              <a:buFont typeface="Arial" panose="020B0604020202020204" pitchFamily="34" charset="0"/>
              <a:buChar char="•"/>
            </a:pPr>
            <a:r>
              <a:rPr lang="nb-NO" sz="1100" dirty="0"/>
              <a:t>Bekjente, lokalmiljøet?</a:t>
            </a:r>
          </a:p>
          <a:p>
            <a:pPr marL="171450" indent="-171450">
              <a:buFont typeface="Arial" panose="020B0604020202020204" pitchFamily="34" charset="0"/>
              <a:buChar char="•"/>
            </a:pPr>
            <a:r>
              <a:rPr lang="nb-NO" sz="1100" dirty="0"/>
              <a:t>Det offentlige rom?</a:t>
            </a:r>
          </a:p>
          <a:p>
            <a:pPr marL="628650" lvl="1" indent="-171450">
              <a:buFontTx/>
              <a:buChar char="-"/>
            </a:pPr>
            <a:r>
              <a:rPr lang="nb-NO" sz="1100" dirty="0"/>
              <a:t>Det offentlige rom kan f.eks. bety deling på sosiale medier, å være erfaringsformidler, foredragsholder,</a:t>
            </a:r>
            <a:r>
              <a:rPr lang="nb-NO" sz="1100" baseline="0" dirty="0"/>
              <a:t> skribent.</a:t>
            </a:r>
            <a:endParaRPr lang="nb-NO" sz="1100" dirty="0"/>
          </a:p>
          <a:p>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15</a:t>
            </a:fld>
            <a:endParaRPr lang="nb-NO"/>
          </a:p>
        </p:txBody>
      </p:sp>
    </p:spTree>
    <p:extLst>
      <p:ext uri="{BB962C8B-B14F-4D97-AF65-F5344CB8AC3E}">
        <p14:creationId xmlns:p14="http://schemas.microsoft.com/office/powerpoint/2010/main" val="261960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0" marR="0" lvl="0" indent="0" algn="l" defTabSz="914400" rtl="0" eaLnBrk="1" fontAlgn="auto" latinLnBrk="0" hangingPunct="1">
              <a:buClrTx/>
              <a:buSzTx/>
              <a:buFontTx/>
              <a:buNone/>
              <a:tabLst/>
              <a:defRPr/>
            </a:pPr>
            <a:r>
              <a:rPr lang="nb-NO" sz="1100" dirty="0"/>
              <a:t>Vurderingen</a:t>
            </a:r>
            <a:r>
              <a:rPr lang="nb-NO" sz="1100" baseline="0" dirty="0"/>
              <a:t> av fordeler og ulemper med åpenhet på jobb vil variere med stillingstype, arbeidssituasjon, hvor god relasjon man har til sjefen/kolleger m.m. I beste fall kan man oppnå forståelse, gode avtaler om tilrettelegging av arbeidsoppgaver som tar hensyn til variabel funksjonsevne, avklaring om h</a:t>
            </a:r>
            <a:r>
              <a:rPr lang="nb-NO" altLang="nb-NO" sz="1100" dirty="0"/>
              <a:t>vordan arbeidsgiver/kolleger skal forholde seg før, under og etter en sykdomsepisode m.m.</a:t>
            </a:r>
            <a:endParaRPr lang="nb-NO" sz="1100" dirty="0"/>
          </a:p>
          <a:p>
            <a:endParaRPr lang="nb-NO" sz="1100" b="0" dirty="0"/>
          </a:p>
          <a:p>
            <a:r>
              <a:rPr lang="nb-NO" sz="1100" b="0" dirty="0"/>
              <a:t>SUMMEGRUPPE:</a:t>
            </a:r>
          </a:p>
          <a:p>
            <a:endParaRPr lang="nb-NO" sz="1100" dirty="0"/>
          </a:p>
          <a:p>
            <a:pPr marL="171450" indent="-171450">
              <a:buFont typeface="Arial" panose="020B0604020202020204" pitchFamily="34" charset="0"/>
              <a:buChar char="•"/>
            </a:pPr>
            <a:r>
              <a:rPr lang="nb-NO" sz="1100" dirty="0"/>
              <a:t>Velg om dere vil snakke om arbeidsgiver, kolleger, lærer eller medelever</a:t>
            </a:r>
          </a:p>
          <a:p>
            <a:pPr marL="628650" lvl="1" indent="-171450">
              <a:buFont typeface="Arial" panose="020B0604020202020204" pitchFamily="34" charset="0"/>
              <a:buChar char="•"/>
            </a:pPr>
            <a:r>
              <a:rPr lang="nb-NO" sz="1100" dirty="0"/>
              <a:t>Hvis ikke aktuelt med jobb/skole nå, kan dere snakke om tidligere erfaringer og vurderinger eller en tenkt situasjon i framtiden</a:t>
            </a:r>
          </a:p>
          <a:p>
            <a:pPr marL="171450" indent="-171450">
              <a:buFont typeface="Arial" panose="020B0604020202020204" pitchFamily="34" charset="0"/>
              <a:buChar char="•"/>
            </a:pPr>
            <a:r>
              <a:rPr lang="nb-NO" sz="1100" dirty="0"/>
              <a:t>Snakk om fordeler og ulemper ved å være åpen om diagnosen (og ev. ved å skjule den)</a:t>
            </a:r>
          </a:p>
          <a:p>
            <a:endParaRPr lang="nb-NO" sz="1100" b="1" dirty="0"/>
          </a:p>
          <a:p>
            <a:endParaRPr lang="nb-NO" sz="1100" b="0" i="1" baseline="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16</a:t>
            </a:fld>
            <a:endParaRPr lang="nb-NO"/>
          </a:p>
        </p:txBody>
      </p:sp>
    </p:spTree>
    <p:extLst>
      <p:ext uri="{BB962C8B-B14F-4D97-AF65-F5344CB8AC3E}">
        <p14:creationId xmlns:p14="http://schemas.microsoft.com/office/powerpoint/2010/main" val="2808024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0" indent="0">
              <a:buFontTx/>
              <a:buNone/>
            </a:pPr>
            <a:r>
              <a:rPr lang="nb-NO" sz="1100" dirty="0"/>
              <a:t>Neste gang starter med</a:t>
            </a:r>
            <a:r>
              <a:rPr lang="nb-NO" sz="1100" baseline="0" dirty="0"/>
              <a:t> at erfaringsformidler forteller om selvhjelpsgrupper. Deretter skal vi oppsummere og evaluere kurset sammen.</a:t>
            </a:r>
          </a:p>
          <a:p>
            <a:pPr marL="0" indent="0">
              <a:buFontTx/>
              <a:buNone/>
            </a:pPr>
            <a:endParaRPr lang="nb-NO" sz="1100" baseline="0" dirty="0"/>
          </a:p>
          <a:p>
            <a:endParaRPr lang="nb-NO" dirty="0"/>
          </a:p>
        </p:txBody>
      </p:sp>
      <p:sp>
        <p:nvSpPr>
          <p:cNvPr id="4" name="Plassholder for lysbildenummer 3"/>
          <p:cNvSpPr>
            <a:spLocks noGrp="1"/>
          </p:cNvSpPr>
          <p:nvPr>
            <p:ph type="sldNum" sz="quarter" idx="5"/>
          </p:nvPr>
        </p:nvSpPr>
        <p:spPr/>
        <p:txBody>
          <a:bodyPr/>
          <a:lstStyle/>
          <a:p>
            <a:fld id="{9435FB40-6131-4A19-980F-C35235EF2C4A}" type="slidenum">
              <a:rPr lang="nb-NO" smtClean="0"/>
              <a:t>17</a:t>
            </a:fld>
            <a:endParaRPr lang="nb-NO"/>
          </a:p>
        </p:txBody>
      </p:sp>
    </p:spTree>
    <p:extLst>
      <p:ext uri="{BB962C8B-B14F-4D97-AF65-F5344CB8AC3E}">
        <p14:creationId xmlns:p14="http://schemas.microsoft.com/office/powerpoint/2010/main" val="1124262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435FB40-6131-4A19-980F-C35235EF2C4A}" type="slidenum">
              <a:rPr lang="nb-NO" smtClean="0"/>
              <a:t>18</a:t>
            </a:fld>
            <a:endParaRPr lang="nb-NO"/>
          </a:p>
        </p:txBody>
      </p:sp>
    </p:spTree>
    <p:extLst>
      <p:ext uri="{BB962C8B-B14F-4D97-AF65-F5344CB8AC3E}">
        <p14:creationId xmlns:p14="http://schemas.microsoft.com/office/powerpoint/2010/main" val="132672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7731A26-88A6-489D-B41C-A5628C815B3A}" type="slidenum">
              <a:rPr lang="nb-NO" smtClean="0"/>
              <a:t>2</a:t>
            </a:fld>
            <a:endParaRPr lang="nb-NO"/>
          </a:p>
        </p:txBody>
      </p:sp>
    </p:spTree>
    <p:extLst>
      <p:ext uri="{BB962C8B-B14F-4D97-AF65-F5344CB8AC3E}">
        <p14:creationId xmlns:p14="http://schemas.microsoft.com/office/powerpoint/2010/main" val="102985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Voksne</a:t>
            </a:r>
            <a:r>
              <a:rPr lang="nb-NO" sz="1100" baseline="0" dirty="0"/>
              <a:t> pårørende: Forrige gang snakket vi om forslag til tiltak i kriseplanen og at de nærmeste er viktige samarbeidspartnere. I dag skal vi snakke om hva som kan være utfordringer i et slikt samarbeid og hvordan få det til å fungere.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i="0" dirty="0"/>
              <a:t>Denne </a:t>
            </a:r>
            <a:r>
              <a:rPr lang="nb-NO" sz="1100" i="0" dirty="0" err="1"/>
              <a:t>kursgangen</a:t>
            </a:r>
            <a:r>
              <a:rPr lang="nb-NO" sz="1100" i="0" dirty="0"/>
              <a:t> er det rom for mye utveksling av erfaringer og synspunkter.</a:t>
            </a:r>
          </a:p>
          <a:p>
            <a:pPr marL="0" indent="0">
              <a:buFontTx/>
              <a:buNone/>
            </a:pPr>
            <a:endParaRPr lang="nb-NO" sz="1100" u="sng" dirty="0"/>
          </a:p>
          <a:p>
            <a:pPr marL="0" indent="0">
              <a:buFontTx/>
              <a:buNone/>
            </a:pPr>
            <a:endParaRPr lang="nb-NO" sz="1100" u="sng" dirty="0"/>
          </a:p>
          <a:p>
            <a:pPr marL="0" indent="0">
              <a:buFontTx/>
              <a:buNone/>
            </a:pPr>
            <a:r>
              <a:rPr lang="nb-NO" sz="1100" u="sng" dirty="0"/>
              <a:t>Ressurs for videre lesing: </a:t>
            </a:r>
          </a:p>
          <a:p>
            <a:pPr marL="171450" indent="-171450">
              <a:buFontTx/>
              <a:buChar char="-"/>
            </a:pPr>
            <a:r>
              <a:rPr lang="nb-NO" sz="1100" dirty="0"/>
              <a:t>Om åpenhet, se ev. s. 163-67 i Skjelstad (2021).</a:t>
            </a:r>
          </a:p>
          <a:p>
            <a:pPr marL="171450" indent="-171450">
              <a:buFontTx/>
              <a:buChar char="-"/>
            </a:pPr>
            <a:r>
              <a:rPr lang="nb-NO" sz="1100" dirty="0"/>
              <a:t>Om pårørende og samarbeid, se f.eks.</a:t>
            </a:r>
            <a:r>
              <a:rPr lang="nb-NO" sz="1100" baseline="0" dirty="0"/>
              <a:t> s. 299-301 og ev. andre passasjer i kapittel 18 i Skjelstad (2021).</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3</a:t>
            </a:fld>
            <a:endParaRPr lang="nb-NO"/>
          </a:p>
        </p:txBody>
      </p:sp>
    </p:spTree>
    <p:extLst>
      <p:ext uri="{BB962C8B-B14F-4D97-AF65-F5344CB8AC3E}">
        <p14:creationId xmlns:p14="http://schemas.microsoft.com/office/powerpoint/2010/main" val="3723173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i="0" dirty="0"/>
              <a:t>Tekst: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Dette er spørsmål vi vil komme tilbake </a:t>
            </a:r>
            <a:r>
              <a:rPr lang="nb-NO" sz="1100" baseline="0" dirty="0"/>
              <a:t>i dag når vi skal snakke om åpenhet på ulike arenaer.</a:t>
            </a:r>
            <a:endParaRPr 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Det finnes ingen allmenngyldige</a:t>
            </a:r>
            <a:r>
              <a:rPr lang="nb-NO" sz="1100" baseline="0" dirty="0"/>
              <a:t> svar. Den enkelte må selv og sammen med sine nærmeste vurdere hva som er riktig i deres livssituasjon. Ved åpenhet utenfor familie er det viktig å snakke med pårørende, ettersom åpenhet også kan ha konsekvenser for dem (både for barn og voksne).</a:t>
            </a:r>
            <a:endParaRPr lang="nb-NO" sz="1100" dirty="0"/>
          </a:p>
          <a:p>
            <a:pPr marL="171450" indent="-171450">
              <a:buFontTx/>
              <a:buChar char="-"/>
            </a:pPr>
            <a:r>
              <a:rPr lang="nb-NO" sz="1100" dirty="0"/>
              <a:t>Helsepersonell og andre profesjonelle hjelpere kunne også vært med i</a:t>
            </a:r>
            <a:r>
              <a:rPr lang="nb-NO" sz="1100" baseline="0" dirty="0"/>
              <a:t> sirkelen på lysbildet, men er utelatt fordi de vanligvis kjenner til diagnosen og mange av utfordringene personen har. Samtidig vil det variere </a:t>
            </a:r>
            <a:r>
              <a:rPr lang="nb-NO" sz="1100" i="1" baseline="0" dirty="0"/>
              <a:t>hvor</a:t>
            </a:r>
            <a:r>
              <a:rPr lang="nb-NO" sz="1100" baseline="0" dirty="0"/>
              <a:t> åpen man er med f.eks. sin behandler. Det kan f.eks. handle om skam eller tillit.</a:t>
            </a:r>
          </a:p>
          <a:p>
            <a:endParaRPr lang="nb-NO" sz="1100" dirty="0"/>
          </a:p>
          <a:p>
            <a:r>
              <a:rPr lang="nb-NO" sz="1100" u="sng" dirty="0"/>
              <a:t>Kilde:</a:t>
            </a:r>
            <a:r>
              <a:rPr lang="nb-NO" sz="1100" dirty="0"/>
              <a:t> </a:t>
            </a:r>
          </a:p>
          <a:p>
            <a:r>
              <a:rPr lang="nb-NO" sz="1100" dirty="0"/>
              <a:t>Figuren er</a:t>
            </a:r>
            <a:r>
              <a:rPr lang="nb-NO" sz="1100" baseline="0" dirty="0"/>
              <a:t> lånt og tilpasset fra: </a:t>
            </a:r>
            <a:r>
              <a:rPr lang="nb-NO" sz="1100" dirty="0">
                <a:hlinkClick r:id="rId3"/>
              </a:rPr>
              <a:t>7. Nettverk – Rusfri! (rusfrihverdag.no)</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4</a:t>
            </a:fld>
            <a:endParaRPr lang="nb-NO"/>
          </a:p>
        </p:txBody>
      </p:sp>
    </p:spTree>
    <p:extLst>
      <p:ext uri="{BB962C8B-B14F-4D97-AF65-F5344CB8AC3E}">
        <p14:creationId xmlns:p14="http://schemas.microsoft.com/office/powerpoint/2010/main" val="411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 </a:t>
            </a:r>
          </a:p>
          <a:p>
            <a:pPr marL="0" indent="0">
              <a:buNone/>
            </a:pPr>
            <a:r>
              <a:rPr lang="nb-NO" sz="1100" dirty="0"/>
              <a:t>Noen grunner for åpenhet overfor voksne pårørende (partner, foreldre, søsken, ev. en nær venn eller andre):</a:t>
            </a:r>
          </a:p>
          <a:p>
            <a:pPr marL="0" indent="0">
              <a:buNone/>
            </a:pPr>
            <a:endParaRPr lang="nb-NO" sz="1100" dirty="0"/>
          </a:p>
          <a:p>
            <a:pPr marL="171450" indent="-171450">
              <a:buFont typeface="Arial" panose="020B0604020202020204" pitchFamily="34" charset="0"/>
              <a:buChar char="•"/>
            </a:pPr>
            <a:r>
              <a:rPr lang="nb-NO" sz="1100" dirty="0"/>
              <a:t>Å ha minst én fortrolig relasjon er en sterk beskyttelsesfaktor mot psykiske vansker</a:t>
            </a:r>
          </a:p>
          <a:p>
            <a:pPr marL="171450" indent="-171450">
              <a:buFont typeface="Arial" panose="020B0604020202020204" pitchFamily="34" charset="0"/>
              <a:buChar char="•"/>
            </a:pPr>
            <a:r>
              <a:rPr lang="nb-NO" sz="1100" dirty="0"/>
              <a:t>En velfungerende </a:t>
            </a:r>
            <a:r>
              <a:rPr lang="nb-NO" sz="1100" u="none" dirty="0"/>
              <a:t>kriseplan</a:t>
            </a:r>
            <a:r>
              <a:rPr lang="nb-NO" sz="1100" dirty="0"/>
              <a:t> forutsetter et godt samarbeid, som igjen forutsetter åpenhet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Affektive episoder og konsekvensene av dem påvirker de nærmeste. Å ha bipolar lidelse angår derfor også de nærmeste.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Forståelse og forutsigbarhet reduserer stress og gjør det lettere for pårørende å tilpasse seg og planlegge egne liv. </a:t>
            </a:r>
            <a:r>
              <a:rPr lang="nb-NO" sz="1100" baseline="0" dirty="0"/>
              <a:t> </a:t>
            </a:r>
            <a:endParaRPr lang="nb-NO" sz="1100" dirty="0"/>
          </a:p>
          <a:p>
            <a:pPr marL="0" indent="0">
              <a:buFontTx/>
              <a:buNone/>
            </a:pPr>
            <a:endParaRPr lang="nb-NO" sz="1100" b="1" dirty="0"/>
          </a:p>
          <a:p>
            <a:pPr marL="0" indent="0">
              <a:buFontTx/>
              <a:buNone/>
            </a:pPr>
            <a:endParaRPr lang="nb-NO" sz="1200" i="1"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5</a:t>
            </a:fld>
            <a:endParaRPr lang="nb-NO"/>
          </a:p>
        </p:txBody>
      </p:sp>
    </p:spTree>
    <p:extLst>
      <p:ext uri="{BB962C8B-B14F-4D97-AF65-F5344CB8AC3E}">
        <p14:creationId xmlns:p14="http://schemas.microsoft.com/office/powerpoint/2010/main" val="399023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baseline="0" dirty="0"/>
          </a:p>
          <a:p>
            <a:r>
              <a:rPr lang="nb-NO" sz="1100" b="1" i="0" baseline="0" dirty="0"/>
              <a:t>Tekst: </a:t>
            </a:r>
          </a:p>
          <a:p>
            <a:pPr marL="171450" indent="-171450">
              <a:buFont typeface="Arial" panose="020B0604020202020204" pitchFamily="34" charset="0"/>
              <a:buChar char="•"/>
            </a:pPr>
            <a:r>
              <a:rPr lang="nb-NO" sz="1100" dirty="0"/>
              <a:t>Åpenhet forutsetter tillit, at man forventer å bli forstått, respektert og støttet</a:t>
            </a:r>
          </a:p>
          <a:p>
            <a:pPr marL="171450" indent="-171450">
              <a:buFont typeface="Arial" panose="020B0604020202020204" pitchFamily="34" charset="0"/>
              <a:buChar char="•"/>
            </a:pPr>
            <a:r>
              <a:rPr lang="nb-NO" sz="1100" dirty="0"/>
              <a:t>Pårørende kan ha urimelige forventninger til hva man klarer i en depresjon</a:t>
            </a:r>
          </a:p>
          <a:p>
            <a:pPr marL="171450" indent="-171450">
              <a:buFont typeface="Arial" panose="020B0604020202020204" pitchFamily="34" charset="0"/>
              <a:buChar char="•"/>
            </a:pPr>
            <a:r>
              <a:rPr lang="nb-NO" sz="1100" dirty="0"/>
              <a:t>Pårørende trenger å opplyses om hvordan affektive episoder påvirker deg, f.eks. din evne til å kommunisere og ivareta deg selv og forpliktelsene dine</a:t>
            </a:r>
          </a:p>
          <a:p>
            <a:endParaRPr lang="nb-NO" sz="1200" b="1" i="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6</a:t>
            </a:fld>
            <a:endParaRPr lang="nb-NO"/>
          </a:p>
        </p:txBody>
      </p:sp>
    </p:spTree>
    <p:extLst>
      <p:ext uri="{BB962C8B-B14F-4D97-AF65-F5344CB8AC3E}">
        <p14:creationId xmlns:p14="http://schemas.microsoft.com/office/powerpoint/2010/main" val="59336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r>
              <a:rPr lang="nb-NO" sz="1100" dirty="0"/>
              <a:t>Både personen selv og pårørende er tjent med å finne gode løsninger som kan kompensere for det personen ikke klarer i affektive</a:t>
            </a:r>
            <a:r>
              <a:rPr lang="nb-NO" sz="1100" baseline="0" dirty="0"/>
              <a:t> episoder. Det krever god dialog.</a:t>
            </a:r>
          </a:p>
          <a:p>
            <a:pPr marL="171450" indent="-171450">
              <a:buFont typeface="Arial" panose="020B0604020202020204" pitchFamily="34" charset="0"/>
              <a:buChar char="•"/>
            </a:pPr>
            <a:r>
              <a:rPr lang="nb-NO" sz="1100" i="1" dirty="0"/>
              <a:t>Hvordan</a:t>
            </a:r>
            <a:r>
              <a:rPr lang="nb-NO" sz="1100" dirty="0"/>
              <a:t> man snakker sammen (kommunikasjonsform og -stil) er avgjørende for om en relasjon oppleves som tillitsfull og støttende</a:t>
            </a:r>
          </a:p>
          <a:p>
            <a:pPr marL="628650" lvl="1" indent="-171450">
              <a:buFontTx/>
              <a:buChar char="-"/>
            </a:pPr>
            <a:r>
              <a:rPr lang="nb-NO" sz="1100" dirty="0"/>
              <a:t>Viktig å snakke om hvordan man snakker sammen. Begge parter har ansvar for å bidra til god dialog</a:t>
            </a:r>
          </a:p>
          <a:p>
            <a:pPr marL="171450" indent="-171450">
              <a:buFont typeface="Arial" panose="020B0604020202020204" pitchFamily="34" charset="0"/>
              <a:buChar char="•"/>
            </a:pPr>
            <a:r>
              <a:rPr lang="nb-NO" sz="1100" dirty="0"/>
              <a:t>Gjennom gode samtaler kan </a:t>
            </a:r>
            <a:r>
              <a:rPr lang="nb-NO" sz="1100" i="1" dirty="0"/>
              <a:t>forventninger og ambisjoner </a:t>
            </a:r>
            <a:r>
              <a:rPr lang="nb-NO" sz="1100" dirty="0"/>
              <a:t>i sykdommens ulike faser justeres og harmoniseres</a:t>
            </a:r>
          </a:p>
          <a:p>
            <a:pPr marL="628650" lvl="1" indent="-171450">
              <a:buFontTx/>
              <a:buChar char="-"/>
            </a:pPr>
            <a:r>
              <a:rPr lang="nb-NO" sz="1100" dirty="0"/>
              <a:t>Felles virkelighetsforståelse gjør det enklere å utforme og enes om treffsikre tiltak</a:t>
            </a:r>
          </a:p>
          <a:p>
            <a:pPr marL="171450" indent="-171450">
              <a:buFont typeface="Arial" panose="020B0604020202020204" pitchFamily="34" charset="0"/>
              <a:buChar char="•"/>
            </a:pPr>
            <a:r>
              <a:rPr lang="nb-NO" sz="1100" dirty="0"/>
              <a:t>Også pårørende kan trenge avlastning ved kriser</a:t>
            </a:r>
          </a:p>
          <a:p>
            <a:endParaRPr lang="nb-NO" sz="1100" dirty="0"/>
          </a:p>
          <a:p>
            <a:endParaRPr lang="nb-NO" sz="1100" i="1" dirty="0"/>
          </a:p>
          <a:p>
            <a:r>
              <a:rPr lang="nb-NO" sz="1100" i="0" dirty="0"/>
              <a:t>Det kan f.eks. være lurt å gjøre avtaler med pårørende om når man skal snakke om ting og å informere om hva man ønsker å snakke om i forkant. Å vise sårbarhet kan føles skummelt, men gjør andre mer omsorgsfulle. Man bør unngå å snakke om ting når man er følelsesmessig opprørt. Da går man ofte i forsvar og blir anklagende. Når følelsene er sterke svekkes refleksjonsevnen og impulskontrollen og man kan komme til å si ting som man angrer på i ettertid og som er ødeleggende for relasjonen.</a:t>
            </a:r>
          </a:p>
        </p:txBody>
      </p:sp>
      <p:sp>
        <p:nvSpPr>
          <p:cNvPr id="4" name="Plassholder for lysbildenummer 3"/>
          <p:cNvSpPr>
            <a:spLocks noGrp="1"/>
          </p:cNvSpPr>
          <p:nvPr>
            <p:ph type="sldNum" sz="quarter" idx="10"/>
          </p:nvPr>
        </p:nvSpPr>
        <p:spPr/>
        <p:txBody>
          <a:bodyPr/>
          <a:lstStyle/>
          <a:p>
            <a:fld id="{9435FB40-6131-4A19-980F-C35235EF2C4A}" type="slidenum">
              <a:rPr lang="nb-NO" smtClean="0"/>
              <a:t>7</a:t>
            </a:fld>
            <a:endParaRPr lang="nb-NO"/>
          </a:p>
        </p:txBody>
      </p:sp>
    </p:spTree>
    <p:extLst>
      <p:ext uri="{BB962C8B-B14F-4D97-AF65-F5344CB8AC3E}">
        <p14:creationId xmlns:p14="http://schemas.microsoft.com/office/powerpoint/2010/main" val="3982198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dirty="0"/>
              <a:t>SUMMEGRUPPE</a:t>
            </a:r>
          </a:p>
          <a:p>
            <a:endParaRPr lang="nb-NO" sz="1100" dirty="0"/>
          </a:p>
          <a:p>
            <a:r>
              <a:rPr lang="nb-NO" sz="1100" dirty="0"/>
              <a:t>Tenk på den som står deg nærmest</a:t>
            </a:r>
          </a:p>
          <a:p>
            <a:pPr marL="171450" lvl="0" indent="-171450">
              <a:buFont typeface="Arial" panose="020B0604020202020204" pitchFamily="34" charset="0"/>
              <a:buChar char="•"/>
            </a:pPr>
            <a:r>
              <a:rPr lang="nb-NO" sz="1100" dirty="0"/>
              <a:t>Hvordan er dialogen om din bipolare lidelse? </a:t>
            </a:r>
          </a:p>
          <a:p>
            <a:pPr marL="171450" lvl="0" indent="-171450">
              <a:buFont typeface="Arial" panose="020B0604020202020204" pitchFamily="34" charset="0"/>
              <a:buChar char="•"/>
            </a:pPr>
            <a:r>
              <a:rPr lang="nb-NO" sz="1100" dirty="0"/>
              <a:t>Hvordan samarbeider dere om lidelsen? Kan dere snakke dere fram til gode løsninger? </a:t>
            </a:r>
          </a:p>
          <a:p>
            <a:pPr marL="171450" lvl="0" indent="-171450">
              <a:buFont typeface="Arial" panose="020B0604020202020204" pitchFamily="34" charset="0"/>
              <a:buChar char="•"/>
            </a:pPr>
            <a:r>
              <a:rPr lang="nb-NO" sz="1100" dirty="0"/>
              <a:t>Er det noe du savner og ønsker skulle vært annerledes?</a:t>
            </a:r>
          </a:p>
          <a:p>
            <a:endParaRPr lang="nb-NO" sz="1100" b="0" i="1" dirty="0"/>
          </a:p>
          <a:p>
            <a:endParaRPr lang="nb-NO" sz="12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8</a:t>
            </a:fld>
            <a:endParaRPr lang="nb-NO"/>
          </a:p>
        </p:txBody>
      </p:sp>
    </p:spTree>
    <p:extLst>
      <p:ext uri="{BB962C8B-B14F-4D97-AF65-F5344CB8AC3E}">
        <p14:creationId xmlns:p14="http://schemas.microsoft.com/office/powerpoint/2010/main" val="913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r>
              <a:rPr lang="nb-NO" sz="1100" b="1" baseline="0" dirty="0"/>
              <a:t> </a:t>
            </a:r>
            <a:endParaRPr lang="nb-NO" sz="1100" b="1" dirty="0"/>
          </a:p>
          <a:p>
            <a:r>
              <a:rPr lang="nb-NO" sz="1100" dirty="0"/>
              <a:t>Vi skal nå snakke om ivaretagelse av barn når man har bipolar lidelse. Dette er et viktig tema, men også et tema det kan være vondt og vanskelig å snakke om. Det er også et tema som er mest </a:t>
            </a:r>
            <a:r>
              <a:rPr lang="nb-NO" sz="1100" baseline="0" dirty="0"/>
              <a:t>aktuelt for de av dere som har barn og ungdom boende hjemme. Men det kan også være relevant for dere som vurderer å få barn i framtiden, eller har egne opplevelser med å være barn til en forelder med bipolar lidelse (eller andre plager/sykdommer). Noen av dere har kanskje også mindreårige søsken.</a:t>
            </a:r>
          </a:p>
          <a:p>
            <a:endParaRPr lang="nb-NO" sz="1100" baseline="0" dirty="0"/>
          </a:p>
          <a:p>
            <a:pPr marL="342900" indent="-342900" algn="l">
              <a:buFont typeface="Arial" panose="020B0604020202020204" pitchFamily="34" charset="0"/>
              <a:buChar char="•"/>
            </a:pPr>
            <a:r>
              <a:rPr lang="nb-NO" sz="1100" dirty="0"/>
              <a:t>Barn er avhengige av sine foreldre (eller andre omsorgspersoner). Det gjør dem spesielt følsomme for variasjoner i:</a:t>
            </a:r>
          </a:p>
          <a:p>
            <a:pPr marL="628650" lvl="1" indent="-171450" algn="l">
              <a:buFont typeface="Arial" panose="020B0604020202020204" pitchFamily="34" charset="0"/>
              <a:buChar char="•"/>
            </a:pPr>
            <a:r>
              <a:rPr lang="nb-NO" sz="1100" dirty="0"/>
              <a:t>foreldres humør, følelsesmessige og fysiske tilstedeværelse</a:t>
            </a:r>
          </a:p>
          <a:p>
            <a:pPr marL="628650" lvl="1" indent="-171450" algn="l">
              <a:buFont typeface="Arial" panose="020B0604020202020204" pitchFamily="34" charset="0"/>
              <a:buChar char="•"/>
            </a:pPr>
            <a:r>
              <a:rPr lang="nb-NO" sz="1100" dirty="0"/>
              <a:t>stemninger i hjemmet</a:t>
            </a:r>
          </a:p>
          <a:p>
            <a:pPr marL="628650" lvl="1" indent="-171450" algn="l">
              <a:buFont typeface="Arial" panose="020B0604020202020204" pitchFamily="34" charset="0"/>
              <a:buChar char="•"/>
            </a:pPr>
            <a:r>
              <a:rPr lang="nb-NO" sz="1100" dirty="0"/>
              <a:t>normale rutiner og aktiviteter</a:t>
            </a:r>
          </a:p>
          <a:p>
            <a:endParaRPr lang="nb-NO" sz="1100" baseline="0" dirty="0"/>
          </a:p>
          <a:p>
            <a:r>
              <a:rPr lang="nb-NO" sz="1100" u="sng" baseline="0" dirty="0"/>
              <a:t>Kilde</a:t>
            </a:r>
            <a:r>
              <a:rPr lang="nb-NO" sz="1100" u="none" baseline="0" dirty="0"/>
              <a:t>: </a:t>
            </a:r>
          </a:p>
          <a:p>
            <a:r>
              <a:rPr lang="nb-NO" sz="1100" baseline="0" dirty="0"/>
              <a:t>Delen om barn er utarbeidet med bidrag fra Kari Lund, Vestre Viken HF.</a:t>
            </a:r>
            <a:endParaRPr lang="nb-NO" sz="1100" dirty="0"/>
          </a:p>
        </p:txBody>
      </p:sp>
      <p:sp>
        <p:nvSpPr>
          <p:cNvPr id="4" name="Plassholder for lysbildenummer 3"/>
          <p:cNvSpPr>
            <a:spLocks noGrp="1"/>
          </p:cNvSpPr>
          <p:nvPr>
            <p:ph type="sldNum" sz="quarter" idx="10"/>
          </p:nvPr>
        </p:nvSpPr>
        <p:spPr/>
        <p:txBody>
          <a:bodyPr/>
          <a:lstStyle/>
          <a:p>
            <a:fld id="{9435FB40-6131-4A19-980F-C35235EF2C4A}" type="slidenum">
              <a:rPr lang="nb-NO" smtClean="0"/>
              <a:t>9</a:t>
            </a:fld>
            <a:endParaRPr lang="nb-NO"/>
          </a:p>
        </p:txBody>
      </p:sp>
    </p:spTree>
    <p:extLst>
      <p:ext uri="{BB962C8B-B14F-4D97-AF65-F5344CB8AC3E}">
        <p14:creationId xmlns:p14="http://schemas.microsoft.com/office/powerpoint/2010/main" val="292490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32018948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22471148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30127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50677363"/>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08.01.2025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3469484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rk.no/video/liviren-bratterud-om-bipolar-lidelse_255995"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EAC1C2A-83C1-5802-89F8-CC07B4F3EAC2}"/>
              </a:ext>
            </a:extLst>
          </p:cNvPr>
          <p:cNvPicPr>
            <a:picLocks noChangeAspect="1"/>
          </p:cNvPicPr>
          <p:nvPr/>
        </p:nvPicPr>
        <p:blipFill>
          <a:blip r:embed="rId3">
            <a:extLst>
              <a:ext uri="{28A0092B-C50C-407E-A947-70E740481C1C}">
                <a14:useLocalDpi xmlns:a14="http://schemas.microsoft.com/office/drawing/2010/main" val="0"/>
              </a:ext>
            </a:extLst>
          </a:blip>
          <a:srcRect l="11110" t="513" r="-11110"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6300421" y="2539250"/>
            <a:ext cx="3242973" cy="2463673"/>
          </a:xfrm>
        </p:spPr>
        <p:txBody>
          <a:bodyPr anchor="t">
            <a:normAutofit/>
          </a:bodyPr>
          <a:lstStyle/>
          <a:p>
            <a:pPr algn="l"/>
            <a:r>
              <a:rPr lang="nb-NO" sz="5000" dirty="0"/>
              <a:t>Familie og åpenhet</a:t>
            </a:r>
          </a:p>
        </p:txBody>
      </p:sp>
      <p:sp>
        <p:nvSpPr>
          <p:cNvPr id="3" name="Ellipse 2">
            <a:extLst>
              <a:ext uri="{FF2B5EF4-FFF2-40B4-BE49-F238E27FC236}">
                <a16:creationId xmlns:a16="http://schemas.microsoft.com/office/drawing/2014/main" id="{94D1AE7E-3B23-4802-7F97-C7D223C1C49A}"/>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3500" dirty="0">
              <a:solidFill>
                <a:schemeClr val="tx1"/>
              </a:solidFill>
              <a:latin typeface="Calibri Light" panose="020F0302020204030204" pitchFamily="34" charset="0"/>
              <a:cs typeface="Calibri Light" panose="020F0302020204030204" pitchFamily="34" charset="0"/>
            </a:endParaRPr>
          </a:p>
        </p:txBody>
      </p:sp>
      <p:sp>
        <p:nvSpPr>
          <p:cNvPr id="5" name="TekstSylinder 4">
            <a:extLst>
              <a:ext uri="{FF2B5EF4-FFF2-40B4-BE49-F238E27FC236}">
                <a16:creationId xmlns:a16="http://schemas.microsoft.com/office/drawing/2014/main" id="{926EBC9A-532B-C79F-8981-A2360A6AF46F}"/>
              </a:ext>
            </a:extLst>
          </p:cNvPr>
          <p:cNvSpPr txBox="1"/>
          <p:nvPr/>
        </p:nvSpPr>
        <p:spPr>
          <a:xfrm>
            <a:off x="11119338" y="5785338"/>
            <a:ext cx="685800" cy="630942"/>
          </a:xfrm>
          <a:prstGeom prst="rect">
            <a:avLst/>
          </a:prstGeom>
          <a:noFill/>
        </p:spPr>
        <p:txBody>
          <a:bodyPr wrap="square" rtlCol="0">
            <a:spAutoFit/>
          </a:bodyPr>
          <a:lstStyle/>
          <a:p>
            <a:pPr algn="ctr"/>
            <a:r>
              <a:rPr lang="nb-NO" sz="3500">
                <a:latin typeface="Calibri Light" panose="020F0302020204030204" pitchFamily="34" charset="0"/>
                <a:cs typeface="Calibri Light" panose="020F0302020204030204" pitchFamily="34" charset="0"/>
              </a:rPr>
              <a:t>12</a:t>
            </a:r>
            <a:endParaRPr lang="nb-NO" sz="35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83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egne barn (2)</a:t>
            </a:r>
          </a:p>
        </p:txBody>
      </p:sp>
      <p:sp>
        <p:nvSpPr>
          <p:cNvPr id="4" name="Plassholder for innhold 2"/>
          <p:cNvSpPr txBox="1">
            <a:spLocks/>
          </p:cNvSpPr>
          <p:nvPr/>
        </p:nvSpPr>
        <p:spPr>
          <a:xfrm>
            <a:off x="695325" y="2801964"/>
            <a:ext cx="5691264" cy="3506761"/>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blir i likhet med voksne stresset av lav kontroll, lav forutsigbarhet og lav sosial støtte</a:t>
            </a:r>
          </a:p>
          <a:p>
            <a:pPr marL="342900" indent="-342900" algn="l">
              <a:buFont typeface="Arial" panose="020B0604020202020204" pitchFamily="34" charset="0"/>
              <a:buChar char="•"/>
            </a:pPr>
            <a:endParaRPr lang="nb-NO" sz="2800" dirty="0">
              <a:latin typeface="+mj-lt"/>
            </a:endParaRPr>
          </a:p>
          <a:p>
            <a:pPr marL="342900" indent="-342900" algn="l">
              <a:buFont typeface="Arial" panose="020B0604020202020204" pitchFamily="34" charset="0"/>
              <a:buChar char="•"/>
            </a:pPr>
            <a:r>
              <a:rPr lang="nb-NO" sz="2800" dirty="0">
                <a:latin typeface="+mj-lt"/>
              </a:rPr>
              <a:t>Barn har begrensede forklaringsmodeller</a:t>
            </a:r>
          </a:p>
          <a:p>
            <a:pPr algn="l"/>
            <a:endParaRPr lang="nb-NO" sz="2800" dirty="0">
              <a:latin typeface="+mj-lt"/>
            </a:endParaRPr>
          </a:p>
          <a:p>
            <a:pPr marL="342900" indent="-342900" algn="l">
              <a:buFont typeface="Arial" panose="020B0604020202020204" pitchFamily="34" charset="0"/>
              <a:buChar char="•"/>
            </a:pPr>
            <a:r>
              <a:rPr lang="nb-NO" sz="2800" dirty="0">
                <a:latin typeface="+mj-lt"/>
              </a:rPr>
              <a:t>Barn trenger å forstå hva som foregår</a:t>
            </a:r>
          </a:p>
        </p:txBody>
      </p:sp>
      <p:pic>
        <p:nvPicPr>
          <p:cNvPr id="3" name="Bilde 2">
            <a:extLst>
              <a:ext uri="{FF2B5EF4-FFF2-40B4-BE49-F238E27FC236}">
                <a16:creationId xmlns:a16="http://schemas.microsoft.com/office/drawing/2014/main" id="{20DD71AF-6E51-E93D-2FAD-B6F082EF01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87729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3115268" cy="1205953"/>
          </a:xfrm>
        </p:spPr>
        <p:txBody>
          <a:bodyPr anchor="t">
            <a:noAutofit/>
          </a:bodyPr>
          <a:lstStyle/>
          <a:p>
            <a:r>
              <a:rPr lang="nb-NO" dirty="0"/>
              <a:t>Hvordan snakke med barn om det som skjer?</a:t>
            </a:r>
          </a:p>
        </p:txBody>
      </p:sp>
      <p:sp>
        <p:nvSpPr>
          <p:cNvPr id="6" name="Plassholder for innhold 2">
            <a:extLst>
              <a:ext uri="{FF2B5EF4-FFF2-40B4-BE49-F238E27FC236}">
                <a16:creationId xmlns:a16="http://schemas.microsoft.com/office/drawing/2014/main" id="{7A7552AD-0E84-CABB-1FAD-CC60A84B39B9}"/>
              </a:ext>
            </a:extLst>
          </p:cNvPr>
          <p:cNvSpPr>
            <a:spLocks noGrp="1"/>
          </p:cNvSpPr>
          <p:nvPr>
            <p:ph idx="1"/>
          </p:nvPr>
        </p:nvSpPr>
        <p:spPr>
          <a:xfrm>
            <a:off x="695324" y="1434055"/>
            <a:ext cx="11022543" cy="5079015"/>
          </a:xfrm>
        </p:spPr>
        <p:txBody>
          <a:bodyPr anchor="b">
            <a:noAutofit/>
          </a:bodyPr>
          <a:lstStyle/>
          <a:p>
            <a:pPr>
              <a:spcBef>
                <a:spcPts val="1800"/>
              </a:spcBef>
            </a:pPr>
            <a:r>
              <a:rPr lang="nb-NO" sz="2200" dirty="0"/>
              <a:t>Barn skal ikke vite alt, men nok</a:t>
            </a:r>
          </a:p>
          <a:p>
            <a:pPr>
              <a:spcBef>
                <a:spcPts val="1800"/>
              </a:spcBef>
            </a:pPr>
            <a:r>
              <a:rPr lang="nb-NO" sz="2200" dirty="0"/>
              <a:t>Beskriv hvordan sykdommen påvirker deg, på en enkel og alderstilpasset måte </a:t>
            </a:r>
          </a:p>
          <a:p>
            <a:pPr>
              <a:spcBef>
                <a:spcPts val="1800"/>
              </a:spcBef>
            </a:pPr>
            <a:r>
              <a:rPr lang="nb-NO" sz="2200" dirty="0"/>
              <a:t>Berolig og trygg barna på at endringene </a:t>
            </a:r>
            <a:r>
              <a:rPr lang="nb-NO" sz="2200"/>
              <a:t>ved deg </a:t>
            </a:r>
            <a:r>
              <a:rPr lang="nb-NO" sz="2200" dirty="0"/>
              <a:t>ikke er en avvisning av dem eller betyr at de har gjort noe galt</a:t>
            </a:r>
          </a:p>
          <a:p>
            <a:pPr>
              <a:spcBef>
                <a:spcPts val="1800"/>
              </a:spcBef>
            </a:pPr>
            <a:r>
              <a:rPr lang="nb-NO" sz="2200" dirty="0"/>
              <a:t>Oppmuntre til spørsmål om ting de lurer på</a:t>
            </a:r>
          </a:p>
          <a:p>
            <a:pPr>
              <a:spcBef>
                <a:spcPts val="1800"/>
              </a:spcBef>
            </a:pPr>
            <a:r>
              <a:rPr lang="nb-NO" sz="2200" dirty="0"/>
              <a:t>Hjelp barna til å snakke om egne opplevelser, tanker og følelser – også med andre </a:t>
            </a:r>
            <a:br>
              <a:rPr lang="nb-NO" sz="2200" dirty="0"/>
            </a:br>
            <a:r>
              <a:rPr lang="nb-NO" sz="2200" dirty="0"/>
              <a:t>– og anerkjenn disse</a:t>
            </a:r>
          </a:p>
          <a:p>
            <a:pPr>
              <a:spcBef>
                <a:spcPts val="1800"/>
              </a:spcBef>
            </a:pPr>
            <a:r>
              <a:rPr lang="nb-NO" sz="2200" dirty="0"/>
              <a:t>Ved hver ny situasjon som oppstår, bør barna forklares hva som skjer og om mulig forberedes på endringer i god tid </a:t>
            </a:r>
          </a:p>
          <a:p>
            <a:pPr>
              <a:spcBef>
                <a:spcPts val="1800"/>
              </a:spcBef>
            </a:pPr>
            <a:r>
              <a:rPr lang="nb-NO" sz="2200" dirty="0"/>
              <a:t>Ting må gjentas for å huskes, bearbeides og normaliseres</a:t>
            </a:r>
          </a:p>
        </p:txBody>
      </p:sp>
    </p:spTree>
    <p:extLst>
      <p:ext uri="{BB962C8B-B14F-4D97-AF65-F5344CB8AC3E}">
        <p14:creationId xmlns:p14="http://schemas.microsoft.com/office/powerpoint/2010/main" val="278689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Hvordan kan barn bidra?</a:t>
            </a:r>
          </a:p>
        </p:txBody>
      </p:sp>
      <p:sp>
        <p:nvSpPr>
          <p:cNvPr id="3" name="Plassholder for innhold 2"/>
          <p:cNvSpPr>
            <a:spLocks noGrp="1"/>
          </p:cNvSpPr>
          <p:nvPr>
            <p:ph idx="1"/>
          </p:nvPr>
        </p:nvSpPr>
        <p:spPr/>
        <p:txBody>
          <a:bodyPr anchor="b">
            <a:normAutofit lnSpcReduction="10000"/>
          </a:bodyPr>
          <a:lstStyle/>
          <a:p>
            <a:r>
              <a:rPr lang="nb-NO" dirty="0"/>
              <a:t>Mange barn ønsker å hjelpe. Det gir styrket selvfølelse og mestringsopplevelse</a:t>
            </a:r>
          </a:p>
          <a:p>
            <a:pPr marL="0" indent="0">
              <a:buNone/>
            </a:pPr>
            <a:endParaRPr lang="nb-NO" dirty="0"/>
          </a:p>
          <a:p>
            <a:r>
              <a:rPr lang="nb-NO" dirty="0"/>
              <a:t>Barn skal ikke ha ansvar for voksne:</a:t>
            </a:r>
          </a:p>
          <a:p>
            <a:pPr lvl="1"/>
            <a:r>
              <a:rPr lang="nb-NO" dirty="0"/>
              <a:t>Utrygge barn kan forsøke å bidra til å regulere foreldres vanskelige følelser og involvere seg i voksnes utfordringer</a:t>
            </a:r>
          </a:p>
          <a:p>
            <a:pPr lvl="1"/>
            <a:r>
              <a:rPr lang="nb-NO" dirty="0"/>
              <a:t>Barn bør heller gis anledning til å bidra på andre måter, som å ta ansvar for mindre og alderstilpassede praktiske oppgaver i hjemmet</a:t>
            </a:r>
          </a:p>
          <a:p>
            <a:endParaRPr lang="nb-NO" dirty="0"/>
          </a:p>
          <a:p>
            <a:r>
              <a:rPr lang="nb-NO" dirty="0"/>
              <a:t>Forutsigbare oppgaver, rutiner og strukturer i hverdagen fremmer trygghet i unntakssituasjoner</a:t>
            </a:r>
          </a:p>
        </p:txBody>
      </p:sp>
    </p:spTree>
    <p:extLst>
      <p:ext uri="{BB962C8B-B14F-4D97-AF65-F5344CB8AC3E}">
        <p14:creationId xmlns:p14="http://schemas.microsoft.com/office/powerpoint/2010/main" val="281156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nchor="t">
            <a:noAutofit/>
          </a:bodyPr>
          <a:lstStyle/>
          <a:p>
            <a:r>
              <a:rPr lang="nb-NO" altLang="nb-NO" dirty="0"/>
              <a:t>Barn som pårørende</a:t>
            </a:r>
          </a:p>
        </p:txBody>
      </p:sp>
      <p:sp>
        <p:nvSpPr>
          <p:cNvPr id="14339" name="Plassholder for innhold 2"/>
          <p:cNvSpPr>
            <a:spLocks noGrp="1"/>
          </p:cNvSpPr>
          <p:nvPr>
            <p:ph idx="1"/>
          </p:nvPr>
        </p:nvSpPr>
        <p:spPr/>
        <p:txBody>
          <a:bodyPr anchor="b">
            <a:noAutofit/>
          </a:bodyPr>
          <a:lstStyle/>
          <a:p>
            <a:pPr>
              <a:buClr>
                <a:srgbClr val="204B8E"/>
              </a:buClr>
            </a:pPr>
            <a:endParaRPr lang="nb-NO" altLang="nb-NO" dirty="0"/>
          </a:p>
          <a:p>
            <a:pPr>
              <a:buClr>
                <a:srgbClr val="204B8E"/>
              </a:buClr>
            </a:pPr>
            <a:r>
              <a:rPr lang="nb-NO" altLang="nb-NO" dirty="0"/>
              <a:t>Barn som er pårørende er gitt egne rettigheter i lov fra 1.jan 2010</a:t>
            </a:r>
          </a:p>
          <a:p>
            <a:pPr>
              <a:buClr>
                <a:srgbClr val="204B8E"/>
              </a:buClr>
            </a:pPr>
            <a:endParaRPr lang="nb-NO" altLang="nb-NO" dirty="0"/>
          </a:p>
          <a:p>
            <a:pPr>
              <a:buClr>
                <a:srgbClr val="204B8E"/>
              </a:buClr>
            </a:pPr>
            <a:r>
              <a:rPr lang="nb-NO" altLang="nb-NO" dirty="0"/>
              <a:t>Loven skal sikre at </a:t>
            </a:r>
            <a:r>
              <a:rPr lang="nb-NO" altLang="nb-NO" i="1" dirty="0"/>
              <a:t>helsepersonell identifiserer og ivaretar det informasjons- og oppfølgingsbehov mindreårig barn og søsken av pasient med psykisk sykdom, rusmiddelavhengighet eller alvorlig somatisk sykdom eller skade, kan ha som følge av forelderens tilstand</a:t>
            </a:r>
          </a:p>
          <a:p>
            <a:pPr marL="0" indent="0">
              <a:buClr>
                <a:srgbClr val="204B8E"/>
              </a:buClr>
              <a:buNone/>
            </a:pPr>
            <a:r>
              <a:rPr lang="nb-NO" i="1" dirty="0"/>
              <a:t>							               </a:t>
            </a:r>
            <a:r>
              <a:rPr lang="nb-NO" sz="1800" i="1" dirty="0" err="1"/>
              <a:t>Helsepersonelloven</a:t>
            </a:r>
            <a:r>
              <a:rPr lang="nb-NO" sz="1800" i="1" dirty="0"/>
              <a:t> § 10a</a:t>
            </a:r>
            <a:endParaRPr lang="nb-NO" altLang="nb-NO" sz="1800" dirty="0"/>
          </a:p>
          <a:p>
            <a:pPr>
              <a:spcBef>
                <a:spcPts val="3000"/>
              </a:spcBef>
              <a:buClr>
                <a:srgbClr val="204B8E"/>
              </a:buClr>
            </a:pPr>
            <a:r>
              <a:rPr lang="nb-NO" altLang="nb-NO" dirty="0"/>
              <a:t>Hensikten er å sikre at barna blir fanget opp tidlig for å forebygge problemer hos barn og foreldre</a:t>
            </a:r>
          </a:p>
        </p:txBody>
      </p:sp>
    </p:spTree>
    <p:extLst>
      <p:ext uri="{BB962C8B-B14F-4D97-AF65-F5344CB8AC3E}">
        <p14:creationId xmlns:p14="http://schemas.microsoft.com/office/powerpoint/2010/main" val="252027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9">
                                            <p:txEl>
                                              <p:pRg st="3" end="3"/>
                                            </p:txEl>
                                          </p:spTgt>
                                        </p:tgtEl>
                                        <p:attrNameLst>
                                          <p:attrName>style.visibility</p:attrName>
                                        </p:attrNameLst>
                                      </p:cBhvr>
                                      <p:to>
                                        <p:strVal val="visible"/>
                                      </p:to>
                                    </p:set>
                                    <p:animEffect transition="in" filter="fade">
                                      <p:cBhvr>
                                        <p:cTn id="10" dur="500"/>
                                        <p:tgtEl>
                                          <p:spTgt spid="14339">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Effect transition="in" filter="fade">
                                      <p:cBhvr>
                                        <p:cTn id="13" dur="500"/>
                                        <p:tgtEl>
                                          <p:spTgt spid="14339">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9">
                                            <p:txEl>
                                              <p:pRg st="5" end="5"/>
                                            </p:txEl>
                                          </p:spTgt>
                                        </p:tgtEl>
                                        <p:attrNameLst>
                                          <p:attrName>style.visibility</p:attrName>
                                        </p:attrNameLst>
                                      </p:cBhvr>
                                      <p:to>
                                        <p:strVal val="visible"/>
                                      </p:to>
                                    </p:set>
                                    <p:animEffect transition="in" filter="fade">
                                      <p:cBhvr>
                                        <p:cTn id="16"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p:txBody>
          <a:bodyPr anchor="t">
            <a:noAutofit/>
          </a:bodyPr>
          <a:lstStyle/>
          <a:p>
            <a:r>
              <a:rPr lang="nb-NO" altLang="nb-NO" dirty="0"/>
              <a:t>Sosial støtte</a:t>
            </a:r>
            <a:br>
              <a:rPr lang="nb-NO" altLang="nb-NO" dirty="0"/>
            </a:br>
            <a:r>
              <a:rPr lang="nb-NO" altLang="nb-NO" sz="3600" dirty="0"/>
              <a:t>«Det trengs en hel landsby for å oppdra et barn»</a:t>
            </a:r>
          </a:p>
        </p:txBody>
      </p:sp>
      <p:sp>
        <p:nvSpPr>
          <p:cNvPr id="22531" name="Plassholder for innhold 2"/>
          <p:cNvSpPr>
            <a:spLocks noGrp="1"/>
          </p:cNvSpPr>
          <p:nvPr>
            <p:ph idx="1"/>
          </p:nvPr>
        </p:nvSpPr>
        <p:spPr/>
        <p:txBody>
          <a:bodyPr anchor="b">
            <a:normAutofit/>
          </a:bodyPr>
          <a:lstStyle/>
          <a:p>
            <a:pPr marL="0" indent="0">
              <a:buClr>
                <a:srgbClr val="204B8E"/>
              </a:buClr>
              <a:buNone/>
            </a:pPr>
            <a:r>
              <a:rPr lang="nb-NO" altLang="nb-NO" dirty="0"/>
              <a:t>Involver andre i barnas liv og be om avlastning og hjelp</a:t>
            </a:r>
          </a:p>
          <a:p>
            <a:pPr marL="0" indent="0">
              <a:buClr>
                <a:srgbClr val="204B8E"/>
              </a:buClr>
              <a:buNone/>
            </a:pPr>
            <a:endParaRPr lang="nb-NO" altLang="nb-NO" sz="2400" dirty="0"/>
          </a:p>
          <a:p>
            <a:pPr lvl="1">
              <a:buClr>
                <a:srgbClr val="204B8E"/>
              </a:buClr>
            </a:pPr>
            <a:r>
              <a:rPr lang="nb-NO" altLang="nb-NO" dirty="0"/>
              <a:t>Partner, besteforeldre, onkler, tanter og øvrige familie</a:t>
            </a:r>
          </a:p>
          <a:p>
            <a:pPr lvl="1">
              <a:buClr>
                <a:srgbClr val="204B8E"/>
              </a:buClr>
            </a:pPr>
            <a:r>
              <a:rPr lang="nb-NO" altLang="nb-NO" dirty="0"/>
              <a:t>Venner av familien</a:t>
            </a:r>
          </a:p>
          <a:p>
            <a:pPr lvl="1">
              <a:buClr>
                <a:srgbClr val="204B8E"/>
              </a:buClr>
            </a:pPr>
            <a:r>
              <a:rPr lang="nb-NO" altLang="nb-NO" dirty="0"/>
              <a:t>Barnas venner og deres familie</a:t>
            </a:r>
          </a:p>
          <a:p>
            <a:pPr lvl="1">
              <a:buClr>
                <a:srgbClr val="204B8E"/>
              </a:buClr>
            </a:pPr>
            <a:r>
              <a:rPr lang="nb-NO" dirty="0"/>
              <a:t>Barnehageansatte, lærere, helsesøstre og andre viktige voksne</a:t>
            </a:r>
          </a:p>
          <a:p>
            <a:pPr lvl="1">
              <a:buClr>
                <a:srgbClr val="204B8E"/>
              </a:buClr>
            </a:pPr>
            <a:r>
              <a:rPr lang="nb-NO" dirty="0"/>
              <a:t>Kommunale tilbud</a:t>
            </a:r>
          </a:p>
          <a:p>
            <a:pPr lvl="1">
              <a:buClr>
                <a:srgbClr val="204B8E"/>
              </a:buClr>
            </a:pPr>
            <a:r>
              <a:rPr lang="nb-NO" dirty="0"/>
              <a:t>Barneverntjenesten, frivillige hjelpetiltak</a:t>
            </a:r>
          </a:p>
        </p:txBody>
      </p:sp>
    </p:spTree>
    <p:extLst>
      <p:ext uri="{BB962C8B-B14F-4D97-AF65-F5344CB8AC3E}">
        <p14:creationId xmlns:p14="http://schemas.microsoft.com/office/powerpoint/2010/main" val="18778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fade">
                                      <p:cBhvr>
                                        <p:cTn id="10" dur="500"/>
                                        <p:tgtEl>
                                          <p:spTgt spid="2253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Effect transition="in" filter="fade">
                                      <p:cBhvr>
                                        <p:cTn id="13" dur="500"/>
                                        <p:tgtEl>
                                          <p:spTgt spid="2253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animEffect transition="in" filter="fade">
                                      <p:cBhvr>
                                        <p:cTn id="16" dur="500"/>
                                        <p:tgtEl>
                                          <p:spTgt spid="22531">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animEffect transition="in" filter="fade">
                                      <p:cBhvr>
                                        <p:cTn id="19" dur="500"/>
                                        <p:tgtEl>
                                          <p:spTgt spid="2253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fade">
                                      <p:cBhvr>
                                        <p:cTn id="22" dur="500"/>
                                        <p:tgtEl>
                                          <p:spTgt spid="2253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animEffect transition="in" filter="fade">
                                      <p:cBhvr>
                                        <p:cTn id="25" dur="500"/>
                                        <p:tgtEl>
                                          <p:spTgt spid="225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515600" cy="701731"/>
          </a:xfrm>
        </p:spPr>
        <p:txBody>
          <a:bodyPr anchor="t"/>
          <a:lstStyle/>
          <a:p>
            <a:r>
              <a:rPr lang="nb-NO" dirty="0"/>
              <a:t>Åpenhet utenfor familien og hjelpeapparatet</a:t>
            </a:r>
          </a:p>
        </p:txBody>
      </p:sp>
      <p:sp>
        <p:nvSpPr>
          <p:cNvPr id="3" name="Plassholder for innhold 2"/>
          <p:cNvSpPr>
            <a:spLocks noGrp="1"/>
          </p:cNvSpPr>
          <p:nvPr>
            <p:ph idx="1"/>
          </p:nvPr>
        </p:nvSpPr>
        <p:spPr/>
        <p:txBody>
          <a:bodyPr anchor="b"/>
          <a:lstStyle/>
          <a:p>
            <a:r>
              <a:rPr lang="nb-NO" dirty="0"/>
              <a:t>Venner?</a:t>
            </a:r>
          </a:p>
          <a:p>
            <a:r>
              <a:rPr lang="nb-NO" dirty="0"/>
              <a:t>Arbeidsgiver og kolleger, lærere og medstudenter?</a:t>
            </a:r>
          </a:p>
          <a:p>
            <a:r>
              <a:rPr lang="nb-NO" dirty="0"/>
              <a:t>Barnas barnehage, skole, fritidsarenaer?</a:t>
            </a:r>
          </a:p>
          <a:p>
            <a:r>
              <a:rPr lang="nb-NO" dirty="0"/>
              <a:t>Bekjente, lokalmiljøet?</a:t>
            </a:r>
          </a:p>
          <a:p>
            <a:r>
              <a:rPr lang="nb-NO" dirty="0"/>
              <a:t>Det offentlige rom?</a:t>
            </a:r>
          </a:p>
          <a:p>
            <a:endParaRPr lang="nb-NO" dirty="0"/>
          </a:p>
          <a:p>
            <a:pPr marL="0" indent="0">
              <a:buNone/>
            </a:pPr>
            <a:r>
              <a:rPr lang="nb-NO" sz="2400" dirty="0"/>
              <a:t>Intervju med regissøren bak dokumentaren «Tung jakke»:</a:t>
            </a:r>
          </a:p>
          <a:p>
            <a:pPr marL="0" indent="0">
              <a:buNone/>
            </a:pPr>
            <a:r>
              <a:rPr lang="nb-NO" sz="2400" dirty="0" err="1">
                <a:solidFill>
                  <a:srgbClr val="646464"/>
                </a:solidFill>
                <a:hlinkClick r:id="rId3">
                  <a:extLst>
                    <a:ext uri="{A12FA001-AC4F-418D-AE19-62706E023703}">
                      <ahyp:hlinkClr xmlns:ahyp="http://schemas.microsoft.com/office/drawing/2018/hyperlinkcolor" val="tx"/>
                    </a:ext>
                  </a:extLst>
                </a:hlinkClick>
              </a:rPr>
              <a:t>Livirén</a:t>
            </a:r>
            <a:r>
              <a:rPr lang="nb-NO" sz="2400" dirty="0">
                <a:solidFill>
                  <a:schemeClr val="tx1"/>
                </a:solidFill>
                <a:hlinkClick r:id="rId3">
                  <a:extLst>
                    <a:ext uri="{A12FA001-AC4F-418D-AE19-62706E023703}">
                      <ahyp:hlinkClr xmlns:ahyp="http://schemas.microsoft.com/office/drawing/2018/hyperlinkcolor" val="tx"/>
                    </a:ext>
                  </a:extLst>
                </a:hlinkClick>
              </a:rPr>
              <a:t> Bratterud om bipolar lidelse – NRK</a:t>
            </a:r>
            <a:endParaRPr lang="nb-NO" sz="2400" dirty="0">
              <a:solidFill>
                <a:schemeClr val="tx1"/>
              </a:solidFill>
            </a:endParaRPr>
          </a:p>
        </p:txBody>
      </p:sp>
      <p:pic>
        <p:nvPicPr>
          <p:cNvPr id="6" name="Bilde 5" descr="Et bilde som inneholder skjermbilde, mønster, sirkel, Symmetri&#10;&#10;Automatisk generert beskrivelse">
            <a:extLst>
              <a:ext uri="{FF2B5EF4-FFF2-40B4-BE49-F238E27FC236}">
                <a16:creationId xmlns:a16="http://schemas.microsoft.com/office/drawing/2014/main" id="{46307F88-9CEB-7E33-6597-337408008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9175" y="3416300"/>
            <a:ext cx="2857500" cy="2857500"/>
          </a:xfrm>
          <a:prstGeom prst="rect">
            <a:avLst/>
          </a:prstGeom>
        </p:spPr>
      </p:pic>
    </p:spTree>
    <p:extLst>
      <p:ext uri="{BB962C8B-B14F-4D97-AF65-F5344CB8AC3E}">
        <p14:creationId xmlns:p14="http://schemas.microsoft.com/office/powerpoint/2010/main" val="3544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E75E670-7875-BC7C-B87D-275AE7061B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66663" y="1758456"/>
            <a:ext cx="11750065" cy="6609412"/>
          </a:xfrm>
          <a:prstGeom prst="rect">
            <a:avLst/>
          </a:prstGeom>
        </p:spPr>
      </p:pic>
      <p:sp>
        <p:nvSpPr>
          <p:cNvPr id="2" name="Tittel 1"/>
          <p:cNvSpPr>
            <a:spLocks noGrp="1"/>
          </p:cNvSpPr>
          <p:nvPr>
            <p:ph type="title"/>
          </p:nvPr>
        </p:nvSpPr>
        <p:spPr/>
        <p:txBody>
          <a:bodyPr anchor="t">
            <a:noAutofit/>
          </a:bodyPr>
          <a:lstStyle/>
          <a:p>
            <a:pPr>
              <a:lnSpc>
                <a:spcPct val="100000"/>
              </a:lnSpc>
              <a:spcBef>
                <a:spcPts val="1200"/>
              </a:spcBef>
            </a:pPr>
            <a:r>
              <a:rPr lang="nb-NO" dirty="0">
                <a:latin typeface="+mj-lt"/>
              </a:rPr>
              <a:t>Summegruppe:</a:t>
            </a:r>
            <a:br>
              <a:rPr lang="nb-NO" dirty="0">
                <a:latin typeface="+mj-lt"/>
              </a:rPr>
            </a:br>
            <a:r>
              <a:rPr lang="nb-NO" sz="3600" dirty="0">
                <a:latin typeface="+mj-lt"/>
              </a:rPr>
              <a:t>åpenhet på jobb og skole</a:t>
            </a:r>
          </a:p>
        </p:txBody>
      </p:sp>
      <p:sp>
        <p:nvSpPr>
          <p:cNvPr id="3" name="Plassholder for innhold 2"/>
          <p:cNvSpPr>
            <a:spLocks noGrp="1"/>
          </p:cNvSpPr>
          <p:nvPr>
            <p:ph idx="1"/>
          </p:nvPr>
        </p:nvSpPr>
        <p:spPr>
          <a:xfrm>
            <a:off x="695325" y="1082566"/>
            <a:ext cx="6724978" cy="5226159"/>
          </a:xfrm>
        </p:spPr>
        <p:txBody>
          <a:bodyPr anchor="b">
            <a:normAutofit/>
          </a:bodyPr>
          <a:lstStyle/>
          <a:p>
            <a:r>
              <a:rPr lang="nb-NO" dirty="0"/>
              <a:t>Velg om dere vil snakke om arbeidsgiver, kolleger, lærer eller medelever</a:t>
            </a:r>
          </a:p>
          <a:p>
            <a:pPr lvl="1">
              <a:spcBef>
                <a:spcPts val="1800"/>
              </a:spcBef>
            </a:pPr>
            <a:r>
              <a:rPr lang="nb-NO" dirty="0"/>
              <a:t>Hvis det ikke er aktuelt med jobb/skole nå, kan dere snakke om tidligere erfaringer og vurderinger eller en tenkt situasjon i framtiden</a:t>
            </a:r>
          </a:p>
          <a:p>
            <a:pPr>
              <a:spcBef>
                <a:spcPts val="1800"/>
              </a:spcBef>
            </a:pPr>
            <a:r>
              <a:rPr lang="nb-NO" dirty="0"/>
              <a:t>Snakk om fordeler og ulemper ved å være åpen om diagnosen (og ev. ved å skjule den)</a:t>
            </a:r>
          </a:p>
        </p:txBody>
      </p:sp>
      <p:pic>
        <p:nvPicPr>
          <p:cNvPr id="6" name="Bilde 5">
            <a:extLst>
              <a:ext uri="{FF2B5EF4-FFF2-40B4-BE49-F238E27FC236}">
                <a16:creationId xmlns:a16="http://schemas.microsoft.com/office/drawing/2014/main" id="{0B9649D2-3EC7-A305-9AE9-C9EBE50682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21204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75B3011-3E25-7898-075E-A3EEE540BBB3}"/>
              </a:ext>
            </a:extLst>
          </p:cNvPr>
          <p:cNvSpPr/>
          <p:nvPr/>
        </p:nvSpPr>
        <p:spPr>
          <a:xfrm>
            <a:off x="646368" y="1525902"/>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3D167024-EEB4-7040-EEEE-7EA5B3F44C9F}"/>
              </a:ext>
            </a:extLst>
          </p:cNvPr>
          <p:cNvSpPr/>
          <p:nvPr/>
        </p:nvSpPr>
        <p:spPr>
          <a:xfrm>
            <a:off x="646368" y="2893290"/>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29CC9B31-FF1F-0D0B-FC0E-95998F395229}"/>
              </a:ext>
            </a:extLst>
          </p:cNvPr>
          <p:cNvSpPr/>
          <p:nvPr/>
        </p:nvSpPr>
        <p:spPr>
          <a:xfrm>
            <a:off x="646368" y="373449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56D37AA-D3CC-D607-A8E9-01A2BAA52D6E}"/>
              </a:ext>
            </a:extLst>
          </p:cNvPr>
          <p:cNvSpPr/>
          <p:nvPr/>
        </p:nvSpPr>
        <p:spPr>
          <a:xfrm>
            <a:off x="646368" y="585503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8CD5966C-06C5-EF56-215F-AFE1BC3D1A00}"/>
              </a:ext>
            </a:extLst>
          </p:cNvPr>
          <p:cNvSpPr>
            <a:spLocks noGrp="1"/>
          </p:cNvSpPr>
          <p:nvPr>
            <p:ph type="title"/>
          </p:nvPr>
        </p:nvSpPr>
        <p:spPr>
          <a:xfrm>
            <a:off x="695325" y="549275"/>
            <a:ext cx="10515600" cy="701731"/>
          </a:xfrm>
        </p:spPr>
        <p:txBody>
          <a:bodyPr anchor="t"/>
          <a:lstStyle/>
          <a:p>
            <a:r>
              <a:rPr lang="nb-NO" dirty="0"/>
              <a:t>Egenaktivitet til neste gang</a:t>
            </a:r>
          </a:p>
        </p:txBody>
      </p:sp>
      <p:sp>
        <p:nvSpPr>
          <p:cNvPr id="9" name="Plassholder for innhold 2">
            <a:extLst>
              <a:ext uri="{FF2B5EF4-FFF2-40B4-BE49-F238E27FC236}">
                <a16:creationId xmlns:a16="http://schemas.microsoft.com/office/drawing/2014/main" id="{B57B96C7-5786-1BA4-16DC-157471C30336}"/>
              </a:ext>
            </a:extLst>
          </p:cNvPr>
          <p:cNvSpPr>
            <a:spLocks noGrp="1"/>
          </p:cNvSpPr>
          <p:nvPr>
            <p:ph idx="1"/>
          </p:nvPr>
        </p:nvSpPr>
        <p:spPr>
          <a:xfrm>
            <a:off x="695325" y="1458686"/>
            <a:ext cx="10801350" cy="4850039"/>
          </a:xfrm>
        </p:spPr>
        <p:txBody>
          <a:bodyPr anchor="b">
            <a:normAutofit/>
          </a:bodyPr>
          <a:lstStyle/>
          <a:p>
            <a:pPr marL="457200" indent="-457200">
              <a:buFont typeface="+mj-lt"/>
              <a:buAutoNum type="arabicPeriod"/>
            </a:pPr>
            <a:r>
              <a:rPr lang="nb-NO" sz="2400" dirty="0"/>
              <a:t>Tenk på en person du vurderer å fortelle om din bipolare </a:t>
            </a:r>
            <a:br>
              <a:rPr lang="nb-NO" sz="2400" dirty="0"/>
            </a:br>
            <a:r>
              <a:rPr lang="nb-NO" sz="2400" dirty="0"/>
              <a:t>lidelse til. Fyll ut skjemaet «Åpenhet - fordeler og ulemper»</a:t>
            </a:r>
          </a:p>
          <a:p>
            <a:pPr marL="514350" indent="-514350">
              <a:buFont typeface="+mj-lt"/>
              <a:buAutoNum type="arabicPeriod"/>
            </a:pPr>
            <a:endParaRPr lang="nb-NO" sz="2400" dirty="0"/>
          </a:p>
          <a:p>
            <a:pPr marL="457200" indent="-457200">
              <a:buFont typeface="+mj-lt"/>
              <a:buAutoNum type="arabicPeriod"/>
            </a:pPr>
            <a:r>
              <a:rPr lang="nb-NO" sz="2400" dirty="0"/>
              <a:t>Fortsett å fylle ut og </a:t>
            </a:r>
            <a:r>
              <a:rPr lang="nb-NO" sz="2400" u="sng" dirty="0"/>
              <a:t>ta med utfylt stemningsdagbok neste gang</a:t>
            </a:r>
            <a:br>
              <a:rPr lang="nb-NO" sz="2400" u="sng" dirty="0"/>
            </a:br>
            <a:endParaRPr lang="nb-NO" sz="2400" dirty="0"/>
          </a:p>
          <a:p>
            <a:pPr marL="457200" indent="-457200">
              <a:buFont typeface="+mj-lt"/>
              <a:buAutoNum type="arabicPeriod"/>
            </a:pPr>
            <a:r>
              <a:rPr lang="nb-NO" sz="2400" dirty="0"/>
              <a:t>Fyll ut </a:t>
            </a:r>
            <a:r>
              <a:rPr lang="nb-NO" sz="2400" dirty="0" err="1"/>
              <a:t>Brief</a:t>
            </a:r>
            <a:r>
              <a:rPr lang="nb-NO" sz="2400" dirty="0"/>
              <a:t>-IPQ på nytt</a:t>
            </a:r>
          </a:p>
          <a:p>
            <a:pPr lvl="1">
              <a:spcBef>
                <a:spcPts val="1800"/>
              </a:spcBef>
            </a:pPr>
            <a:r>
              <a:rPr lang="nb-NO" sz="2000" dirty="0"/>
              <a:t>Sammenlign med utfyllingen på starten av kurset</a:t>
            </a:r>
          </a:p>
          <a:p>
            <a:pPr lvl="1"/>
            <a:r>
              <a:rPr lang="nb-NO" sz="2000" dirty="0"/>
              <a:t>Har noe endret seg? </a:t>
            </a:r>
          </a:p>
          <a:p>
            <a:pPr lvl="1"/>
            <a:r>
              <a:rPr lang="nb-NO" sz="2000" dirty="0"/>
              <a:t>Reflekter over hva som er annerledes nå, og eventuelt hvorfor</a:t>
            </a:r>
            <a:br>
              <a:rPr lang="nb-NO" sz="2000" dirty="0"/>
            </a:br>
            <a:endParaRPr lang="nb-NO" sz="2400" dirty="0"/>
          </a:p>
          <a:p>
            <a:pPr marL="457200" indent="-457200">
              <a:buFont typeface="+mj-lt"/>
              <a:buAutoNum type="arabicPeriod"/>
            </a:pPr>
            <a:r>
              <a:rPr lang="nb-NO" sz="2400" dirty="0"/>
              <a:t>Tenk igjennom hvordan dere har opplevd kurset</a:t>
            </a:r>
          </a:p>
        </p:txBody>
      </p:sp>
      <p:sp>
        <p:nvSpPr>
          <p:cNvPr id="12" name="TekstSylinder 11">
            <a:extLst>
              <a:ext uri="{FF2B5EF4-FFF2-40B4-BE49-F238E27FC236}">
                <a16:creationId xmlns:a16="http://schemas.microsoft.com/office/drawing/2014/main" id="{073ACFF4-119D-3807-8A0A-EA3888245562}"/>
              </a:ext>
            </a:extLst>
          </p:cNvPr>
          <p:cNvSpPr txBox="1"/>
          <p:nvPr/>
        </p:nvSpPr>
        <p:spPr>
          <a:xfrm>
            <a:off x="8083282" y="5220133"/>
            <a:ext cx="4123765" cy="1091068"/>
          </a:xfrm>
          <a:prstGeom prst="rect">
            <a:avLst/>
          </a:prstGeom>
          <a:noFill/>
        </p:spPr>
        <p:txBody>
          <a:bodyPr wrap="square">
            <a:spAutoFit/>
          </a:bodyPr>
          <a:lstStyle/>
          <a:p>
            <a:pPr marL="0" indent="0">
              <a:lnSpc>
                <a:spcPct val="110000"/>
              </a:lnSpc>
              <a:buNone/>
            </a:pPr>
            <a:r>
              <a:rPr lang="nb-NO" sz="2000" b="1" dirty="0">
                <a:latin typeface="+mj-lt"/>
              </a:rPr>
              <a:t>Er en eller to villige til å dele den </a:t>
            </a:r>
            <a:br>
              <a:rPr lang="nb-NO" sz="2000" b="1" dirty="0">
                <a:latin typeface="+mj-lt"/>
              </a:rPr>
            </a:br>
            <a:r>
              <a:rPr lang="nb-NO" sz="2000" b="1" dirty="0">
                <a:latin typeface="+mj-lt"/>
              </a:rPr>
              <a:t>foreløpig utfylte forebyggelses-</a:t>
            </a:r>
          </a:p>
          <a:p>
            <a:pPr marL="0" indent="0">
              <a:lnSpc>
                <a:spcPct val="110000"/>
              </a:lnSpc>
              <a:buNone/>
            </a:pPr>
            <a:r>
              <a:rPr lang="nb-NO" sz="2000" b="1" dirty="0">
                <a:latin typeface="+mj-lt"/>
              </a:rPr>
              <a:t>planen i plenum neste gang?</a:t>
            </a:r>
          </a:p>
        </p:txBody>
      </p:sp>
      <p:pic>
        <p:nvPicPr>
          <p:cNvPr id="2" name="Bilde 1">
            <a:extLst>
              <a:ext uri="{FF2B5EF4-FFF2-40B4-BE49-F238E27FC236}">
                <a16:creationId xmlns:a16="http://schemas.microsoft.com/office/drawing/2014/main" id="{030B2578-6258-AC84-EA5E-8C69610712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18526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500"/>
                                        <p:tgtEl>
                                          <p:spTgt spid="9">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500"/>
                                        <p:tgtEl>
                                          <p:spTgt spid="9">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uiExpand="1" build="allAtOnce"/>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5">
            <a:extLst>
              <a:ext uri="{FF2B5EF4-FFF2-40B4-BE49-F238E27FC236}">
                <a16:creationId xmlns:a16="http://schemas.microsoft.com/office/drawing/2014/main" id="{89577F7D-641F-79BA-FC99-5D460A3F055D}"/>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pic>
        <p:nvPicPr>
          <p:cNvPr id="3" name="LOGO png Rådet for psykisk helse.png" descr="LOGO png Rådet for psykisk helse.png">
            <a:extLst>
              <a:ext uri="{FF2B5EF4-FFF2-40B4-BE49-F238E27FC236}">
                <a16:creationId xmlns:a16="http://schemas.microsoft.com/office/drawing/2014/main" id="{CCBBCC00-C78C-0D65-5603-2BD384542F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5" name="Bilde" descr="Bilde">
            <a:extLst>
              <a:ext uri="{FF2B5EF4-FFF2-40B4-BE49-F238E27FC236}">
                <a16:creationId xmlns:a16="http://schemas.microsoft.com/office/drawing/2014/main" id="{063D7726-78E5-78B7-0BDC-CCD83CF5D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6" name="logo_transparent-01.png" descr="logo_transparent-01.png">
            <a:extLst>
              <a:ext uri="{FF2B5EF4-FFF2-40B4-BE49-F238E27FC236}">
                <a16:creationId xmlns:a16="http://schemas.microsoft.com/office/drawing/2014/main" id="{BAB7F8F9-66C5-D3F6-E650-99FA9C1F456B}"/>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7" name="50830959051_658d4b82a4_o.png" descr="50830959051_658d4b82a4_o.png">
            <a:extLst>
              <a:ext uri="{FF2B5EF4-FFF2-40B4-BE49-F238E27FC236}">
                <a16:creationId xmlns:a16="http://schemas.microsoft.com/office/drawing/2014/main" id="{A36B543B-E416-B39C-5F81-A3DC4AE5C9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8316217A-E41C-00D4-1538-9954DC35CE45}"/>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66715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normAutofit/>
          </a:bodyPr>
          <a:lstStyle/>
          <a:p>
            <a:pPr>
              <a:lnSpc>
                <a:spcPct val="110000"/>
              </a:lnSpc>
            </a:pPr>
            <a:r>
              <a:rPr lang="nb-NO" dirty="0"/>
              <a:t>Kriseplan: </a:t>
            </a:r>
          </a:p>
          <a:p>
            <a:pPr lvl="1">
              <a:lnSpc>
                <a:spcPct val="110000"/>
              </a:lnSpc>
            </a:pPr>
            <a:r>
              <a:rPr lang="nb-NO" dirty="0"/>
              <a:t>Noter inn ideene dine fra summegruppene om hva </a:t>
            </a:r>
            <a:br>
              <a:rPr lang="nb-NO" dirty="0"/>
            </a:br>
            <a:r>
              <a:rPr lang="nb-NO" dirty="0"/>
              <a:t>du selv kan gjøre for å bedre situasjonen ved affektive episoder</a:t>
            </a:r>
          </a:p>
          <a:p>
            <a:pPr lvl="1">
              <a:lnSpc>
                <a:spcPct val="110000"/>
              </a:lnSpc>
            </a:pPr>
            <a:r>
              <a:rPr lang="nb-NO" dirty="0"/>
              <a:t>Hvis aktuelt: noter inn tanker om faresignaler og hva du selv kan gjøre ved selvmordstanker </a:t>
            </a:r>
          </a:p>
          <a:p>
            <a:pPr lvl="1">
              <a:lnSpc>
                <a:spcPct val="110000"/>
              </a:lnSpc>
            </a:pPr>
            <a:r>
              <a:rPr lang="nb-NO" dirty="0"/>
              <a:t>Vurder å begynne å snakke med din nærmeste pårørende, behandler eller andre om hvordan hjelp du trenger fra dem ved affektive episoder og ev. selvmordsfare  </a:t>
            </a:r>
          </a:p>
          <a:p>
            <a:pPr>
              <a:lnSpc>
                <a:spcPct val="110000"/>
              </a:lnSpc>
            </a:pPr>
            <a:endParaRPr lang="nb-NO" dirty="0"/>
          </a:p>
          <a:p>
            <a:pPr>
              <a:lnSpc>
                <a:spcPct val="110000"/>
              </a:lnSpc>
            </a:pPr>
            <a:r>
              <a:rPr lang="nb-NO" dirty="0"/>
              <a:t>Fortsette å registrere i stemningsdagboken</a:t>
            </a:r>
          </a:p>
        </p:txBody>
      </p:sp>
      <p:pic>
        <p:nvPicPr>
          <p:cNvPr id="4" name="Bilde 3">
            <a:extLst>
              <a:ext uri="{FF2B5EF4-FFF2-40B4-BE49-F238E27FC236}">
                <a16:creationId xmlns:a16="http://schemas.microsoft.com/office/drawing/2014/main" id="{E9740BB1-E2AD-16D8-4B2C-4212675134C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37472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Dagens tema</a:t>
            </a:r>
          </a:p>
        </p:txBody>
      </p:sp>
      <p:sp>
        <p:nvSpPr>
          <p:cNvPr id="3" name="Plassholder for innhold 2"/>
          <p:cNvSpPr>
            <a:spLocks noGrp="1"/>
          </p:cNvSpPr>
          <p:nvPr>
            <p:ph idx="1"/>
          </p:nvPr>
        </p:nvSpPr>
        <p:spPr/>
        <p:txBody>
          <a:bodyPr anchor="b">
            <a:noAutofit/>
          </a:bodyPr>
          <a:lstStyle/>
          <a:p>
            <a:pPr>
              <a:lnSpc>
                <a:spcPct val="100000"/>
              </a:lnSpc>
              <a:buClr>
                <a:srgbClr val="00338D"/>
              </a:buClr>
            </a:pPr>
            <a:r>
              <a:rPr lang="nb-NO" dirty="0">
                <a:latin typeface="+mj-lt"/>
                <a:ea typeface="Cambria" panose="02040503050406030204" pitchFamily="18" charset="0"/>
                <a:cs typeface="Calibri" panose="020F0502020204030204" pitchFamily="34" charset="0"/>
              </a:rPr>
              <a:t>Åpenhet om lidelsen og kommunikasjon med voksne pårørende</a:t>
            </a:r>
          </a:p>
          <a:p>
            <a:pPr lvl="1">
              <a:lnSpc>
                <a:spcPct val="100000"/>
              </a:lnSpc>
              <a:buClr>
                <a:srgbClr val="00338D"/>
              </a:buClr>
            </a:pPr>
            <a:r>
              <a:rPr lang="nb-NO" dirty="0">
                <a:latin typeface="+mj-lt"/>
                <a:ea typeface="Cambria" panose="02040503050406030204" pitchFamily="18" charset="0"/>
                <a:cs typeface="Calibri" panose="020F0502020204030204" pitchFamily="34" charset="0"/>
              </a:rPr>
              <a:t>Summegruppe om dialog med pårørende</a:t>
            </a:r>
          </a:p>
          <a:p>
            <a:pPr>
              <a:lnSpc>
                <a:spcPct val="100000"/>
              </a:lnSpc>
              <a:buClr>
                <a:srgbClr val="00338D"/>
              </a:buClr>
            </a:pPr>
            <a:endParaRPr lang="nb-NO" dirty="0">
              <a:latin typeface="+mj-lt"/>
              <a:ea typeface="Cambria" panose="02040503050406030204" pitchFamily="18" charset="0"/>
              <a:cs typeface="Calibri" panose="020F0502020204030204" pitchFamily="34" charset="0"/>
            </a:endParaRPr>
          </a:p>
          <a:p>
            <a:pPr>
              <a:lnSpc>
                <a:spcPct val="100000"/>
              </a:lnSpc>
              <a:buClr>
                <a:srgbClr val="00338D"/>
              </a:buClr>
            </a:pPr>
            <a:r>
              <a:rPr lang="nb-NO" dirty="0">
                <a:latin typeface="+mj-lt"/>
                <a:ea typeface="Cambria" panose="02040503050406030204" pitchFamily="18" charset="0"/>
                <a:cs typeface="Calibri" panose="020F0502020204030204" pitchFamily="34" charset="0"/>
              </a:rPr>
              <a:t>Åpenhet overfor og ivaretagelse av egne barn</a:t>
            </a:r>
          </a:p>
          <a:p>
            <a:pPr>
              <a:lnSpc>
                <a:spcPct val="100000"/>
              </a:lnSpc>
              <a:buClr>
                <a:srgbClr val="00338D"/>
              </a:buClr>
            </a:pPr>
            <a:endParaRPr lang="nb-NO" dirty="0">
              <a:latin typeface="+mj-lt"/>
              <a:ea typeface="Cambria" panose="02040503050406030204" pitchFamily="18" charset="0"/>
              <a:cs typeface="Calibri" panose="020F0502020204030204" pitchFamily="34" charset="0"/>
            </a:endParaRPr>
          </a:p>
          <a:p>
            <a:pPr>
              <a:lnSpc>
                <a:spcPct val="100000"/>
              </a:lnSpc>
              <a:buClr>
                <a:srgbClr val="00338D"/>
              </a:buClr>
            </a:pPr>
            <a:r>
              <a:rPr lang="nb-NO" dirty="0">
                <a:latin typeface="+mj-lt"/>
                <a:ea typeface="Cambria" panose="02040503050406030204" pitchFamily="18" charset="0"/>
                <a:cs typeface="Calibri" panose="020F0502020204030204" pitchFamily="34" charset="0"/>
              </a:rPr>
              <a:t>Åpenhet overfor andre</a:t>
            </a:r>
          </a:p>
          <a:p>
            <a:pPr lvl="1">
              <a:lnSpc>
                <a:spcPct val="100000"/>
              </a:lnSpc>
              <a:buClr>
                <a:srgbClr val="00338D"/>
              </a:buClr>
            </a:pPr>
            <a:r>
              <a:rPr lang="nb-NO" dirty="0">
                <a:latin typeface="+mj-lt"/>
                <a:ea typeface="Cambria" panose="02040503050406030204" pitchFamily="18" charset="0"/>
                <a:cs typeface="Calibri" panose="020F0502020204030204" pitchFamily="34" charset="0"/>
              </a:rPr>
              <a:t>Summegruppe om åpenhet overfor arbeidsgiver / kolleger</a:t>
            </a:r>
          </a:p>
          <a:p>
            <a:pPr>
              <a:lnSpc>
                <a:spcPct val="100000"/>
              </a:lnSpc>
              <a:buClr>
                <a:srgbClr val="00338D"/>
              </a:buClr>
            </a:pPr>
            <a:endParaRPr lang="nb-NO" dirty="0">
              <a:latin typeface="+mj-lt"/>
              <a:ea typeface="Cambria" panose="02040503050406030204" pitchFamily="18" charset="0"/>
              <a:cs typeface="Calibri" panose="020F0502020204030204" pitchFamily="34" charset="0"/>
            </a:endParaRPr>
          </a:p>
          <a:p>
            <a:pPr>
              <a:lnSpc>
                <a:spcPct val="100000"/>
              </a:lnSpc>
              <a:buClr>
                <a:srgbClr val="00338D"/>
              </a:buClr>
            </a:pPr>
            <a:r>
              <a:rPr lang="nb-NO" dirty="0">
                <a:latin typeface="+mj-lt"/>
                <a:ea typeface="Cambria" panose="02040503050406030204" pitchFamily="18" charset="0"/>
                <a:cs typeface="Calibri" panose="020F0502020204030204" pitchFamily="34" charset="0"/>
              </a:rPr>
              <a:t>Egenaktivitet til neste gang </a:t>
            </a:r>
          </a:p>
        </p:txBody>
      </p:sp>
    </p:spTree>
    <p:extLst>
      <p:ext uri="{BB962C8B-B14F-4D97-AF65-F5344CB8AC3E}">
        <p14:creationId xmlns:p14="http://schemas.microsoft.com/office/powerpoint/2010/main" val="43325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Noen spørsmål å stille seg om åpenhet</a:t>
            </a:r>
          </a:p>
        </p:txBody>
      </p:sp>
      <p:sp>
        <p:nvSpPr>
          <p:cNvPr id="5" name="Plassholder for innhold 2"/>
          <p:cNvSpPr>
            <a:spLocks noGrp="1"/>
          </p:cNvSpPr>
          <p:nvPr>
            <p:ph idx="1"/>
          </p:nvPr>
        </p:nvSpPr>
        <p:spPr>
          <a:xfrm>
            <a:off x="695325" y="1458686"/>
            <a:ext cx="5043323" cy="4850039"/>
          </a:xfrm>
        </p:spPr>
        <p:txBody>
          <a:bodyPr anchor="b">
            <a:normAutofit/>
          </a:bodyPr>
          <a:lstStyle/>
          <a:p>
            <a:pPr>
              <a:lnSpc>
                <a:spcPct val="100000"/>
              </a:lnSpc>
              <a:spcBef>
                <a:spcPts val="0"/>
              </a:spcBef>
            </a:pPr>
            <a:r>
              <a:rPr lang="nb-NO" dirty="0">
                <a:ea typeface="Cambria" panose="02040503050406030204" pitchFamily="18" charset="0"/>
              </a:rPr>
              <a:t>Overfor hvem og på hvilke arenaer skal jeg være åpen?</a:t>
            </a:r>
          </a:p>
          <a:p>
            <a:pPr>
              <a:lnSpc>
                <a:spcPct val="100000"/>
              </a:lnSpc>
              <a:spcBef>
                <a:spcPts val="0"/>
              </a:spcBef>
            </a:pPr>
            <a:endParaRPr lang="nb-NO" dirty="0">
              <a:ea typeface="Cambria" panose="02040503050406030204" pitchFamily="18" charset="0"/>
            </a:endParaRPr>
          </a:p>
          <a:p>
            <a:pPr>
              <a:lnSpc>
                <a:spcPct val="100000"/>
              </a:lnSpc>
              <a:spcBef>
                <a:spcPts val="0"/>
              </a:spcBef>
            </a:pPr>
            <a:r>
              <a:rPr lang="nb-NO" dirty="0">
                <a:ea typeface="Cambria" panose="02040503050406030204" pitchFamily="18" charset="0"/>
              </a:rPr>
              <a:t>Hvorfor skal jeg være åpen? </a:t>
            </a:r>
            <a:br>
              <a:rPr lang="nb-NO" dirty="0">
                <a:ea typeface="Cambria" panose="02040503050406030204" pitchFamily="18" charset="0"/>
              </a:rPr>
            </a:br>
            <a:r>
              <a:rPr lang="nb-NO" dirty="0">
                <a:ea typeface="Cambria" panose="02040503050406030204" pitchFamily="18" charset="0"/>
              </a:rPr>
              <a:t>Hva er en god grunn?</a:t>
            </a:r>
          </a:p>
          <a:p>
            <a:pPr>
              <a:lnSpc>
                <a:spcPct val="100000"/>
              </a:lnSpc>
              <a:spcBef>
                <a:spcPts val="0"/>
              </a:spcBef>
            </a:pPr>
            <a:endParaRPr lang="nb-NO" dirty="0">
              <a:ea typeface="Cambria" panose="02040503050406030204" pitchFamily="18" charset="0"/>
            </a:endParaRPr>
          </a:p>
          <a:p>
            <a:pPr>
              <a:lnSpc>
                <a:spcPct val="100000"/>
              </a:lnSpc>
              <a:spcBef>
                <a:spcPts val="0"/>
              </a:spcBef>
            </a:pPr>
            <a:r>
              <a:rPr lang="nb-NO" dirty="0">
                <a:ea typeface="Cambria" panose="02040503050406030204" pitchFamily="18" charset="0"/>
              </a:rPr>
              <a:t>Hvor åpen skal jeg være og hva skal jeg være åpen om? </a:t>
            </a:r>
          </a:p>
          <a:p>
            <a:pPr>
              <a:lnSpc>
                <a:spcPct val="100000"/>
              </a:lnSpc>
              <a:spcBef>
                <a:spcPts val="0"/>
              </a:spcBef>
            </a:pPr>
            <a:endParaRPr lang="nb-NO" dirty="0">
              <a:ea typeface="Cambria" panose="02040503050406030204" pitchFamily="18" charset="0"/>
            </a:endParaRPr>
          </a:p>
          <a:p>
            <a:pPr>
              <a:lnSpc>
                <a:spcPct val="100000"/>
              </a:lnSpc>
              <a:spcBef>
                <a:spcPts val="0"/>
              </a:spcBef>
            </a:pPr>
            <a:r>
              <a:rPr lang="nb-NO" dirty="0">
                <a:ea typeface="Cambria" panose="02040503050406030204" pitchFamily="18" charset="0"/>
              </a:rPr>
              <a:t>Hva er fordelene og ulempene?</a:t>
            </a:r>
          </a:p>
        </p:txBody>
      </p:sp>
      <p:pic>
        <p:nvPicPr>
          <p:cNvPr id="6" name="Bilde 5" descr="Et bilde som inneholder sirkel, skjermbilde, Fargerikt, Grafikk&#10;&#10;Automatisk generert beskrivelse">
            <a:extLst>
              <a:ext uri="{FF2B5EF4-FFF2-40B4-BE49-F238E27FC236}">
                <a16:creationId xmlns:a16="http://schemas.microsoft.com/office/drawing/2014/main" id="{62EC817D-6C40-F1AD-410A-C2AD7388BE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572" y="549275"/>
            <a:ext cx="11560628" cy="6502853"/>
          </a:xfrm>
          <a:prstGeom prst="rect">
            <a:avLst/>
          </a:prstGeom>
        </p:spPr>
      </p:pic>
    </p:spTree>
    <p:extLst>
      <p:ext uri="{BB962C8B-B14F-4D97-AF65-F5344CB8AC3E}">
        <p14:creationId xmlns:p14="http://schemas.microsoft.com/office/powerpoint/2010/main" val="27969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500"/>
                                        <p:tgtEl>
                                          <p:spTgt spid="5">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5" y="549275"/>
            <a:ext cx="10801350" cy="775028"/>
          </a:xfrm>
        </p:spPr>
        <p:txBody>
          <a:bodyPr anchor="t">
            <a:noAutofit/>
          </a:bodyPr>
          <a:lstStyle/>
          <a:p>
            <a:r>
              <a:rPr lang="nb-NO" dirty="0"/>
              <a:t>Åpenhet overfor voksne pårørende</a:t>
            </a:r>
          </a:p>
        </p:txBody>
      </p:sp>
      <p:sp>
        <p:nvSpPr>
          <p:cNvPr id="3" name="Plassholder for innhold 2"/>
          <p:cNvSpPr>
            <a:spLocks noGrp="1"/>
          </p:cNvSpPr>
          <p:nvPr>
            <p:ph idx="1"/>
          </p:nvPr>
        </p:nvSpPr>
        <p:spPr>
          <a:xfrm>
            <a:off x="695325" y="1324303"/>
            <a:ext cx="6651406" cy="4984422"/>
          </a:xfrm>
        </p:spPr>
        <p:txBody>
          <a:bodyPr anchor="b">
            <a:normAutofit lnSpcReduction="10000"/>
          </a:bodyPr>
          <a:lstStyle/>
          <a:p>
            <a:pPr marL="0" indent="0">
              <a:buNone/>
            </a:pPr>
            <a:r>
              <a:rPr lang="nb-NO" dirty="0"/>
              <a:t>Noen grunner for åpenhet:</a:t>
            </a:r>
            <a:endParaRPr lang="nb-NO" sz="2400" dirty="0"/>
          </a:p>
          <a:p>
            <a:pPr>
              <a:spcBef>
                <a:spcPts val="2400"/>
              </a:spcBef>
            </a:pPr>
            <a:r>
              <a:rPr lang="nb-NO" sz="2400" dirty="0"/>
              <a:t>Å ha minst én fortrolig relasjon er en sterk beskyttelsesfaktor mot psykiske vansker</a:t>
            </a:r>
          </a:p>
          <a:p>
            <a:pPr>
              <a:spcBef>
                <a:spcPts val="2400"/>
              </a:spcBef>
            </a:pPr>
            <a:r>
              <a:rPr lang="nb-NO" sz="2400" dirty="0"/>
              <a:t>En velfungerende kriseplan forutsetter et godt samarbeid, som igjen forutsetter åpenhet</a:t>
            </a:r>
          </a:p>
          <a:p>
            <a:pPr>
              <a:spcBef>
                <a:spcPts val="2400"/>
              </a:spcBef>
            </a:pPr>
            <a:r>
              <a:rPr lang="nb-NO" sz="2400" dirty="0"/>
              <a:t>Affektive episoder og konsekvensene av dem  påvirker de nærmeste</a:t>
            </a:r>
          </a:p>
          <a:p>
            <a:pPr>
              <a:spcBef>
                <a:spcPts val="2400"/>
              </a:spcBef>
            </a:pPr>
            <a:r>
              <a:rPr lang="nb-NO" sz="2400" dirty="0"/>
              <a:t>Forståelse og forutsigbarhet reduserer stress </a:t>
            </a:r>
            <a:br>
              <a:rPr lang="nb-NO" sz="2400" dirty="0"/>
            </a:br>
            <a:r>
              <a:rPr lang="nb-NO" sz="2400" dirty="0"/>
              <a:t>og gjør det lettere for pårørende å tilpasse </a:t>
            </a:r>
            <a:br>
              <a:rPr lang="nb-NO" sz="2400" dirty="0"/>
            </a:br>
            <a:r>
              <a:rPr lang="nb-NO" sz="2400" dirty="0"/>
              <a:t>seg og planlegge egne liv</a:t>
            </a:r>
            <a:endParaRPr lang="nb-NO" dirty="0"/>
          </a:p>
        </p:txBody>
      </p:sp>
      <p:pic>
        <p:nvPicPr>
          <p:cNvPr id="7" name="Bilde 6">
            <a:extLst>
              <a:ext uri="{FF2B5EF4-FFF2-40B4-BE49-F238E27FC236}">
                <a16:creationId xmlns:a16="http://schemas.microsoft.com/office/drawing/2014/main" id="{E9699C41-55D1-8561-AEEB-1A8748E643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5999" y="870994"/>
            <a:ext cx="5987005" cy="5987005"/>
          </a:xfrm>
          <a:prstGeom prst="rect">
            <a:avLst/>
          </a:prstGeom>
        </p:spPr>
      </p:pic>
    </p:spTree>
    <p:extLst>
      <p:ext uri="{BB962C8B-B14F-4D97-AF65-F5344CB8AC3E}">
        <p14:creationId xmlns:p14="http://schemas.microsoft.com/office/powerpoint/2010/main" val="79442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Kommunikasjon med pårørende</a:t>
            </a:r>
          </a:p>
        </p:txBody>
      </p:sp>
      <p:sp>
        <p:nvSpPr>
          <p:cNvPr id="3" name="Plassholder for innhold 2"/>
          <p:cNvSpPr>
            <a:spLocks noGrp="1"/>
          </p:cNvSpPr>
          <p:nvPr>
            <p:ph idx="1"/>
          </p:nvPr>
        </p:nvSpPr>
        <p:spPr>
          <a:xfrm>
            <a:off x="695325" y="1458686"/>
            <a:ext cx="8658882" cy="4850039"/>
          </a:xfrm>
        </p:spPr>
        <p:txBody>
          <a:bodyPr anchor="b">
            <a:normAutofit/>
          </a:bodyPr>
          <a:lstStyle/>
          <a:p>
            <a:r>
              <a:rPr lang="nb-NO" dirty="0">
                <a:latin typeface="+mj-lt"/>
              </a:rPr>
              <a:t>Åpenhet forutsetter tillit, at man forventer å bli forstått, respektert og støttet</a:t>
            </a:r>
          </a:p>
          <a:p>
            <a:endParaRPr lang="nb-NO" dirty="0">
              <a:latin typeface="+mj-lt"/>
            </a:endParaRPr>
          </a:p>
          <a:p>
            <a:r>
              <a:rPr lang="nb-NO" dirty="0">
                <a:latin typeface="+mj-lt"/>
              </a:rPr>
              <a:t>Pårørende kan ha urimelige forventninger til hva man klarer i en depresjon</a:t>
            </a:r>
          </a:p>
          <a:p>
            <a:endParaRPr lang="nb-NO" dirty="0">
              <a:latin typeface="+mj-lt"/>
            </a:endParaRPr>
          </a:p>
          <a:p>
            <a:r>
              <a:rPr lang="nb-NO" dirty="0">
                <a:latin typeface="+mj-lt"/>
              </a:rPr>
              <a:t>Pårørende trenger å opplyses om hvordan affektive episoder påvirker deg</a:t>
            </a:r>
          </a:p>
        </p:txBody>
      </p:sp>
    </p:spTree>
    <p:extLst>
      <p:ext uri="{BB962C8B-B14F-4D97-AF65-F5344CB8AC3E}">
        <p14:creationId xmlns:p14="http://schemas.microsoft.com/office/powerpoint/2010/main" val="20519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t>Kommunikasjon med pårørende (2)</a:t>
            </a:r>
          </a:p>
        </p:txBody>
      </p:sp>
      <p:sp>
        <p:nvSpPr>
          <p:cNvPr id="3" name="Plassholder for innhold 2"/>
          <p:cNvSpPr>
            <a:spLocks noGrp="1"/>
          </p:cNvSpPr>
          <p:nvPr>
            <p:ph idx="1"/>
          </p:nvPr>
        </p:nvSpPr>
        <p:spPr>
          <a:xfrm>
            <a:off x="695325" y="1458686"/>
            <a:ext cx="6661916" cy="4850039"/>
          </a:xfrm>
        </p:spPr>
        <p:txBody>
          <a:bodyPr anchor="b">
            <a:normAutofit/>
          </a:bodyPr>
          <a:lstStyle/>
          <a:p>
            <a:r>
              <a:rPr lang="nb-NO" i="1" dirty="0"/>
              <a:t>Hvordan</a:t>
            </a:r>
            <a:r>
              <a:rPr lang="nb-NO" dirty="0"/>
              <a:t> man snakker sammen er avgjørende for om en relasjon oppleves som tillitsfull og støttende</a:t>
            </a:r>
          </a:p>
          <a:p>
            <a:pPr marL="0" indent="0">
              <a:buNone/>
            </a:pPr>
            <a:endParaRPr lang="nb-NO" dirty="0"/>
          </a:p>
          <a:p>
            <a:r>
              <a:rPr lang="nb-NO" i="1" dirty="0"/>
              <a:t>Forventninger og ambisjoner </a:t>
            </a:r>
            <a:r>
              <a:rPr lang="nb-NO" dirty="0"/>
              <a:t>i sykdommens ulike faser justeres og harmoniseres</a:t>
            </a:r>
          </a:p>
          <a:p>
            <a:pPr marL="0" indent="0">
              <a:buNone/>
            </a:pPr>
            <a:endParaRPr lang="nb-NO" dirty="0"/>
          </a:p>
          <a:p>
            <a:r>
              <a:rPr lang="nb-NO" dirty="0"/>
              <a:t>Også pårørende kan trenge avlastning </a:t>
            </a:r>
            <a:br>
              <a:rPr lang="nb-NO" dirty="0"/>
            </a:br>
            <a:r>
              <a:rPr lang="nb-NO" dirty="0"/>
              <a:t>ved kriser</a:t>
            </a:r>
          </a:p>
        </p:txBody>
      </p:sp>
      <p:pic>
        <p:nvPicPr>
          <p:cNvPr id="11" name="Bilde 10">
            <a:extLst>
              <a:ext uri="{FF2B5EF4-FFF2-40B4-BE49-F238E27FC236}">
                <a16:creationId xmlns:a16="http://schemas.microsoft.com/office/drawing/2014/main" id="{13433EAC-BFD0-D452-B307-3DFA858116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186539">
            <a:off x="6417195" y="823981"/>
            <a:ext cx="5827853" cy="5827853"/>
          </a:xfrm>
          <a:prstGeom prst="rect">
            <a:avLst/>
          </a:prstGeom>
        </p:spPr>
      </p:pic>
    </p:spTree>
    <p:extLst>
      <p:ext uri="{BB962C8B-B14F-4D97-AF65-F5344CB8AC3E}">
        <p14:creationId xmlns:p14="http://schemas.microsoft.com/office/powerpoint/2010/main" val="188630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Summegruppe: pårørende</a:t>
            </a:r>
          </a:p>
        </p:txBody>
      </p:sp>
      <p:sp>
        <p:nvSpPr>
          <p:cNvPr id="3" name="Plassholder for innhold 2"/>
          <p:cNvSpPr>
            <a:spLocks noGrp="1"/>
          </p:cNvSpPr>
          <p:nvPr>
            <p:ph idx="1"/>
          </p:nvPr>
        </p:nvSpPr>
        <p:spPr/>
        <p:txBody>
          <a:bodyPr anchor="b">
            <a:normAutofit/>
          </a:bodyPr>
          <a:lstStyle/>
          <a:p>
            <a:pPr marL="0" indent="0">
              <a:buNone/>
            </a:pPr>
            <a:r>
              <a:rPr lang="nb-NO" sz="3200" dirty="0"/>
              <a:t>Tenk på den som står deg nærmest</a:t>
            </a:r>
          </a:p>
          <a:p>
            <a:pPr marL="0" indent="0">
              <a:buNone/>
            </a:pPr>
            <a:endParaRPr lang="nb-NO" dirty="0"/>
          </a:p>
          <a:p>
            <a:r>
              <a:rPr lang="nb-NO" dirty="0"/>
              <a:t>Hvordan er dialogen om din bipolare lidelse? </a:t>
            </a:r>
          </a:p>
          <a:p>
            <a:r>
              <a:rPr lang="nb-NO" dirty="0"/>
              <a:t>Hvordan samarbeider dere om lidelsen? Kan dere snakke dere fram til gode løsninger? </a:t>
            </a:r>
          </a:p>
          <a:p>
            <a:r>
              <a:rPr lang="nb-NO" dirty="0"/>
              <a:t>Er det noe du savner og ønsker skulle vært annerledes?</a:t>
            </a:r>
          </a:p>
        </p:txBody>
      </p:sp>
      <p:pic>
        <p:nvPicPr>
          <p:cNvPr id="4" name="Bilde 3">
            <a:extLst>
              <a:ext uri="{FF2B5EF4-FFF2-40B4-BE49-F238E27FC236}">
                <a16:creationId xmlns:a16="http://schemas.microsoft.com/office/drawing/2014/main" id="{13045FD5-4A52-3B82-F064-CF71710BDA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119325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chor="t">
            <a:noAutofit/>
          </a:bodyPr>
          <a:lstStyle/>
          <a:p>
            <a:pPr algn="l" eaLnBrk="1" hangingPunct="1"/>
            <a:r>
              <a:rPr lang="nb-NO" altLang="nb-NO" sz="4400" dirty="0"/>
              <a:t>Åpenhet overfor egne barn</a:t>
            </a:r>
          </a:p>
        </p:txBody>
      </p:sp>
      <p:sp>
        <p:nvSpPr>
          <p:cNvPr id="4" name="Plassholder for innhold 2"/>
          <p:cNvSpPr txBox="1">
            <a:spLocks/>
          </p:cNvSpPr>
          <p:nvPr/>
        </p:nvSpPr>
        <p:spPr>
          <a:xfrm>
            <a:off x="714618" y="1524000"/>
            <a:ext cx="5689192" cy="478472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nb-NO" sz="2800" dirty="0">
                <a:latin typeface="+mj-lt"/>
              </a:rPr>
              <a:t>Barn er avhengige av sine omsorgspersoner. Det gjør dem spesielt følsomme for variasjoner i:</a:t>
            </a:r>
          </a:p>
          <a:p>
            <a:pPr marL="800100" lvl="1" indent="-342900" algn="l">
              <a:buFont typeface="Arial" panose="020B0604020202020204" pitchFamily="34" charset="0"/>
              <a:buChar char="•"/>
            </a:pPr>
            <a:endParaRPr lang="nb-NO" sz="2400" dirty="0">
              <a:latin typeface="+mj-lt"/>
            </a:endParaRPr>
          </a:p>
          <a:p>
            <a:pPr marL="800100" lvl="1" indent="-342900" algn="l">
              <a:buFont typeface="Arial" panose="020B0604020202020204" pitchFamily="34" charset="0"/>
              <a:buChar char="•"/>
            </a:pPr>
            <a:r>
              <a:rPr lang="nb-NO" sz="2400" dirty="0">
                <a:latin typeface="+mj-lt"/>
              </a:rPr>
              <a:t>omsorgspersonenes humør, følelsesmessige og fysiske tilstedeværelse</a:t>
            </a:r>
          </a:p>
          <a:p>
            <a:pPr marL="800100" lvl="1" indent="-342900" algn="l">
              <a:buFont typeface="Arial" panose="020B0604020202020204" pitchFamily="34" charset="0"/>
              <a:buChar char="•"/>
            </a:pPr>
            <a:r>
              <a:rPr lang="nb-NO" sz="2400" dirty="0">
                <a:latin typeface="+mj-lt"/>
              </a:rPr>
              <a:t>stemninger i hjemmet</a:t>
            </a:r>
          </a:p>
          <a:p>
            <a:pPr marL="800100" lvl="1" indent="-342900" algn="l">
              <a:buFont typeface="Arial" panose="020B0604020202020204" pitchFamily="34" charset="0"/>
              <a:buChar char="•"/>
            </a:pPr>
            <a:r>
              <a:rPr lang="nb-NO" sz="2400" dirty="0">
                <a:latin typeface="+mj-lt"/>
              </a:rPr>
              <a:t>normale rutiner og aktiviteter</a:t>
            </a:r>
          </a:p>
        </p:txBody>
      </p:sp>
      <p:pic>
        <p:nvPicPr>
          <p:cNvPr id="3" name="Bilde 2">
            <a:extLst>
              <a:ext uri="{FF2B5EF4-FFF2-40B4-BE49-F238E27FC236}">
                <a16:creationId xmlns:a16="http://schemas.microsoft.com/office/drawing/2014/main" id="{42590859-DB10-F36E-D91D-5B7CA405B3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23102" y="1113245"/>
            <a:ext cx="5499428" cy="5499428"/>
          </a:xfrm>
          <a:prstGeom prst="rect">
            <a:avLst/>
          </a:prstGeom>
        </p:spPr>
      </p:pic>
    </p:spTree>
    <p:extLst>
      <p:ext uri="{BB962C8B-B14F-4D97-AF65-F5344CB8AC3E}">
        <p14:creationId xmlns:p14="http://schemas.microsoft.com/office/powerpoint/2010/main" val="368248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28BC01-A6BB-48FC-99E4-0DE09FD2146E}">
  <ds:schemaRefs>
    <ds:schemaRef ds:uri="4d3b1595-9b96-46af-9399-c0ff91dd2e7e"/>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567e359b-6d16-46d1-9cd0-7fc698a74ca9"/>
    <ds:schemaRef ds:uri="http://purl.org/dc/elements/1.1/"/>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C6C86D6B-11D9-44FE-8787-26D1CE4A8508}">
  <ds:schemaRefs>
    <ds:schemaRef ds:uri="http://schemas.microsoft.com/sharepoint/v3/contenttype/forms"/>
  </ds:schemaRefs>
</ds:datastoreItem>
</file>

<file path=customXml/itemProps3.xml><?xml version="1.0" encoding="utf-8"?>
<ds:datastoreItem xmlns:ds="http://schemas.openxmlformats.org/officeDocument/2006/customXml" ds:itemID="{C36B0B00-63AA-4CD4-8FB8-6CA0B8E07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14264</TotalTime>
  <Words>3070</Words>
  <Application>Microsoft Office PowerPoint</Application>
  <PresentationFormat>Widescreen</PresentationFormat>
  <Paragraphs>264</Paragraphs>
  <Slides>18</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Cambria</vt:lpstr>
      <vt:lpstr>Bipolarkurs tema 2024</vt:lpstr>
      <vt:lpstr>Familie og åpenhet</vt:lpstr>
      <vt:lpstr>Egenaktivitet til i dag</vt:lpstr>
      <vt:lpstr>Dagens tema</vt:lpstr>
      <vt:lpstr>Noen spørsmål å stille seg om åpenhet</vt:lpstr>
      <vt:lpstr>Åpenhet overfor voksne pårørende</vt:lpstr>
      <vt:lpstr>Kommunikasjon med pårørende</vt:lpstr>
      <vt:lpstr>Kommunikasjon med pårørende (2)</vt:lpstr>
      <vt:lpstr>Summegruppe: pårørende</vt:lpstr>
      <vt:lpstr>Åpenhet overfor egne barn</vt:lpstr>
      <vt:lpstr>Åpenhet overfor egne barn (2)</vt:lpstr>
      <vt:lpstr>Hvordan snakke med barn om det som skjer?</vt:lpstr>
      <vt:lpstr>Hvordan kan barn bidra?</vt:lpstr>
      <vt:lpstr>Barn som pårørende</vt:lpstr>
      <vt:lpstr>Sosial støtte «Det trengs en hel landsby for å oppdra et barn»</vt:lpstr>
      <vt:lpstr>Åpenhet utenfor familien og hjelpeapparatet</vt:lpstr>
      <vt:lpstr>Summegruppe: åpenhet på jobb og skole</vt:lpstr>
      <vt:lpstr>Egenaktivitet til neste gang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319</cp:revision>
  <dcterms:created xsi:type="dcterms:W3CDTF">2022-04-25T12:49:33Z</dcterms:created>
  <dcterms:modified xsi:type="dcterms:W3CDTF">2025-01-08T11:38:43Z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