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4" r:id="rId4"/>
  </p:sldMasterIdLst>
  <p:notesMasterIdLst>
    <p:notesMasterId r:id="rId30"/>
  </p:notesMasterIdLst>
  <p:sldIdLst>
    <p:sldId id="257" r:id="rId5"/>
    <p:sldId id="289" r:id="rId6"/>
    <p:sldId id="286" r:id="rId7"/>
    <p:sldId id="397" r:id="rId8"/>
    <p:sldId id="406" r:id="rId9"/>
    <p:sldId id="263" r:id="rId10"/>
    <p:sldId id="264" r:id="rId11"/>
    <p:sldId id="277" r:id="rId12"/>
    <p:sldId id="290" r:id="rId13"/>
    <p:sldId id="408" r:id="rId14"/>
    <p:sldId id="333" r:id="rId15"/>
    <p:sldId id="292" r:id="rId16"/>
    <p:sldId id="300" r:id="rId17"/>
    <p:sldId id="291" r:id="rId18"/>
    <p:sldId id="348" r:id="rId19"/>
    <p:sldId id="274" r:id="rId20"/>
    <p:sldId id="349" r:id="rId21"/>
    <p:sldId id="351" r:id="rId22"/>
    <p:sldId id="346" r:id="rId23"/>
    <p:sldId id="338" r:id="rId24"/>
    <p:sldId id="361" r:id="rId25"/>
    <p:sldId id="364" r:id="rId26"/>
    <p:sldId id="365" r:id="rId27"/>
    <p:sldId id="261" r:id="rId28"/>
    <p:sldId id="343" r:id="rId29"/>
  </p:sldIdLst>
  <p:sldSz cx="12192000" cy="6858000"/>
  <p:notesSz cx="6669088" cy="9753600"/>
  <p:defaultText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modifyVerifier cryptProviderType="rsaAES" cryptAlgorithmClass="hash" cryptAlgorithmType="typeAny" cryptAlgorithmSid="14" spinCount="100000" saltData="17G592CdOSwEkTTxrHWB1w==" hashData="zocVnbO9j9GbLAMSZ53yjOmxRjw4kizfhrV5vkKgfaIN/1f73P0vG1/fFVS6wXcxRfTVjskR8BC8Wf9xu7R9XQ=="/>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mela Rogonja" initials="AR" lastIdx="5" clrIdx="1">
    <p:extLst>
      <p:ext uri="{19B8F6BF-5375-455C-9EA6-DF929625EA0E}">
        <p15:presenceInfo xmlns:p15="http://schemas.microsoft.com/office/powerpoint/2012/main" userId="S-1-5-21-1370250876-1709593646-2220234579-9047" providerId="AD"/>
      </p:ext>
    </p:extLst>
  </p:cmAuthor>
  <p:cmAuthor id="2" name="Sigurd Arne Melbye" initials="SAM" lastIdx="7" clrIdx="0">
    <p:extLst>
      <p:ext uri="{19B8F6BF-5375-455C-9EA6-DF929625EA0E}">
        <p15:presenceInfo xmlns:p15="http://schemas.microsoft.com/office/powerpoint/2012/main" userId="S-1-5-21-1370250876-1709593646-2220234579-552015" providerId="AD"/>
      </p:ext>
    </p:extLst>
  </p:cmAuthor>
  <p:cmAuthor id="3" name="Vilde Maria Åsholt" initials="VMÅ" lastIdx="37" clrIdx="2">
    <p:extLst>
      <p:ext uri="{19B8F6BF-5375-455C-9EA6-DF929625EA0E}">
        <p15:presenceInfo xmlns:p15="http://schemas.microsoft.com/office/powerpoint/2012/main" userId="S-1-5-21-1370250876-1709593646-2220234579-362784" providerId="AD"/>
      </p:ext>
    </p:extLst>
  </p:cmAuthor>
  <p:cmAuthor id="4" name="Irene Norheim" initials="IN" lastIdx="4" clrIdx="3">
    <p:extLst>
      <p:ext uri="{19B8F6BF-5375-455C-9EA6-DF929625EA0E}">
        <p15:presenceInfo xmlns:p15="http://schemas.microsoft.com/office/powerpoint/2012/main" userId="S::sbnoir@vestreviken.no::0f26c499-42bd-47cb-9ea4-f53d43ea257b" providerId="AD"/>
      </p:ext>
    </p:extLst>
  </p:cmAuthor>
  <p:cmAuthor id="5" name="Vilde Maria Åsholt" initials="VÅ" lastIdx="2" clrIdx="4">
    <p:extLst>
      <p:ext uri="{19B8F6BF-5375-455C-9EA6-DF929625EA0E}">
        <p15:presenceInfo xmlns:p15="http://schemas.microsoft.com/office/powerpoint/2012/main" userId="S::viaash@vestreviken.no::2e645e10-fa58-4c6a-8fdd-9eb43362fdd7"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iddels stil 2 – uthevin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1957" autoAdjust="0"/>
    <p:restoredTop sz="52603" autoAdjust="0"/>
  </p:normalViewPr>
  <p:slideViewPr>
    <p:cSldViewPr snapToGrid="0">
      <p:cViewPr varScale="1">
        <p:scale>
          <a:sx n="77" d="100"/>
          <a:sy n="77" d="100"/>
        </p:scale>
        <p:origin x="5592" y="90"/>
      </p:cViewPr>
      <p:guideLst/>
    </p:cSldViewPr>
  </p:slideViewPr>
  <p:notesTextViewPr>
    <p:cViewPr>
      <p:scale>
        <a:sx n="1" d="1"/>
        <a:sy n="1" d="1"/>
      </p:scale>
      <p:origin x="0" y="0"/>
    </p:cViewPr>
  </p:notesTextViewPr>
  <p:notesViewPr>
    <p:cSldViewPr snapToGrid="0">
      <p:cViewPr varScale="1">
        <p:scale>
          <a:sx n="102" d="100"/>
          <a:sy n="102" d="100"/>
        </p:scale>
        <p:origin x="3576" y="200"/>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microsoft.com/office/2016/11/relationships/changesInfo" Target="changesInfos/changesInfo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commentAuthors" Target="commentAuthor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notesMaster" Target="notesMasters/notesMaster1.xml"/><Relationship Id="rId35" Type="http://schemas.openxmlformats.org/officeDocument/2006/relationships/tableStyles" Target="tableStyles.xml"/><Relationship Id="rId8" Type="http://schemas.openxmlformats.org/officeDocument/2006/relationships/slide" Target="slides/slide4.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Irene Norheim" userId="0f26c499-42bd-47cb-9ea4-f53d43ea257b" providerId="ADAL" clId="{890709B2-1B0E-43B8-8F65-93D74A9F6233}"/>
    <pc:docChg chg="modSld">
      <pc:chgData name="Irene Norheim" userId="0f26c499-42bd-47cb-9ea4-f53d43ea257b" providerId="ADAL" clId="{890709B2-1B0E-43B8-8F65-93D74A9F6233}" dt="2025-01-07T17:17:38.566" v="2" actId="11"/>
      <pc:docMkLst>
        <pc:docMk/>
      </pc:docMkLst>
      <pc:sldChg chg="modNotesTx">
        <pc:chgData name="Irene Norheim" userId="0f26c499-42bd-47cb-9ea4-f53d43ea257b" providerId="ADAL" clId="{890709B2-1B0E-43B8-8F65-93D74A9F6233}" dt="2025-01-07T17:17:38.566" v="2" actId="11"/>
        <pc:sldMkLst>
          <pc:docMk/>
          <pc:sldMk cId="359361" sldId="351"/>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opptekst 1"/>
          <p:cNvSpPr>
            <a:spLocks noGrp="1"/>
          </p:cNvSpPr>
          <p:nvPr>
            <p:ph type="hdr" sz="quarter"/>
          </p:nvPr>
        </p:nvSpPr>
        <p:spPr>
          <a:xfrm>
            <a:off x="0" y="0"/>
            <a:ext cx="2889938" cy="489374"/>
          </a:xfrm>
          <a:prstGeom prst="rect">
            <a:avLst/>
          </a:prstGeom>
        </p:spPr>
        <p:txBody>
          <a:bodyPr vert="horz" lIns="91440" tIns="45720" rIns="91440" bIns="45720" rtlCol="0"/>
          <a:lstStyle>
            <a:lvl1pPr algn="l">
              <a:defRPr sz="1200"/>
            </a:lvl1pPr>
          </a:lstStyle>
          <a:p>
            <a:endParaRPr lang="nb-NO"/>
          </a:p>
        </p:txBody>
      </p:sp>
      <p:sp>
        <p:nvSpPr>
          <p:cNvPr id="3" name="Plassholder for dato 2"/>
          <p:cNvSpPr>
            <a:spLocks noGrp="1"/>
          </p:cNvSpPr>
          <p:nvPr>
            <p:ph type="dt" idx="1"/>
          </p:nvPr>
        </p:nvSpPr>
        <p:spPr>
          <a:xfrm>
            <a:off x="3777607" y="0"/>
            <a:ext cx="2889938" cy="489374"/>
          </a:xfrm>
          <a:prstGeom prst="rect">
            <a:avLst/>
          </a:prstGeom>
        </p:spPr>
        <p:txBody>
          <a:bodyPr vert="horz" lIns="91440" tIns="45720" rIns="91440" bIns="45720" rtlCol="0"/>
          <a:lstStyle>
            <a:lvl1pPr algn="r">
              <a:defRPr sz="1200"/>
            </a:lvl1pPr>
          </a:lstStyle>
          <a:p>
            <a:fld id="{1F944583-3E45-4CFD-B132-66E84D6BCF14}" type="datetimeFigureOut">
              <a:rPr lang="nb-NO" smtClean="0"/>
              <a:t>07.01.2025</a:t>
            </a:fld>
            <a:endParaRPr lang="nb-NO"/>
          </a:p>
        </p:txBody>
      </p:sp>
      <p:sp>
        <p:nvSpPr>
          <p:cNvPr id="4" name="Plassholder for lysbilde 3"/>
          <p:cNvSpPr>
            <a:spLocks noGrp="1" noRot="1" noChangeAspect="1"/>
          </p:cNvSpPr>
          <p:nvPr>
            <p:ph type="sldImg" idx="2"/>
          </p:nvPr>
        </p:nvSpPr>
        <p:spPr>
          <a:xfrm>
            <a:off x="407988" y="1219200"/>
            <a:ext cx="5853112" cy="3292475"/>
          </a:xfrm>
          <a:prstGeom prst="rect">
            <a:avLst/>
          </a:prstGeom>
          <a:noFill/>
          <a:ln w="12700">
            <a:solidFill>
              <a:prstClr val="black"/>
            </a:solidFill>
          </a:ln>
        </p:spPr>
        <p:txBody>
          <a:bodyPr vert="horz" lIns="91440" tIns="45720" rIns="91440" bIns="45720" rtlCol="0" anchor="ctr"/>
          <a:lstStyle/>
          <a:p>
            <a:endParaRPr lang="nb-NO"/>
          </a:p>
        </p:txBody>
      </p:sp>
      <p:sp>
        <p:nvSpPr>
          <p:cNvPr id="5" name="Plassholder for notater 4"/>
          <p:cNvSpPr>
            <a:spLocks noGrp="1"/>
          </p:cNvSpPr>
          <p:nvPr>
            <p:ph type="body" sz="quarter" idx="3"/>
          </p:nvPr>
        </p:nvSpPr>
        <p:spPr>
          <a:xfrm>
            <a:off x="666909" y="4693920"/>
            <a:ext cx="5335270" cy="3840480"/>
          </a:xfrm>
          <a:prstGeom prst="rect">
            <a:avLst/>
          </a:prstGeom>
        </p:spPr>
        <p:txBody>
          <a:bodyPr vert="horz" lIns="91440" tIns="45720" rIns="91440" bIns="45720" rtlCol="0"/>
          <a:lstStyle/>
          <a:p>
            <a:pPr lvl="0"/>
            <a:r>
              <a:rPr lang="nb-NO" dirty="0"/>
              <a:t>Rediger tekststiler i malen</a:t>
            </a:r>
          </a:p>
          <a:p>
            <a:pPr lvl="1"/>
            <a:r>
              <a:rPr lang="nb-NO" dirty="0"/>
              <a:t>Andre nivå</a:t>
            </a:r>
          </a:p>
          <a:p>
            <a:pPr lvl="2"/>
            <a:r>
              <a:rPr lang="nb-NO" dirty="0"/>
              <a:t>Tredje nivå</a:t>
            </a:r>
          </a:p>
          <a:p>
            <a:pPr lvl="3"/>
            <a:r>
              <a:rPr lang="nb-NO" dirty="0"/>
              <a:t>Fjerde nivå</a:t>
            </a:r>
          </a:p>
          <a:p>
            <a:pPr lvl="4"/>
            <a:r>
              <a:rPr lang="nb-NO" dirty="0"/>
              <a:t>Femte nivå</a:t>
            </a:r>
          </a:p>
        </p:txBody>
      </p:sp>
      <p:sp>
        <p:nvSpPr>
          <p:cNvPr id="6" name="Plassholder for bunntekst 5"/>
          <p:cNvSpPr>
            <a:spLocks noGrp="1"/>
          </p:cNvSpPr>
          <p:nvPr>
            <p:ph type="ftr" sz="quarter" idx="4"/>
          </p:nvPr>
        </p:nvSpPr>
        <p:spPr>
          <a:xfrm>
            <a:off x="0" y="9264228"/>
            <a:ext cx="2889938" cy="489373"/>
          </a:xfrm>
          <a:prstGeom prst="rect">
            <a:avLst/>
          </a:prstGeom>
        </p:spPr>
        <p:txBody>
          <a:bodyPr vert="horz" lIns="91440" tIns="45720" rIns="91440" bIns="45720" rtlCol="0" anchor="b"/>
          <a:lstStyle>
            <a:lvl1pPr algn="l">
              <a:defRPr sz="1200"/>
            </a:lvl1pPr>
          </a:lstStyle>
          <a:p>
            <a:endParaRPr lang="nb-NO"/>
          </a:p>
        </p:txBody>
      </p:sp>
      <p:sp>
        <p:nvSpPr>
          <p:cNvPr id="7" name="Plassholder for lysbildenummer 6"/>
          <p:cNvSpPr>
            <a:spLocks noGrp="1"/>
          </p:cNvSpPr>
          <p:nvPr>
            <p:ph type="sldNum" sz="quarter" idx="5"/>
          </p:nvPr>
        </p:nvSpPr>
        <p:spPr>
          <a:xfrm>
            <a:off x="3777607" y="9264228"/>
            <a:ext cx="2889938" cy="489373"/>
          </a:xfrm>
          <a:prstGeom prst="rect">
            <a:avLst/>
          </a:prstGeom>
        </p:spPr>
        <p:txBody>
          <a:bodyPr vert="horz" lIns="91440" tIns="45720" rIns="91440" bIns="45720" rtlCol="0" anchor="b"/>
          <a:lstStyle>
            <a:lvl1pPr algn="r">
              <a:defRPr sz="1200"/>
            </a:lvl1pPr>
          </a:lstStyle>
          <a:p>
            <a:fld id="{4C7CF169-FE1F-437A-B97B-C7CBAFA0B0AA}" type="slidenum">
              <a:rPr lang="nb-NO" smtClean="0"/>
              <a:t>‹#›</a:t>
            </a:fld>
            <a:endParaRPr lang="nb-NO"/>
          </a:p>
        </p:txBody>
      </p:sp>
    </p:spTree>
    <p:extLst>
      <p:ext uri="{BB962C8B-B14F-4D97-AF65-F5344CB8AC3E}">
        <p14:creationId xmlns:p14="http://schemas.microsoft.com/office/powerpoint/2010/main" val="665642951"/>
      </p:ext>
    </p:extLst>
  </p:cSld>
  <p:clrMap bg1="lt1" tx1="dk1" bg2="lt2" tx2="dk2" accent1="accent1" accent2="accent2" accent3="accent3" accent4="accent4" accent5="accent5" accent6="accent6" hlink="hlink" folHlink="folHlink"/>
  <p:notesStyle>
    <a:lvl1pPr marL="0" algn="l" defTabSz="914400" rtl="0" eaLnBrk="1" latinLnBrk="0" hangingPunct="1">
      <a:defRPr sz="1100" kern="1200">
        <a:solidFill>
          <a:schemeClr val="tx1"/>
        </a:solidFill>
        <a:latin typeface="+mn-lt"/>
        <a:ea typeface="+mn-ea"/>
        <a:cs typeface="+mn-cs"/>
      </a:defRPr>
    </a:lvl1pPr>
    <a:lvl2pPr marL="457200" algn="l" defTabSz="914400" rtl="0" eaLnBrk="1" latinLnBrk="0" hangingPunct="1">
      <a:defRPr sz="1100" kern="1200">
        <a:solidFill>
          <a:schemeClr val="tx1"/>
        </a:solidFill>
        <a:latin typeface="+mn-lt"/>
        <a:ea typeface="+mn-ea"/>
        <a:cs typeface="+mn-cs"/>
      </a:defRPr>
    </a:lvl2pPr>
    <a:lvl3pPr marL="914400" algn="l" defTabSz="914400" rtl="0" eaLnBrk="1" latinLnBrk="0" hangingPunct="1">
      <a:defRPr sz="1100" kern="1200">
        <a:solidFill>
          <a:schemeClr val="tx1"/>
        </a:solidFill>
        <a:latin typeface="+mn-lt"/>
        <a:ea typeface="+mn-ea"/>
        <a:cs typeface="+mn-cs"/>
      </a:defRPr>
    </a:lvl3pPr>
    <a:lvl4pPr marL="1371600" algn="l" defTabSz="914400" rtl="0" eaLnBrk="1" latinLnBrk="0" hangingPunct="1">
      <a:defRPr sz="1100" kern="1200">
        <a:solidFill>
          <a:schemeClr val="tx1"/>
        </a:solidFill>
        <a:latin typeface="+mn-lt"/>
        <a:ea typeface="+mn-ea"/>
        <a:cs typeface="+mn-cs"/>
      </a:defRPr>
    </a:lvl4pPr>
    <a:lvl5pPr marL="1828800" algn="l" defTabSz="914400" rtl="0" eaLnBrk="1" latinLnBrk="0" hangingPunct="1">
      <a:defRPr sz="11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extLst>
    <p:ext uri="{620B2872-D7B9-4A21-9093-7833F8D536E1}">
      <p15:sldGuideLst xmlns:p15="http://schemas.microsoft.com/office/powerpoint/2012/main">
        <p15:guide id="1" orient="horz" pos="3072" userDrawn="1">
          <p15:clr>
            <a:srgbClr val="F26B43"/>
          </p15:clr>
        </p15:guide>
        <p15:guide id="2" pos="2100" userDrawn="1">
          <p15:clr>
            <a:srgbClr val="F26B43"/>
          </p15:clr>
        </p15:guide>
      </p15:sldGuideLst>
    </p:ext>
  </p:extLst>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s://www.youtube.com/watch?v=0xso2eqtO14" TargetMode="External"/><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3" Type="http://schemas.openxmlformats.org/officeDocument/2006/relationships/hyperlink" Target="https://www.lpp.no/mestringsboka-naer-for-parorende-i-ny-utgave/" TargetMode="External"/><Relationship Id="rId2" Type="http://schemas.openxmlformats.org/officeDocument/2006/relationships/slide" Target="../slides/slide21.xml"/><Relationship Id="rId1" Type="http://schemas.openxmlformats.org/officeDocument/2006/relationships/notesMaster" Target="../notesMasters/notesMaster1.xml"/><Relationship Id="rId4" Type="http://schemas.openxmlformats.org/officeDocument/2006/relationships/hyperlink" Target="https://www.oslo-universitetssykehus.no/4a512f/contentassets/70b79c3ff52a4a1f888958f6648d7c89/dokumenter/tips-arbeidsbok-2023-del2.pdf" TargetMode="External"/></Relationships>
</file>

<file path=ppt/notesSlides/_rels/notesSlide22.xml.rels><?xml version="1.0" encoding="UTF-8" standalone="yes"?>
<Relationships xmlns="http://schemas.openxmlformats.org/package/2006/relationships"><Relationship Id="rId3" Type="http://schemas.openxmlformats.org/officeDocument/2006/relationships/hyperlink" Target="https://www.youtube.com/watch?v=U81yL5FQQho" TargetMode="External"/><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3" Type="http://schemas.openxmlformats.org/officeDocument/2006/relationships/hyperlink" Target="https://bipolarforeningen.no/aktuelt/se-opptaket-av-bipolardagen-2024-her/" TargetMode="External"/><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a:xfrm>
            <a:off x="592138" y="1144588"/>
            <a:ext cx="5486400" cy="3086100"/>
          </a:xfrm>
        </p:spPr>
      </p:sp>
      <p:sp>
        <p:nvSpPr>
          <p:cNvPr id="3" name="Plassholder for nota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b-NO" sz="1100" i="1" dirty="0"/>
              <a:t>Ønsk velkommen til </a:t>
            </a:r>
            <a:r>
              <a:rPr lang="nb-NO" sz="1100" i="1" dirty="0" err="1"/>
              <a:t>kursgang</a:t>
            </a:r>
            <a:r>
              <a:rPr lang="nb-NO" sz="1100" i="1" dirty="0"/>
              <a:t> 2.</a:t>
            </a:r>
          </a:p>
          <a:p>
            <a:endParaRPr lang="nb-NO" sz="1200" dirty="0"/>
          </a:p>
        </p:txBody>
      </p:sp>
      <p:sp>
        <p:nvSpPr>
          <p:cNvPr id="4" name="Plassholder for lysbildenummer 3"/>
          <p:cNvSpPr>
            <a:spLocks noGrp="1"/>
          </p:cNvSpPr>
          <p:nvPr>
            <p:ph type="sldNum" sz="quarter" idx="10"/>
          </p:nvPr>
        </p:nvSpPr>
        <p:spPr/>
        <p:txBody>
          <a:bodyPr/>
          <a:lstStyle/>
          <a:p>
            <a:fld id="{4C7CF169-FE1F-437A-B97B-C7CBAFA0B0AA}" type="slidenum">
              <a:rPr lang="nb-NO" smtClean="0"/>
              <a:t>1</a:t>
            </a:fld>
            <a:endParaRPr lang="nb-NO"/>
          </a:p>
        </p:txBody>
      </p:sp>
    </p:spTree>
    <p:extLst>
      <p:ext uri="{BB962C8B-B14F-4D97-AF65-F5344CB8AC3E}">
        <p14:creationId xmlns:p14="http://schemas.microsoft.com/office/powerpoint/2010/main" val="390827134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a:xfrm>
            <a:off x="590550" y="1144588"/>
            <a:ext cx="5484813" cy="3084512"/>
          </a:xfrm>
        </p:spPr>
      </p:sp>
      <p:sp>
        <p:nvSpPr>
          <p:cNvPr id="3" name="Plassholder for nota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b-NO" b="1" i="0" kern="1200" dirty="0">
                <a:solidFill>
                  <a:schemeClr val="tx1"/>
                </a:solidFill>
                <a:effectLst/>
                <a:latin typeface="+mn-lt"/>
                <a:ea typeface="+mn-ea"/>
                <a:cs typeface="+mn-cs"/>
              </a:rPr>
              <a:t>Tekst:</a:t>
            </a:r>
          </a:p>
          <a:p>
            <a:pPr marL="0" marR="0" lvl="0" indent="0" algn="l" defTabSz="914400" rtl="0" eaLnBrk="1" fontAlgn="auto" latinLnBrk="0" hangingPunct="1">
              <a:lnSpc>
                <a:spcPct val="100000"/>
              </a:lnSpc>
              <a:spcBef>
                <a:spcPts val="0"/>
              </a:spcBef>
              <a:spcAft>
                <a:spcPts val="0"/>
              </a:spcAft>
              <a:buClrTx/>
              <a:buSzTx/>
              <a:buFontTx/>
              <a:buNone/>
              <a:tabLst/>
              <a:defRPr/>
            </a:pPr>
            <a:r>
              <a:rPr lang="nb-NO" i="0" kern="1200" dirty="0">
                <a:solidFill>
                  <a:schemeClr val="tx1"/>
                </a:solidFill>
                <a:effectLst/>
                <a:latin typeface="+mn-lt"/>
                <a:ea typeface="+mn-ea"/>
                <a:cs typeface="+mn-cs"/>
              </a:rPr>
              <a:t>Timing er viktig. Både ved hypomani/mani og depresjon svekkes evnen og motivasjonen til rasjonell tenkning og gode valg. Forutsetningene svekkes ytterligere ved psykoser. Bruk de gode dagene i vedlikeholdsfasen til å forberede de dårlige. </a:t>
            </a:r>
            <a:endParaRPr lang="nb-NO" i="0" kern="1200" baseline="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nb-NO" i="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nb-NO" i="0" u="sng" kern="1200" dirty="0">
                <a:solidFill>
                  <a:schemeClr val="tx1"/>
                </a:solidFill>
                <a:effectLst/>
                <a:latin typeface="+mn-lt"/>
                <a:ea typeface="+mn-ea"/>
                <a:cs typeface="+mn-cs"/>
              </a:rPr>
              <a:t>Tilleggsinformasjon ved behov:</a:t>
            </a:r>
          </a:p>
          <a:p>
            <a:pPr marL="0" marR="0" lvl="0" indent="0" algn="l" defTabSz="914400" rtl="0" eaLnBrk="1" fontAlgn="auto" latinLnBrk="0" hangingPunct="1">
              <a:lnSpc>
                <a:spcPct val="100000"/>
              </a:lnSpc>
              <a:spcBef>
                <a:spcPts val="0"/>
              </a:spcBef>
              <a:spcAft>
                <a:spcPts val="0"/>
              </a:spcAft>
              <a:buClrTx/>
              <a:buSzTx/>
              <a:buFontTx/>
              <a:buNone/>
              <a:tabLst/>
              <a:defRPr/>
            </a:pPr>
            <a:r>
              <a:rPr lang="nb-NO" i="1" kern="1200" dirty="0">
                <a:solidFill>
                  <a:schemeClr val="tx1"/>
                </a:solidFill>
                <a:effectLst/>
                <a:latin typeface="+mn-lt"/>
                <a:ea typeface="+mn-ea"/>
                <a:cs typeface="+mn-cs"/>
              </a:rPr>
              <a:t>Når du som kursleder underviser pårørende i sorteringsfilteret slik det fremkommer på bildene, er det </a:t>
            </a:r>
            <a:r>
              <a:rPr lang="nb-NO" i="1" u="sng" kern="1200" dirty="0">
                <a:solidFill>
                  <a:schemeClr val="tx1"/>
                </a:solidFill>
                <a:effectLst/>
                <a:latin typeface="+mn-lt"/>
                <a:ea typeface="+mn-ea"/>
                <a:cs typeface="+mn-cs"/>
              </a:rPr>
              <a:t>viktig å beskrive hvorfor filteret er tett- eller tynnvevd</a:t>
            </a:r>
            <a:r>
              <a:rPr lang="nb-NO" i="1" kern="1200" dirty="0">
                <a:solidFill>
                  <a:schemeClr val="tx1"/>
                </a:solidFill>
                <a:effectLst/>
                <a:latin typeface="+mn-lt"/>
                <a:ea typeface="+mn-ea"/>
                <a:cs typeface="+mn-cs"/>
              </a:rPr>
              <a:t>:</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nb-NO" b="0" i="0" kern="1200" dirty="0">
                <a:solidFill>
                  <a:schemeClr val="tx1"/>
                </a:solidFill>
                <a:effectLst/>
                <a:latin typeface="+mn-lt"/>
                <a:ea typeface="+mn-ea"/>
                <a:cs typeface="+mn-cs"/>
              </a:rPr>
              <a:t>Vi har alle et psykologisk filter som siler inntrykk, impulser, informasjon og kommunikasjon som vi blir utsatt for og tar til oss. </a:t>
            </a:r>
            <a:r>
              <a:rPr lang="nb-NO" i="0" kern="1200" baseline="0" dirty="0">
                <a:solidFill>
                  <a:schemeClr val="tx1"/>
                </a:solidFill>
                <a:effectLst/>
                <a:latin typeface="+mn-lt"/>
                <a:ea typeface="+mn-ea"/>
                <a:cs typeface="+mn-cs"/>
              </a:rPr>
              <a:t>Dette kan være veldig</a:t>
            </a:r>
            <a:r>
              <a:rPr lang="nb-NO" i="0" kern="1200" dirty="0">
                <a:solidFill>
                  <a:schemeClr val="tx1"/>
                </a:solidFill>
                <a:effectLst/>
                <a:latin typeface="+mn-lt"/>
                <a:ea typeface="+mn-ea"/>
                <a:cs typeface="+mn-cs"/>
              </a:rPr>
              <a:t> individuelt.</a:t>
            </a:r>
            <a:r>
              <a:rPr lang="nb-NO" b="0" i="0" kern="1200" dirty="0">
                <a:solidFill>
                  <a:schemeClr val="tx1"/>
                </a:solidFill>
                <a:effectLst/>
                <a:latin typeface="+mn-lt"/>
                <a:ea typeface="+mn-ea"/>
                <a:cs typeface="+mn-cs"/>
              </a:rPr>
              <a:t> </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nb-NO" b="0" i="0" kern="1200" dirty="0">
                <a:solidFill>
                  <a:schemeClr val="tx1"/>
                </a:solidFill>
                <a:effectLst/>
                <a:latin typeface="+mn-lt"/>
                <a:ea typeface="+mn-ea"/>
                <a:cs typeface="+mn-cs"/>
              </a:rPr>
              <a:t>Vanligvis har vi et filter som gjør at vi kan skille på hvilke inntrykk vi trenger å forholde oss til og hvilke vi kan sile ut. Når vi blir syke, er ikke filteret så tett og alle inntrykk går mer inn på oss. Da kan man oppleve at symptomene blir mer tilstedeværende og til slutt overveldende. I en slik situasjon kan det bli krevende med kommunikasjonen. Både mengden sosial kontakt og varigheten av samtaler må tilpasses personens kapasitet.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nb-NO" kern="1200" dirty="0">
              <a:solidFill>
                <a:schemeClr val="tx1"/>
              </a:solidFill>
              <a:effectLst/>
              <a:latin typeface="+mn-lt"/>
              <a:ea typeface="+mn-ea"/>
              <a:cs typeface="+mn-cs"/>
            </a:endParaRPr>
          </a:p>
          <a:p>
            <a:r>
              <a:rPr lang="nb-NO" u="sng" kern="1200" dirty="0">
                <a:solidFill>
                  <a:schemeClr val="tx1"/>
                </a:solidFill>
                <a:effectLst/>
                <a:latin typeface="+mn-lt"/>
                <a:ea typeface="+mn-ea"/>
                <a:cs typeface="+mn-cs"/>
              </a:rPr>
              <a:t>Ressurs:</a:t>
            </a:r>
          </a:p>
          <a:p>
            <a:pPr marL="171450" indent="-171450">
              <a:buFontTx/>
              <a:buChar char="-"/>
            </a:pPr>
            <a:r>
              <a:rPr lang="nb-NO" kern="1200" dirty="0">
                <a:solidFill>
                  <a:schemeClr val="tx1"/>
                </a:solidFill>
                <a:effectLst/>
                <a:latin typeface="+mn-lt"/>
                <a:ea typeface="+mn-ea"/>
                <a:cs typeface="+mn-cs"/>
              </a:rPr>
              <a:t>Video for bruk i undervisning om sorteringsfilter:</a:t>
            </a:r>
            <a:r>
              <a:rPr lang="nb-NO" u="none" kern="1200" baseline="0" dirty="0">
                <a:solidFill>
                  <a:schemeClr val="tx1"/>
                </a:solidFill>
                <a:effectLst/>
                <a:latin typeface="+mn-lt"/>
                <a:ea typeface="+mn-ea"/>
                <a:cs typeface="+mn-cs"/>
              </a:rPr>
              <a:t> </a:t>
            </a:r>
            <a:r>
              <a:rPr lang="nb-NO" dirty="0">
                <a:hlinkClick r:id="rId3"/>
              </a:rPr>
              <a:t>Sorteringsfilteret – YouTube</a:t>
            </a:r>
          </a:p>
          <a:p>
            <a:pPr marL="0" indent="0">
              <a:buFontTx/>
              <a:buNone/>
            </a:pPr>
            <a:endParaRPr lang="nb-NO" dirty="0">
              <a:hlinkClick r:id="rId3"/>
            </a:endParaRPr>
          </a:p>
          <a:p>
            <a:endParaRPr lang="nb-NO" u="sng" dirty="0">
              <a:hlinkClick r:id="rId3"/>
            </a:endParaRPr>
          </a:p>
        </p:txBody>
      </p:sp>
      <p:sp>
        <p:nvSpPr>
          <p:cNvPr id="4" name="Plassholder for lysbildenumm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6B9617B-0E44-4381-B111-71228812115C}" type="slidenum">
              <a:rPr kumimoji="0" lang="nb-NO"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nb-NO"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7660934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sz="1100" b="1" u="none" dirty="0"/>
              <a:t>Tekst:</a:t>
            </a:r>
            <a:r>
              <a:rPr lang="nb-NO" sz="1100" b="1" u="none" baseline="0" dirty="0"/>
              <a:t> </a:t>
            </a:r>
          </a:p>
          <a:p>
            <a:pPr marL="0" marR="0" lvl="0" indent="0" algn="l" defTabSz="914400" rtl="0" eaLnBrk="1" fontAlgn="auto" latinLnBrk="0" hangingPunct="1">
              <a:lnSpc>
                <a:spcPct val="100000"/>
              </a:lnSpc>
              <a:spcBef>
                <a:spcPts val="0"/>
              </a:spcBef>
              <a:spcAft>
                <a:spcPts val="0"/>
              </a:spcAft>
              <a:buClrTx/>
              <a:buSzTx/>
              <a:buFontTx/>
              <a:buNone/>
              <a:tabLst/>
              <a:defRPr/>
            </a:pPr>
            <a:r>
              <a:rPr lang="nb-NO" sz="1100" b="0" u="none" baseline="0" dirty="0"/>
              <a:t>Kriseplan ved bipolare episoder og selvmordsfare i</a:t>
            </a:r>
            <a:r>
              <a:rPr lang="nb-NO" altLang="nb-NO" sz="1100" dirty="0"/>
              <a:t>nneholder egne planer for (avhengig av behov):</a:t>
            </a:r>
            <a:r>
              <a:rPr lang="nb-NO" altLang="nb-NO" sz="1100" baseline="0" dirty="0"/>
              <a:t> </a:t>
            </a:r>
          </a:p>
          <a:p>
            <a:pPr marL="685800" lvl="1" indent="-228600">
              <a:buFont typeface="+mj-lt"/>
              <a:buAutoNum type="arabicPeriod"/>
            </a:pPr>
            <a:r>
              <a:rPr lang="nb-NO" altLang="nb-NO" sz="1100" dirty="0"/>
              <a:t>(</a:t>
            </a:r>
            <a:r>
              <a:rPr lang="nb-NO" altLang="nb-NO" sz="1100" dirty="0" err="1"/>
              <a:t>Hypo</a:t>
            </a:r>
            <a:r>
              <a:rPr lang="nb-NO" altLang="nb-NO" sz="1100" dirty="0"/>
              <a:t>)mani/blandet episode</a:t>
            </a:r>
          </a:p>
          <a:p>
            <a:pPr marL="685800" lvl="1" indent="-228600">
              <a:buFont typeface="+mj-lt"/>
              <a:buAutoNum type="arabicPeriod"/>
            </a:pPr>
            <a:r>
              <a:rPr lang="nb-NO" altLang="nb-NO" sz="1100" dirty="0"/>
              <a:t>Depresjon/blandet episode</a:t>
            </a:r>
          </a:p>
          <a:p>
            <a:pPr marL="685800" lvl="1" indent="-228600">
              <a:buFont typeface="+mj-lt"/>
              <a:buAutoNum type="arabicPeriod"/>
            </a:pPr>
            <a:r>
              <a:rPr lang="nb-NO" altLang="nb-NO" sz="1100" dirty="0"/>
              <a:t>Selvmordsfare</a:t>
            </a:r>
          </a:p>
          <a:p>
            <a:endParaRPr lang="nb-NO" sz="1100" b="0" u="none" dirty="0"/>
          </a:p>
          <a:p>
            <a:r>
              <a:rPr lang="nb-NO" sz="1100" u="sng" dirty="0"/>
              <a:t>Ressurs for videre lesing: </a:t>
            </a:r>
          </a:p>
          <a:p>
            <a:pPr marL="171450" indent="-171450">
              <a:buFontTx/>
              <a:buChar char="-"/>
            </a:pPr>
            <a:r>
              <a:rPr lang="nb-NO" sz="1100" u="none" dirty="0"/>
              <a:t>Se e</a:t>
            </a:r>
            <a:r>
              <a:rPr lang="nb-NO" sz="1100" dirty="0"/>
              <a:t>ksempel på delvis utfylt kriseplan finnes i Skjelstad (2021), s. 296-98.</a:t>
            </a:r>
          </a:p>
          <a:p>
            <a:pPr marL="0" indent="0">
              <a:buFontTx/>
              <a:buNone/>
            </a:pPr>
            <a:endParaRPr lang="nb-NO" sz="1100" dirty="0"/>
          </a:p>
        </p:txBody>
      </p:sp>
      <p:sp>
        <p:nvSpPr>
          <p:cNvPr id="4" name="Plassholder for lysbildenummer 3"/>
          <p:cNvSpPr>
            <a:spLocks noGrp="1"/>
          </p:cNvSpPr>
          <p:nvPr>
            <p:ph type="sldNum" sz="quarter" idx="10"/>
          </p:nvPr>
        </p:nvSpPr>
        <p:spPr/>
        <p:txBody>
          <a:bodyPr/>
          <a:lstStyle/>
          <a:p>
            <a:fld id="{E7731A26-88A6-489D-B41C-A5628C815B3A}" type="slidenum">
              <a:rPr lang="nb-NO" smtClean="0"/>
              <a:t>11</a:t>
            </a:fld>
            <a:endParaRPr lang="nb-NO"/>
          </a:p>
        </p:txBody>
      </p:sp>
    </p:spTree>
    <p:extLst>
      <p:ext uri="{BB962C8B-B14F-4D97-AF65-F5344CB8AC3E}">
        <p14:creationId xmlns:p14="http://schemas.microsoft.com/office/powerpoint/2010/main" val="386035290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sz="1100" b="1" dirty="0"/>
              <a:t>Tekst:</a:t>
            </a:r>
          </a:p>
          <a:p>
            <a:r>
              <a:rPr lang="nb-NO" sz="1100" dirty="0"/>
              <a:t>Gjennomføringen av en god kriseplan</a:t>
            </a:r>
            <a:r>
              <a:rPr lang="nb-NO" sz="1100" baseline="0" dirty="0"/>
              <a:t> kan ha gunstig virkning </a:t>
            </a:r>
            <a:r>
              <a:rPr lang="nb-NO" sz="1100" dirty="0"/>
              <a:t>på sykdomsforløpet og redusere negative konsekvenser for personen selv og andre. Boksene i figuren utgjør en kjede der innholdet i boksen til høyre er en positiv</a:t>
            </a:r>
            <a:r>
              <a:rPr lang="nb-NO" sz="1100" baseline="0" dirty="0"/>
              <a:t> konsekvens av den forutgående</a:t>
            </a:r>
            <a:r>
              <a:rPr lang="nb-NO" sz="1100" dirty="0"/>
              <a:t>. </a:t>
            </a:r>
          </a:p>
          <a:p>
            <a:endParaRPr lang="nb-NO" sz="1100" dirty="0"/>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nb-NO" sz="1100" dirty="0"/>
              <a:t>Krisehåndteringen kan forbedres av god</a:t>
            </a:r>
            <a:r>
              <a:rPr lang="nb-NO" sz="1100" baseline="0" dirty="0"/>
              <a:t> kommunikasjon mellom hjelpere, tydelig definerte oppgaver og klar rollefordeling. Et godt team jobber sammen til det beste for personen og kan rådføre med hverandre i kritiske situasjoner, som ved spørsmål om innleggelse. </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nb-NO" sz="1100" baseline="0" dirty="0"/>
              <a:t>God krisehåndtering gjør at tiltak kan settes inn tidligere i sykdomsutviklingen. Det kan forhindre at en affektiv episode eskalerer og redusere episodens varighet.</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nb-NO" sz="1100" baseline="0" dirty="0"/>
              <a:t>Spesielt alvorlige sykdomsepisoder kan innebære </a:t>
            </a:r>
            <a:r>
              <a:rPr lang="nb-NO" sz="1100" dirty="0"/>
              <a:t>kaotiske og vonde</a:t>
            </a:r>
            <a:r>
              <a:rPr lang="nb-NO" sz="1100" baseline="0" dirty="0"/>
              <a:t> situasjoner. Mindre alvorlige og kortere episoder kan redusere belastningen og skadevirkningene/negative konsekvenser for personen selv, familien, relasjoner til andre, økonomi, framtidsutsikter m.m. Tvangsinnleggelser kan unngås. Innleggelse kan ev. skje frivillig </a:t>
            </a:r>
            <a:r>
              <a:rPr lang="nb-NO" sz="1100" dirty="0"/>
              <a:t>på et tidligere stadium.</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nb-NO" sz="1100" dirty="0"/>
              <a:t>Færre</a:t>
            </a:r>
            <a:r>
              <a:rPr lang="nb-NO" sz="1100" baseline="0" dirty="0"/>
              <a:t> skadevirkninger gir færre problemer å bekymre seg for når man er i tilfriskning etter en affektiv episode (f.eks. mindre skam og skyld for ting man har gjort i en manisk tilstand, ødelagte relasjoner, praktisk-økonomiske problemer). Færre slike belastninger øker sannsynligheten for raskere tilfriskning (f.eks. at depresjonen i etterkant blir kortere og mindre alvorlig). </a:t>
            </a:r>
            <a:endParaRPr lang="nb-NO" sz="1100" dirty="0"/>
          </a:p>
        </p:txBody>
      </p:sp>
      <p:sp>
        <p:nvSpPr>
          <p:cNvPr id="4" name="Plassholder for lysbildenummer 3"/>
          <p:cNvSpPr>
            <a:spLocks noGrp="1"/>
          </p:cNvSpPr>
          <p:nvPr>
            <p:ph type="sldNum" sz="quarter" idx="10"/>
          </p:nvPr>
        </p:nvSpPr>
        <p:spPr/>
        <p:txBody>
          <a:bodyPr/>
          <a:lstStyle/>
          <a:p>
            <a:fld id="{E7731A26-88A6-489D-B41C-A5628C815B3A}" type="slidenum">
              <a:rPr lang="nb-NO" smtClean="0"/>
              <a:t>12</a:t>
            </a:fld>
            <a:endParaRPr lang="nb-NO"/>
          </a:p>
        </p:txBody>
      </p:sp>
    </p:spTree>
    <p:extLst>
      <p:ext uri="{BB962C8B-B14F-4D97-AF65-F5344CB8AC3E}">
        <p14:creationId xmlns:p14="http://schemas.microsoft.com/office/powerpoint/2010/main" val="121623421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indent="0">
              <a:buNone/>
            </a:pPr>
            <a:r>
              <a:rPr lang="nb-NO" sz="1100" b="1" dirty="0"/>
              <a:t>Tekst:</a:t>
            </a:r>
          </a:p>
          <a:p>
            <a:pPr marL="0" indent="0">
              <a:buNone/>
            </a:pPr>
            <a:r>
              <a:rPr lang="nb-NO" sz="1100" dirty="0"/>
              <a:t>Et godt samarbeid i prosessen med å utarbeide planen kan bl.a. føre til:</a:t>
            </a:r>
          </a:p>
          <a:p>
            <a:pPr marL="171450" lvl="0" indent="-171450">
              <a:buFont typeface="Arial" panose="020B0604020202020204" pitchFamily="34" charset="0"/>
              <a:buChar char="•"/>
            </a:pPr>
            <a:r>
              <a:rPr lang="nb-NO" sz="1100" dirty="0"/>
              <a:t>Større selv- og sykdomsinnsikt</a:t>
            </a:r>
          </a:p>
          <a:p>
            <a:pPr marL="171450" lvl="0" indent="-171450">
              <a:buFont typeface="Arial" panose="020B0604020202020204" pitchFamily="34" charset="0"/>
              <a:buChar char="•"/>
            </a:pPr>
            <a:r>
              <a:rPr lang="nb-NO" sz="1100" dirty="0"/>
              <a:t>At pårørende og andre støttespillerne forstår personen bedre, hvordan personen fungerer i ulike tilstander og hva personen </a:t>
            </a:r>
            <a:r>
              <a:rPr lang="nb-NO" sz="1100" b="0" i="1" dirty="0"/>
              <a:t>egentlig</a:t>
            </a:r>
            <a:r>
              <a:rPr lang="nb-NO" sz="1100" dirty="0"/>
              <a:t> ønsker når det er krise</a:t>
            </a:r>
          </a:p>
          <a:p>
            <a:pPr marL="628650" lvl="1" indent="-171450">
              <a:buFontTx/>
              <a:buChar char="-"/>
            </a:pPr>
            <a:r>
              <a:rPr lang="nb-NO" sz="1100" dirty="0"/>
              <a:t>Tydelig beskjed fra personen selv gjør det lettere for pårørende og andre å stå støtt når personen endrer mening pga. mani eller depresjon</a:t>
            </a:r>
          </a:p>
          <a:p>
            <a:pPr marL="171450" lvl="0" indent="-171450">
              <a:buFont typeface="Arial" panose="020B0604020202020204" pitchFamily="34" charset="0"/>
              <a:buChar char="•"/>
            </a:pPr>
            <a:r>
              <a:rPr lang="nb-NO" sz="1100" dirty="0"/>
              <a:t>At personen selv forstår pårørendes og andre støttespilleres behov, muligheter og begrensninger bedre</a:t>
            </a:r>
          </a:p>
          <a:p>
            <a:pPr marL="171450" lvl="0" indent="-171450">
              <a:buFont typeface="Arial" panose="020B0604020202020204" pitchFamily="34" charset="0"/>
              <a:buChar char="•"/>
            </a:pPr>
            <a:r>
              <a:rPr lang="nb-NO" sz="1100" dirty="0"/>
              <a:t>Stressreduksjon og økt trygghet for personen selv og støttespillerne</a:t>
            </a:r>
          </a:p>
          <a:p>
            <a:pPr marL="628650" lvl="1" indent="-171450">
              <a:buFontTx/>
              <a:buChar char="-"/>
            </a:pPr>
            <a:r>
              <a:rPr lang="nb-NO" sz="1100" dirty="0"/>
              <a:t>Økt forutsigbarhet, kontroll og sosial støtte (jf. </a:t>
            </a:r>
            <a:r>
              <a:rPr lang="nb-NO" sz="1100" dirty="0" err="1"/>
              <a:t>kursgangen</a:t>
            </a:r>
            <a:r>
              <a:rPr lang="nb-NO" sz="1100" dirty="0"/>
              <a:t> om stress)</a:t>
            </a:r>
          </a:p>
        </p:txBody>
      </p:sp>
      <p:sp>
        <p:nvSpPr>
          <p:cNvPr id="4" name="Plassholder for lysbildenummer 3"/>
          <p:cNvSpPr>
            <a:spLocks noGrp="1"/>
          </p:cNvSpPr>
          <p:nvPr>
            <p:ph type="sldNum" sz="quarter" idx="10"/>
          </p:nvPr>
        </p:nvSpPr>
        <p:spPr/>
        <p:txBody>
          <a:bodyPr/>
          <a:lstStyle/>
          <a:p>
            <a:fld id="{E7731A26-88A6-489D-B41C-A5628C815B3A}" type="slidenum">
              <a:rPr lang="nb-NO" smtClean="0"/>
              <a:t>13</a:t>
            </a:fld>
            <a:endParaRPr lang="nb-NO"/>
          </a:p>
        </p:txBody>
      </p:sp>
    </p:spTree>
    <p:extLst>
      <p:ext uri="{BB962C8B-B14F-4D97-AF65-F5344CB8AC3E}">
        <p14:creationId xmlns:p14="http://schemas.microsoft.com/office/powerpoint/2010/main" val="370030983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sz="1100" i="1" dirty="0"/>
              <a:t>Les høyt fra lysbildet</a:t>
            </a:r>
            <a:r>
              <a:rPr lang="nb-NO" sz="1100" i="1" baseline="0" dirty="0"/>
              <a:t> om hva kriseplanen bør inneholde.</a:t>
            </a:r>
            <a:endParaRPr lang="nb-NO" sz="1100" i="1" dirty="0"/>
          </a:p>
        </p:txBody>
      </p:sp>
      <p:sp>
        <p:nvSpPr>
          <p:cNvPr id="4" name="Plassholder for lysbildenummer 3"/>
          <p:cNvSpPr>
            <a:spLocks noGrp="1"/>
          </p:cNvSpPr>
          <p:nvPr>
            <p:ph type="sldNum" sz="quarter" idx="10"/>
          </p:nvPr>
        </p:nvSpPr>
        <p:spPr/>
        <p:txBody>
          <a:bodyPr/>
          <a:lstStyle/>
          <a:p>
            <a:fld id="{E7731A26-88A6-489D-B41C-A5628C815B3A}" type="slidenum">
              <a:rPr lang="nb-NO" smtClean="0"/>
              <a:t>14</a:t>
            </a:fld>
            <a:endParaRPr lang="nb-NO"/>
          </a:p>
        </p:txBody>
      </p:sp>
    </p:spTree>
    <p:extLst>
      <p:ext uri="{BB962C8B-B14F-4D97-AF65-F5344CB8AC3E}">
        <p14:creationId xmlns:p14="http://schemas.microsoft.com/office/powerpoint/2010/main" val="64730038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indent="0">
              <a:buFontTx/>
              <a:buNone/>
            </a:pPr>
            <a:r>
              <a:rPr lang="nb-NO" sz="1100" b="1" dirty="0"/>
              <a:t>Tekst:</a:t>
            </a:r>
          </a:p>
          <a:p>
            <a:pPr marL="171450" indent="-171450">
              <a:buFontTx/>
              <a:buChar char="-"/>
            </a:pPr>
            <a:r>
              <a:rPr lang="nb-NO" sz="1100" dirty="0"/>
              <a:t>Kriseplanen kan lastes ned</a:t>
            </a:r>
            <a:r>
              <a:rPr lang="nb-NO" sz="1100" baseline="0" dirty="0"/>
              <a:t> på samme måte som forebyggelsesplanen. De nedlastbare planene ligger på samme nettside som presentasjonene fra pårørendekurset. QR-koden på lysbildet fører til en PDF versjon av kriseplanen. </a:t>
            </a:r>
          </a:p>
          <a:p>
            <a:pPr marL="171450" indent="-171450">
              <a:buFontTx/>
              <a:buChar char="-"/>
            </a:pPr>
            <a:r>
              <a:rPr lang="nb-NO" sz="1100" baseline="0" dirty="0"/>
              <a:t>Personen selv velger i samråd med sitt </a:t>
            </a:r>
            <a:r>
              <a:rPr lang="nb-NO" sz="1100" baseline="0" dirty="0" err="1"/>
              <a:t>kjerneteam</a:t>
            </a:r>
            <a:r>
              <a:rPr lang="nb-NO" sz="1100" baseline="0" dirty="0"/>
              <a:t> hvem som skal ha kopi av planen.</a:t>
            </a:r>
          </a:p>
          <a:p>
            <a:endParaRPr lang="nb-NO" sz="1200" dirty="0"/>
          </a:p>
        </p:txBody>
      </p:sp>
      <p:sp>
        <p:nvSpPr>
          <p:cNvPr id="4" name="Plassholder for lysbildenummer 3"/>
          <p:cNvSpPr>
            <a:spLocks noGrp="1"/>
          </p:cNvSpPr>
          <p:nvPr>
            <p:ph type="sldNum" sz="quarter" idx="10"/>
          </p:nvPr>
        </p:nvSpPr>
        <p:spPr/>
        <p:txBody>
          <a:bodyPr/>
          <a:lstStyle/>
          <a:p>
            <a:fld id="{E7731A26-88A6-489D-B41C-A5628C815B3A}" type="slidenum">
              <a:rPr lang="nb-NO" smtClean="0"/>
              <a:t>15</a:t>
            </a:fld>
            <a:endParaRPr lang="nb-NO"/>
          </a:p>
        </p:txBody>
      </p:sp>
    </p:spTree>
    <p:extLst>
      <p:ext uri="{BB962C8B-B14F-4D97-AF65-F5344CB8AC3E}">
        <p14:creationId xmlns:p14="http://schemas.microsoft.com/office/powerpoint/2010/main" val="403736305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indent="0">
              <a:buFontTx/>
              <a:buNone/>
            </a:pPr>
            <a:r>
              <a:rPr lang="nb-NO" sz="1100" i="1" dirty="0"/>
              <a:t>Gjennomgå innholdet i lysbildet og hør</a:t>
            </a:r>
            <a:r>
              <a:rPr lang="nb-NO" sz="1100" i="1" baseline="0" dirty="0"/>
              <a:t> om noen har spørsmål. </a:t>
            </a:r>
          </a:p>
          <a:p>
            <a:pPr marL="0" indent="0">
              <a:buFontTx/>
              <a:buNone/>
            </a:pPr>
            <a:endParaRPr lang="nb-NO" sz="1100" i="1" baseline="0" dirty="0"/>
          </a:p>
          <a:p>
            <a:pPr marL="0" indent="0">
              <a:buFontTx/>
              <a:buNone/>
            </a:pPr>
            <a:r>
              <a:rPr lang="nb-NO" sz="1100" b="1" i="0" baseline="0" dirty="0"/>
              <a:t>Tekst: </a:t>
            </a:r>
          </a:p>
          <a:p>
            <a:pPr marL="171450" indent="-171450">
              <a:buFontTx/>
              <a:buChar char="-"/>
            </a:pPr>
            <a:r>
              <a:rPr lang="nb-NO" sz="1100" i="0" baseline="0" dirty="0"/>
              <a:t>Vedr. samtykker må den enkelte selv og i samråd med andre vurdere hva som er nødvendig og i ens interesse. Man kan f.eks. spesifisere at et samtykke kun gjelder ved manier og psykoser.</a:t>
            </a:r>
            <a:endParaRPr lang="nb-NO" sz="1100" b="0" i="0" kern="1200" baseline="0" dirty="0">
              <a:solidFill>
                <a:schemeClr val="tx1"/>
              </a:solidFill>
              <a:effectLst/>
              <a:ea typeface="+mn-ea"/>
            </a:endParaRPr>
          </a:p>
          <a:p>
            <a:pPr marL="171450" indent="-171450">
              <a:buFontTx/>
              <a:buChar char="-"/>
            </a:pPr>
            <a:r>
              <a:rPr lang="nb-NO" sz="1100" b="0" i="0" kern="1200" baseline="0" dirty="0">
                <a:solidFill>
                  <a:schemeClr val="tx1"/>
                </a:solidFill>
                <a:effectLst/>
                <a:ea typeface="+mn-ea"/>
              </a:rPr>
              <a:t>I enkelte situasjoner kan helsepersonell imidlertid selv sette taushetsplikten til side og dele informasjon om pasienten med pårørende. </a:t>
            </a:r>
          </a:p>
          <a:p>
            <a:pPr marL="0" indent="0">
              <a:buFontTx/>
              <a:buNone/>
            </a:pPr>
            <a:endParaRPr lang="nb-NO" sz="1100" b="0" i="0" kern="1200" dirty="0">
              <a:solidFill>
                <a:schemeClr val="tx1"/>
              </a:solidFill>
              <a:effectLst/>
              <a:ea typeface="+mn-ea"/>
            </a:endParaRPr>
          </a:p>
          <a:p>
            <a:r>
              <a:rPr lang="nb-NO" sz="1100" b="0" i="0" u="sng" kern="1200" dirty="0">
                <a:solidFill>
                  <a:schemeClr val="tx1"/>
                </a:solidFill>
                <a:effectLst/>
                <a:ea typeface="+mn-ea"/>
              </a:rPr>
              <a:t>Tilleggsinformasjon ved behov: </a:t>
            </a:r>
          </a:p>
          <a:p>
            <a:r>
              <a:rPr lang="nb-NO" sz="1100" b="0" i="1" u="none" kern="1200" dirty="0">
                <a:solidFill>
                  <a:schemeClr val="tx1"/>
                </a:solidFill>
                <a:effectLst/>
                <a:ea typeface="+mn-ea"/>
              </a:rPr>
              <a:t>Fra</a:t>
            </a:r>
            <a:r>
              <a:rPr lang="nb-NO" sz="1100" b="0" i="1" u="none" kern="1200" baseline="0" dirty="0">
                <a:solidFill>
                  <a:schemeClr val="tx1"/>
                </a:solidFill>
                <a:effectLst/>
                <a:ea typeface="+mn-ea"/>
              </a:rPr>
              <a:t> pårørendeveilederen om </a:t>
            </a:r>
            <a:r>
              <a:rPr lang="nb-NO" sz="1100" b="0" i="1" kern="1200" dirty="0">
                <a:solidFill>
                  <a:schemeClr val="tx1"/>
                </a:solidFill>
                <a:effectLst/>
                <a:ea typeface="+mn-ea"/>
              </a:rPr>
              <a:t>«</a:t>
            </a:r>
            <a:r>
              <a:rPr lang="nb-NO" sz="1100" b="0" i="1" dirty="0">
                <a:effectLst/>
              </a:rPr>
              <a:t>Vurder om pårørende har rett til informasjon uavhengig av samtykke»</a:t>
            </a:r>
          </a:p>
          <a:p>
            <a:r>
              <a:rPr lang="nb-NO" sz="1100" b="0" i="0" kern="1200" dirty="0">
                <a:solidFill>
                  <a:schemeClr val="tx1"/>
                </a:solidFill>
                <a:effectLst/>
                <a:ea typeface="+mn-ea"/>
              </a:rPr>
              <a:t>Nærmeste pårørende har rett til informasjon uavhengig av samtykke fra pasienten i den utstrekning «forholdene tilsier det».</a:t>
            </a:r>
          </a:p>
          <a:p>
            <a:r>
              <a:rPr lang="nb-NO" sz="1100" b="0" i="0" kern="1200" dirty="0">
                <a:solidFill>
                  <a:schemeClr val="tx1"/>
                </a:solidFill>
                <a:effectLst/>
                <a:ea typeface="+mn-ea"/>
              </a:rPr>
              <a:t>Eksempler på slike forhold er:</a:t>
            </a:r>
          </a:p>
          <a:p>
            <a:pPr marL="171450" indent="-171450">
              <a:buFontTx/>
              <a:buChar char="-"/>
            </a:pPr>
            <a:r>
              <a:rPr lang="nb-NO" sz="1100" b="0" i="0" kern="1200" dirty="0">
                <a:solidFill>
                  <a:schemeClr val="tx1"/>
                </a:solidFill>
                <a:effectLst/>
                <a:ea typeface="+mn-ea"/>
              </a:rPr>
              <a:t>bevisstløshet hos pasienten</a:t>
            </a:r>
          </a:p>
          <a:p>
            <a:pPr marL="171450" indent="-171450">
              <a:buFontTx/>
              <a:buChar char="-"/>
            </a:pPr>
            <a:r>
              <a:rPr lang="nb-NO" sz="1100" b="0" i="0" kern="1200" dirty="0">
                <a:solidFill>
                  <a:schemeClr val="tx1"/>
                </a:solidFill>
                <a:effectLst/>
                <a:ea typeface="+mn-ea"/>
              </a:rPr>
              <a:t>forbigående psykiske forstyrrelser hos pasienten</a:t>
            </a:r>
          </a:p>
          <a:p>
            <a:pPr marL="171450" indent="-171450">
              <a:buFontTx/>
              <a:buChar char="-"/>
            </a:pPr>
            <a:r>
              <a:rPr lang="nb-NO" sz="1100" b="0" i="0" kern="1200" dirty="0">
                <a:solidFill>
                  <a:schemeClr val="tx1"/>
                </a:solidFill>
                <a:effectLst/>
                <a:ea typeface="+mn-ea"/>
              </a:rPr>
              <a:t>øyeblikkelig hjelp-situasjoner der det er nødvendig å informere pårørende for å kunne innhente nødvendig informasjon fra dem.</a:t>
            </a:r>
          </a:p>
          <a:p>
            <a:pPr marL="0" indent="0">
              <a:buFontTx/>
              <a:buNone/>
            </a:pPr>
            <a:endParaRPr lang="nb-NO" sz="1100" b="0" i="0" kern="1200" dirty="0">
              <a:solidFill>
                <a:schemeClr val="tx1"/>
              </a:solidFill>
              <a:effectLst/>
              <a:ea typeface="+mn-ea"/>
            </a:endParaRPr>
          </a:p>
          <a:p>
            <a:pPr marL="0" indent="0">
              <a:buFontTx/>
              <a:buNone/>
            </a:pPr>
            <a:r>
              <a:rPr lang="nb-NO" sz="1100" b="0" i="0" kern="1200" dirty="0">
                <a:solidFill>
                  <a:schemeClr val="tx1"/>
                </a:solidFill>
                <a:effectLst/>
                <a:ea typeface="+mn-ea"/>
              </a:rPr>
              <a:t>Hvis det ikke foreligger opplysninger om motsetninger mellom pasientens og nærmeste pårørendes interesser, tilsier hensynet til både pasienten og nærmeste pårørende at informasjon blir gitt. Jo mer alvorlig pasientens tilstand er, desto større anstrengelser kan kreves av helsepersonellet for å informere de nærmeste pårørende, om pasientens helsetilstand og helsehjelpen som ytes.</a:t>
            </a:r>
          </a:p>
          <a:p>
            <a:pPr marL="0" indent="0">
              <a:buFontTx/>
              <a:buNone/>
            </a:pPr>
            <a:endParaRPr lang="nb-NO" sz="1100" b="0" i="0" kern="1200" dirty="0">
              <a:solidFill>
                <a:schemeClr val="tx1"/>
              </a:solidFill>
              <a:effectLst/>
              <a:ea typeface="+mn-ea"/>
            </a:endParaRPr>
          </a:p>
          <a:p>
            <a:pPr marL="0" indent="0">
              <a:buFontTx/>
              <a:buNone/>
            </a:pPr>
            <a:r>
              <a:rPr lang="nb-NO" sz="1100" b="0" i="0" kern="1200" dirty="0">
                <a:solidFill>
                  <a:schemeClr val="tx1"/>
                </a:solidFill>
                <a:effectLst/>
                <a:ea typeface="+mn-ea"/>
              </a:rPr>
              <a:t>Helsepersonell kan også unntaksvis sette taushetsplikten til side når «tungtveiende private eller offentlige interesser gjør det rettmessig å gi opplysningene videre». Pårørende har ikke krav på informasjon på dette grunnlaget. Helsepersonell må foreta en interesseavveining som likner de vurderinger som foretas i nødretts- og nødvergesituasjoner. Hensynet for å sette taushetsplikten til side, veies mot hensynet for å bevare taushet. Grunner til å sette taushetsplikten til side kan være:</a:t>
            </a:r>
          </a:p>
          <a:p>
            <a:pPr marL="628650" lvl="1" indent="-171450">
              <a:buFontTx/>
              <a:buChar char="-"/>
            </a:pPr>
            <a:r>
              <a:rPr lang="nb-NO" sz="1100" b="0" i="0" kern="1200" dirty="0">
                <a:solidFill>
                  <a:schemeClr val="tx1"/>
                </a:solidFill>
                <a:effectLst/>
                <a:ea typeface="+mn-ea"/>
              </a:rPr>
              <a:t>fare for menneskeliv og helse</a:t>
            </a:r>
          </a:p>
          <a:p>
            <a:pPr marL="628650" lvl="1" indent="-171450">
              <a:buFontTx/>
              <a:buChar char="-"/>
            </a:pPr>
            <a:r>
              <a:rPr lang="nb-NO" sz="1100" b="0" i="0" kern="1200" dirty="0">
                <a:solidFill>
                  <a:schemeClr val="tx1"/>
                </a:solidFill>
                <a:effectLst/>
                <a:ea typeface="+mn-ea"/>
              </a:rPr>
              <a:t>fare for skade på andre interesser som store materielle skader»</a:t>
            </a:r>
            <a:endParaRPr lang="nb-NO" sz="1100" dirty="0"/>
          </a:p>
        </p:txBody>
      </p:sp>
      <p:sp>
        <p:nvSpPr>
          <p:cNvPr id="4" name="Plassholder for lysbildenummer 3"/>
          <p:cNvSpPr>
            <a:spLocks noGrp="1"/>
          </p:cNvSpPr>
          <p:nvPr>
            <p:ph type="sldNum" sz="quarter" idx="10"/>
          </p:nvPr>
        </p:nvSpPr>
        <p:spPr/>
        <p:txBody>
          <a:bodyPr/>
          <a:lstStyle/>
          <a:p>
            <a:fld id="{E7731A26-88A6-489D-B41C-A5628C815B3A}" type="slidenum">
              <a:rPr lang="nb-NO" smtClean="0"/>
              <a:t>16</a:t>
            </a:fld>
            <a:endParaRPr lang="nb-NO"/>
          </a:p>
        </p:txBody>
      </p:sp>
    </p:spTree>
    <p:extLst>
      <p:ext uri="{BB962C8B-B14F-4D97-AF65-F5344CB8AC3E}">
        <p14:creationId xmlns:p14="http://schemas.microsoft.com/office/powerpoint/2010/main" val="300847061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indent="0">
              <a:buFontTx/>
              <a:buNone/>
            </a:pPr>
            <a:r>
              <a:rPr lang="nb-NO" sz="1100" b="1" dirty="0"/>
              <a:t>Tekst:</a:t>
            </a:r>
            <a:r>
              <a:rPr lang="nb-NO" sz="1100" b="1" baseline="0" dirty="0"/>
              <a:t> </a:t>
            </a:r>
            <a:endParaRPr lang="nb-NO" sz="1100" b="1" dirty="0"/>
          </a:p>
          <a:p>
            <a:pPr marL="171450" indent="-171450">
              <a:buFontTx/>
              <a:buChar char="-"/>
            </a:pPr>
            <a:r>
              <a:rPr lang="nb-NO" sz="1100" dirty="0"/>
              <a:t>Ved depresjon er det mange som stiller for høye krav</a:t>
            </a:r>
            <a:r>
              <a:rPr lang="nb-NO" sz="1100" baseline="0" dirty="0"/>
              <a:t> til seg selv. Man tenker at man «må» og «burde» gjøre ting, som om man har normalt stemningsleie og funksjonsnivå og at depressiv passivitet handler om manglende vilje og selvdisiplin. Dette indre stresset blir en ekstrabelastning.</a:t>
            </a:r>
          </a:p>
          <a:p>
            <a:pPr marL="171450" indent="-171450">
              <a:buFontTx/>
              <a:buChar char="-"/>
            </a:pPr>
            <a:r>
              <a:rPr lang="nb-NO" sz="1100" baseline="0" dirty="0"/>
              <a:t>Dette kan dempes ved å justere forventningene og ambisjonene slik at de blir mer realistiske og i samsvar med den depresjonsgraden man opplever (mild, moderat, alvorlig). Det forutsetter at man klarer å akseptere at depresjoner tar tid. </a:t>
            </a:r>
          </a:p>
          <a:p>
            <a:pPr marL="171450" indent="-171450">
              <a:buFontTx/>
              <a:buChar char="-"/>
            </a:pPr>
            <a:r>
              <a:rPr lang="nb-NO" sz="1100" baseline="0" dirty="0"/>
              <a:t>I planen kan man skrive opp eksempler på hva som er realistisk funksjonsnivå og konkrete aktiviteter man kan klare å gjøre. </a:t>
            </a:r>
          </a:p>
          <a:p>
            <a:pPr marL="628650" lvl="1" indent="-171450">
              <a:buFontTx/>
              <a:buChar char="-"/>
            </a:pPr>
            <a:r>
              <a:rPr lang="nb-NO" sz="1100" baseline="0" dirty="0"/>
              <a:t>Aktivitetene bør ikke være mer krevende enn at det er sannsynlig at man klarer å gjennomføre dem. </a:t>
            </a:r>
          </a:p>
          <a:p>
            <a:pPr marL="628650" lvl="1" indent="-171450">
              <a:buFontTx/>
              <a:buChar char="-"/>
            </a:pPr>
            <a:r>
              <a:rPr lang="nb-NO" sz="1100" baseline="0" dirty="0"/>
              <a:t>For mange eller krevende aktiviteter fører til nederlag og skuffelse som forsterker nedstemthet og oppgitthet. Det kan være lurt å dele opp gjøremål. </a:t>
            </a:r>
          </a:p>
          <a:p>
            <a:pPr marL="628650" lvl="1" indent="-171450">
              <a:buFontTx/>
              <a:buChar char="-"/>
            </a:pPr>
            <a:r>
              <a:rPr lang="nb-NO" sz="1100" baseline="0" dirty="0"/>
              <a:t>Ved alvorlig depresjon kan det være ambisiøst nok å klare å stå opp av sengen noen ganger i løpet av døgnet, spise litt mat, eksponere seg for lys og ivareta personlig hygiene. </a:t>
            </a:r>
          </a:p>
          <a:p>
            <a:pPr marL="171450" indent="-171450">
              <a:buFontTx/>
              <a:buChar char="-"/>
            </a:pPr>
            <a:r>
              <a:rPr lang="nb-NO" sz="1100" baseline="0" dirty="0"/>
              <a:t>Ved å snakke med kjerneteamet sitt om hva som er realistisk, vil også de kunne få nedjustert sine forventninger. Det kan gjøre det lettere for dem å se hva man har behov for hjelp til, samt redusere urimelige kommentarer («ta deg sammen!») og konflikter. Man bør avtale en måte å kommunisere sin tilstand på slik at hjelperne vet hva de skal bidra med i tråd med avtalene i planen. </a:t>
            </a:r>
          </a:p>
          <a:p>
            <a:pPr marL="171450" indent="-171450">
              <a:buFontTx/>
              <a:buChar char="-"/>
            </a:pPr>
            <a:r>
              <a:rPr lang="nb-NO" sz="1100" baseline="0" dirty="0"/>
              <a:t>Aktivitetskalender / kalender på mobil kan brukes for å detaljere daglige aktiviteter når man er deprimert. Å stimulere sansene og bevegelsesapparatet kan virke aktiverende og gi øyeblikk av tilstandslettelse (jf. </a:t>
            </a:r>
            <a:r>
              <a:rPr lang="nb-NO" sz="1100" baseline="0" dirty="0" err="1"/>
              <a:t>motsykliske</a:t>
            </a:r>
            <a:r>
              <a:rPr lang="nb-NO" sz="1100" baseline="0" dirty="0"/>
              <a:t> tiltak på </a:t>
            </a:r>
            <a:r>
              <a:rPr lang="nb-NO" sz="1100" baseline="0" dirty="0" err="1"/>
              <a:t>kursgang</a:t>
            </a:r>
            <a:r>
              <a:rPr lang="nb-NO" sz="1100" baseline="0" dirty="0"/>
              <a:t> 10).  </a:t>
            </a:r>
          </a:p>
          <a:p>
            <a:pPr marL="0" indent="0">
              <a:buFontTx/>
              <a:buNone/>
            </a:pPr>
            <a:endParaRPr lang="nb-NO" sz="1100" baseline="0" dirty="0"/>
          </a:p>
          <a:p>
            <a:pPr marL="171450" indent="-171450">
              <a:buFontTx/>
              <a:buChar char="-"/>
            </a:pPr>
            <a:r>
              <a:rPr lang="nb-NO" sz="1100" b="1" baseline="0" dirty="0"/>
              <a:t>Hva kan pårørende bidra med i en depressiv fase</a:t>
            </a:r>
          </a:p>
          <a:p>
            <a:pPr marL="171450" indent="-171450">
              <a:buFontTx/>
              <a:buChar char="-"/>
            </a:pPr>
            <a:r>
              <a:rPr lang="nb-NO" sz="1100" dirty="0"/>
              <a:t>Uttrykk forståelse og omsorg</a:t>
            </a:r>
          </a:p>
          <a:p>
            <a:pPr marL="171450" indent="-171450">
              <a:buFontTx/>
              <a:buChar char="-"/>
            </a:pPr>
            <a:r>
              <a:rPr lang="nb-NO" sz="1100" dirty="0"/>
              <a:t>Hjelp personen med å opprettholde selvivaretakelse og noe aktivitet</a:t>
            </a:r>
          </a:p>
          <a:p>
            <a:pPr marL="171450" indent="-171450">
              <a:buFontTx/>
              <a:buChar char="-"/>
            </a:pPr>
            <a:r>
              <a:rPr lang="nb-NO" sz="1100" dirty="0"/>
              <a:t>Unngå store diskusjoner</a:t>
            </a:r>
          </a:p>
          <a:p>
            <a:pPr marL="171450" indent="-171450">
              <a:buFontTx/>
              <a:buChar char="-"/>
            </a:pPr>
            <a:r>
              <a:rPr lang="nb-NO" sz="1100" dirty="0"/>
              <a:t>Legge til rette for små oppmuntrende/positive øyeblikk (lavt ambisjonsnivå) </a:t>
            </a:r>
          </a:p>
          <a:p>
            <a:pPr marL="171450" indent="-171450">
              <a:buFontTx/>
              <a:buChar char="-"/>
            </a:pPr>
            <a:r>
              <a:rPr lang="nb-NO" sz="1100" dirty="0"/>
              <a:t>Overta forpliktelser personen ikke er i stand til å gjøre</a:t>
            </a:r>
            <a:endParaRPr lang="nb-NO" sz="1100" b="0" i="1" dirty="0"/>
          </a:p>
          <a:p>
            <a:pPr marL="0" indent="0">
              <a:buFontTx/>
              <a:buNone/>
            </a:pPr>
            <a:endParaRPr lang="nb-NO" sz="1100" dirty="0"/>
          </a:p>
        </p:txBody>
      </p:sp>
      <p:sp>
        <p:nvSpPr>
          <p:cNvPr id="4" name="Plassholder for lysbildenummer 3"/>
          <p:cNvSpPr>
            <a:spLocks noGrp="1"/>
          </p:cNvSpPr>
          <p:nvPr>
            <p:ph type="sldNum" sz="quarter" idx="10"/>
          </p:nvPr>
        </p:nvSpPr>
        <p:spPr/>
        <p:txBody>
          <a:bodyPr/>
          <a:lstStyle/>
          <a:p>
            <a:fld id="{E7731A26-88A6-489D-B41C-A5628C815B3A}" type="slidenum">
              <a:rPr lang="nb-NO" smtClean="0"/>
              <a:t>17</a:t>
            </a:fld>
            <a:endParaRPr lang="nb-NO"/>
          </a:p>
        </p:txBody>
      </p:sp>
    </p:spTree>
    <p:extLst>
      <p:ext uri="{BB962C8B-B14F-4D97-AF65-F5344CB8AC3E}">
        <p14:creationId xmlns:p14="http://schemas.microsoft.com/office/powerpoint/2010/main" val="181462272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b-NO" sz="1100" b="1" dirty="0"/>
              <a:t>Tekst: </a:t>
            </a:r>
          </a:p>
          <a:p>
            <a:pPr marL="0" marR="0" lvl="0" indent="0" algn="l" defTabSz="914400" rtl="0" eaLnBrk="1" fontAlgn="auto" latinLnBrk="0" hangingPunct="1">
              <a:lnSpc>
                <a:spcPct val="100000"/>
              </a:lnSpc>
              <a:spcBef>
                <a:spcPts val="0"/>
              </a:spcBef>
              <a:spcAft>
                <a:spcPts val="0"/>
              </a:spcAft>
              <a:buClrTx/>
              <a:buSzTx/>
              <a:buFontTx/>
              <a:buNone/>
              <a:tabLst/>
              <a:defRPr/>
            </a:pPr>
            <a:r>
              <a:rPr lang="nb-NO" sz="1100" dirty="0"/>
              <a:t>En kriseplan ved selvmordsfare er en oversikt over faresignaler, og tiltak som personen selv kan iverksette og be om hjelp fra andre til å iverksette.</a:t>
            </a:r>
          </a:p>
          <a:p>
            <a:pPr marL="171450" indent="-171450">
              <a:buFont typeface="Arial" panose="020B0604020202020204" pitchFamily="34" charset="0"/>
              <a:buChar char="•"/>
            </a:pPr>
            <a:r>
              <a:rPr lang="nb-NO" sz="1100" dirty="0"/>
              <a:t>Benyttes ved selvmordstanker og -impulser</a:t>
            </a:r>
          </a:p>
          <a:p>
            <a:pPr marL="171450" indent="-171450">
              <a:buFont typeface="Arial" panose="020B0604020202020204" pitchFamily="34" charset="0"/>
              <a:buChar char="•"/>
            </a:pPr>
            <a:r>
              <a:rPr lang="nb-NO" sz="1100" dirty="0"/>
              <a:t>Planen utarbeides når personen selv er mest mulig stabil </a:t>
            </a:r>
          </a:p>
          <a:p>
            <a:pPr marL="0" indent="0">
              <a:buFont typeface="Arial" panose="020B0604020202020204" pitchFamily="34" charset="0"/>
              <a:buNone/>
            </a:pPr>
            <a:endParaRPr lang="nb-NO" sz="1100" dirty="0"/>
          </a:p>
          <a:p>
            <a:pPr marL="171450" indent="-171450">
              <a:buFont typeface="Arial" panose="020B0604020202020204" pitchFamily="34" charset="0"/>
              <a:buChar char="•"/>
            </a:pPr>
            <a:r>
              <a:rPr lang="nb-NO" sz="1100" dirty="0"/>
              <a:t>Planen</a:t>
            </a:r>
            <a:r>
              <a:rPr lang="nb-NO" sz="1100" baseline="0" dirty="0"/>
              <a:t> i</a:t>
            </a:r>
            <a:r>
              <a:rPr lang="nb-NO" sz="1100" dirty="0"/>
              <a:t>nnebærer å:</a:t>
            </a:r>
          </a:p>
          <a:p>
            <a:pPr marL="685800" lvl="1" indent="-228600">
              <a:buFont typeface="+mj-lt"/>
              <a:buAutoNum type="arabicPeriod"/>
            </a:pPr>
            <a:r>
              <a:rPr lang="nb-NO" sz="1100" dirty="0"/>
              <a:t>kartlegge faresignaler basert på tidligere erfaringer</a:t>
            </a:r>
          </a:p>
          <a:p>
            <a:pPr marL="1085850" marR="0" lvl="2" indent="-171450" algn="l" defTabSz="914400" rtl="0" eaLnBrk="1" fontAlgn="auto" latinLnBrk="0" hangingPunct="1">
              <a:lnSpc>
                <a:spcPct val="100000"/>
              </a:lnSpc>
              <a:spcBef>
                <a:spcPts val="0"/>
              </a:spcBef>
              <a:spcAft>
                <a:spcPts val="0"/>
              </a:spcAft>
              <a:buClrTx/>
              <a:buSzTx/>
              <a:buFontTx/>
              <a:buChar char="-"/>
              <a:tabLst/>
              <a:defRPr/>
            </a:pPr>
            <a:r>
              <a:rPr lang="nb-NO" sz="1100" dirty="0"/>
              <a:t>Faresignalene kan graderes etter alvorlighet, </a:t>
            </a:r>
            <a:r>
              <a:rPr lang="nb-NO" sz="1100" dirty="0" err="1"/>
              <a:t>f.eks</a:t>
            </a:r>
            <a:r>
              <a:rPr lang="nb-NO" sz="1100" dirty="0"/>
              <a:t>: </a:t>
            </a:r>
          </a:p>
          <a:p>
            <a:pPr marL="1828800" marR="0" lvl="4" indent="0" algn="l" defTabSz="914400" rtl="0" eaLnBrk="1" fontAlgn="auto" latinLnBrk="0" hangingPunct="1">
              <a:lnSpc>
                <a:spcPct val="100000"/>
              </a:lnSpc>
              <a:spcBef>
                <a:spcPts val="0"/>
              </a:spcBef>
              <a:spcAft>
                <a:spcPts val="0"/>
              </a:spcAft>
              <a:buClrTx/>
              <a:buSzTx/>
              <a:buFontTx/>
              <a:buNone/>
              <a:tabLst/>
              <a:defRPr/>
            </a:pPr>
            <a:r>
              <a:rPr lang="nb-NO" sz="1100" dirty="0"/>
              <a:t>0 = Ingen selvmordstanker</a:t>
            </a:r>
          </a:p>
          <a:p>
            <a:pPr marL="914400" marR="0" lvl="2" indent="0" algn="l" defTabSz="914400" rtl="0" eaLnBrk="1" fontAlgn="auto" latinLnBrk="0" hangingPunct="1">
              <a:lnSpc>
                <a:spcPct val="100000"/>
              </a:lnSpc>
              <a:spcBef>
                <a:spcPts val="0"/>
              </a:spcBef>
              <a:spcAft>
                <a:spcPts val="0"/>
              </a:spcAft>
              <a:buClrTx/>
              <a:buSzTx/>
              <a:buFontTx/>
              <a:buNone/>
              <a:tabLst/>
              <a:defRPr/>
            </a:pPr>
            <a:r>
              <a:rPr lang="nb-NO" sz="1100" dirty="0"/>
              <a:t>	1 = Tanker om å ta eget liv </a:t>
            </a:r>
          </a:p>
          <a:p>
            <a:pPr marL="914400" marR="0" lvl="2" indent="0" algn="l" defTabSz="914400" rtl="0" eaLnBrk="1" fontAlgn="auto" latinLnBrk="0" hangingPunct="1">
              <a:lnSpc>
                <a:spcPct val="100000"/>
              </a:lnSpc>
              <a:spcBef>
                <a:spcPts val="0"/>
              </a:spcBef>
              <a:spcAft>
                <a:spcPts val="0"/>
              </a:spcAft>
              <a:buClrTx/>
              <a:buSzTx/>
              <a:buFontTx/>
              <a:buNone/>
              <a:tabLst/>
              <a:defRPr/>
            </a:pPr>
            <a:r>
              <a:rPr lang="nb-NO" sz="1100" dirty="0"/>
              <a:t>	2 =</a:t>
            </a:r>
            <a:r>
              <a:rPr lang="nb-NO" sz="1100" baseline="0" dirty="0"/>
              <a:t> I</a:t>
            </a:r>
            <a:r>
              <a:rPr lang="nb-NO" sz="1100" dirty="0"/>
              <a:t>ntensjon om å ta eget liv med planlegging</a:t>
            </a:r>
            <a:r>
              <a:rPr lang="nb-NO" sz="1100" baseline="0" dirty="0"/>
              <a:t> av metode og forberedelser </a:t>
            </a:r>
          </a:p>
          <a:p>
            <a:pPr marL="914400" marR="0" lvl="2" indent="0" algn="l" defTabSz="914400" rtl="0" eaLnBrk="1" fontAlgn="auto" latinLnBrk="0" hangingPunct="1">
              <a:lnSpc>
                <a:spcPct val="100000"/>
              </a:lnSpc>
              <a:spcBef>
                <a:spcPts val="0"/>
              </a:spcBef>
              <a:spcAft>
                <a:spcPts val="0"/>
              </a:spcAft>
              <a:buClrTx/>
              <a:buSzTx/>
              <a:buFontTx/>
              <a:buNone/>
              <a:tabLst/>
              <a:defRPr/>
            </a:pPr>
            <a:r>
              <a:rPr lang="nb-NO" sz="1100" baseline="0" dirty="0"/>
              <a:t>	3 = Beslutning om å ta eget liv med en avklart metode i nær framtid</a:t>
            </a:r>
            <a:endParaRPr lang="nb-NO" sz="1100" dirty="0"/>
          </a:p>
          <a:p>
            <a:pPr marL="1085850" marR="0" lvl="2" indent="-171450" algn="l" defTabSz="914400" rtl="0" eaLnBrk="1" fontAlgn="auto" latinLnBrk="0" hangingPunct="1">
              <a:lnSpc>
                <a:spcPct val="100000"/>
              </a:lnSpc>
              <a:spcBef>
                <a:spcPts val="0"/>
              </a:spcBef>
              <a:spcAft>
                <a:spcPts val="0"/>
              </a:spcAft>
              <a:buClrTx/>
              <a:buSzTx/>
              <a:buFontTx/>
              <a:buChar char="-"/>
              <a:tabLst/>
              <a:defRPr/>
            </a:pPr>
            <a:r>
              <a:rPr lang="nb-NO" sz="1100" dirty="0"/>
              <a:t>For at andre skal</a:t>
            </a:r>
            <a:r>
              <a:rPr lang="nb-NO" sz="1100" baseline="0" dirty="0"/>
              <a:t> kunne fange opp faresignalene, må det avklares om og hvordan personen selv kan kommunisere disse til andre – f.eks. gjennom faregrad 0 til 3 over - og hvordan andre eventuelt kan fange opp faresignaler gjennom personens atferd. </a:t>
            </a:r>
            <a:r>
              <a:rPr lang="nb-NO" sz="1100" dirty="0"/>
              <a:t>Tiltakene må tilpasses alvorlighetsgraden,</a:t>
            </a:r>
            <a:r>
              <a:rPr lang="nb-NO" sz="1100" baseline="0" dirty="0"/>
              <a:t> altså være progressive.</a:t>
            </a:r>
          </a:p>
          <a:p>
            <a:pPr marL="628650" lvl="1" indent="-171450">
              <a:buFont typeface="Arial" panose="020B0604020202020204" pitchFamily="34" charset="0"/>
              <a:buChar char="•"/>
            </a:pPr>
            <a:endParaRPr lang="nb-NO" sz="1100" dirty="0"/>
          </a:p>
          <a:p>
            <a:pPr marL="685800" lvl="1" indent="-228600">
              <a:buFont typeface="+mj-lt"/>
              <a:buAutoNum type="arabicPeriod" startAt="2"/>
            </a:pPr>
            <a:r>
              <a:rPr lang="nb-NO" sz="1100" dirty="0"/>
              <a:t>utarbeide tiltak personen selv kan gjøre</a:t>
            </a:r>
          </a:p>
          <a:p>
            <a:pPr marL="685800" lvl="1" indent="-228600">
              <a:buFont typeface="+mj-lt"/>
              <a:buAutoNum type="arabicPeriod" startAt="2"/>
            </a:pPr>
            <a:r>
              <a:rPr lang="nb-NO" sz="1100" dirty="0"/>
              <a:t>gjøre avtaler med andre om hvordan de kan være til hjelp</a:t>
            </a:r>
          </a:p>
          <a:p>
            <a:pPr marL="685800" marR="0" lvl="1" indent="-228600" algn="l" defTabSz="914400" rtl="0" eaLnBrk="1" fontAlgn="auto" latinLnBrk="0" hangingPunct="1">
              <a:lnSpc>
                <a:spcPct val="100000"/>
              </a:lnSpc>
              <a:spcBef>
                <a:spcPts val="0"/>
              </a:spcBef>
              <a:spcAft>
                <a:spcPts val="0"/>
              </a:spcAft>
              <a:buClrTx/>
              <a:buSzTx/>
              <a:buFont typeface="+mj-lt"/>
              <a:buAutoNum type="arabicPeriod" startAt="2"/>
              <a:tabLst/>
              <a:defRPr/>
            </a:pPr>
            <a:r>
              <a:rPr lang="nb-NO" dirty="0"/>
              <a:t>redusere tilgang på </a:t>
            </a:r>
            <a:r>
              <a:rPr lang="nb-NO" dirty="0" err="1"/>
              <a:t>selvmordsmidler</a:t>
            </a:r>
            <a:endParaRPr lang="nb-NO" sz="110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nb-NO" sz="1100" baseline="0" dirty="0"/>
          </a:p>
        </p:txBody>
      </p:sp>
      <p:sp>
        <p:nvSpPr>
          <p:cNvPr id="4" name="Plassholder for lysbildenummer 3"/>
          <p:cNvSpPr>
            <a:spLocks noGrp="1"/>
          </p:cNvSpPr>
          <p:nvPr>
            <p:ph type="sldNum" sz="quarter" idx="10"/>
          </p:nvPr>
        </p:nvSpPr>
        <p:spPr/>
        <p:txBody>
          <a:bodyPr/>
          <a:lstStyle/>
          <a:p>
            <a:fld id="{E7731A26-88A6-489D-B41C-A5628C815B3A}" type="slidenum">
              <a:rPr lang="nb-NO" smtClean="0"/>
              <a:t>18</a:t>
            </a:fld>
            <a:endParaRPr lang="nb-NO"/>
          </a:p>
        </p:txBody>
      </p:sp>
    </p:spTree>
    <p:extLst>
      <p:ext uri="{BB962C8B-B14F-4D97-AF65-F5344CB8AC3E}">
        <p14:creationId xmlns:p14="http://schemas.microsoft.com/office/powerpoint/2010/main" val="309464346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b-NO" b="0" i="0" dirty="0"/>
              <a:t>På bipolarkurset snakker vi med deltagerne om hva de selv kan gjøre og hva de trenger hjelp til av pårørende, venner og profesjonelle. Denne plansjen inneholder noen forslag om hvordan pårørende og venner kan bidra ved selvmordsfare.</a:t>
            </a:r>
          </a:p>
          <a:p>
            <a:pPr marL="0" marR="0" lvl="0" indent="0" algn="l" defTabSz="914400" rtl="0" eaLnBrk="1" fontAlgn="auto" latinLnBrk="0" hangingPunct="1">
              <a:lnSpc>
                <a:spcPct val="100000"/>
              </a:lnSpc>
              <a:spcBef>
                <a:spcPts val="0"/>
              </a:spcBef>
              <a:spcAft>
                <a:spcPts val="0"/>
              </a:spcAft>
              <a:buClrTx/>
              <a:buSzTx/>
              <a:buFontTx/>
              <a:buNone/>
              <a:tabLst/>
              <a:defRPr/>
            </a:pPr>
            <a:endParaRPr lang="nb-NO" b="0" i="0" dirty="0"/>
          </a:p>
          <a:p>
            <a:pPr marL="0" marR="0" lvl="0" indent="0" algn="l" defTabSz="914400" rtl="0" eaLnBrk="1" fontAlgn="auto" latinLnBrk="0" hangingPunct="1">
              <a:lnSpc>
                <a:spcPct val="100000"/>
              </a:lnSpc>
              <a:spcBef>
                <a:spcPts val="0"/>
              </a:spcBef>
              <a:spcAft>
                <a:spcPts val="0"/>
              </a:spcAft>
              <a:buClrTx/>
              <a:buSzTx/>
              <a:buFontTx/>
              <a:buNone/>
              <a:tabLst/>
              <a:defRPr/>
            </a:pPr>
            <a:r>
              <a:rPr lang="nb-NO" b="0" i="1" dirty="0"/>
              <a:t>Les</a:t>
            </a:r>
            <a:r>
              <a:rPr lang="nb-NO" b="0" i="1" baseline="0" dirty="0"/>
              <a:t> forslagene til hva andre kan gjøre høyt fra lysbildet.</a:t>
            </a:r>
          </a:p>
          <a:p>
            <a:pPr marL="0" marR="0" lvl="0" indent="0" algn="l" defTabSz="914400" rtl="0" eaLnBrk="1" fontAlgn="auto" latinLnBrk="0" hangingPunct="1">
              <a:lnSpc>
                <a:spcPct val="100000"/>
              </a:lnSpc>
              <a:spcBef>
                <a:spcPts val="0"/>
              </a:spcBef>
              <a:spcAft>
                <a:spcPts val="0"/>
              </a:spcAft>
              <a:buClrTx/>
              <a:buSzTx/>
              <a:buFontTx/>
              <a:buNone/>
              <a:tabLst/>
              <a:defRPr/>
            </a:pPr>
            <a:r>
              <a:rPr lang="nb-NO" b="0" i="1" baseline="0" dirty="0"/>
              <a:t> </a:t>
            </a:r>
            <a:endParaRPr lang="nb-NO" b="0" i="1" dirty="0"/>
          </a:p>
          <a:p>
            <a:pPr marL="0" marR="0" lvl="0" indent="0" algn="l" defTabSz="914400" rtl="0" eaLnBrk="1" fontAlgn="auto" latinLnBrk="0" hangingPunct="1">
              <a:lnSpc>
                <a:spcPct val="100000"/>
              </a:lnSpc>
              <a:spcBef>
                <a:spcPts val="0"/>
              </a:spcBef>
              <a:spcAft>
                <a:spcPts val="0"/>
              </a:spcAft>
              <a:buClrTx/>
              <a:buSzTx/>
              <a:buFontTx/>
              <a:buNone/>
              <a:tabLst/>
              <a:defRPr/>
            </a:pPr>
            <a:r>
              <a:rPr lang="nb-NO" b="0" i="0" baseline="0" dirty="0"/>
              <a:t>SPØRSMÅL:</a:t>
            </a:r>
            <a:endParaRPr lang="nb-NO" b="0" i="0" dirty="0"/>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nb-NO" b="0" i="0" dirty="0"/>
              <a:t>Har dere flere forslag (</a:t>
            </a:r>
            <a:r>
              <a:rPr lang="nb-NO" b="0" i="0" baseline="0" dirty="0"/>
              <a:t>gjerne basert på egne positive erfaringer)?</a:t>
            </a:r>
          </a:p>
          <a:p>
            <a:pPr marL="0" marR="0" lvl="0" indent="0" algn="l" defTabSz="914400" rtl="0" eaLnBrk="1" fontAlgn="auto" latinLnBrk="0" hangingPunct="1">
              <a:lnSpc>
                <a:spcPct val="100000"/>
              </a:lnSpc>
              <a:spcBef>
                <a:spcPts val="0"/>
              </a:spcBef>
              <a:spcAft>
                <a:spcPts val="0"/>
              </a:spcAft>
              <a:buClrTx/>
              <a:buSzTx/>
              <a:buFontTx/>
              <a:buNone/>
              <a:tabLst/>
              <a:defRPr/>
            </a:pPr>
            <a:endParaRPr lang="nb-NO" b="0" i="1" baseline="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nb-NO" b="0" i="1" baseline="0" dirty="0"/>
          </a:p>
        </p:txBody>
      </p:sp>
      <p:sp>
        <p:nvSpPr>
          <p:cNvPr id="4" name="Plassholder for lysbildenummer 3"/>
          <p:cNvSpPr>
            <a:spLocks noGrp="1"/>
          </p:cNvSpPr>
          <p:nvPr>
            <p:ph type="sldNum" sz="quarter" idx="10"/>
          </p:nvPr>
        </p:nvSpPr>
        <p:spPr/>
        <p:txBody>
          <a:bodyPr/>
          <a:lstStyle/>
          <a:p>
            <a:fld id="{E7731A26-88A6-489D-B41C-A5628C815B3A}" type="slidenum">
              <a:rPr lang="nb-NO" smtClean="0"/>
              <a:t>19</a:t>
            </a:fld>
            <a:endParaRPr lang="nb-NO"/>
          </a:p>
        </p:txBody>
      </p:sp>
    </p:spTree>
    <p:extLst>
      <p:ext uri="{BB962C8B-B14F-4D97-AF65-F5344CB8AC3E}">
        <p14:creationId xmlns:p14="http://schemas.microsoft.com/office/powerpoint/2010/main" val="355330829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a:xfrm>
            <a:off x="590550" y="1144588"/>
            <a:ext cx="5484813" cy="3084512"/>
          </a:xfrm>
        </p:spPr>
      </p:sp>
      <p:sp>
        <p:nvSpPr>
          <p:cNvPr id="3" name="Plassholder for nota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b-NO" sz="1100" b="1" i="0" dirty="0"/>
              <a:t>NB! Det anbefales at denne </a:t>
            </a:r>
            <a:r>
              <a:rPr lang="nb-NO" sz="1100" b="1" i="0" dirty="0" err="1"/>
              <a:t>kursgangen</a:t>
            </a:r>
            <a:r>
              <a:rPr lang="nb-NO" sz="1100" b="1" i="0" dirty="0"/>
              <a:t> holdes etter/samme dag som </a:t>
            </a:r>
            <a:r>
              <a:rPr lang="nb-NO" sz="1100" b="1" i="0" dirty="0" err="1"/>
              <a:t>kursgang</a:t>
            </a:r>
            <a:r>
              <a:rPr lang="nb-NO" sz="1100" b="1" i="0" dirty="0"/>
              <a:t> 11 på Bipolarkurset. Dette slik at deltagerne har vært igjennom temaet om varselsfasen (</a:t>
            </a:r>
            <a:r>
              <a:rPr lang="nb-NO" sz="1100" b="1" i="0" dirty="0" err="1"/>
              <a:t>kursgang</a:t>
            </a:r>
            <a:r>
              <a:rPr lang="nb-NO" sz="1100" b="1" i="0" dirty="0"/>
              <a:t> 10) og kriseplan (</a:t>
            </a:r>
            <a:r>
              <a:rPr lang="nb-NO" sz="1100" b="1" i="0" dirty="0" err="1"/>
              <a:t>kursgang</a:t>
            </a:r>
            <a:r>
              <a:rPr lang="nb-NO" sz="1100" b="1" i="0" dirty="0"/>
              <a:t> 11) før de pårørende får informasjonen. </a:t>
            </a:r>
          </a:p>
          <a:p>
            <a:pPr marL="0" marR="0" lvl="0" indent="0" algn="l" defTabSz="914400" rtl="0" eaLnBrk="1" fontAlgn="auto" latinLnBrk="0" hangingPunct="1">
              <a:lnSpc>
                <a:spcPct val="100000"/>
              </a:lnSpc>
              <a:spcBef>
                <a:spcPts val="0"/>
              </a:spcBef>
              <a:spcAft>
                <a:spcPts val="0"/>
              </a:spcAft>
              <a:buClrTx/>
              <a:buSzTx/>
              <a:buFontTx/>
              <a:buNone/>
              <a:tabLst/>
              <a:defRPr/>
            </a:pPr>
            <a:endParaRPr lang="nb-NO" sz="1100" b="1" i="0" dirty="0"/>
          </a:p>
          <a:p>
            <a:pPr marL="0" marR="0" lvl="0" indent="0" algn="l" defTabSz="914400" rtl="0" eaLnBrk="1" fontAlgn="auto" latinLnBrk="0" hangingPunct="1">
              <a:lnSpc>
                <a:spcPct val="100000"/>
              </a:lnSpc>
              <a:spcBef>
                <a:spcPts val="0"/>
              </a:spcBef>
              <a:spcAft>
                <a:spcPts val="0"/>
              </a:spcAft>
              <a:buClrTx/>
              <a:buSzTx/>
              <a:buFontTx/>
              <a:buNone/>
              <a:tabLst/>
              <a:defRPr/>
            </a:pPr>
            <a:r>
              <a:rPr lang="nb-NO" sz="1100" b="1" i="0" dirty="0"/>
              <a:t>Tekst:</a:t>
            </a:r>
            <a:endParaRPr lang="nb-NO" sz="1100" i="1" baseline="0"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nb-NO" sz="1100" i="0" baseline="0" dirty="0"/>
              <a:t>Sist snakket vi om </a:t>
            </a:r>
            <a:r>
              <a:rPr lang="nb-NO" sz="1100" i="0" dirty="0"/>
              <a:t>bipolarkurset, bipolar lidelse, </a:t>
            </a:r>
            <a:r>
              <a:rPr lang="nb-NO" sz="1100" i="0" baseline="0" dirty="0"/>
              <a:t>p</a:t>
            </a:r>
            <a:r>
              <a:rPr lang="nb-NO" sz="1100" i="0" dirty="0"/>
              <a:t>årørendes rolle og åpenhet overfor barn i familien.</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nb-NO" sz="1100" i="0" baseline="0" dirty="0"/>
              <a:t>I dag skal vi snakke om temaer der dere som pårørende kan ha en spesielt viktig og aktiv rolle </a:t>
            </a:r>
            <a:r>
              <a:rPr lang="nb-NO" sz="1100" i="0" baseline="0" dirty="0" err="1"/>
              <a:t>mtp</a:t>
            </a:r>
            <a:r>
              <a:rPr lang="nb-NO" sz="1100" i="0" baseline="0" dirty="0"/>
              <a:t> hvordan sykdommen forløper og håndteres: </a:t>
            </a:r>
          </a:p>
          <a:p>
            <a:pPr marL="628650" lvl="1" indent="-171450">
              <a:lnSpc>
                <a:spcPct val="120000"/>
              </a:lnSpc>
              <a:buFont typeface="Arial" panose="020B0604020202020204" pitchFamily="34" charset="0"/>
              <a:buChar char="•"/>
            </a:pPr>
            <a:r>
              <a:rPr lang="nb-NO" b="0" dirty="0"/>
              <a:t>Forebygging i varselsfasen</a:t>
            </a:r>
          </a:p>
          <a:p>
            <a:pPr marL="628650" lvl="1" indent="-171450">
              <a:lnSpc>
                <a:spcPct val="120000"/>
              </a:lnSpc>
              <a:buFont typeface="Arial" panose="020B0604020202020204" pitchFamily="34" charset="0"/>
              <a:buChar char="•"/>
            </a:pPr>
            <a:r>
              <a:rPr lang="nb-NO" b="0" dirty="0"/>
              <a:t>Kriseplan - hvordan gi hjelp og støtte</a:t>
            </a:r>
          </a:p>
          <a:p>
            <a:pPr marL="628650" lvl="1" indent="-171450">
              <a:lnSpc>
                <a:spcPct val="120000"/>
              </a:lnSpc>
              <a:buFont typeface="Arial" panose="020B0604020202020204" pitchFamily="34" charset="0"/>
              <a:buChar char="•"/>
            </a:pPr>
            <a:r>
              <a:rPr lang="nb-NO" altLang="nb-NO" b="0" dirty="0"/>
              <a:t>Kommunikasjon: hvordan komme i posisjon som pårørende?</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b-NO" sz="1100" i="0" baseline="0" dirty="0"/>
              <a:t>Mot slutten av dagen skal vi høre fra erfaringsformidler, som selv har bipolar lidelse</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nb-NO" sz="1100" i="0" baseline="0"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nb-NO" sz="1100" i="0" baseline="0" dirty="0"/>
              <a:t>Det vil også denne gangen bli anledning til å dele erfaringer med hverandre i summegrupper.</a:t>
            </a:r>
          </a:p>
          <a:p>
            <a:pPr marL="0" marR="0" lvl="0" indent="0" algn="l" defTabSz="914400" rtl="0" eaLnBrk="1" fontAlgn="auto" latinLnBrk="0" hangingPunct="1">
              <a:lnSpc>
                <a:spcPct val="100000"/>
              </a:lnSpc>
              <a:spcBef>
                <a:spcPts val="0"/>
              </a:spcBef>
              <a:spcAft>
                <a:spcPts val="0"/>
              </a:spcAft>
              <a:buClrTx/>
              <a:buSzTx/>
              <a:buFontTx/>
              <a:buNone/>
              <a:tabLst/>
              <a:defRPr/>
            </a:pPr>
            <a:endParaRPr lang="nb-NO" sz="1100" i="1"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nb-NO" sz="1100" i="1" baseline="0" dirty="0"/>
              <a:t>Erfaringsformidler presenteres om vedkommende er kommet. </a:t>
            </a:r>
          </a:p>
          <a:p>
            <a:pPr marL="0" marR="0" lvl="0" indent="0" algn="l" defTabSz="914400" rtl="0" eaLnBrk="1" fontAlgn="auto" latinLnBrk="0" hangingPunct="1">
              <a:lnSpc>
                <a:spcPct val="100000"/>
              </a:lnSpc>
              <a:spcBef>
                <a:spcPts val="0"/>
              </a:spcBef>
              <a:spcAft>
                <a:spcPts val="0"/>
              </a:spcAft>
              <a:buClrTx/>
              <a:buSzTx/>
              <a:buFontTx/>
              <a:buNone/>
              <a:tabLst/>
              <a:defRPr/>
            </a:pPr>
            <a:r>
              <a:rPr lang="nb-NO" sz="1100" i="1" baseline="0" dirty="0"/>
              <a:t>Erfaringsformidler har sitt innlegg, inkludert spørsmål fra deltakerne, de siste 50 min. </a:t>
            </a:r>
          </a:p>
          <a:p>
            <a:r>
              <a:rPr lang="nb-NO" sz="1100" i="1" dirty="0"/>
              <a:t>Dersom man ikke har erfaringsformidler kan man vise innslaget fra Bipolardagen 2024 i regi av Bipolarforeningen: «Mor og datter, eller sykepleier og pasient» med Trine </a:t>
            </a:r>
            <a:r>
              <a:rPr lang="nb-NO" sz="1100" i="1" dirty="0" err="1"/>
              <a:t>Tuvnes</a:t>
            </a:r>
            <a:r>
              <a:rPr lang="nb-NO" sz="1100" i="1" dirty="0"/>
              <a:t> som har en bipolar lidelse og hennes mor Hanne. Se nærmere informasjon om dette på nest siste bilde.</a:t>
            </a:r>
          </a:p>
        </p:txBody>
      </p:sp>
      <p:sp>
        <p:nvSpPr>
          <p:cNvPr id="4" name="Plassholder for lysbildenummer 3"/>
          <p:cNvSpPr>
            <a:spLocks noGrp="1"/>
          </p:cNvSpPr>
          <p:nvPr>
            <p:ph type="sldNum" sz="quarter" idx="10"/>
          </p:nvPr>
        </p:nvSpPr>
        <p:spPr/>
        <p:txBody>
          <a:bodyPr/>
          <a:lstStyle/>
          <a:p>
            <a:fld id="{4C7CF169-FE1F-437A-B97B-C7CBAFA0B0AA}" type="slidenum">
              <a:rPr lang="nb-NO" smtClean="0"/>
              <a:t>2</a:t>
            </a:fld>
            <a:endParaRPr lang="nb-NO"/>
          </a:p>
        </p:txBody>
      </p:sp>
    </p:spTree>
    <p:extLst>
      <p:ext uri="{BB962C8B-B14F-4D97-AF65-F5344CB8AC3E}">
        <p14:creationId xmlns:p14="http://schemas.microsoft.com/office/powerpoint/2010/main" val="41505334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indent="0">
              <a:buFontTx/>
              <a:buNone/>
            </a:pPr>
            <a:r>
              <a:rPr lang="nb-NO" sz="1100" b="1" baseline="0" dirty="0"/>
              <a:t>Tekst:</a:t>
            </a:r>
          </a:p>
          <a:p>
            <a:pPr marL="171450" indent="-171450">
              <a:buFontTx/>
              <a:buChar char="-"/>
            </a:pPr>
            <a:r>
              <a:rPr lang="nb-NO" sz="1100" baseline="0" dirty="0"/>
              <a:t>Ved (</a:t>
            </a:r>
            <a:r>
              <a:rPr lang="nb-NO" sz="1100" baseline="0" dirty="0" err="1"/>
              <a:t>hypo</a:t>
            </a:r>
            <a:r>
              <a:rPr lang="nb-NO" sz="1100" baseline="0" dirty="0"/>
              <a:t>)mani er man overoptimistisk og overvurderer egne evner. Dette gjør at man tar større sjanser som kan ha ugunstige/skadelige utfall. En selv og andre kan bli fysisk skadet og man kan gjøre handlinger som man angrer på i ettertid, f.eks. være utro, gjøre </a:t>
            </a:r>
            <a:r>
              <a:rPr lang="nb-NO" altLang="nb-NO" sz="1100" dirty="0">
                <a:solidFill>
                  <a:srgbClr val="00338D"/>
                </a:solidFill>
              </a:rPr>
              <a:t>kostbare innkjøp, gi fra seg eiendeler eller begå straffbare handlinger. </a:t>
            </a:r>
            <a:r>
              <a:rPr lang="nb-NO" sz="1100" baseline="0" dirty="0"/>
              <a:t>Risikoen er størst ved fulle manier. </a:t>
            </a:r>
          </a:p>
          <a:p>
            <a:pPr marL="171450" indent="-171450">
              <a:buFontTx/>
              <a:buChar char="-"/>
            </a:pPr>
            <a:r>
              <a:rPr lang="nb-NO" sz="1100" baseline="0" dirty="0"/>
              <a:t>I vedlikeholdsfasen kan man inngå avtaler med andre om når og hvordan de skal gripe inn når impulskontrollen svekkes.</a:t>
            </a:r>
          </a:p>
          <a:p>
            <a:pPr marL="171450" indent="-171450">
              <a:buFontTx/>
              <a:buChar char="-"/>
            </a:pPr>
            <a:r>
              <a:rPr lang="nb-NO" sz="1100" baseline="0" dirty="0"/>
              <a:t>I affektive episoder er det lurt å unngå store avgjørelser ettersom tilstanden påvirker beslutningene. Man kan lage seg regler om å utsette større avgjørelser, og at beslutninger man mener ikke kan utsettes, må diskuteres og bifalles av en eller flere nære personer.  </a:t>
            </a:r>
          </a:p>
          <a:p>
            <a:pPr marL="0" marR="0" lvl="0" indent="0" algn="l" defTabSz="914400" rtl="0" eaLnBrk="1" fontAlgn="auto" latinLnBrk="0" hangingPunct="1">
              <a:lnSpc>
                <a:spcPct val="100000"/>
              </a:lnSpc>
              <a:spcBef>
                <a:spcPts val="0"/>
              </a:spcBef>
              <a:spcAft>
                <a:spcPts val="0"/>
              </a:spcAft>
              <a:buClrTx/>
              <a:buSzTx/>
              <a:buFontTx/>
              <a:buNone/>
              <a:tabLst/>
              <a:defRPr/>
            </a:pPr>
            <a:endParaRPr lang="nb-NO" sz="1100" i="1"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nb-NO" sz="1100" i="1" baseline="0" dirty="0"/>
              <a:t>Les opp noen eksempler fra lysbildet. </a:t>
            </a:r>
            <a:endParaRPr lang="nb-NO" sz="1100" b="0" baseline="0" dirty="0"/>
          </a:p>
        </p:txBody>
      </p:sp>
      <p:sp>
        <p:nvSpPr>
          <p:cNvPr id="4" name="Plassholder for lysbildenummer 3"/>
          <p:cNvSpPr>
            <a:spLocks noGrp="1"/>
          </p:cNvSpPr>
          <p:nvPr>
            <p:ph type="sldNum" sz="quarter" idx="10"/>
          </p:nvPr>
        </p:nvSpPr>
        <p:spPr/>
        <p:txBody>
          <a:bodyPr/>
          <a:lstStyle/>
          <a:p>
            <a:fld id="{E7731A26-88A6-489D-B41C-A5628C815B3A}" type="slidenum">
              <a:rPr lang="nb-NO" smtClean="0"/>
              <a:t>20</a:t>
            </a:fld>
            <a:endParaRPr lang="nb-NO"/>
          </a:p>
        </p:txBody>
      </p:sp>
    </p:spTree>
    <p:extLst>
      <p:ext uri="{BB962C8B-B14F-4D97-AF65-F5344CB8AC3E}">
        <p14:creationId xmlns:p14="http://schemas.microsoft.com/office/powerpoint/2010/main" val="12998749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a:xfrm>
            <a:off x="590550" y="1144588"/>
            <a:ext cx="5484813" cy="3084512"/>
          </a:xfrm>
        </p:spPr>
      </p:sp>
      <p:sp>
        <p:nvSpPr>
          <p:cNvPr id="3" name="Plassholder for notater 2"/>
          <p:cNvSpPr>
            <a:spLocks noGrp="1"/>
          </p:cNvSpPr>
          <p:nvPr>
            <p:ph type="body" idx="1"/>
          </p:nvPr>
        </p:nvSpPr>
        <p:spPr/>
        <p:txBody>
          <a:bodyPr/>
          <a:lstStyle/>
          <a:p>
            <a:r>
              <a:rPr lang="nb-NO" sz="1100" b="1" kern="1200" dirty="0">
                <a:solidFill>
                  <a:schemeClr val="tx1"/>
                </a:solidFill>
                <a:effectLst/>
                <a:latin typeface="+mn-lt"/>
                <a:ea typeface="+mn-ea"/>
                <a:cs typeface="+mn-cs"/>
              </a:rPr>
              <a:t>Tekst:</a:t>
            </a:r>
          </a:p>
          <a:p>
            <a:r>
              <a:rPr lang="nb-NO" sz="1100" b="0" kern="1200" dirty="0">
                <a:solidFill>
                  <a:schemeClr val="tx1"/>
                </a:solidFill>
                <a:effectLst/>
                <a:latin typeface="+mn-lt"/>
                <a:ea typeface="+mn-ea"/>
                <a:cs typeface="+mn-cs"/>
              </a:rPr>
              <a:t>Vi som holder kurset mener at det er personen selv som har hovedansvar for å ta initiativ til å involvere pårørende i samtaler om egne behov i varsel- og sykdomsfaser. Dette sier vi også til kursdeltagerne. Hvis man i vedlikeholdsfasen har fortalt pårørende hva man ønsker fra dem i sykdomsfaser, er det lettere for pårørende å vite hva personen </a:t>
            </a:r>
            <a:r>
              <a:rPr lang="nb-NO" sz="1100" b="0" i="1" kern="1200" dirty="0">
                <a:solidFill>
                  <a:schemeClr val="tx1"/>
                </a:solidFill>
                <a:effectLst/>
                <a:latin typeface="+mn-lt"/>
                <a:ea typeface="+mn-ea"/>
                <a:cs typeface="+mn-cs"/>
              </a:rPr>
              <a:t>egentlig</a:t>
            </a:r>
            <a:r>
              <a:rPr lang="nb-NO" sz="1100" b="0" kern="1200" dirty="0">
                <a:solidFill>
                  <a:schemeClr val="tx1"/>
                </a:solidFill>
                <a:effectLst/>
                <a:latin typeface="+mn-lt"/>
                <a:ea typeface="+mn-ea"/>
                <a:cs typeface="+mn-cs"/>
              </a:rPr>
              <a:t> ønsker skal skje selv om hen uttrykker en annen mening i sykdomsfaser. Det kan gjøre det lettere som pårørende å stå i konflikter som oppstår i en hypomani/mani. Da vet man at man handler i tråd med personens egentlige vilje, noe som gjør det lettere å sette grenser. Men ikke alle med bipolar lidelse har like lett for å ta initiativ til å involvere pårørende i vedlikeholdsfasen, av ulike grunner. Hvordan kan man da komme i posisjon som pårørende?</a:t>
            </a:r>
          </a:p>
          <a:p>
            <a:endParaRPr lang="nb-NO" sz="1100" b="0" kern="1200" dirty="0">
              <a:solidFill>
                <a:schemeClr val="tx1"/>
              </a:solidFill>
              <a:effectLst/>
              <a:latin typeface="+mn-lt"/>
              <a:ea typeface="+mn-ea"/>
              <a:cs typeface="+mn-cs"/>
            </a:endParaRPr>
          </a:p>
          <a:p>
            <a:pPr marL="0" lvl="0" indent="0">
              <a:lnSpc>
                <a:spcPct val="100000"/>
              </a:lnSpc>
              <a:spcBef>
                <a:spcPct val="20000"/>
              </a:spcBef>
              <a:buClr>
                <a:srgbClr val="5599EE"/>
              </a:buClr>
              <a:buFontTx/>
              <a:buNone/>
            </a:pPr>
            <a:r>
              <a:rPr lang="nb-NO" sz="1100" i="1" dirty="0">
                <a:solidFill>
                  <a:prstClr val="black"/>
                </a:solidFill>
                <a:latin typeface="+mn-lt"/>
              </a:rPr>
              <a:t>Lysbildet viser noen eksempler på hva som fremmer og hemmer tillit og god kommunikasjon. Les opp og snakk litt om disse.</a:t>
            </a:r>
          </a:p>
          <a:p>
            <a:pPr marL="0" lvl="0" indent="0">
              <a:lnSpc>
                <a:spcPct val="100000"/>
              </a:lnSpc>
              <a:spcBef>
                <a:spcPct val="20000"/>
              </a:spcBef>
              <a:buClr>
                <a:srgbClr val="5599EE"/>
              </a:buClr>
              <a:buFontTx/>
              <a:buNone/>
            </a:pPr>
            <a:endParaRPr lang="nb-NO" sz="1100" dirty="0">
              <a:solidFill>
                <a:prstClr val="black"/>
              </a:solidFill>
              <a:latin typeface="+mn-lt"/>
            </a:endParaRPr>
          </a:p>
          <a:p>
            <a:pPr marL="342900" lvl="0" indent="-342900">
              <a:lnSpc>
                <a:spcPct val="100000"/>
              </a:lnSpc>
              <a:spcBef>
                <a:spcPct val="20000"/>
              </a:spcBef>
              <a:buClr>
                <a:srgbClr val="5599EE"/>
              </a:buClr>
            </a:pPr>
            <a:r>
              <a:rPr lang="nb-NO" sz="1100" u="sng" dirty="0">
                <a:solidFill>
                  <a:prstClr val="black"/>
                </a:solidFill>
                <a:latin typeface="+mn-lt"/>
              </a:rPr>
              <a:t>Ressurser for videre lesing:</a:t>
            </a:r>
          </a:p>
          <a:p>
            <a:pPr marL="171450" marR="0" lvl="0" indent="-171450" algn="l" defTabSz="914400" rtl="0" eaLnBrk="1" fontAlgn="auto" latinLnBrk="0" hangingPunct="1">
              <a:lnSpc>
                <a:spcPct val="100000"/>
              </a:lnSpc>
              <a:spcBef>
                <a:spcPct val="20000"/>
              </a:spcBef>
              <a:spcAft>
                <a:spcPts val="0"/>
              </a:spcAft>
              <a:buClr>
                <a:srgbClr val="5599EE"/>
              </a:buClr>
              <a:buSzTx/>
              <a:buFontTx/>
              <a:buChar char="-"/>
              <a:tabLst/>
              <a:defRPr/>
            </a:pPr>
            <a:r>
              <a:rPr lang="nb-NO" sz="1100" dirty="0">
                <a:latin typeface="+mn-lt"/>
                <a:hlinkClick r:id="rId3"/>
              </a:rPr>
              <a:t>Mestringsboka NÆR for pårørende i ny utgave - LPP - Landsforeningen for Pårørende innen Psykisk helse</a:t>
            </a:r>
            <a:r>
              <a:rPr lang="nb-NO" sz="1100" dirty="0">
                <a:latin typeface="+mn-lt"/>
              </a:rPr>
              <a:t> s. 12. Boka NÆR må gjerne anbefales til de</a:t>
            </a:r>
            <a:r>
              <a:rPr lang="nb-NO" sz="1100" baseline="0" dirty="0">
                <a:latin typeface="+mn-lt"/>
              </a:rPr>
              <a:t> pårørende. Boka må bestilles og er ikke tilgjengelig på nett.</a:t>
            </a:r>
          </a:p>
          <a:p>
            <a:pPr marL="171450" marR="0" lvl="0" indent="-171450" algn="l" defTabSz="914400" rtl="0" eaLnBrk="1" fontAlgn="auto" latinLnBrk="0" hangingPunct="1">
              <a:lnSpc>
                <a:spcPct val="100000"/>
              </a:lnSpc>
              <a:spcBef>
                <a:spcPct val="20000"/>
              </a:spcBef>
              <a:spcAft>
                <a:spcPts val="0"/>
              </a:spcAft>
              <a:buClr>
                <a:srgbClr val="5599EE"/>
              </a:buClr>
              <a:buSzTx/>
              <a:buFontTx/>
              <a:buChar char="-"/>
              <a:tabLst/>
              <a:defRPr/>
            </a:pPr>
            <a:r>
              <a:rPr lang="nb-NO" sz="1100" u="none" dirty="0">
                <a:solidFill>
                  <a:prstClr val="black"/>
                </a:solidFill>
                <a:latin typeface="+mn-lt"/>
              </a:rPr>
              <a:t>Manual for gjennomføring av Familiefokusert Behandling ved alvorlig psykisk lidelse: </a:t>
            </a:r>
            <a:r>
              <a:rPr lang="nb-NO" sz="1100" dirty="0">
                <a:latin typeface="+mn-lt"/>
                <a:hlinkClick r:id="rId4"/>
              </a:rPr>
              <a:t>tips-arbeidsbok-2023-del2.pdf (oslo-universitetssykehus.no)</a:t>
            </a:r>
            <a:r>
              <a:rPr lang="nb-NO" sz="1100" dirty="0">
                <a:latin typeface="+mn-lt"/>
              </a:rPr>
              <a:t>. Se kapittel III. side 66 om «Kommunikasjonstrening», og deretter kommunikasjonsferdighetene «Uttrykke positive følelser» og «Aktiv lytting».</a:t>
            </a:r>
          </a:p>
          <a:p>
            <a:pPr marL="171450" marR="0" lvl="0" indent="-171450" algn="l" defTabSz="914400" rtl="0" eaLnBrk="1" fontAlgn="auto" latinLnBrk="0" hangingPunct="1">
              <a:lnSpc>
                <a:spcPct val="100000"/>
              </a:lnSpc>
              <a:spcBef>
                <a:spcPct val="20000"/>
              </a:spcBef>
              <a:spcAft>
                <a:spcPts val="0"/>
              </a:spcAft>
              <a:buClr>
                <a:srgbClr val="5599EE"/>
              </a:buClr>
              <a:buSzTx/>
              <a:buFontTx/>
              <a:buChar char="-"/>
              <a:tabLst/>
              <a:defRPr/>
            </a:pPr>
            <a:endParaRPr lang="nb-NO" sz="1100" baseline="0" dirty="0">
              <a:latin typeface="+mn-lt"/>
            </a:endParaRPr>
          </a:p>
        </p:txBody>
      </p:sp>
      <p:sp>
        <p:nvSpPr>
          <p:cNvPr id="4" name="Plassholder for lysbildenumm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246DF54-1510-4169-BBE1-14EB2116B6CE}" type="slidenum">
              <a:rPr kumimoji="0" lang="nb-NO"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nb-NO"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4247317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a:xfrm>
            <a:off x="590550" y="1144588"/>
            <a:ext cx="5484813" cy="3084512"/>
          </a:xfrm>
        </p:spPr>
      </p:sp>
      <p:sp>
        <p:nvSpPr>
          <p:cNvPr id="3" name="Plassholder for notater 2"/>
          <p:cNvSpPr>
            <a:spLocks noGrp="1"/>
          </p:cNvSpPr>
          <p:nvPr>
            <p:ph type="body" idx="1"/>
          </p:nvPr>
        </p:nvSpPr>
        <p:spPr/>
        <p:txBody>
          <a:bodyPr/>
          <a:lstStyle/>
          <a:p>
            <a:r>
              <a:rPr lang="nb-NO" sz="1100" b="0" i="1" dirty="0">
                <a:solidFill>
                  <a:srgbClr val="131313"/>
                </a:solidFill>
                <a:effectLst/>
                <a:latin typeface="+mn-lt"/>
              </a:rPr>
              <a:t>Vis filmen hvis tiden tillater det. Den er utarbeidet av Pårørendesenteret og gir noen tips om hvordan etablere god dialog. Hvis tiden ikke strekker til, kan man oppfordre pårørende til å se den hjemme via QR-koden.</a:t>
            </a:r>
          </a:p>
          <a:p>
            <a:endParaRPr lang="nb-NO" sz="1100" b="0" i="0" dirty="0">
              <a:solidFill>
                <a:srgbClr val="131313"/>
              </a:solidFill>
              <a:effectLst/>
              <a:latin typeface="+mn-lt"/>
            </a:endParaRPr>
          </a:p>
          <a:p>
            <a:r>
              <a:rPr lang="nb-NO" sz="1100" i="0" dirty="0">
                <a:latin typeface="+mn-lt"/>
              </a:rPr>
              <a:t>FILM: </a:t>
            </a:r>
          </a:p>
          <a:p>
            <a:r>
              <a:rPr lang="nb-NO" sz="1100" i="1" dirty="0">
                <a:latin typeface="+mn-lt"/>
              </a:rPr>
              <a:t>Varighet: 04.17 min</a:t>
            </a:r>
          </a:p>
          <a:p>
            <a:pPr marL="0" marR="0" lvl="0" indent="0" algn="l" defTabSz="914400" rtl="0" eaLnBrk="1" fontAlgn="auto" latinLnBrk="0" hangingPunct="1">
              <a:lnSpc>
                <a:spcPct val="100000"/>
              </a:lnSpc>
              <a:spcBef>
                <a:spcPts val="0"/>
              </a:spcBef>
              <a:spcAft>
                <a:spcPts val="0"/>
              </a:spcAft>
              <a:buClrTx/>
              <a:buSzTx/>
              <a:buFontTx/>
              <a:buNone/>
              <a:tabLst/>
              <a:defRPr/>
            </a:pPr>
            <a:r>
              <a:rPr lang="nb-NO" sz="1100" i="1" dirty="0">
                <a:latin typeface="+mn-lt"/>
              </a:rPr>
              <a:t>Klikk</a:t>
            </a:r>
            <a:r>
              <a:rPr lang="nb-NO" sz="1100" i="1" baseline="0" dirty="0">
                <a:latin typeface="+mn-lt"/>
              </a:rPr>
              <a:t> på lenken for å v</a:t>
            </a:r>
            <a:r>
              <a:rPr lang="nb-NO" sz="1100" i="1" dirty="0">
                <a:latin typeface="+mn-lt"/>
              </a:rPr>
              <a:t>ise filmen «Å</a:t>
            </a:r>
            <a:r>
              <a:rPr lang="nb-NO" sz="1100" i="1" baseline="0" dirty="0">
                <a:latin typeface="+mn-lt"/>
              </a:rPr>
              <a:t> snakke godt sammen» av Pårørendesenteret. </a:t>
            </a:r>
            <a:r>
              <a:rPr lang="nb-NO" dirty="0">
                <a:hlinkClick r:id="rId3"/>
              </a:rPr>
              <a:t>Å snakke godt sammen</a:t>
            </a:r>
            <a:endParaRPr lang="nb-NO"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nb-NO" sz="1100" dirty="0">
              <a:solidFill>
                <a:schemeClr val="tx1"/>
              </a:solidFill>
              <a:latin typeface="+mj-lt"/>
            </a:endParaRPr>
          </a:p>
          <a:p>
            <a:endParaRPr lang="nb-NO" sz="1100" i="1" baseline="0" dirty="0">
              <a:latin typeface="+mn-lt"/>
            </a:endParaRPr>
          </a:p>
          <a:p>
            <a:endParaRPr lang="nb-NO" sz="1200" dirty="0">
              <a:latin typeface="+mn-lt"/>
            </a:endParaRPr>
          </a:p>
        </p:txBody>
      </p:sp>
      <p:sp>
        <p:nvSpPr>
          <p:cNvPr id="4" name="Plassholder for lysbildenummer 3"/>
          <p:cNvSpPr>
            <a:spLocks noGrp="1"/>
          </p:cNvSpPr>
          <p:nvPr>
            <p:ph type="sldNum" sz="quarter" idx="5"/>
          </p:nvPr>
        </p:nvSpPr>
        <p:spPr/>
        <p:txBody>
          <a:bodyPr/>
          <a:lstStyle/>
          <a:p>
            <a:fld id="{4C7CF169-FE1F-437A-B97B-C7CBAFA0B0AA}" type="slidenum">
              <a:rPr lang="nb-NO" smtClean="0"/>
              <a:t>22</a:t>
            </a:fld>
            <a:endParaRPr lang="nb-NO"/>
          </a:p>
        </p:txBody>
      </p:sp>
    </p:spTree>
    <p:extLst>
      <p:ext uri="{BB962C8B-B14F-4D97-AF65-F5344CB8AC3E}">
        <p14:creationId xmlns:p14="http://schemas.microsoft.com/office/powerpoint/2010/main" val="118800364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a:xfrm>
            <a:off x="590550" y="1144588"/>
            <a:ext cx="5484813" cy="3084512"/>
          </a:xfrm>
        </p:spPr>
      </p:sp>
      <p:sp>
        <p:nvSpPr>
          <p:cNvPr id="3" name="Plassholder for notater 2"/>
          <p:cNvSpPr>
            <a:spLocks noGrp="1"/>
          </p:cNvSpPr>
          <p:nvPr>
            <p:ph type="body" idx="1"/>
          </p:nvPr>
        </p:nvSpPr>
        <p:spPr/>
        <p:txBody>
          <a:bodyPr/>
          <a:lstStyle/>
          <a:p>
            <a:r>
              <a:rPr lang="nb-NO" sz="1100" i="0" dirty="0"/>
              <a:t>SUMMEGRUPPE:</a:t>
            </a:r>
          </a:p>
          <a:p>
            <a:r>
              <a:rPr lang="nb-NO" sz="1100" i="1" dirty="0"/>
              <a:t>10 min.</a:t>
            </a:r>
            <a:r>
              <a:rPr lang="nb-NO" sz="1100" i="1" baseline="0" dirty="0"/>
              <a:t> </a:t>
            </a:r>
            <a:endParaRPr lang="nb-NO" sz="1100" dirty="0"/>
          </a:p>
          <a:p>
            <a:pPr marL="0" marR="0" lvl="0" indent="0" algn="l" defTabSz="914400" rtl="0" eaLnBrk="1" fontAlgn="auto" latinLnBrk="0" hangingPunct="1">
              <a:lnSpc>
                <a:spcPct val="100000"/>
              </a:lnSpc>
              <a:spcBef>
                <a:spcPts val="0"/>
              </a:spcBef>
              <a:spcAft>
                <a:spcPts val="0"/>
              </a:spcAft>
              <a:buClrTx/>
              <a:buSzTx/>
              <a:buFontTx/>
              <a:buNone/>
              <a:tabLst/>
              <a:defRPr/>
            </a:pPr>
            <a:r>
              <a:rPr lang="nb-NO" dirty="0"/>
              <a:t>- Del et konkret eksempel på tiltak som har gjort at dere kommuniserer bedre </a:t>
            </a:r>
            <a:r>
              <a:rPr lang="nb-NO" i="1" dirty="0"/>
              <a:t>eller</a:t>
            </a:r>
            <a:r>
              <a:rPr lang="nb-NO" dirty="0"/>
              <a:t> har klart å mildne/forhindre en uønsket konsekvens av en sykdomsepisode ved å ha lagd en avtale i forkant.</a:t>
            </a:r>
          </a:p>
          <a:p>
            <a:pPr>
              <a:lnSpc>
                <a:spcPct val="100000"/>
              </a:lnSpc>
              <a:spcBef>
                <a:spcPts val="0"/>
              </a:spcBef>
              <a:defRPr/>
            </a:pPr>
            <a:endParaRPr lang="nb-NO" dirty="0"/>
          </a:p>
          <a:p>
            <a:r>
              <a:rPr lang="nb-NO" sz="1200" i="1" dirty="0"/>
              <a:t> </a:t>
            </a:r>
          </a:p>
        </p:txBody>
      </p:sp>
      <p:sp>
        <p:nvSpPr>
          <p:cNvPr id="4" name="Plassholder for lysbildenummer 3"/>
          <p:cNvSpPr>
            <a:spLocks noGrp="1"/>
          </p:cNvSpPr>
          <p:nvPr>
            <p:ph type="sldNum" sz="quarter" idx="10"/>
          </p:nvPr>
        </p:nvSpPr>
        <p:spPr/>
        <p:txBody>
          <a:bodyPr/>
          <a:lstStyle/>
          <a:p>
            <a:fld id="{8246DF54-1510-4169-BBE1-14EB2116B6CE}" type="slidenum">
              <a:rPr lang="nb-NO" smtClean="0"/>
              <a:t>23</a:t>
            </a:fld>
            <a:endParaRPr lang="nb-NO"/>
          </a:p>
        </p:txBody>
      </p:sp>
    </p:spTree>
    <p:extLst>
      <p:ext uri="{BB962C8B-B14F-4D97-AF65-F5344CB8AC3E}">
        <p14:creationId xmlns:p14="http://schemas.microsoft.com/office/powerpoint/2010/main" val="178576189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a:xfrm>
            <a:off x="590550" y="1144588"/>
            <a:ext cx="5484813" cy="3084512"/>
          </a:xfrm>
        </p:spPr>
      </p:sp>
      <p:sp>
        <p:nvSpPr>
          <p:cNvPr id="3" name="Plassholder for notater 2"/>
          <p:cNvSpPr>
            <a:spLocks noGrp="1"/>
          </p:cNvSpPr>
          <p:nvPr>
            <p:ph type="body" idx="1"/>
          </p:nvPr>
        </p:nvSpPr>
        <p:spPr/>
        <p:txBody>
          <a:bodyPr/>
          <a:lstStyle/>
          <a:p>
            <a:r>
              <a:rPr lang="nb-NO" sz="1100" b="1" dirty="0"/>
              <a:t>Tekst:</a:t>
            </a:r>
          </a:p>
          <a:p>
            <a:r>
              <a:rPr lang="nb-NO" sz="1100" dirty="0"/>
              <a:t>Nå skal vi få høre noen erfaringer om hvordan det er å ha en bipolar lidelse. </a:t>
            </a:r>
          </a:p>
          <a:p>
            <a:endParaRPr lang="nb-NO" sz="1100" i="1" dirty="0"/>
          </a:p>
          <a:p>
            <a:pPr marL="171450" indent="-171450">
              <a:buFontTx/>
              <a:buChar char="-"/>
            </a:pPr>
            <a:r>
              <a:rPr lang="nb-NO" sz="1100" i="1" dirty="0"/>
              <a:t>Erfaringsformidler</a:t>
            </a:r>
            <a:r>
              <a:rPr lang="nb-NO" sz="1100" i="1" baseline="0" dirty="0"/>
              <a:t> har sin egen presentasjon, eventuelt kun muntlig presentasjon. </a:t>
            </a:r>
          </a:p>
          <a:p>
            <a:endParaRPr lang="nb-NO" sz="1100" i="1" baseline="0" dirty="0"/>
          </a:p>
          <a:p>
            <a:pPr marL="171450" indent="-171450">
              <a:buFontTx/>
              <a:buChar char="-"/>
            </a:pPr>
            <a:r>
              <a:rPr lang="nb-NO" sz="1100" i="1" dirty="0"/>
              <a:t>Dersom man ikke har erfaringsformidler kan man vise innslaget fra Bipolardagen 2024 i regi av Bipolarforeningen: «Mor og datter, eller sykepleier og pasient» med Trine </a:t>
            </a:r>
            <a:r>
              <a:rPr lang="nb-NO" sz="1100" i="1" dirty="0" err="1"/>
              <a:t>Tuvnes</a:t>
            </a:r>
            <a:r>
              <a:rPr lang="nb-NO" sz="1100" i="1" dirty="0"/>
              <a:t> som har en bipolar lidelse og hennes mor Hanne. Se fra tiden 47:32 til 1:05:19 </a:t>
            </a:r>
            <a:r>
              <a:rPr lang="nb-NO" sz="1100" i="1" dirty="0">
                <a:hlinkClick r:id="rId3"/>
              </a:rPr>
              <a:t>Se opptaket av Bipolardagen 2024 her – Bipolarforeningen</a:t>
            </a:r>
            <a:endParaRPr lang="nb-NO" sz="1100" i="1" dirty="0"/>
          </a:p>
          <a:p>
            <a:pPr marL="171450" indent="-171450">
              <a:buFontTx/>
              <a:buChar char="-"/>
            </a:pPr>
            <a:r>
              <a:rPr lang="nb-NO" sz="1100" i="1" dirty="0"/>
              <a:t>Etter innslaget legges det til rette for summegrupper knyttet til å dele egne erfaringer med kommunikasjon og åpenhet i familien, og med en felles oppsummering til slutt.</a:t>
            </a:r>
          </a:p>
        </p:txBody>
      </p:sp>
      <p:sp>
        <p:nvSpPr>
          <p:cNvPr id="4" name="Plassholder for lysbildenummer 3"/>
          <p:cNvSpPr>
            <a:spLocks noGrp="1"/>
          </p:cNvSpPr>
          <p:nvPr>
            <p:ph type="sldNum" sz="quarter" idx="10"/>
          </p:nvPr>
        </p:nvSpPr>
        <p:spPr/>
        <p:txBody>
          <a:bodyPr/>
          <a:lstStyle/>
          <a:p>
            <a:fld id="{4C7CF169-FE1F-437A-B97B-C7CBAFA0B0AA}" type="slidenum">
              <a:rPr lang="nb-NO" smtClean="0"/>
              <a:t>24</a:t>
            </a:fld>
            <a:endParaRPr lang="nb-NO"/>
          </a:p>
        </p:txBody>
      </p:sp>
    </p:spTree>
    <p:extLst>
      <p:ext uri="{BB962C8B-B14F-4D97-AF65-F5344CB8AC3E}">
        <p14:creationId xmlns:p14="http://schemas.microsoft.com/office/powerpoint/2010/main" val="51904085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a:xfrm>
            <a:off x="590550" y="1144588"/>
            <a:ext cx="5483225" cy="3084512"/>
          </a:xfrm>
        </p:spPr>
      </p:sp>
      <p:sp>
        <p:nvSpPr>
          <p:cNvPr id="3" name="Plassholder for notater 2"/>
          <p:cNvSpPr>
            <a:spLocks noGrp="1"/>
          </p:cNvSpPr>
          <p:nvPr>
            <p:ph type="body" idx="1"/>
          </p:nvPr>
        </p:nvSpPr>
        <p:spPr/>
        <p:txBody>
          <a:bodyPr/>
          <a:lstStyle/>
          <a:p>
            <a:endParaRPr lang="nb-NO" sz="1100" i="1" dirty="0"/>
          </a:p>
        </p:txBody>
      </p:sp>
      <p:sp>
        <p:nvSpPr>
          <p:cNvPr id="4" name="Plassholder for lysbildenummer 3"/>
          <p:cNvSpPr>
            <a:spLocks noGrp="1"/>
          </p:cNvSpPr>
          <p:nvPr>
            <p:ph type="sldNum" sz="quarter" idx="10"/>
          </p:nvPr>
        </p:nvSpPr>
        <p:spPr/>
        <p:txBody>
          <a:bodyPr/>
          <a:lstStyle/>
          <a:p>
            <a:fld id="{4C7CF169-FE1F-437A-B97B-C7CBAFA0B0AA}" type="slidenum">
              <a:rPr lang="nb-NO" smtClean="0"/>
              <a:t>25</a:t>
            </a:fld>
            <a:endParaRPr lang="nb-NO"/>
          </a:p>
        </p:txBody>
      </p:sp>
    </p:spTree>
    <p:extLst>
      <p:ext uri="{BB962C8B-B14F-4D97-AF65-F5344CB8AC3E}">
        <p14:creationId xmlns:p14="http://schemas.microsoft.com/office/powerpoint/2010/main" val="288467605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a:xfrm>
            <a:off x="590550" y="1144588"/>
            <a:ext cx="5484813" cy="3084512"/>
          </a:xfrm>
        </p:spPr>
      </p:sp>
      <p:sp>
        <p:nvSpPr>
          <p:cNvPr id="3" name="Plassholder for notater 2"/>
          <p:cNvSpPr>
            <a:spLocks noGrp="1"/>
          </p:cNvSpPr>
          <p:nvPr>
            <p:ph type="body" idx="1"/>
          </p:nvPr>
        </p:nvSpPr>
        <p:spPr/>
        <p:txBody>
          <a:bodyPr/>
          <a:lstStyle/>
          <a:p>
            <a:r>
              <a:rPr lang="nb-NO" sz="1100" b="1" dirty="0"/>
              <a:t>Tekst:</a:t>
            </a:r>
            <a:endParaRPr lang="nb-NO" sz="1100" dirty="0"/>
          </a:p>
          <a:p>
            <a:pPr marL="0" marR="0" lvl="0" indent="0" algn="l" defTabSz="914400" rtl="0" eaLnBrk="1" fontAlgn="auto" latinLnBrk="0" hangingPunct="1">
              <a:lnSpc>
                <a:spcPct val="100000"/>
              </a:lnSpc>
              <a:spcBef>
                <a:spcPts val="0"/>
              </a:spcBef>
              <a:spcAft>
                <a:spcPts val="0"/>
              </a:spcAft>
              <a:buClrTx/>
              <a:buSzTx/>
              <a:buFontTx/>
              <a:buNone/>
              <a:tabLst/>
              <a:defRPr/>
            </a:pPr>
            <a:r>
              <a:rPr lang="nb-NO" sz="1100" i="0" baseline="0" dirty="0"/>
              <a:t>Nå skal vi snakke om varselfasen, som kommer før en affektiv episode. Deltagerne på Bipolarkurset har lært (eller skal lære, dersom denne </a:t>
            </a:r>
            <a:r>
              <a:rPr lang="nb-NO" sz="1100" i="0" baseline="0" dirty="0" err="1"/>
              <a:t>kursgangen</a:t>
            </a:r>
            <a:r>
              <a:rPr lang="nb-NO" sz="1100" i="0" baseline="0" dirty="0"/>
              <a:t> ikke har vært holdt enda) om hva varselsignaler er, og hvilke tiltak de selv kan gjøre for å bremse eller stoppe utviklingen av en ny episode. </a:t>
            </a:r>
            <a:endParaRPr lang="nb-NO" sz="1100" i="0" dirty="0"/>
          </a:p>
          <a:p>
            <a:pPr marL="0" indent="0">
              <a:buNone/>
            </a:pPr>
            <a:endParaRPr lang="nb-NO" sz="1100" dirty="0"/>
          </a:p>
          <a:p>
            <a:pPr marL="0" indent="0">
              <a:buNone/>
            </a:pPr>
            <a:r>
              <a:rPr lang="nb-NO" sz="1100" b="1" dirty="0"/>
              <a:t>Hva er varselfasen:</a:t>
            </a:r>
          </a:p>
          <a:p>
            <a:pPr marL="171450" indent="-171450">
              <a:buFont typeface="Arial" panose="020B0604020202020204" pitchFamily="34" charset="0"/>
              <a:buChar char="•"/>
            </a:pPr>
            <a:r>
              <a:rPr lang="nb-NO" sz="1100" dirty="0"/>
              <a:t>En overgangsfase mellom stabilitet og en fullt utviklet affektiv episode</a:t>
            </a:r>
          </a:p>
          <a:p>
            <a:pPr marL="171450" indent="-171450">
              <a:buFont typeface="Arial" panose="020B0604020202020204" pitchFamily="34" charset="0"/>
              <a:buChar char="•"/>
            </a:pPr>
            <a:r>
              <a:rPr lang="nb-NO" sz="1100" dirty="0"/>
              <a:t>Den kjennetegnes av milde symptomer som varsler om at en ny affektiv episode </a:t>
            </a:r>
            <a:r>
              <a:rPr lang="nb-NO" sz="1100" i="1" dirty="0"/>
              <a:t>kan</a:t>
            </a:r>
            <a:r>
              <a:rPr lang="nb-NO" sz="1100" dirty="0"/>
              <a:t> være i anmarsj</a:t>
            </a:r>
          </a:p>
          <a:p>
            <a:pPr marL="628650" marR="0" lvl="1" indent="-171450" algn="l" defTabSz="914400" rtl="0" eaLnBrk="1" fontAlgn="auto" latinLnBrk="0" hangingPunct="1">
              <a:lnSpc>
                <a:spcPct val="100000"/>
              </a:lnSpc>
              <a:spcBef>
                <a:spcPts val="0"/>
              </a:spcBef>
              <a:spcAft>
                <a:spcPts val="0"/>
              </a:spcAft>
              <a:buClrTx/>
              <a:buSzTx/>
              <a:buFontTx/>
              <a:buChar char="-"/>
              <a:tabLst/>
              <a:defRPr/>
            </a:pPr>
            <a:r>
              <a:rPr lang="nb-NO" sz="1100" dirty="0"/>
              <a:t>Varigheten av varselfasen varierer, men det er ofte snakk om dager. Noen ganger utvikles en full episode</a:t>
            </a:r>
            <a:r>
              <a:rPr lang="nb-NO" sz="1100" baseline="0" dirty="0"/>
              <a:t> i løpet av timer (brå/akutt debut), andre ganger kan en episode bygge seg opp over noe tid – spesielt depresjoner.</a:t>
            </a:r>
          </a:p>
          <a:p>
            <a:pPr marL="0" indent="0">
              <a:buNone/>
            </a:pPr>
            <a:r>
              <a:rPr lang="nb-NO" sz="1100" b="1" dirty="0"/>
              <a:t>Hvorfor er den viktig:</a:t>
            </a:r>
          </a:p>
          <a:p>
            <a:pPr marL="171450" indent="-171450">
              <a:buFont typeface="Arial" panose="020B0604020202020204" pitchFamily="34" charset="0"/>
              <a:buChar char="•"/>
            </a:pPr>
            <a:r>
              <a:rPr lang="nb-NO" sz="1100" dirty="0"/>
              <a:t>Forskning og erfaringer viser at det er mulig å stoppe eller dempe en ny sykdomsepisode hvis man gjør riktige tiltak tidlig nok</a:t>
            </a:r>
          </a:p>
          <a:p>
            <a:pPr marL="171450" indent="-171450">
              <a:buFont typeface="Arial" panose="020B0604020202020204" pitchFamily="34" charset="0"/>
              <a:buChar char="•"/>
            </a:pPr>
            <a:r>
              <a:rPr lang="nb-NO" sz="1100" dirty="0"/>
              <a:t>Men for å få til det, må man først identifisere pålitelige varselsignaler </a:t>
            </a:r>
          </a:p>
          <a:p>
            <a:pPr marL="0" marR="0" lvl="0" indent="0" algn="l" defTabSz="914400" rtl="0" eaLnBrk="1" fontAlgn="auto" latinLnBrk="0" hangingPunct="1">
              <a:lnSpc>
                <a:spcPct val="100000"/>
              </a:lnSpc>
              <a:spcBef>
                <a:spcPts val="0"/>
              </a:spcBef>
              <a:spcAft>
                <a:spcPts val="0"/>
              </a:spcAft>
              <a:buClrTx/>
              <a:buSzTx/>
              <a:buFontTx/>
              <a:buNone/>
              <a:tabLst/>
              <a:defRPr/>
            </a:pPr>
            <a:endParaRPr lang="nb-NO" sz="110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nb-NO" sz="1100" dirty="0"/>
          </a:p>
          <a:p>
            <a:pPr marL="0" marR="0" lvl="0" indent="0" algn="l" defTabSz="914400" rtl="0" eaLnBrk="1" fontAlgn="auto" latinLnBrk="0" hangingPunct="1">
              <a:lnSpc>
                <a:spcPct val="100000"/>
              </a:lnSpc>
              <a:spcBef>
                <a:spcPts val="0"/>
              </a:spcBef>
              <a:spcAft>
                <a:spcPts val="0"/>
              </a:spcAft>
              <a:buClrTx/>
              <a:buSzTx/>
              <a:buFontTx/>
              <a:buNone/>
              <a:tabLst/>
              <a:defRPr/>
            </a:pPr>
            <a:r>
              <a:rPr lang="nb-NO" sz="1100" i="0" u="sng" dirty="0"/>
              <a:t>Tilleggsinformasjon ved behov (om hvem varselsignalmetodikken passer best for):</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nb-NO" sz="1100" dirty="0"/>
              <a:t>Pålitelig identifisering av varselsignaler forutsetter at</a:t>
            </a:r>
            <a:r>
              <a:rPr lang="nb-NO" sz="1100" baseline="0" dirty="0"/>
              <a:t> man kan legge merke til endringer som indikerer starten på en ny affektiv episode. </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nb-NO" sz="1100" baseline="0" dirty="0"/>
              <a:t>Det er lettest å oppdage avvik hvis «bakteppet» er mest mulig stabilt både hva gjelder psykisk tilstand og livsførsel. </a:t>
            </a:r>
          </a:p>
          <a:p>
            <a:pPr marL="628650" marR="0" lvl="1" indent="-171450" algn="l" defTabSz="914400" rtl="0" eaLnBrk="1" fontAlgn="auto" latinLnBrk="0" hangingPunct="1">
              <a:lnSpc>
                <a:spcPct val="100000"/>
              </a:lnSpc>
              <a:spcBef>
                <a:spcPts val="0"/>
              </a:spcBef>
              <a:spcAft>
                <a:spcPts val="0"/>
              </a:spcAft>
              <a:buClrTx/>
              <a:buSzTx/>
              <a:buFontTx/>
              <a:buChar char="-"/>
              <a:tabLst/>
              <a:defRPr/>
            </a:pPr>
            <a:r>
              <a:rPr lang="nb-NO" sz="1100" baseline="0" dirty="0"/>
              <a:t>Eks: For en person som opplever mye psykisk ustabilitet i friskeste fase, hyppig bruker rusmidler, har ustabil livsførsel og døgnrytme, få faste rutiner i livet o.l., kan det være vanskelig å finne ut hva som er pålitelige varselsignaler. Det kan bli mange falske alarmer som igjen virker forvirrende og demotiverende. For disse vil det være mer hensiktsmessig å fokusere på å oppnå større stabilitet i vedlikeholdsfasen og heller benytte varselfasemetodikken når forutsetningene er bedret.</a:t>
            </a:r>
          </a:p>
          <a:p>
            <a:pPr marL="0" marR="0" lvl="0" indent="0" algn="l" defTabSz="914400" rtl="0" eaLnBrk="1" fontAlgn="auto" latinLnBrk="0" hangingPunct="1">
              <a:lnSpc>
                <a:spcPct val="100000"/>
              </a:lnSpc>
              <a:spcBef>
                <a:spcPts val="0"/>
              </a:spcBef>
              <a:spcAft>
                <a:spcPts val="0"/>
              </a:spcAft>
              <a:buClrTx/>
              <a:buSzTx/>
              <a:buFontTx/>
              <a:buNone/>
              <a:tabLst/>
              <a:defRPr/>
            </a:pPr>
            <a:endParaRPr lang="nb-NO" sz="1100" dirty="0"/>
          </a:p>
          <a:p>
            <a:pPr marL="0" indent="0">
              <a:buFont typeface="Arial" panose="020B0604020202020204" pitchFamily="34" charset="0"/>
              <a:buNone/>
            </a:pPr>
            <a:r>
              <a:rPr lang="nb-NO" sz="1100" u="none" dirty="0"/>
              <a:t>Varselsignalmetodikken passer derfor best for</a:t>
            </a:r>
            <a:r>
              <a:rPr lang="nb-NO" sz="1100" u="none" baseline="0" dirty="0"/>
              <a:t> d</a:t>
            </a:r>
            <a:r>
              <a:rPr lang="nb-NO" sz="1100" u="none" dirty="0"/>
              <a:t>e som: </a:t>
            </a:r>
          </a:p>
          <a:p>
            <a:pPr marL="457200" lvl="0" indent="-457200">
              <a:buFont typeface="Arial" panose="020B0604020202020204" pitchFamily="34" charset="0"/>
              <a:buChar char="•"/>
            </a:pPr>
            <a:r>
              <a:rPr lang="nb-NO" sz="1100" dirty="0"/>
              <a:t>Er stemningsstabile eller har relativt stabile og forutsigbare symptomer i vedlikeholdsfasen</a:t>
            </a:r>
          </a:p>
          <a:p>
            <a:pPr marL="457200" lvl="0" indent="-457200">
              <a:buFont typeface="Arial" panose="020B0604020202020204" pitchFamily="34" charset="0"/>
              <a:buChar char="•"/>
            </a:pPr>
            <a:r>
              <a:rPr lang="nb-NO" sz="1100" dirty="0"/>
              <a:t>Har en stabil livssituasjon med et relativt regelmessig og forutsigbart liv</a:t>
            </a:r>
          </a:p>
          <a:p>
            <a:pPr marL="457200" lvl="0" indent="-457200">
              <a:buFont typeface="Arial" panose="020B0604020202020204" pitchFamily="34" charset="0"/>
              <a:buChar char="•"/>
            </a:pPr>
            <a:r>
              <a:rPr lang="nb-NO" sz="1100" dirty="0"/>
              <a:t>Opplever rene affektive episoder </a:t>
            </a:r>
            <a:r>
              <a:rPr lang="nb-NO" sz="1100" dirty="0">
                <a:solidFill>
                  <a:srgbClr val="FF0000"/>
                </a:solidFill>
              </a:rPr>
              <a:t>(ikke-blandede episoder)</a:t>
            </a:r>
            <a:endParaRPr lang="nb-NO" sz="1100" dirty="0"/>
          </a:p>
          <a:p>
            <a:pPr marL="628650" lvl="1" indent="-171450">
              <a:buFontTx/>
              <a:buChar char="-"/>
            </a:pPr>
            <a:r>
              <a:rPr lang="nb-NO" sz="1100" baseline="0" dirty="0"/>
              <a:t>Blandede tilstander (samtidige symptomer fra begge polariteter eller rask veksling mellom polene) er ofte uforutsigbare og uoversiktlige. Personer med blandede tilstander kan kartlegge varselsignaler, men uten en tydelig polaritet er det vanskelig å sette inn rene riktige tiltak. Da må man undersøke om det er mulig å finne mer skreddersydde tiltak med forebyggende effekt.</a:t>
            </a:r>
          </a:p>
          <a:p>
            <a:endParaRPr lang="nb-NO" sz="1100" b="0" baseline="0" dirty="0">
              <a:solidFill>
                <a:srgbClr val="FF0000"/>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nb-NO" sz="1100" baseline="0" dirty="0">
                <a:solidFill>
                  <a:srgbClr val="FF0000"/>
                </a:solidFill>
              </a:rPr>
              <a:t>Merknad: Hentet fra </a:t>
            </a:r>
            <a:r>
              <a:rPr lang="nb-NO" sz="1100" baseline="0" dirty="0" err="1">
                <a:solidFill>
                  <a:srgbClr val="FF0000"/>
                </a:solidFill>
              </a:rPr>
              <a:t>kursgang</a:t>
            </a:r>
            <a:r>
              <a:rPr lang="nb-NO" sz="1100" baseline="0" dirty="0">
                <a:solidFill>
                  <a:srgbClr val="FF0000"/>
                </a:solidFill>
              </a:rPr>
              <a:t> 10</a:t>
            </a:r>
            <a:endParaRPr lang="nb-NO" sz="1100" b="0" baseline="0" dirty="0">
              <a:solidFill>
                <a:srgbClr val="FF0000"/>
              </a:solidFill>
            </a:endParaRPr>
          </a:p>
          <a:p>
            <a:endParaRPr lang="nb-NO" sz="1100" b="0" dirty="0"/>
          </a:p>
        </p:txBody>
      </p:sp>
      <p:sp>
        <p:nvSpPr>
          <p:cNvPr id="4" name="Plassholder for lysbildenumm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DA6FC46-1BDA-4C77-B4BA-10BAA3C0CB1D}" type="slidenum">
              <a:rPr kumimoji="0" lang="nb-NO"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nb-NO"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6495174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a:xfrm>
            <a:off x="590550" y="1144588"/>
            <a:ext cx="5484813" cy="3084512"/>
          </a:xfrm>
        </p:spPr>
      </p:sp>
      <p:sp>
        <p:nvSpPr>
          <p:cNvPr id="3" name="Plassholder for nota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b-NO" altLang="nb-NO" b="0" i="1" kern="1200" dirty="0">
                <a:solidFill>
                  <a:srgbClr val="00338D"/>
                </a:solidFill>
                <a:latin typeface="+mn-lt"/>
                <a:ea typeface="+mn-ea"/>
                <a:cs typeface="+mn-cs"/>
              </a:rPr>
              <a:t>Når</a:t>
            </a:r>
            <a:r>
              <a:rPr lang="nb-NO" altLang="nb-NO" b="0" i="1" kern="1200" baseline="0" dirty="0">
                <a:solidFill>
                  <a:srgbClr val="00338D"/>
                </a:solidFill>
                <a:latin typeface="+mn-lt"/>
                <a:ea typeface="+mn-ea"/>
                <a:cs typeface="+mn-cs"/>
              </a:rPr>
              <a:t> denne figuren vises er det viktig å gå igjennom underpunktene nedenfor. </a:t>
            </a:r>
            <a:endParaRPr lang="nb-NO" altLang="nb-NO" b="0" i="1" kern="1200" dirty="0">
              <a:solidFill>
                <a:srgbClr val="00338D"/>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nb-NO" altLang="nb-NO" b="1" kern="1200" dirty="0">
              <a:solidFill>
                <a:srgbClr val="00338D"/>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nb-NO" altLang="nb-NO" b="1" kern="1200" dirty="0">
                <a:solidFill>
                  <a:srgbClr val="00338D"/>
                </a:solidFill>
                <a:latin typeface="+mn-lt"/>
                <a:ea typeface="+mn-ea"/>
                <a:cs typeface="+mn-cs"/>
              </a:rPr>
              <a:t>Tekst:</a:t>
            </a:r>
            <a:r>
              <a:rPr lang="nb-NO" altLang="nb-NO" b="1" kern="1200" baseline="0" dirty="0">
                <a:solidFill>
                  <a:srgbClr val="00338D"/>
                </a:solidFill>
                <a:latin typeface="+mn-lt"/>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r>
              <a:rPr lang="nb-NO" dirty="0">
                <a:latin typeface="+mn-lt"/>
              </a:rPr>
              <a:t>Maniske tilstander utvikles ofte raskere</a:t>
            </a:r>
            <a:r>
              <a:rPr lang="nb-NO" baseline="0" dirty="0">
                <a:latin typeface="+mn-lt"/>
              </a:rPr>
              <a:t> enn depressive tilstander. Etter hvert som tilstandsintensiteten øker, svekkes impulskontrollen og dømmekraften. Man mister både evne og motivasjon til å bremse tilstanden. </a:t>
            </a:r>
            <a:r>
              <a:rPr lang="nb-NO" altLang="nb-NO" b="1" kern="1200" dirty="0">
                <a:solidFill>
                  <a:srgbClr val="00338D"/>
                </a:solidFill>
                <a:latin typeface="+mn-lt"/>
                <a:ea typeface="+mn-ea"/>
                <a:cs typeface="+mn-cs"/>
              </a:rPr>
              <a:t>Det</a:t>
            </a:r>
            <a:r>
              <a:rPr lang="nb-NO" altLang="nb-NO" b="1" kern="1200" baseline="0" dirty="0">
                <a:solidFill>
                  <a:srgbClr val="00338D"/>
                </a:solidFill>
                <a:latin typeface="+mn-lt"/>
                <a:ea typeface="+mn-ea"/>
                <a:cs typeface="+mn-cs"/>
              </a:rPr>
              <a:t> er derfor v</a:t>
            </a:r>
            <a:r>
              <a:rPr lang="nb-NO" altLang="nb-NO" b="1" kern="1200" dirty="0">
                <a:solidFill>
                  <a:srgbClr val="00338D"/>
                </a:solidFill>
                <a:latin typeface="+mn-lt"/>
                <a:ea typeface="+mn-ea"/>
                <a:cs typeface="+mn-cs"/>
              </a:rPr>
              <a:t>iktig å reagere raskt.</a:t>
            </a:r>
            <a:r>
              <a:rPr lang="nb-NO" altLang="nb-NO" b="1" kern="1200" baseline="0" dirty="0">
                <a:solidFill>
                  <a:srgbClr val="00338D"/>
                </a:solidFill>
                <a:latin typeface="+mn-lt"/>
                <a:ea typeface="+mn-ea"/>
                <a:cs typeface="+mn-cs"/>
              </a:rPr>
              <a:t> </a:t>
            </a:r>
            <a:endParaRPr lang="nb-NO" baseline="0" dirty="0">
              <a:latin typeface="+mn-lt"/>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nb-NO" altLang="nb-NO" b="1" u="sng" kern="1200" baseline="0" dirty="0">
              <a:solidFill>
                <a:srgbClr val="00338D"/>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nb-NO" altLang="nb-NO" b="0" u="sng" kern="1200" baseline="0" dirty="0">
                <a:solidFill>
                  <a:srgbClr val="00338D"/>
                </a:solidFill>
                <a:latin typeface="+mn-lt"/>
                <a:ea typeface="+mn-ea"/>
                <a:cs typeface="+mn-cs"/>
              </a:rPr>
              <a:t>Vedlikeholdsfasen: </a:t>
            </a:r>
            <a:r>
              <a:rPr lang="nb-NO" altLang="nb-NO" b="1" dirty="0">
                <a:latin typeface="+mn-lt"/>
              </a:rPr>
              <a:t>Normal impulsivitet og dømmekraft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b-NO" altLang="nb-NO" dirty="0">
                <a:latin typeface="+mn-lt"/>
              </a:rPr>
              <a:t>Ingen eller få og stabile symptomer. De beste forutsetningene for å iverksette forebyggende tiltak. </a:t>
            </a:r>
          </a:p>
          <a:p>
            <a:pPr marL="0" marR="0" lvl="0" indent="0" algn="l" defTabSz="914400" rtl="0" eaLnBrk="1" fontAlgn="auto" latinLnBrk="0" hangingPunct="1">
              <a:lnSpc>
                <a:spcPct val="100000"/>
              </a:lnSpc>
              <a:spcBef>
                <a:spcPts val="0"/>
              </a:spcBef>
              <a:spcAft>
                <a:spcPts val="0"/>
              </a:spcAft>
              <a:buClrTx/>
              <a:buSzTx/>
              <a:buFontTx/>
              <a:buNone/>
              <a:tabLst/>
              <a:defRPr/>
            </a:pPr>
            <a:endParaRPr lang="nb-NO" altLang="nb-NO" b="0" u="sng" kern="1200" baseline="0" dirty="0">
              <a:solidFill>
                <a:srgbClr val="00338D"/>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nb-NO" altLang="nb-NO" b="0" u="sng" kern="1200" baseline="0" dirty="0">
                <a:solidFill>
                  <a:srgbClr val="00338D"/>
                </a:solidFill>
                <a:latin typeface="+mn-lt"/>
                <a:ea typeface="+mn-ea"/>
                <a:cs typeface="+mn-cs"/>
              </a:rPr>
              <a:t>Varselfasen: </a:t>
            </a:r>
            <a:r>
              <a:rPr lang="nb-NO" altLang="nb-NO" b="1" dirty="0">
                <a:latin typeface="+mn-lt"/>
              </a:rPr>
              <a:t>Tilnærmet normal impulsivitet og dømmekraft</a:t>
            </a:r>
          </a:p>
          <a:p>
            <a:pPr marL="171450" marR="0" lvl="0" indent="-171450" algn="l" defTabSz="914400" rtl="0" eaLnBrk="1" fontAlgn="auto" latinLnBrk="0" hangingPunct="1">
              <a:lnSpc>
                <a:spcPct val="100000"/>
              </a:lnSpc>
              <a:spcBef>
                <a:spcPct val="0"/>
              </a:spcBef>
              <a:spcAft>
                <a:spcPts val="0"/>
              </a:spcAft>
              <a:buClrTx/>
              <a:buSzTx/>
              <a:buFont typeface="Arial" panose="020B0604020202020204" pitchFamily="34" charset="0"/>
              <a:buChar char="•"/>
              <a:tabLst/>
              <a:defRPr/>
            </a:pPr>
            <a:r>
              <a:rPr lang="nb-NO" altLang="nb-NO" dirty="0">
                <a:latin typeface="+mn-lt"/>
              </a:rPr>
              <a:t>Fortsatt</a:t>
            </a:r>
            <a:r>
              <a:rPr lang="nb-NO" altLang="nb-NO" baseline="0" dirty="0">
                <a:latin typeface="+mn-lt"/>
              </a:rPr>
              <a:t> g</a:t>
            </a:r>
            <a:r>
              <a:rPr lang="nb-NO" altLang="nb-NO" dirty="0">
                <a:latin typeface="+mn-lt"/>
              </a:rPr>
              <a:t>ode forutsetninger for å iverksette forebyggende tiltak - </a:t>
            </a:r>
            <a:r>
              <a:rPr lang="nb-NO" altLang="nb-NO" baseline="0" dirty="0">
                <a:latin typeface="+mn-lt"/>
              </a:rPr>
              <a:t>h</a:t>
            </a:r>
            <a:r>
              <a:rPr lang="nb-NO" baseline="0" dirty="0">
                <a:latin typeface="+mn-lt"/>
              </a:rPr>
              <a:t>vis man har bestemt seg for dette på forhånd. Da er det også lettest å bryte tilstandens selvforsterkende spiraler og få best effekt av tiltakene.</a:t>
            </a:r>
            <a:endParaRPr lang="nb-NO" altLang="nb-NO" dirty="0">
              <a:latin typeface="+mn-lt"/>
            </a:endParaRPr>
          </a:p>
          <a:p>
            <a:pPr marL="171450" indent="-171450" eaLnBrk="1" hangingPunct="1">
              <a:spcBef>
                <a:spcPct val="0"/>
              </a:spcBef>
              <a:buClrTx/>
              <a:buFont typeface="Arial" panose="020B0604020202020204" pitchFamily="34" charset="0"/>
              <a:buChar char="•"/>
            </a:pPr>
            <a:r>
              <a:rPr lang="nb-NO" altLang="nb-NO" dirty="0">
                <a:latin typeface="+mn-lt"/>
              </a:rPr>
              <a:t>Tilnærmet normal selvreguleringsevne. Impulsene er svake nok til å kunne stoppes og refleksjonsevnen er intakt</a:t>
            </a:r>
          </a:p>
          <a:p>
            <a:pPr marL="0" marR="0" lvl="0" indent="0" algn="l" defTabSz="914400" rtl="0" eaLnBrk="1" fontAlgn="auto" latinLnBrk="0" hangingPunct="1">
              <a:lnSpc>
                <a:spcPct val="100000"/>
              </a:lnSpc>
              <a:spcBef>
                <a:spcPts val="0"/>
              </a:spcBef>
              <a:spcAft>
                <a:spcPts val="0"/>
              </a:spcAft>
              <a:buClrTx/>
              <a:buSzTx/>
              <a:buFontTx/>
              <a:buNone/>
              <a:tabLst/>
              <a:defRPr/>
            </a:pPr>
            <a:endParaRPr lang="nb-NO" altLang="nb-NO" b="0" u="sng" kern="1200" baseline="0" dirty="0">
              <a:solidFill>
                <a:srgbClr val="00338D"/>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nb-NO" altLang="nb-NO" b="0" u="sng" kern="1200" baseline="0" dirty="0">
                <a:solidFill>
                  <a:srgbClr val="00338D"/>
                </a:solidFill>
                <a:latin typeface="+mn-lt"/>
                <a:ea typeface="+mn-ea"/>
                <a:cs typeface="+mn-cs"/>
              </a:rPr>
              <a:t>Hypomani:</a:t>
            </a:r>
            <a:r>
              <a:rPr lang="nb-NO" altLang="nb-NO" b="0" u="none" kern="1200" baseline="0" dirty="0">
                <a:solidFill>
                  <a:srgbClr val="00338D"/>
                </a:solidFill>
                <a:latin typeface="+mn-lt"/>
                <a:ea typeface="+mn-ea"/>
                <a:cs typeface="+mn-cs"/>
              </a:rPr>
              <a:t> </a:t>
            </a:r>
            <a:r>
              <a:rPr lang="nb-NO" altLang="nb-NO" b="1" dirty="0">
                <a:latin typeface="+mn-lt"/>
              </a:rPr>
              <a:t>Økt impulsivitet og svekket dømmekraft</a:t>
            </a:r>
          </a:p>
          <a:p>
            <a:pPr marL="285750" indent="-285750">
              <a:buFont typeface="Arial" panose="020B0604020202020204" pitchFamily="34" charset="0"/>
              <a:buChar char="•"/>
              <a:defRPr/>
            </a:pPr>
            <a:r>
              <a:rPr lang="nb-NO" dirty="0">
                <a:latin typeface="+mn-lt"/>
                <a:cs typeface="Arial" charset="0"/>
              </a:rPr>
              <a:t>Selvregulering mulig, men vanskelig over tid</a:t>
            </a:r>
          </a:p>
          <a:p>
            <a:pPr marL="285750" indent="-285750">
              <a:buFont typeface="Arial" charset="0"/>
              <a:buChar char="•"/>
              <a:defRPr/>
            </a:pPr>
            <a:r>
              <a:rPr lang="nb-NO" dirty="0">
                <a:latin typeface="+mn-lt"/>
                <a:cs typeface="Arial" charset="0"/>
              </a:rPr>
              <a:t>Motivasjonen til å forebygge er ofte lav pga. sterke</a:t>
            </a:r>
            <a:r>
              <a:rPr lang="nb-NO" baseline="0" dirty="0">
                <a:latin typeface="+mn-lt"/>
                <a:cs typeface="Arial" charset="0"/>
              </a:rPr>
              <a:t> </a:t>
            </a:r>
            <a:r>
              <a:rPr lang="nb-NO" dirty="0">
                <a:latin typeface="+mn-lt"/>
                <a:cs typeface="Arial" charset="0"/>
              </a:rPr>
              <a:t>lystimpulser og ignorering av skadelige konsekvenser</a:t>
            </a:r>
          </a:p>
          <a:p>
            <a:pPr marL="0" marR="0" lvl="0" indent="0" algn="l" defTabSz="914400" rtl="0" eaLnBrk="1" fontAlgn="auto" latinLnBrk="0" hangingPunct="1">
              <a:lnSpc>
                <a:spcPct val="100000"/>
              </a:lnSpc>
              <a:spcBef>
                <a:spcPts val="0"/>
              </a:spcBef>
              <a:spcAft>
                <a:spcPts val="0"/>
              </a:spcAft>
              <a:buClrTx/>
              <a:buSzTx/>
              <a:buFontTx/>
              <a:buNone/>
              <a:tabLst/>
              <a:defRPr/>
            </a:pPr>
            <a:endParaRPr lang="nb-NO" altLang="nb-NO" b="0" u="sng" kern="1200" baseline="0" dirty="0">
              <a:solidFill>
                <a:srgbClr val="00338D"/>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nb-NO" altLang="nb-NO" b="0" u="sng" kern="1200" baseline="0" dirty="0">
                <a:solidFill>
                  <a:srgbClr val="00338D"/>
                </a:solidFill>
                <a:latin typeface="+mn-lt"/>
                <a:ea typeface="+mn-ea"/>
                <a:cs typeface="+mn-cs"/>
              </a:rPr>
              <a:t>Mani/(psykose): </a:t>
            </a:r>
            <a:r>
              <a:rPr lang="nb-NO" altLang="nb-NO" b="1" dirty="0">
                <a:latin typeface="+mn-lt"/>
              </a:rPr>
              <a:t>Markant</a:t>
            </a:r>
            <a:r>
              <a:rPr lang="nb-NO" altLang="nb-NO" b="1" baseline="0" dirty="0">
                <a:latin typeface="+mn-lt"/>
              </a:rPr>
              <a:t> </a:t>
            </a:r>
            <a:r>
              <a:rPr lang="nb-NO" altLang="nb-NO" b="1" dirty="0">
                <a:latin typeface="+mn-lt"/>
              </a:rPr>
              <a:t>økt impulsivitet</a:t>
            </a:r>
            <a:r>
              <a:rPr lang="nb-NO" altLang="nb-NO" b="1" baseline="0" dirty="0">
                <a:latin typeface="+mn-lt"/>
              </a:rPr>
              <a:t> </a:t>
            </a:r>
            <a:r>
              <a:rPr lang="nb-NO" altLang="nb-NO" b="1" dirty="0">
                <a:latin typeface="+mn-lt"/>
              </a:rPr>
              <a:t>og svekket dømmekraft</a:t>
            </a:r>
            <a:endParaRPr lang="nb-NO" altLang="nb-NO" b="0" kern="1200" baseline="0" dirty="0">
              <a:solidFill>
                <a:srgbClr val="00338D"/>
              </a:solidFill>
              <a:latin typeface="+mn-lt"/>
              <a:ea typeface="+mn-ea"/>
              <a:cs typeface="+mn-cs"/>
            </a:endParaRPr>
          </a:p>
          <a:p>
            <a:pPr marL="285750" indent="-285750">
              <a:buFont typeface="Arial" panose="020B0604020202020204" pitchFamily="34" charset="0"/>
              <a:buChar char="•"/>
              <a:defRPr/>
            </a:pPr>
            <a:r>
              <a:rPr lang="nb-NO" dirty="0">
                <a:latin typeface="+mn-lt"/>
                <a:cs typeface="Arial" charset="0"/>
              </a:rPr>
              <a:t>Selvregulering nærmest umulig</a:t>
            </a:r>
          </a:p>
          <a:p>
            <a:pPr marL="285750" indent="-285750">
              <a:buFont typeface="Arial" panose="020B0604020202020204" pitchFamily="34" charset="0"/>
              <a:buChar char="•"/>
              <a:defRPr/>
            </a:pPr>
            <a:r>
              <a:rPr lang="nb-NO" dirty="0">
                <a:latin typeface="+mn-lt"/>
                <a:cs typeface="Arial" charset="0"/>
              </a:rPr>
              <a:t>Andre må gripe inn for å forhindre skade</a:t>
            </a:r>
          </a:p>
          <a:p>
            <a:pPr marL="285750" indent="-285750">
              <a:buFont typeface="Arial" panose="020B0604020202020204" pitchFamily="34" charset="0"/>
              <a:buChar char="•"/>
              <a:defRPr/>
            </a:pPr>
            <a:r>
              <a:rPr lang="nb-NO" baseline="0" dirty="0">
                <a:latin typeface="+mn-lt"/>
              </a:rPr>
              <a:t>Mange med fulle manier «leker med ilden»: de ønsker å oppleve hypomani, men ikke full mani. De sjanser på at de klarer å beholde kontrollen og velger å «smake på» hypomanien. Dette går ikke alltid bra.</a:t>
            </a:r>
            <a:endParaRPr lang="nb-NO" altLang="nb-NO" b="0" kern="1200" baseline="0" dirty="0">
              <a:solidFill>
                <a:srgbClr val="00338D"/>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nb-NO" altLang="nb-NO" b="0" kern="1200" baseline="0" dirty="0">
              <a:solidFill>
                <a:srgbClr val="00338D"/>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nb-NO" b="0" u="sng" baseline="0" dirty="0"/>
              <a:t>Ressurs for videre lesing</a:t>
            </a:r>
            <a:r>
              <a:rPr lang="nb-NO" b="0" baseline="0" dirty="0"/>
              <a:t>: </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nb-NO" b="0" baseline="0" dirty="0"/>
              <a:t>Skjelstad (2021) s. 264</a:t>
            </a:r>
          </a:p>
          <a:p>
            <a:pPr marL="0" marR="0" lvl="0" indent="0" algn="l" defTabSz="914400" rtl="0" eaLnBrk="1" fontAlgn="auto" latinLnBrk="0" hangingPunct="1">
              <a:lnSpc>
                <a:spcPct val="100000"/>
              </a:lnSpc>
              <a:spcBef>
                <a:spcPts val="0"/>
              </a:spcBef>
              <a:spcAft>
                <a:spcPts val="0"/>
              </a:spcAft>
              <a:buClrTx/>
              <a:buSzTx/>
              <a:buFontTx/>
              <a:buNone/>
              <a:tabLst/>
              <a:defRPr/>
            </a:pPr>
            <a:endParaRPr lang="nb-NO" altLang="nb-NO" b="0" kern="1200" baseline="0" dirty="0">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nb-NO" baseline="0" dirty="0"/>
              <a:t>Merknad: Hentet fra </a:t>
            </a:r>
            <a:r>
              <a:rPr lang="nb-NO" baseline="0" dirty="0" err="1"/>
              <a:t>kursgang</a:t>
            </a:r>
            <a:r>
              <a:rPr lang="nb-NO" baseline="0" dirty="0"/>
              <a:t> 10</a:t>
            </a:r>
            <a:endParaRPr lang="nb-NO" b="0" baseline="0" dirty="0"/>
          </a:p>
          <a:p>
            <a:endParaRPr lang="nb-NO" dirty="0"/>
          </a:p>
        </p:txBody>
      </p:sp>
      <p:sp>
        <p:nvSpPr>
          <p:cNvPr id="4" name="Plassholder for lysbildenummer 3"/>
          <p:cNvSpPr>
            <a:spLocks noGrp="1"/>
          </p:cNvSpPr>
          <p:nvPr>
            <p:ph type="sldNum" sz="quarter" idx="10"/>
          </p:nvPr>
        </p:nvSpPr>
        <p:spPr/>
        <p:txBody>
          <a:bodyPr/>
          <a:lstStyle/>
          <a:p>
            <a:fld id="{E6B9617B-0E44-4381-B111-71228812115C}" type="slidenum">
              <a:rPr lang="nb-NO" smtClean="0"/>
              <a:t>4</a:t>
            </a:fld>
            <a:endParaRPr lang="nb-NO"/>
          </a:p>
        </p:txBody>
      </p:sp>
    </p:spTree>
    <p:extLst>
      <p:ext uri="{BB962C8B-B14F-4D97-AF65-F5344CB8AC3E}">
        <p14:creationId xmlns:p14="http://schemas.microsoft.com/office/powerpoint/2010/main" val="208066748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a:buFont typeface="Calibri" panose="020F0502020204030204" pitchFamily="34" charset="0"/>
              <a:buNone/>
            </a:pPr>
            <a:r>
              <a:rPr lang="nb-NO" altLang="nb-NO" sz="1100" b="1" dirty="0"/>
              <a:t>Tekst:</a:t>
            </a:r>
          </a:p>
          <a:p>
            <a:pPr marL="228600" indent="-228600">
              <a:buFont typeface="+mj-lt"/>
              <a:buAutoNum type="arabicPeriod"/>
            </a:pPr>
            <a:r>
              <a:rPr lang="nb-NO" altLang="nb-NO" sz="1100" dirty="0"/>
              <a:t>Tegn = </a:t>
            </a:r>
            <a:r>
              <a:rPr lang="nb-NO" altLang="nb-NO" sz="1100" b="1" dirty="0"/>
              <a:t>atferd</a:t>
            </a:r>
            <a:r>
              <a:rPr lang="nb-NO" altLang="nb-NO" sz="1100" dirty="0"/>
              <a:t> </a:t>
            </a:r>
          </a:p>
          <a:p>
            <a:pPr marL="228600" indent="-228600">
              <a:buFont typeface="+mj-lt"/>
              <a:buAutoNum type="arabicPeriod"/>
            </a:pPr>
            <a:r>
              <a:rPr lang="nb-NO" altLang="nb-NO" sz="1100" dirty="0"/>
              <a:t>Opptrer </a:t>
            </a:r>
            <a:r>
              <a:rPr lang="nb-NO" altLang="nb-NO" sz="1100" b="1" dirty="0"/>
              <a:t>tidlig</a:t>
            </a:r>
            <a:r>
              <a:rPr lang="nb-NO" altLang="nb-NO" sz="1100" dirty="0"/>
              <a:t> i varselfasen</a:t>
            </a:r>
          </a:p>
          <a:p>
            <a:pPr marL="228600" indent="-228600">
              <a:buFont typeface="+mj-lt"/>
              <a:buAutoNum type="arabicPeriod"/>
            </a:pPr>
            <a:r>
              <a:rPr lang="nb-NO" altLang="nb-NO" sz="1100" dirty="0"/>
              <a:t>Atferden må være </a:t>
            </a:r>
            <a:r>
              <a:rPr lang="nb-NO" altLang="nb-NO" sz="1100" b="1" dirty="0"/>
              <a:t>konkret </a:t>
            </a:r>
            <a:r>
              <a:rPr lang="nb-NO" altLang="nb-NO" sz="1100" dirty="0"/>
              <a:t>(enkel å oppdage / observere)</a:t>
            </a:r>
            <a:r>
              <a:rPr lang="nb-NO" altLang="nb-NO" sz="1100" b="1" dirty="0"/>
              <a:t> </a:t>
            </a:r>
            <a:r>
              <a:rPr lang="nb-NO" altLang="nb-NO" sz="1100" dirty="0"/>
              <a:t>og </a:t>
            </a:r>
            <a:r>
              <a:rPr lang="nb-NO" altLang="nb-NO" sz="1100" b="1" dirty="0"/>
              <a:t>spesifikk </a:t>
            </a:r>
            <a:r>
              <a:rPr lang="nb-NO" altLang="nb-NO" sz="1100" dirty="0"/>
              <a:t>(unik / pålitelig)</a:t>
            </a:r>
          </a:p>
          <a:p>
            <a:pPr marL="228600" indent="-228600">
              <a:buFont typeface="+mj-lt"/>
              <a:buAutoNum type="arabicPeriod"/>
            </a:pPr>
            <a:r>
              <a:rPr lang="nb-NO" altLang="nb-NO" sz="1100" dirty="0"/>
              <a:t>Bør helst gjenspeile noe uvanlig, et </a:t>
            </a:r>
            <a:r>
              <a:rPr lang="nb-NO" altLang="nb-NO" sz="1100" b="1" dirty="0"/>
              <a:t>avvik</a:t>
            </a:r>
            <a:r>
              <a:rPr lang="nb-NO" altLang="nb-NO" sz="1100" dirty="0"/>
              <a:t> fra en daglig rutine eller vane, slik at man kan sjekke daglig</a:t>
            </a:r>
          </a:p>
          <a:p>
            <a:pPr marL="228600" indent="-228600">
              <a:buFont typeface="+mj-lt"/>
              <a:buAutoNum type="arabicPeriod"/>
            </a:pPr>
            <a:r>
              <a:rPr lang="nb-NO" altLang="nb-NO" sz="1100" dirty="0"/>
              <a:t>Være</a:t>
            </a:r>
            <a:r>
              <a:rPr lang="nb-NO" altLang="nb-NO" sz="1100" b="1" dirty="0"/>
              <a:t> </a:t>
            </a:r>
            <a:r>
              <a:rPr lang="nb-NO" altLang="nb-NO" sz="1100" b="1" dirty="0" err="1"/>
              <a:t>spesifiserbar</a:t>
            </a:r>
            <a:endParaRPr lang="nb-NO" altLang="nb-NO" sz="1100" b="0" dirty="0"/>
          </a:p>
          <a:p>
            <a:pPr marL="628650" lvl="1" indent="-171450">
              <a:buFont typeface="Arial" panose="020B0604020202020204" pitchFamily="34" charset="0"/>
              <a:buChar char="•"/>
            </a:pPr>
            <a:r>
              <a:rPr lang="nb-NO" altLang="nb-NO" sz="1100" dirty="0"/>
              <a:t>Hvis atferden ikke er avvikende, kan </a:t>
            </a:r>
            <a:r>
              <a:rPr lang="nb-NO" altLang="nb-NO" sz="1100" i="1" dirty="0"/>
              <a:t>omfanget</a:t>
            </a:r>
            <a:r>
              <a:rPr lang="nb-NO" altLang="nb-NO" sz="1100" dirty="0"/>
              <a:t> eller </a:t>
            </a:r>
            <a:r>
              <a:rPr lang="nb-NO" altLang="nb-NO" sz="1100" i="1" dirty="0"/>
              <a:t>måten</a:t>
            </a:r>
            <a:r>
              <a:rPr lang="nb-NO" altLang="nb-NO" sz="1100" dirty="0"/>
              <a:t> å gjøre noe på være det. </a:t>
            </a:r>
          </a:p>
          <a:p>
            <a:pPr marL="628650" lvl="1" indent="-171450">
              <a:buFont typeface="Arial" panose="020B0604020202020204" pitchFamily="34" charset="0"/>
              <a:buChar char="•"/>
            </a:pPr>
            <a:r>
              <a:rPr lang="nb-NO" altLang="nb-NO" sz="1100" dirty="0"/>
              <a:t>Formuleres da som en regel </a:t>
            </a:r>
            <a:r>
              <a:rPr lang="nb-NO" altLang="nb-NO" sz="1100" i="1" dirty="0"/>
              <a:t>(se neste lysbilde)</a:t>
            </a:r>
            <a:endParaRPr lang="nb-NO" altLang="nb-NO" sz="110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nb-NO" sz="1100" dirty="0"/>
          </a:p>
          <a:p>
            <a:pPr marL="0" marR="0" lvl="0" indent="0" algn="l" defTabSz="914400" rtl="0" eaLnBrk="1" fontAlgn="auto" latinLnBrk="0" hangingPunct="1">
              <a:lnSpc>
                <a:spcPct val="100000"/>
              </a:lnSpc>
              <a:spcBef>
                <a:spcPts val="0"/>
              </a:spcBef>
              <a:spcAft>
                <a:spcPts val="0"/>
              </a:spcAft>
              <a:buClrTx/>
              <a:buSzTx/>
              <a:buFontTx/>
              <a:buNone/>
              <a:tabLst/>
              <a:defRPr/>
            </a:pPr>
            <a:r>
              <a:rPr lang="nb-NO" sz="1100" u="sng" dirty="0"/>
              <a:t>Ressurs for videre lesing: </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nb-NO" sz="1100" u="none" dirty="0"/>
              <a:t>K</a:t>
            </a:r>
            <a:r>
              <a:rPr lang="nb-NO" sz="1100" dirty="0"/>
              <a:t>ap. 16 i Skjelstad, 2021</a:t>
            </a:r>
          </a:p>
          <a:p>
            <a:pPr marL="0" marR="0" lvl="0" indent="0" algn="l" defTabSz="914400" rtl="0" eaLnBrk="1" fontAlgn="auto" latinLnBrk="0" hangingPunct="1">
              <a:lnSpc>
                <a:spcPct val="100000"/>
              </a:lnSpc>
              <a:spcBef>
                <a:spcPts val="0"/>
              </a:spcBef>
              <a:spcAft>
                <a:spcPts val="0"/>
              </a:spcAft>
              <a:buClrTx/>
              <a:buSzTx/>
              <a:buFontTx/>
              <a:buNone/>
              <a:tabLst/>
              <a:defRPr/>
            </a:pPr>
            <a:endParaRPr lang="nb-NO" sz="1100" dirty="0"/>
          </a:p>
          <a:p>
            <a:endParaRPr lang="nb-NO" sz="1100" dirty="0"/>
          </a:p>
        </p:txBody>
      </p:sp>
      <p:sp>
        <p:nvSpPr>
          <p:cNvPr id="4" name="Plassholder for lysbildenummer 3"/>
          <p:cNvSpPr>
            <a:spLocks noGrp="1"/>
          </p:cNvSpPr>
          <p:nvPr>
            <p:ph type="sldNum" sz="quarter" idx="10"/>
          </p:nvPr>
        </p:nvSpPr>
        <p:spPr/>
        <p:txBody>
          <a:bodyPr/>
          <a:lstStyle/>
          <a:p>
            <a:fld id="{5DA6FC46-1BDA-4C77-B4BA-10BAA3C0CB1D}" type="slidenum">
              <a:rPr lang="nb-NO" smtClean="0"/>
              <a:t>5</a:t>
            </a:fld>
            <a:endParaRPr lang="nb-NO"/>
          </a:p>
        </p:txBody>
      </p:sp>
    </p:spTree>
    <p:extLst>
      <p:ext uri="{BB962C8B-B14F-4D97-AF65-F5344CB8AC3E}">
        <p14:creationId xmlns:p14="http://schemas.microsoft.com/office/powerpoint/2010/main" val="73431735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indent="0">
              <a:buFontTx/>
              <a:buNone/>
            </a:pPr>
            <a:r>
              <a:rPr lang="nb-NO" sz="1100" b="0" i="1" dirty="0"/>
              <a:t>Les</a:t>
            </a:r>
            <a:r>
              <a:rPr lang="nb-NO" sz="1100" b="0" i="1" baseline="0" dirty="0"/>
              <a:t> opp noen eksempler på (</a:t>
            </a:r>
            <a:r>
              <a:rPr lang="nb-NO" sz="1100" b="0" i="1" baseline="0" dirty="0" err="1"/>
              <a:t>hypo</a:t>
            </a:r>
            <a:r>
              <a:rPr lang="nb-NO" sz="1100" b="0" i="1" baseline="0" dirty="0"/>
              <a:t>)maniske varseltegn på avvikende atferd og avvik formulert som regel.</a:t>
            </a:r>
            <a:endParaRPr lang="nb-NO" sz="1100" b="0" i="1" dirty="0"/>
          </a:p>
          <a:p>
            <a:pPr marL="0" indent="0">
              <a:buFontTx/>
              <a:buNone/>
            </a:pPr>
            <a:endParaRPr lang="nb-NO" sz="1100" b="1" dirty="0"/>
          </a:p>
          <a:p>
            <a:pPr marL="0" indent="0">
              <a:buFontTx/>
              <a:buNone/>
            </a:pPr>
            <a:r>
              <a:rPr lang="nb-NO" sz="1100" b="1" dirty="0"/>
              <a:t>Tekst:</a:t>
            </a:r>
          </a:p>
          <a:p>
            <a:pPr marL="0" indent="0">
              <a:buFontTx/>
              <a:buNone/>
            </a:pPr>
            <a:r>
              <a:rPr lang="nb-NO" sz="1100" dirty="0"/>
              <a:t>Det er viktig å understreke at dette er individuelle tegn som er unike for enkeltpersoner og som ikke kan generaliseres til andre. For at f.eks. «Trener før jobb» skal være et pålitelig tegn,</a:t>
            </a:r>
            <a:r>
              <a:rPr lang="nb-NO" sz="1100" baseline="0" dirty="0"/>
              <a:t> må dette kun være noe som skjer i varselfasen (og ev. i sykdomsfasen), men ikke i vedlikeholdsfasen.</a:t>
            </a:r>
            <a:endParaRPr lang="nb-NO" sz="1100" dirty="0"/>
          </a:p>
          <a:p>
            <a:pPr marL="0" indent="0">
              <a:buFontTx/>
              <a:buNone/>
            </a:pPr>
            <a:endParaRPr lang="nb-NO" sz="1100" dirty="0"/>
          </a:p>
          <a:p>
            <a:pPr marL="0" indent="0">
              <a:buFontTx/>
              <a:buNone/>
            </a:pPr>
            <a:r>
              <a:rPr lang="nb-NO" sz="1100" dirty="0"/>
              <a:t>Eksemplene i anførselstegn er formulert som regler</a:t>
            </a:r>
            <a:r>
              <a:rPr lang="nb-NO" sz="1100" baseline="0" dirty="0"/>
              <a:t>:</a:t>
            </a:r>
          </a:p>
          <a:p>
            <a:pPr marL="171450" indent="-171450">
              <a:buFontTx/>
              <a:buChar char="-"/>
            </a:pPr>
            <a:r>
              <a:rPr lang="nb-NO" sz="1100" baseline="0" dirty="0"/>
              <a:t>I det første eksempelet sover personen vanligvis 7,5-8 timer i vedlikeholdsfasen og pleier å duppe av på ettermiddagen ved lite søvn, i hvert fall etter to netter med lite søvn.</a:t>
            </a:r>
          </a:p>
          <a:p>
            <a:pPr marL="171450" indent="-171450">
              <a:buFontTx/>
              <a:buChar char="-"/>
            </a:pPr>
            <a:r>
              <a:rPr lang="nb-NO" sz="1100" baseline="0" dirty="0"/>
              <a:t>I eksempel to røyker personen vanligvis ikke mer enn fem sigaretter i hverdagen og noen ganger noe mer ved festlige anledninger.</a:t>
            </a:r>
          </a:p>
        </p:txBody>
      </p:sp>
      <p:sp>
        <p:nvSpPr>
          <p:cNvPr id="4" name="Plassholder for lysbildenummer 3"/>
          <p:cNvSpPr>
            <a:spLocks noGrp="1"/>
          </p:cNvSpPr>
          <p:nvPr>
            <p:ph type="sldNum" sz="quarter" idx="10"/>
          </p:nvPr>
        </p:nvSpPr>
        <p:spPr/>
        <p:txBody>
          <a:bodyPr/>
          <a:lstStyle/>
          <a:p>
            <a:fld id="{5DA6FC46-1BDA-4C77-B4BA-10BAA3C0CB1D}" type="slidenum">
              <a:rPr lang="nb-NO" smtClean="0"/>
              <a:t>6</a:t>
            </a:fld>
            <a:endParaRPr lang="nb-NO"/>
          </a:p>
        </p:txBody>
      </p:sp>
    </p:spTree>
    <p:extLst>
      <p:ext uri="{BB962C8B-B14F-4D97-AF65-F5344CB8AC3E}">
        <p14:creationId xmlns:p14="http://schemas.microsoft.com/office/powerpoint/2010/main" val="157820382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b-NO" sz="1100" b="0" i="1" dirty="0"/>
              <a:t>Les</a:t>
            </a:r>
            <a:r>
              <a:rPr lang="nb-NO" sz="1100" b="0" i="1" baseline="0" dirty="0"/>
              <a:t> opp noen eksempler på depressive varseltegn under avvikende atferd og spesifisering av avvik formulert som regel</a:t>
            </a:r>
            <a:endParaRPr lang="nb-NO" sz="1100" b="0" i="1" dirty="0"/>
          </a:p>
          <a:p>
            <a:endParaRPr lang="nb-NO" dirty="0"/>
          </a:p>
        </p:txBody>
      </p:sp>
      <p:sp>
        <p:nvSpPr>
          <p:cNvPr id="4" name="Plassholder for lysbildenummer 3"/>
          <p:cNvSpPr>
            <a:spLocks noGrp="1"/>
          </p:cNvSpPr>
          <p:nvPr>
            <p:ph type="sldNum" sz="quarter" idx="10"/>
          </p:nvPr>
        </p:nvSpPr>
        <p:spPr/>
        <p:txBody>
          <a:bodyPr/>
          <a:lstStyle/>
          <a:p>
            <a:fld id="{5DA6FC46-1BDA-4C77-B4BA-10BAA3C0CB1D}" type="slidenum">
              <a:rPr lang="nb-NO" smtClean="0"/>
              <a:t>7</a:t>
            </a:fld>
            <a:endParaRPr lang="nb-NO"/>
          </a:p>
        </p:txBody>
      </p:sp>
    </p:spTree>
    <p:extLst>
      <p:ext uri="{BB962C8B-B14F-4D97-AF65-F5344CB8AC3E}">
        <p14:creationId xmlns:p14="http://schemas.microsoft.com/office/powerpoint/2010/main" val="414102681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b-NO" altLang="nb-NO" sz="1100" b="0" i="1" dirty="0"/>
              <a:t>Tips</a:t>
            </a:r>
            <a:r>
              <a:rPr lang="nb-NO" altLang="nb-NO" sz="1100" b="0" i="1" baseline="0" dirty="0"/>
              <a:t> til områder hvor man kan finne varseltegn.</a:t>
            </a:r>
          </a:p>
          <a:p>
            <a:pPr marL="0" marR="0" lvl="0" indent="0" algn="l" defTabSz="914400" rtl="0" eaLnBrk="1" fontAlgn="auto" latinLnBrk="0" hangingPunct="1">
              <a:lnSpc>
                <a:spcPct val="100000"/>
              </a:lnSpc>
              <a:spcBef>
                <a:spcPts val="0"/>
              </a:spcBef>
              <a:spcAft>
                <a:spcPts val="0"/>
              </a:spcAft>
              <a:buClrTx/>
              <a:buSzTx/>
              <a:buFontTx/>
              <a:buNone/>
              <a:tabLst/>
              <a:defRPr/>
            </a:pPr>
            <a:endParaRPr lang="nb-NO" altLang="nb-NO" sz="1100" b="1" i="1" dirty="0"/>
          </a:p>
          <a:p>
            <a:pPr marL="0" marR="0" lvl="0" indent="0" algn="l" defTabSz="914400" rtl="0" eaLnBrk="1" fontAlgn="auto" latinLnBrk="0" hangingPunct="1">
              <a:lnSpc>
                <a:spcPct val="100000"/>
              </a:lnSpc>
              <a:spcBef>
                <a:spcPts val="0"/>
              </a:spcBef>
              <a:spcAft>
                <a:spcPts val="0"/>
              </a:spcAft>
              <a:buClrTx/>
              <a:buSzTx/>
              <a:buFontTx/>
              <a:buNone/>
              <a:tabLst/>
              <a:defRPr/>
            </a:pPr>
            <a:r>
              <a:rPr lang="nb-NO" altLang="nb-NO" sz="1100" u="sng" dirty="0"/>
              <a:t>Ressurs for</a:t>
            </a:r>
            <a:r>
              <a:rPr lang="nb-NO" altLang="nb-NO" sz="1100" u="sng" baseline="0" dirty="0"/>
              <a:t> videre lesing</a:t>
            </a:r>
            <a:r>
              <a:rPr lang="nb-NO" altLang="nb-NO" sz="1100" u="none" baseline="0" dirty="0"/>
              <a:t>: </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nb-NO" altLang="nb-NO" sz="1100" u="none" baseline="0" dirty="0"/>
              <a:t>K</a:t>
            </a:r>
            <a:r>
              <a:rPr lang="nb-NO" altLang="nb-NO" sz="1100" dirty="0"/>
              <a:t>ap. 16</a:t>
            </a:r>
            <a:r>
              <a:rPr lang="nb-NO" altLang="nb-NO" sz="1100" baseline="0" dirty="0"/>
              <a:t> i Skjelstad (2021) for flere eksempler</a:t>
            </a:r>
          </a:p>
          <a:p>
            <a:pPr marL="0" marR="0" lvl="0" indent="0" algn="l" defTabSz="914400" rtl="0" eaLnBrk="1" fontAlgn="auto" latinLnBrk="0" hangingPunct="1">
              <a:lnSpc>
                <a:spcPct val="100000"/>
              </a:lnSpc>
              <a:spcBef>
                <a:spcPts val="0"/>
              </a:spcBef>
              <a:spcAft>
                <a:spcPts val="0"/>
              </a:spcAft>
              <a:buClrTx/>
              <a:buSzTx/>
              <a:buFontTx/>
              <a:buNone/>
              <a:tabLst/>
              <a:defRPr/>
            </a:pPr>
            <a:endParaRPr lang="nb-NO" sz="1200" dirty="0"/>
          </a:p>
        </p:txBody>
      </p:sp>
      <p:sp>
        <p:nvSpPr>
          <p:cNvPr id="4" name="Plassholder for lysbildenummer 3"/>
          <p:cNvSpPr>
            <a:spLocks noGrp="1"/>
          </p:cNvSpPr>
          <p:nvPr>
            <p:ph type="sldNum" sz="quarter" idx="10"/>
          </p:nvPr>
        </p:nvSpPr>
        <p:spPr/>
        <p:txBody>
          <a:bodyPr/>
          <a:lstStyle/>
          <a:p>
            <a:fld id="{5DA6FC46-1BDA-4C77-B4BA-10BAA3C0CB1D}" type="slidenum">
              <a:rPr lang="nb-NO" smtClean="0"/>
              <a:t>8</a:t>
            </a:fld>
            <a:endParaRPr lang="nb-NO"/>
          </a:p>
        </p:txBody>
      </p:sp>
    </p:spTree>
    <p:extLst>
      <p:ext uri="{BB962C8B-B14F-4D97-AF65-F5344CB8AC3E}">
        <p14:creationId xmlns:p14="http://schemas.microsoft.com/office/powerpoint/2010/main" val="256512194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indent="0">
              <a:buFont typeface="Arial" panose="020B0604020202020204" pitchFamily="34" charset="0"/>
              <a:buNone/>
            </a:pPr>
            <a:r>
              <a:rPr lang="nb-NO" altLang="nb-NO" sz="1100" b="1" dirty="0"/>
              <a:t>Tekst:</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nb-NO" altLang="nb-NO" sz="1100" dirty="0"/>
              <a:t>Jo</a:t>
            </a:r>
            <a:r>
              <a:rPr lang="nb-NO" altLang="nb-NO" sz="1100" baseline="0" dirty="0"/>
              <a:t> mer alvorlig eller intens en affektiv tilstand er, desto dårligere klarer personen med bipolar lidelses å ivareta seg selv og desto større er behovet for ivaretakelse fra andre. Da trenger man et t</a:t>
            </a:r>
            <a:r>
              <a:rPr lang="nb-NO" altLang="nb-NO" sz="1100" dirty="0"/>
              <a:t>eam av støttespillere som kan fylle ulike roller. </a:t>
            </a:r>
          </a:p>
          <a:p>
            <a:pPr marL="171450" indent="-171450">
              <a:buFont typeface="Arial" panose="020B0604020202020204" pitchFamily="34" charset="0"/>
              <a:buChar char="•"/>
            </a:pPr>
            <a:r>
              <a:rPr lang="nb-NO" altLang="nb-NO" sz="1100" dirty="0"/>
              <a:t>En kriseplan er en beredskapsplan for affektive episoder og selvmordsfare med avtaler med</a:t>
            </a:r>
            <a:r>
              <a:rPr lang="nb-NO" altLang="nb-NO" sz="1100" baseline="0" dirty="0"/>
              <a:t> personen selv og andre om:</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b-NO" altLang="nb-NO" sz="1100" b="1" u="none" dirty="0"/>
              <a:t>hva som skal skje </a:t>
            </a:r>
            <a:r>
              <a:rPr lang="nb-NO" altLang="nb-NO" sz="1100" dirty="0"/>
              <a:t>(tiltak) </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b-NO" altLang="nb-NO" sz="1100" dirty="0"/>
              <a:t>og </a:t>
            </a:r>
            <a:r>
              <a:rPr lang="nb-NO" altLang="nb-NO" sz="1100" b="1" u="none" dirty="0"/>
              <a:t>hvem som gjør hva </a:t>
            </a:r>
            <a:r>
              <a:rPr lang="nb-NO" altLang="nb-NO" sz="1100" dirty="0"/>
              <a:t>(rollefordeling)</a:t>
            </a:r>
            <a:r>
              <a:rPr lang="nb-NO" sz="1100" dirty="0"/>
              <a:t> </a:t>
            </a:r>
          </a:p>
          <a:p>
            <a:pPr marL="1085850" marR="0" lvl="2" indent="-171450" algn="l" defTabSz="914400" rtl="0" eaLnBrk="1" fontAlgn="auto" latinLnBrk="0" hangingPunct="1">
              <a:lnSpc>
                <a:spcPct val="100000"/>
              </a:lnSpc>
              <a:spcBef>
                <a:spcPts val="0"/>
              </a:spcBef>
              <a:spcAft>
                <a:spcPts val="0"/>
              </a:spcAft>
              <a:buClrTx/>
              <a:buSzTx/>
              <a:buFontTx/>
              <a:buChar char="-"/>
              <a:tabLst/>
              <a:defRPr/>
            </a:pPr>
            <a:r>
              <a:rPr lang="nb-NO" sz="1100" dirty="0"/>
              <a:t>Personen selv må i dialog med andre finne ut </a:t>
            </a:r>
            <a:r>
              <a:rPr lang="nb-NO" sz="1100" baseline="0" dirty="0"/>
              <a:t>hvilke hjelpebehov vedkommende har ved affektive episoder. Det er f.eks. naturlig å ha mindre behov for at andre overtar ansvar hvis personen kun opplever hypomanier enn hvis personen opplever fulle manier.</a:t>
            </a:r>
          </a:p>
          <a:p>
            <a:pPr marL="1085850" marR="0" lvl="2" indent="-171450" algn="l" defTabSz="914400" rtl="0" eaLnBrk="1" fontAlgn="auto" latinLnBrk="0" hangingPunct="1">
              <a:lnSpc>
                <a:spcPct val="100000"/>
              </a:lnSpc>
              <a:spcBef>
                <a:spcPts val="0"/>
              </a:spcBef>
              <a:spcAft>
                <a:spcPts val="0"/>
              </a:spcAft>
              <a:buClrTx/>
              <a:buSzTx/>
              <a:buFontTx/>
              <a:buChar char="-"/>
              <a:tabLst/>
              <a:defRPr/>
            </a:pPr>
            <a:r>
              <a:rPr lang="nb-NO" altLang="nb-NO" sz="1100" dirty="0"/>
              <a:t>Personen velger selv sitt «</a:t>
            </a:r>
            <a:r>
              <a:rPr lang="nb-NO" altLang="nb-NO" sz="1100" dirty="0" err="1"/>
              <a:t>kjerneteam</a:t>
            </a:r>
            <a:r>
              <a:rPr lang="nb-NO" altLang="nb-NO" sz="1100" dirty="0"/>
              <a:t>» blant aktuelle hjelpere, dvs. de som skal involveres i utarbeidelsen av kriseplanen og ha viktige roller ved kriser. Dette bør helst være personer som personen selv har en relasjon til over tid, f.eks. pårørende, fastlege, helsepersonell i den kommunale helsetjenesten og behandler i spesialisthelsetjenesten. Andre kan personen gjøre avtaler med uten at de er en del av «kjerneteamet», som </a:t>
            </a:r>
            <a:r>
              <a:rPr lang="nb-NO" altLang="nb-NO" sz="1100" baseline="0" dirty="0"/>
              <a:t>venner eller </a:t>
            </a:r>
            <a:r>
              <a:rPr lang="nb-NO" altLang="nb-NO" sz="1100" dirty="0"/>
              <a:t>arbeidsgiver.</a:t>
            </a:r>
          </a:p>
          <a:p>
            <a:pPr marL="171450" indent="-171450">
              <a:buFont typeface="Arial" panose="020B0604020202020204" pitchFamily="34" charset="0"/>
              <a:buChar char="•"/>
            </a:pPr>
            <a:r>
              <a:rPr lang="nb-NO" altLang="nb-NO" sz="1100" dirty="0"/>
              <a:t>Kriseplanen deles med hjelperne</a:t>
            </a:r>
          </a:p>
          <a:p>
            <a:pPr marL="628650" marR="0" lvl="1" indent="-171450" algn="l" defTabSz="914400" rtl="0" eaLnBrk="1" fontAlgn="auto" latinLnBrk="0" hangingPunct="1">
              <a:lnSpc>
                <a:spcPct val="100000"/>
              </a:lnSpc>
              <a:spcBef>
                <a:spcPts val="0"/>
              </a:spcBef>
              <a:spcAft>
                <a:spcPts val="0"/>
              </a:spcAft>
              <a:buClrTx/>
              <a:buSzTx/>
              <a:buFontTx/>
              <a:buChar char="-"/>
              <a:tabLst/>
              <a:defRPr/>
            </a:pPr>
            <a:r>
              <a:rPr lang="nb-NO" altLang="nb-NO" sz="1100" dirty="0"/>
              <a:t>Ideelt</a:t>
            </a:r>
            <a:r>
              <a:rPr lang="nb-NO" altLang="nb-NO" sz="1100" baseline="0" dirty="0"/>
              <a:t> sett bør alle i kjerneteamet møtes for å avklare hvem som skal gjøre hva i ulike situasjoner. I forkant er det en stor fordel om personen selv og i dialog med andre har identifisert hvilke behov personen har i ulike situasjoner som kan oppstå. Man bør også snakke om hindringer for at planen tas i bruk og hvordan de kan løses. Om det ikke er mulig å samle alle i kjerneteamet, kan personen gjøre avtaler med hjelperne hver for seg.</a:t>
            </a:r>
            <a:r>
              <a:rPr lang="nb-NO" sz="1100" dirty="0"/>
              <a:t> </a:t>
            </a:r>
          </a:p>
          <a:p>
            <a:pPr marL="628650" marR="0" lvl="1" indent="-171450" algn="l" defTabSz="914400" rtl="0" eaLnBrk="1" fontAlgn="auto" latinLnBrk="0" hangingPunct="1">
              <a:lnSpc>
                <a:spcPct val="100000"/>
              </a:lnSpc>
              <a:spcBef>
                <a:spcPts val="0"/>
              </a:spcBef>
              <a:spcAft>
                <a:spcPts val="0"/>
              </a:spcAft>
              <a:buClrTx/>
              <a:buSzTx/>
              <a:buFontTx/>
              <a:buChar char="-"/>
              <a:tabLst/>
              <a:defRPr/>
            </a:pPr>
            <a:r>
              <a:rPr lang="nb-NO" sz="1100" dirty="0"/>
              <a:t>Alle i kjerneteamet får en kopi av planen og den bør skannes inn i journalen der personen mottar behandling (helseforetaket, fastlegen, kommunen). </a:t>
            </a:r>
            <a:endParaRPr lang="nb-NO" altLang="nb-NO" sz="1100" dirty="0"/>
          </a:p>
          <a:p>
            <a:pPr marL="171450" indent="-171450">
              <a:buFont typeface="Arial" panose="020B0604020202020204" pitchFamily="34" charset="0"/>
              <a:buChar char="•"/>
            </a:pPr>
            <a:r>
              <a:rPr lang="nb-NO" altLang="nb-NO" sz="1100" dirty="0"/>
              <a:t>Kriseplanen revideres typisk sjeldnere enn en forebyggelsesplan, f.eks. ved evaluering av hvordan planen fungerte etter en krise</a:t>
            </a:r>
          </a:p>
          <a:p>
            <a:pPr marL="628650" lvl="1" indent="-171450">
              <a:buFontTx/>
              <a:buChar char="-"/>
            </a:pPr>
            <a:r>
              <a:rPr lang="nb-NO" sz="1100" dirty="0"/>
              <a:t>En kriseplan inneholder stående avtaler med andre, mens en forebyggelsesplan er et personlig arbeidsdokument som kan revideres fortløpende.</a:t>
            </a:r>
            <a:endParaRPr lang="nb-NO" altLang="nb-NO" sz="1100" dirty="0"/>
          </a:p>
          <a:p>
            <a:pPr marL="171450" indent="-171450">
              <a:buFont typeface="Arial" panose="020B0604020202020204" pitchFamily="34" charset="0"/>
              <a:buChar char="•"/>
            </a:pPr>
            <a:r>
              <a:rPr lang="nb-NO" altLang="nb-NO" sz="1100" dirty="0"/>
              <a:t>For å få eierskap til planen bør personen selv helst koordinere utarbeidelsen. </a:t>
            </a:r>
          </a:p>
          <a:p>
            <a:pPr marL="628650" lvl="1" indent="-171450">
              <a:buFontTx/>
              <a:buChar char="-"/>
            </a:pPr>
            <a:r>
              <a:rPr lang="nb-NO" altLang="nb-NO" sz="1100" dirty="0"/>
              <a:t>Hvis personen syntes det er vanskelig, kan personen spørre en av hjelperne sine. </a:t>
            </a:r>
          </a:p>
          <a:p>
            <a:pPr marL="628650" lvl="1" indent="-171450">
              <a:buFontTx/>
              <a:buChar char="-"/>
            </a:pPr>
            <a:r>
              <a:rPr lang="nb-NO" altLang="nb-NO" sz="1100" dirty="0"/>
              <a:t>Faste behandlere har</a:t>
            </a:r>
            <a:r>
              <a:rPr lang="nb-NO" altLang="nb-NO" sz="1100" baseline="0" dirty="0"/>
              <a:t> også et eget ansvar for å ta initiativ til at det lages en kriseplan.</a:t>
            </a:r>
            <a:endParaRPr lang="nb-NO" altLang="nb-NO" sz="1100" dirty="0"/>
          </a:p>
          <a:p>
            <a:pPr marL="171450" indent="-171450">
              <a:buFont typeface="Arial" panose="020B0604020202020204" pitchFamily="34" charset="0"/>
              <a:buChar char="•"/>
            </a:pPr>
            <a:r>
              <a:rPr lang="nb-NO" altLang="nb-NO" sz="1100" dirty="0"/>
              <a:t>Planen lages når personen er stemningsstabil og har best selv- og sykdomsinnsikt. Bruk de gode tidene til å planlegge for de dårlige! Vær i forkant!</a:t>
            </a:r>
          </a:p>
          <a:p>
            <a:pPr marL="628650" marR="0" lvl="1" indent="-171450" algn="l" defTabSz="914400" rtl="0" eaLnBrk="1" fontAlgn="auto" latinLnBrk="0" hangingPunct="1">
              <a:lnSpc>
                <a:spcPct val="100000"/>
              </a:lnSpc>
              <a:spcBef>
                <a:spcPts val="0"/>
              </a:spcBef>
              <a:spcAft>
                <a:spcPts val="0"/>
              </a:spcAft>
              <a:buClrTx/>
              <a:buSzTx/>
              <a:buFontTx/>
              <a:buChar char="-"/>
              <a:tabLst/>
              <a:defRPr/>
            </a:pPr>
            <a:r>
              <a:rPr lang="nb-NO" sz="1100" dirty="0"/>
              <a:t>Kriseplanen utarbeides i</a:t>
            </a:r>
            <a:r>
              <a:rPr lang="nb-NO" sz="1100" baseline="0" dirty="0"/>
              <a:t> vedlikeholdsfasen.</a:t>
            </a:r>
            <a:r>
              <a:rPr lang="nb-NO" sz="1100" dirty="0"/>
              <a:t> </a:t>
            </a:r>
            <a:r>
              <a:rPr lang="nb-NO" sz="1100" baseline="0" dirty="0"/>
              <a: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nb-NO" sz="1100" dirty="0"/>
          </a:p>
          <a:p>
            <a:pPr marL="0" marR="0" lvl="0" indent="0" algn="l" defTabSz="914400" rtl="0" eaLnBrk="1" fontAlgn="auto" latinLnBrk="0" hangingPunct="1">
              <a:lnSpc>
                <a:spcPct val="100000"/>
              </a:lnSpc>
              <a:spcBef>
                <a:spcPts val="0"/>
              </a:spcBef>
              <a:spcAft>
                <a:spcPts val="0"/>
              </a:spcAft>
              <a:buClrTx/>
              <a:buSzTx/>
              <a:buFontTx/>
              <a:buNone/>
              <a:tabLst/>
              <a:defRPr/>
            </a:pPr>
            <a:r>
              <a:rPr lang="nb-NO" sz="1100" dirty="0"/>
              <a:t>En </a:t>
            </a:r>
            <a:r>
              <a:rPr lang="nb-NO" sz="1100" baseline="0" dirty="0"/>
              <a:t>kriseplan forutsetter samarbeid, og samarbeid forutsetter åpenhet. Det kan være utfordrende for personen selv å være åpen og samarbeide med andre om egen lidelse. </a:t>
            </a:r>
            <a:endParaRPr lang="nb-NO" sz="1100" b="1" baseline="0" dirty="0"/>
          </a:p>
        </p:txBody>
      </p:sp>
      <p:sp>
        <p:nvSpPr>
          <p:cNvPr id="4" name="Plassholder for lysbildenummer 3"/>
          <p:cNvSpPr>
            <a:spLocks noGrp="1"/>
          </p:cNvSpPr>
          <p:nvPr>
            <p:ph type="sldNum" sz="quarter" idx="10"/>
          </p:nvPr>
        </p:nvSpPr>
        <p:spPr/>
        <p:txBody>
          <a:bodyPr/>
          <a:lstStyle/>
          <a:p>
            <a:fld id="{E7731A26-88A6-489D-B41C-A5628C815B3A}" type="slidenum">
              <a:rPr lang="nb-NO" smtClean="0"/>
              <a:t>9</a:t>
            </a:fld>
            <a:endParaRPr lang="nb-NO"/>
          </a:p>
        </p:txBody>
      </p:sp>
    </p:spTree>
    <p:extLst>
      <p:ext uri="{BB962C8B-B14F-4D97-AF65-F5344CB8AC3E}">
        <p14:creationId xmlns:p14="http://schemas.microsoft.com/office/powerpoint/2010/main" val="74865986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tellysbilde">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172E71EA-8168-660E-39FB-6BE7744A8136}"/>
              </a:ext>
            </a:extLst>
          </p:cNvPr>
          <p:cNvSpPr>
            <a:spLocks noGrp="1"/>
          </p:cNvSpPr>
          <p:nvPr>
            <p:ph type="ctrTitle"/>
          </p:nvPr>
        </p:nvSpPr>
        <p:spPr>
          <a:xfrm>
            <a:off x="708917" y="2539251"/>
            <a:ext cx="10787757" cy="784830"/>
          </a:xfrm>
        </p:spPr>
        <p:txBody>
          <a:bodyPr anchor="t">
            <a:spAutoFit/>
          </a:bodyPr>
          <a:lstStyle>
            <a:lvl1pPr algn="ctr">
              <a:defRPr sz="5000"/>
            </a:lvl1pPr>
          </a:lstStyle>
          <a:p>
            <a:r>
              <a:rPr lang="nb-NO"/>
              <a:t>Klikk for å redigere tittelstil</a:t>
            </a:r>
            <a:endParaRPr lang="nb-NO" dirty="0"/>
          </a:p>
        </p:txBody>
      </p:sp>
      <p:sp>
        <p:nvSpPr>
          <p:cNvPr id="3" name="Undertittel 2">
            <a:extLst>
              <a:ext uri="{FF2B5EF4-FFF2-40B4-BE49-F238E27FC236}">
                <a16:creationId xmlns:a16="http://schemas.microsoft.com/office/drawing/2014/main" id="{47591051-CE28-551E-0CA9-6CA7FC440309}"/>
              </a:ext>
            </a:extLst>
          </p:cNvPr>
          <p:cNvSpPr>
            <a:spLocks noGrp="1"/>
          </p:cNvSpPr>
          <p:nvPr>
            <p:ph type="subTitle" idx="1"/>
          </p:nvPr>
        </p:nvSpPr>
        <p:spPr>
          <a:xfrm>
            <a:off x="708917" y="3602038"/>
            <a:ext cx="10787757" cy="507831"/>
          </a:xfrm>
        </p:spPr>
        <p:txBody>
          <a:bodyPr anchor="t">
            <a:spAutoFit/>
          </a:bodyPr>
          <a:lstStyle>
            <a:lvl1pPr marL="0" indent="0" algn="ctr">
              <a:buNone/>
              <a:defRPr sz="3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b-NO"/>
              <a:t>Klikk for å redigere undertittelstil i malen</a:t>
            </a:r>
            <a:endParaRPr lang="nb-NO" dirty="0"/>
          </a:p>
        </p:txBody>
      </p:sp>
      <p:sp>
        <p:nvSpPr>
          <p:cNvPr id="4" name="Plassholder for dato 3">
            <a:extLst>
              <a:ext uri="{FF2B5EF4-FFF2-40B4-BE49-F238E27FC236}">
                <a16:creationId xmlns:a16="http://schemas.microsoft.com/office/drawing/2014/main" id="{EA23440F-75BE-59B3-BF7A-B68DD94C9E67}"/>
              </a:ext>
            </a:extLst>
          </p:cNvPr>
          <p:cNvSpPr>
            <a:spLocks noGrp="1"/>
          </p:cNvSpPr>
          <p:nvPr>
            <p:ph type="dt" sz="half" idx="10"/>
          </p:nvPr>
        </p:nvSpPr>
        <p:spPr/>
        <p:txBody>
          <a:bodyPr/>
          <a:lstStyle/>
          <a:p>
            <a:fld id="{F704BA6C-77CC-4558-A15D-468918FB6B21}" type="datetimeFigureOut">
              <a:rPr lang="nb-NO" smtClean="0"/>
              <a:t>07.01.2025</a:t>
            </a:fld>
            <a:endParaRPr lang="nb-NO"/>
          </a:p>
        </p:txBody>
      </p:sp>
      <p:sp>
        <p:nvSpPr>
          <p:cNvPr id="5" name="Plassholder for bunntekst 4">
            <a:extLst>
              <a:ext uri="{FF2B5EF4-FFF2-40B4-BE49-F238E27FC236}">
                <a16:creationId xmlns:a16="http://schemas.microsoft.com/office/drawing/2014/main" id="{27221DE7-D239-AF86-B123-33B63C688A16}"/>
              </a:ext>
            </a:extLst>
          </p:cNvPr>
          <p:cNvSpPr>
            <a:spLocks noGrp="1"/>
          </p:cNvSpPr>
          <p:nvPr>
            <p:ph type="ftr" sz="quarter" idx="11"/>
          </p:nvPr>
        </p:nvSpPr>
        <p:spPr/>
        <p:txBody>
          <a:bodyPr/>
          <a:lstStyle/>
          <a:p>
            <a:endParaRPr lang="nb-NO"/>
          </a:p>
        </p:txBody>
      </p:sp>
      <p:sp>
        <p:nvSpPr>
          <p:cNvPr id="6" name="Plassholder for lysbildenummer 5">
            <a:extLst>
              <a:ext uri="{FF2B5EF4-FFF2-40B4-BE49-F238E27FC236}">
                <a16:creationId xmlns:a16="http://schemas.microsoft.com/office/drawing/2014/main" id="{A0D88F16-BC85-0B25-5BE4-954F83C8CB29}"/>
              </a:ext>
            </a:extLst>
          </p:cNvPr>
          <p:cNvSpPr>
            <a:spLocks noGrp="1"/>
          </p:cNvSpPr>
          <p:nvPr>
            <p:ph type="sldNum" sz="quarter" idx="12"/>
          </p:nvPr>
        </p:nvSpPr>
        <p:spPr/>
        <p:txBody>
          <a:bodyPr/>
          <a:lstStyle/>
          <a:p>
            <a:fld id="{54A9A845-FF8C-4CB9-9DEC-09D8B6D08222}" type="slidenum">
              <a:rPr lang="nb-NO" smtClean="0"/>
              <a:t>‹#›</a:t>
            </a:fld>
            <a:endParaRPr lang="nb-NO"/>
          </a:p>
        </p:txBody>
      </p:sp>
    </p:spTree>
    <p:extLst>
      <p:ext uri="{BB962C8B-B14F-4D97-AF65-F5344CB8AC3E}">
        <p14:creationId xmlns:p14="http://schemas.microsoft.com/office/powerpoint/2010/main" val="2074413958"/>
      </p:ext>
    </p:extLst>
  </p:cSld>
  <p:clrMapOvr>
    <a:masterClrMapping/>
  </p:clrMapOvr>
  <p:extLst>
    <p:ext uri="{DCECCB84-F9BA-43D5-87BE-67443E8EF086}">
      <p15:sldGuideLst xmlns:p15="http://schemas.microsoft.com/office/powerpoint/2012/main">
        <p15:guide id="3" orient="horz" pos="2160">
          <p15:clr>
            <a:srgbClr val="FBAE40"/>
          </p15:clr>
        </p15:guide>
        <p15:guide id="4" pos="3840">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tel og innho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3B782E4E-20C6-3B3E-EB15-C57119F5B339}"/>
              </a:ext>
            </a:extLst>
          </p:cNvPr>
          <p:cNvSpPr>
            <a:spLocks noGrp="1"/>
          </p:cNvSpPr>
          <p:nvPr>
            <p:ph type="title"/>
          </p:nvPr>
        </p:nvSpPr>
        <p:spPr>
          <a:xfrm>
            <a:off x="695325" y="549275"/>
            <a:ext cx="10515600" cy="701731"/>
          </a:xfrm>
        </p:spPr>
        <p:txBody>
          <a:bodyPr>
            <a:spAutoFit/>
          </a:bodyPr>
          <a:lstStyle>
            <a:lvl1pPr>
              <a:defRPr>
                <a:latin typeface="+mj-lt"/>
              </a:defRPr>
            </a:lvl1pPr>
          </a:lstStyle>
          <a:p>
            <a:r>
              <a:rPr lang="nb-NO"/>
              <a:t>Klikk for å redigere tittelstil</a:t>
            </a:r>
            <a:endParaRPr lang="nb-NO" dirty="0"/>
          </a:p>
        </p:txBody>
      </p:sp>
      <p:sp>
        <p:nvSpPr>
          <p:cNvPr id="3" name="Plassholder for innhold 2">
            <a:extLst>
              <a:ext uri="{FF2B5EF4-FFF2-40B4-BE49-F238E27FC236}">
                <a16:creationId xmlns:a16="http://schemas.microsoft.com/office/drawing/2014/main" id="{A6F8FD8F-32B6-0D81-90E4-04D6EB70F3C9}"/>
              </a:ext>
            </a:extLst>
          </p:cNvPr>
          <p:cNvSpPr>
            <a:spLocks noGrp="1"/>
          </p:cNvSpPr>
          <p:nvPr>
            <p:ph idx="1"/>
          </p:nvPr>
        </p:nvSpPr>
        <p:spPr>
          <a:xfrm>
            <a:off x="695325" y="1458686"/>
            <a:ext cx="10801350" cy="4850039"/>
          </a:xfrm>
        </p:spPr>
        <p:txBody>
          <a:bodyPr/>
          <a:lstStyle>
            <a:lvl1pPr marL="230400" indent="-230400">
              <a:lnSpc>
                <a:spcPct val="100000"/>
              </a:lnSpc>
              <a:tabLst/>
              <a:defRPr>
                <a:latin typeface="+mn-lt"/>
              </a:defRPr>
            </a:lvl1pPr>
            <a:lvl2pPr marL="684000" indent="-230400">
              <a:lnSpc>
                <a:spcPct val="100000"/>
              </a:lnSpc>
              <a:tabLst/>
              <a:defRPr>
                <a:latin typeface="+mn-lt"/>
              </a:defRPr>
            </a:lvl2pPr>
            <a:lvl3pPr marL="1144800" indent="-230400">
              <a:lnSpc>
                <a:spcPct val="100000"/>
              </a:lnSpc>
              <a:tabLst/>
              <a:defRPr>
                <a:latin typeface="+mn-lt"/>
              </a:defRPr>
            </a:lvl3pPr>
            <a:lvl4pPr marL="1598400" indent="-230400">
              <a:lnSpc>
                <a:spcPct val="100000"/>
              </a:lnSpc>
              <a:tabLst/>
              <a:defRPr>
                <a:latin typeface="+mn-lt"/>
              </a:defRPr>
            </a:lvl4pPr>
            <a:lvl5pPr marL="2059200" indent="-230400">
              <a:lnSpc>
                <a:spcPct val="100000"/>
              </a:lnSpc>
              <a:tabLst/>
              <a:defRPr>
                <a:latin typeface="+mn-lt"/>
              </a:defRPr>
            </a:lvl5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nb-NO" dirty="0"/>
          </a:p>
        </p:txBody>
      </p:sp>
      <p:sp>
        <p:nvSpPr>
          <p:cNvPr id="4" name="Plassholder for dato 3">
            <a:extLst>
              <a:ext uri="{FF2B5EF4-FFF2-40B4-BE49-F238E27FC236}">
                <a16:creationId xmlns:a16="http://schemas.microsoft.com/office/drawing/2014/main" id="{B485D520-2CEC-EBCC-9394-1D77CA8E4D4D}"/>
              </a:ext>
            </a:extLst>
          </p:cNvPr>
          <p:cNvSpPr>
            <a:spLocks noGrp="1"/>
          </p:cNvSpPr>
          <p:nvPr>
            <p:ph type="dt" sz="half" idx="10"/>
          </p:nvPr>
        </p:nvSpPr>
        <p:spPr/>
        <p:txBody>
          <a:bodyPr/>
          <a:lstStyle/>
          <a:p>
            <a:fld id="{F704BA6C-77CC-4558-A15D-468918FB6B21}" type="datetimeFigureOut">
              <a:rPr lang="nb-NO" smtClean="0"/>
              <a:t>07.01.2025</a:t>
            </a:fld>
            <a:endParaRPr lang="nb-NO"/>
          </a:p>
        </p:txBody>
      </p:sp>
      <p:sp>
        <p:nvSpPr>
          <p:cNvPr id="5" name="Plassholder for bunntekst 4">
            <a:extLst>
              <a:ext uri="{FF2B5EF4-FFF2-40B4-BE49-F238E27FC236}">
                <a16:creationId xmlns:a16="http://schemas.microsoft.com/office/drawing/2014/main" id="{7295B8B1-5F15-A46B-67DF-FCE5B43BFE7B}"/>
              </a:ext>
            </a:extLst>
          </p:cNvPr>
          <p:cNvSpPr>
            <a:spLocks noGrp="1"/>
          </p:cNvSpPr>
          <p:nvPr>
            <p:ph type="ftr" sz="quarter" idx="11"/>
          </p:nvPr>
        </p:nvSpPr>
        <p:spPr/>
        <p:txBody>
          <a:bodyPr/>
          <a:lstStyle/>
          <a:p>
            <a:endParaRPr lang="nb-NO"/>
          </a:p>
        </p:txBody>
      </p:sp>
      <p:sp>
        <p:nvSpPr>
          <p:cNvPr id="6" name="Plassholder for lysbildenummer 5">
            <a:extLst>
              <a:ext uri="{FF2B5EF4-FFF2-40B4-BE49-F238E27FC236}">
                <a16:creationId xmlns:a16="http://schemas.microsoft.com/office/drawing/2014/main" id="{3EA5C49C-8BE0-DB54-B514-A0E421498CA2}"/>
              </a:ext>
            </a:extLst>
          </p:cNvPr>
          <p:cNvSpPr>
            <a:spLocks noGrp="1"/>
          </p:cNvSpPr>
          <p:nvPr>
            <p:ph type="sldNum" sz="quarter" idx="12"/>
          </p:nvPr>
        </p:nvSpPr>
        <p:spPr/>
        <p:txBody>
          <a:bodyPr/>
          <a:lstStyle/>
          <a:p>
            <a:fld id="{54A9A845-FF8C-4CB9-9DEC-09D8B6D08222}" type="slidenum">
              <a:rPr lang="nb-NO" smtClean="0"/>
              <a:t>‹#›</a:t>
            </a:fld>
            <a:endParaRPr lang="nb-NO"/>
          </a:p>
        </p:txBody>
      </p:sp>
    </p:spTree>
    <p:extLst>
      <p:ext uri="{BB962C8B-B14F-4D97-AF65-F5344CB8AC3E}">
        <p14:creationId xmlns:p14="http://schemas.microsoft.com/office/powerpoint/2010/main" val="2673345063"/>
      </p:ext>
    </p:extLst>
  </p:cSld>
  <p:clrMapOvr>
    <a:masterClrMapping/>
  </p:clrMapOvr>
  <p:extLst>
    <p:ext uri="{DCECCB84-F9BA-43D5-87BE-67443E8EF086}">
      <p15:sldGuideLst xmlns:p15="http://schemas.microsoft.com/office/powerpoint/2012/main">
        <p15:guide id="3" orient="horz" pos="2160">
          <p15:clr>
            <a:srgbClr val="FBAE40"/>
          </p15:clr>
        </p15:guide>
        <p15:guide id="4" pos="3840">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reserve="1">
  <p:cSld name="Tomt">
    <p:spTree>
      <p:nvGrpSpPr>
        <p:cNvPr id="1" name=""/>
        <p:cNvGrpSpPr/>
        <p:nvPr/>
      </p:nvGrpSpPr>
      <p:grpSpPr>
        <a:xfrm>
          <a:off x="0" y="0"/>
          <a:ext cx="0" cy="0"/>
          <a:chOff x="0" y="0"/>
          <a:chExt cx="0" cy="0"/>
        </a:xfrm>
      </p:grpSpPr>
      <p:sp>
        <p:nvSpPr>
          <p:cNvPr id="2" name="Plassholder for dato 1">
            <a:extLst>
              <a:ext uri="{FF2B5EF4-FFF2-40B4-BE49-F238E27FC236}">
                <a16:creationId xmlns:a16="http://schemas.microsoft.com/office/drawing/2014/main" id="{F372D077-485F-51B8-C2F2-A849D6DB385F}"/>
              </a:ext>
            </a:extLst>
          </p:cNvPr>
          <p:cNvSpPr>
            <a:spLocks noGrp="1"/>
          </p:cNvSpPr>
          <p:nvPr>
            <p:ph type="dt" sz="half" idx="10"/>
          </p:nvPr>
        </p:nvSpPr>
        <p:spPr/>
        <p:txBody>
          <a:bodyPr/>
          <a:lstStyle/>
          <a:p>
            <a:fld id="{F704BA6C-77CC-4558-A15D-468918FB6B21}" type="datetimeFigureOut">
              <a:rPr lang="nb-NO" smtClean="0"/>
              <a:t>07.01.2025</a:t>
            </a:fld>
            <a:endParaRPr lang="nb-NO"/>
          </a:p>
        </p:txBody>
      </p:sp>
      <p:sp>
        <p:nvSpPr>
          <p:cNvPr id="3" name="Plassholder for bunntekst 2">
            <a:extLst>
              <a:ext uri="{FF2B5EF4-FFF2-40B4-BE49-F238E27FC236}">
                <a16:creationId xmlns:a16="http://schemas.microsoft.com/office/drawing/2014/main" id="{2A20D38E-FCBA-89D7-5CDA-6D3C87F1689E}"/>
              </a:ext>
            </a:extLst>
          </p:cNvPr>
          <p:cNvSpPr>
            <a:spLocks noGrp="1"/>
          </p:cNvSpPr>
          <p:nvPr>
            <p:ph type="ftr" sz="quarter" idx="11"/>
          </p:nvPr>
        </p:nvSpPr>
        <p:spPr/>
        <p:txBody>
          <a:bodyPr/>
          <a:lstStyle/>
          <a:p>
            <a:endParaRPr lang="nb-NO"/>
          </a:p>
        </p:txBody>
      </p:sp>
      <p:sp>
        <p:nvSpPr>
          <p:cNvPr id="4" name="Plassholder for lysbildenummer 3">
            <a:extLst>
              <a:ext uri="{FF2B5EF4-FFF2-40B4-BE49-F238E27FC236}">
                <a16:creationId xmlns:a16="http://schemas.microsoft.com/office/drawing/2014/main" id="{BB43FF92-6591-419A-CA4D-385125EBDEB2}"/>
              </a:ext>
            </a:extLst>
          </p:cNvPr>
          <p:cNvSpPr>
            <a:spLocks noGrp="1"/>
          </p:cNvSpPr>
          <p:nvPr>
            <p:ph type="sldNum" sz="quarter" idx="12"/>
          </p:nvPr>
        </p:nvSpPr>
        <p:spPr/>
        <p:txBody>
          <a:bodyPr/>
          <a:lstStyle/>
          <a:p>
            <a:fld id="{54A9A845-FF8C-4CB9-9DEC-09D8B6D08222}" type="slidenum">
              <a:rPr lang="nb-NO" smtClean="0"/>
              <a:t>‹#›</a:t>
            </a:fld>
            <a:endParaRPr lang="nb-NO"/>
          </a:p>
        </p:txBody>
      </p:sp>
    </p:spTree>
    <p:extLst>
      <p:ext uri="{BB962C8B-B14F-4D97-AF65-F5344CB8AC3E}">
        <p14:creationId xmlns:p14="http://schemas.microsoft.com/office/powerpoint/2010/main" val="25197875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1_Tittel og innhold">
    <p:spTree>
      <p:nvGrpSpPr>
        <p:cNvPr id="1" name=""/>
        <p:cNvGrpSpPr/>
        <p:nvPr/>
      </p:nvGrpSpPr>
      <p:grpSpPr>
        <a:xfrm>
          <a:off x="0" y="0"/>
          <a:ext cx="0" cy="0"/>
          <a:chOff x="0" y="0"/>
          <a:chExt cx="0" cy="0"/>
        </a:xfrm>
      </p:grpSpPr>
      <p:sp>
        <p:nvSpPr>
          <p:cNvPr id="3" name="Plassholder for innhold 2">
            <a:extLst>
              <a:ext uri="{FF2B5EF4-FFF2-40B4-BE49-F238E27FC236}">
                <a16:creationId xmlns:a16="http://schemas.microsoft.com/office/drawing/2014/main" id="{A6F8FD8F-32B6-0D81-90E4-04D6EB70F3C9}"/>
              </a:ext>
            </a:extLst>
          </p:cNvPr>
          <p:cNvSpPr>
            <a:spLocks noGrp="1"/>
          </p:cNvSpPr>
          <p:nvPr>
            <p:ph idx="1"/>
          </p:nvPr>
        </p:nvSpPr>
        <p:spPr>
          <a:xfrm>
            <a:off x="695325" y="549275"/>
            <a:ext cx="10801350" cy="4850039"/>
          </a:xfrm>
        </p:spPr>
        <p:txBody>
          <a:bodyPr anchor="t"/>
          <a:lstStyle>
            <a:lvl1pPr marL="0" indent="0">
              <a:lnSpc>
                <a:spcPct val="100000"/>
              </a:lnSpc>
              <a:buNone/>
              <a:tabLst/>
              <a:defRPr/>
            </a:lvl1pPr>
            <a:lvl2pPr marL="270000" indent="0">
              <a:lnSpc>
                <a:spcPct val="100000"/>
              </a:lnSpc>
              <a:buNone/>
              <a:tabLst/>
              <a:defRPr/>
            </a:lvl2pPr>
            <a:lvl3pPr marL="540000" indent="0">
              <a:lnSpc>
                <a:spcPct val="100000"/>
              </a:lnSpc>
              <a:buNone/>
              <a:tabLst/>
              <a:defRPr/>
            </a:lvl3pPr>
            <a:lvl4pPr marL="719137" indent="0">
              <a:lnSpc>
                <a:spcPct val="100000"/>
              </a:lnSpc>
              <a:buNone/>
              <a:tabLst/>
              <a:defRPr/>
            </a:lvl4pPr>
            <a:lvl5pPr marL="898525" indent="0">
              <a:lnSpc>
                <a:spcPct val="100000"/>
              </a:lnSpc>
              <a:buNone/>
              <a:tabLst/>
              <a:defRPr/>
            </a:lvl5pPr>
          </a:lstStyle>
          <a:p>
            <a:pPr lvl="0"/>
            <a:r>
              <a:rPr lang="nb-NO"/>
              <a:t>Klikk for å redigere tekststiler i malen</a:t>
            </a:r>
          </a:p>
        </p:txBody>
      </p:sp>
      <p:sp>
        <p:nvSpPr>
          <p:cNvPr id="4" name="Plassholder for dato 3">
            <a:extLst>
              <a:ext uri="{FF2B5EF4-FFF2-40B4-BE49-F238E27FC236}">
                <a16:creationId xmlns:a16="http://schemas.microsoft.com/office/drawing/2014/main" id="{B485D520-2CEC-EBCC-9394-1D77CA8E4D4D}"/>
              </a:ext>
            </a:extLst>
          </p:cNvPr>
          <p:cNvSpPr>
            <a:spLocks noGrp="1"/>
          </p:cNvSpPr>
          <p:nvPr>
            <p:ph type="dt" sz="half" idx="10"/>
          </p:nvPr>
        </p:nvSpPr>
        <p:spPr/>
        <p:txBody>
          <a:bodyPr/>
          <a:lstStyle/>
          <a:p>
            <a:fld id="{F704BA6C-77CC-4558-A15D-468918FB6B21}" type="datetimeFigureOut">
              <a:rPr lang="nb-NO" smtClean="0"/>
              <a:t>07.01.2025</a:t>
            </a:fld>
            <a:endParaRPr lang="nb-NO"/>
          </a:p>
        </p:txBody>
      </p:sp>
      <p:sp>
        <p:nvSpPr>
          <p:cNvPr id="5" name="Plassholder for bunntekst 4">
            <a:extLst>
              <a:ext uri="{FF2B5EF4-FFF2-40B4-BE49-F238E27FC236}">
                <a16:creationId xmlns:a16="http://schemas.microsoft.com/office/drawing/2014/main" id="{7295B8B1-5F15-A46B-67DF-FCE5B43BFE7B}"/>
              </a:ext>
            </a:extLst>
          </p:cNvPr>
          <p:cNvSpPr>
            <a:spLocks noGrp="1"/>
          </p:cNvSpPr>
          <p:nvPr>
            <p:ph type="ftr" sz="quarter" idx="11"/>
          </p:nvPr>
        </p:nvSpPr>
        <p:spPr/>
        <p:txBody>
          <a:bodyPr/>
          <a:lstStyle/>
          <a:p>
            <a:endParaRPr lang="nb-NO"/>
          </a:p>
        </p:txBody>
      </p:sp>
      <p:sp>
        <p:nvSpPr>
          <p:cNvPr id="6" name="Plassholder for lysbildenummer 5">
            <a:extLst>
              <a:ext uri="{FF2B5EF4-FFF2-40B4-BE49-F238E27FC236}">
                <a16:creationId xmlns:a16="http://schemas.microsoft.com/office/drawing/2014/main" id="{3EA5C49C-8BE0-DB54-B514-A0E421498CA2}"/>
              </a:ext>
            </a:extLst>
          </p:cNvPr>
          <p:cNvSpPr>
            <a:spLocks noGrp="1"/>
          </p:cNvSpPr>
          <p:nvPr>
            <p:ph type="sldNum" sz="quarter" idx="12"/>
          </p:nvPr>
        </p:nvSpPr>
        <p:spPr/>
        <p:txBody>
          <a:bodyPr/>
          <a:lstStyle/>
          <a:p>
            <a:fld id="{54A9A845-FF8C-4CB9-9DEC-09D8B6D08222}" type="slidenum">
              <a:rPr lang="nb-NO" smtClean="0"/>
              <a:t>‹#›</a:t>
            </a:fld>
            <a:endParaRPr lang="nb-NO"/>
          </a:p>
        </p:txBody>
      </p:sp>
    </p:spTree>
    <p:extLst>
      <p:ext uri="{BB962C8B-B14F-4D97-AF65-F5344CB8AC3E}">
        <p14:creationId xmlns:p14="http://schemas.microsoft.com/office/powerpoint/2010/main" val="2615931570"/>
      </p:ext>
    </p:extLst>
  </p:cSld>
  <p:clrMapOvr>
    <a:masterClrMapping/>
  </p:clrMapOvr>
  <p:extLst>
    <p:ext uri="{DCECCB84-F9BA-43D5-87BE-67443E8EF086}">
      <p15:sldGuideLst xmlns:p15="http://schemas.microsoft.com/office/powerpoint/2012/main">
        <p15:guide id="3" orient="horz" pos="2160">
          <p15:clr>
            <a:srgbClr val="FBAE40"/>
          </p15:clr>
        </p15:guide>
        <p15:guide id="4" pos="3840">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cSld name="Bare tittel">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926B828C-667A-2B13-8511-E33CD7FCC6CE}"/>
              </a:ext>
            </a:extLst>
          </p:cNvPr>
          <p:cNvSpPr>
            <a:spLocks noGrp="1"/>
          </p:cNvSpPr>
          <p:nvPr>
            <p:ph type="title"/>
          </p:nvPr>
        </p:nvSpPr>
        <p:spPr/>
        <p:txBody>
          <a:bodyPr/>
          <a:lstStyle/>
          <a:p>
            <a:r>
              <a:rPr lang="nb-NO"/>
              <a:t>Klikk for å redigere tittelstil</a:t>
            </a:r>
          </a:p>
        </p:txBody>
      </p:sp>
      <p:sp>
        <p:nvSpPr>
          <p:cNvPr id="3" name="Plassholder for dato 2">
            <a:extLst>
              <a:ext uri="{FF2B5EF4-FFF2-40B4-BE49-F238E27FC236}">
                <a16:creationId xmlns:a16="http://schemas.microsoft.com/office/drawing/2014/main" id="{F0FF130D-7310-4E41-72A9-6B33710E1077}"/>
              </a:ext>
            </a:extLst>
          </p:cNvPr>
          <p:cNvSpPr>
            <a:spLocks noGrp="1"/>
          </p:cNvSpPr>
          <p:nvPr>
            <p:ph type="dt" sz="half" idx="10"/>
          </p:nvPr>
        </p:nvSpPr>
        <p:spPr/>
        <p:txBody>
          <a:bodyPr/>
          <a:lstStyle/>
          <a:p>
            <a:fld id="{F704BA6C-77CC-4558-A15D-468918FB6B21}" type="datetimeFigureOut">
              <a:rPr lang="nb-NO" smtClean="0"/>
              <a:t>07.01.2025</a:t>
            </a:fld>
            <a:endParaRPr lang="nb-NO"/>
          </a:p>
        </p:txBody>
      </p:sp>
      <p:sp>
        <p:nvSpPr>
          <p:cNvPr id="4" name="Plassholder for bunntekst 3">
            <a:extLst>
              <a:ext uri="{FF2B5EF4-FFF2-40B4-BE49-F238E27FC236}">
                <a16:creationId xmlns:a16="http://schemas.microsoft.com/office/drawing/2014/main" id="{3DF81875-1D92-BACC-D2B6-A79607DF495F}"/>
              </a:ext>
            </a:extLst>
          </p:cNvPr>
          <p:cNvSpPr>
            <a:spLocks noGrp="1"/>
          </p:cNvSpPr>
          <p:nvPr>
            <p:ph type="ftr" sz="quarter" idx="11"/>
          </p:nvPr>
        </p:nvSpPr>
        <p:spPr/>
        <p:txBody>
          <a:bodyPr/>
          <a:lstStyle/>
          <a:p>
            <a:endParaRPr lang="nb-NO"/>
          </a:p>
        </p:txBody>
      </p:sp>
      <p:sp>
        <p:nvSpPr>
          <p:cNvPr id="5" name="Plassholder for lysbildenummer 4">
            <a:extLst>
              <a:ext uri="{FF2B5EF4-FFF2-40B4-BE49-F238E27FC236}">
                <a16:creationId xmlns:a16="http://schemas.microsoft.com/office/drawing/2014/main" id="{E551865E-5970-15E9-F084-9F6A684852E9}"/>
              </a:ext>
            </a:extLst>
          </p:cNvPr>
          <p:cNvSpPr>
            <a:spLocks noGrp="1"/>
          </p:cNvSpPr>
          <p:nvPr>
            <p:ph type="sldNum" sz="quarter" idx="12"/>
          </p:nvPr>
        </p:nvSpPr>
        <p:spPr/>
        <p:txBody>
          <a:bodyPr/>
          <a:lstStyle/>
          <a:p>
            <a:fld id="{54A9A845-FF8C-4CB9-9DEC-09D8B6D08222}" type="slidenum">
              <a:rPr lang="nb-NO" smtClean="0"/>
              <a:t>‹#›</a:t>
            </a:fld>
            <a:endParaRPr lang="nb-NO"/>
          </a:p>
        </p:txBody>
      </p:sp>
    </p:spTree>
    <p:extLst>
      <p:ext uri="{BB962C8B-B14F-4D97-AF65-F5344CB8AC3E}">
        <p14:creationId xmlns:p14="http://schemas.microsoft.com/office/powerpoint/2010/main" val="2006528303"/>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jp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7">
            <a:lum/>
          </a:blip>
          <a:srcRect/>
          <a:stretch>
            <a:fillRect/>
          </a:stretch>
        </a:blipFill>
        <a:effectLst/>
      </p:bgPr>
    </p:bg>
    <p:spTree>
      <p:nvGrpSpPr>
        <p:cNvPr id="1" name=""/>
        <p:cNvGrpSpPr/>
        <p:nvPr/>
      </p:nvGrpSpPr>
      <p:grpSpPr>
        <a:xfrm>
          <a:off x="0" y="0"/>
          <a:ext cx="0" cy="0"/>
          <a:chOff x="0" y="0"/>
          <a:chExt cx="0" cy="0"/>
        </a:xfrm>
      </p:grpSpPr>
      <p:sp>
        <p:nvSpPr>
          <p:cNvPr id="2" name="Plassholder for tittel 1">
            <a:extLst>
              <a:ext uri="{FF2B5EF4-FFF2-40B4-BE49-F238E27FC236}">
                <a16:creationId xmlns:a16="http://schemas.microsoft.com/office/drawing/2014/main" id="{6ECC6684-877A-9278-8088-E8E973FC6EC7}"/>
              </a:ext>
            </a:extLst>
          </p:cNvPr>
          <p:cNvSpPr>
            <a:spLocks noGrp="1"/>
          </p:cNvSpPr>
          <p:nvPr>
            <p:ph type="title"/>
          </p:nvPr>
        </p:nvSpPr>
        <p:spPr>
          <a:xfrm>
            <a:off x="695325" y="549275"/>
            <a:ext cx="10801350" cy="701731"/>
          </a:xfrm>
          <a:prstGeom prst="rect">
            <a:avLst/>
          </a:prstGeom>
        </p:spPr>
        <p:txBody>
          <a:bodyPr vert="horz" lIns="91440" tIns="45720" rIns="91440" bIns="45720" rtlCol="0" anchor="t">
            <a:spAutoFit/>
          </a:bodyPr>
          <a:lstStyle/>
          <a:p>
            <a:r>
              <a:rPr lang="nb-NO" dirty="0"/>
              <a:t>Klikk for å redigere tittelstil</a:t>
            </a:r>
          </a:p>
        </p:txBody>
      </p:sp>
      <p:sp>
        <p:nvSpPr>
          <p:cNvPr id="3" name="Plassholder for tekst 2">
            <a:extLst>
              <a:ext uri="{FF2B5EF4-FFF2-40B4-BE49-F238E27FC236}">
                <a16:creationId xmlns:a16="http://schemas.microsoft.com/office/drawing/2014/main" id="{6EB5C898-E3CE-C9F8-A6EA-5E6823139091}"/>
              </a:ext>
            </a:extLst>
          </p:cNvPr>
          <p:cNvSpPr>
            <a:spLocks noGrp="1"/>
          </p:cNvSpPr>
          <p:nvPr>
            <p:ph type="body" idx="1"/>
          </p:nvPr>
        </p:nvSpPr>
        <p:spPr>
          <a:xfrm>
            <a:off x="695325" y="1825625"/>
            <a:ext cx="10801350" cy="4483100"/>
          </a:xfrm>
          <a:prstGeom prst="rect">
            <a:avLst/>
          </a:prstGeom>
        </p:spPr>
        <p:txBody>
          <a:bodyPr vert="horz" lIns="91440" tIns="45720" rIns="91440" bIns="45720" rtlCol="0" anchor="b">
            <a:normAutofit/>
          </a:bodyPr>
          <a:lstStyle/>
          <a:p>
            <a:pPr lvl="0"/>
            <a:r>
              <a:rPr lang="nb-NO" dirty="0"/>
              <a:t>Klikk for å redigere tekststiler i malen</a:t>
            </a:r>
          </a:p>
          <a:p>
            <a:pPr lvl="1"/>
            <a:r>
              <a:rPr lang="nb-NO" dirty="0"/>
              <a:t>Andre nivå</a:t>
            </a:r>
          </a:p>
          <a:p>
            <a:pPr lvl="2"/>
            <a:r>
              <a:rPr lang="nb-NO" dirty="0"/>
              <a:t>Tredje nivå</a:t>
            </a:r>
          </a:p>
          <a:p>
            <a:pPr lvl="3"/>
            <a:r>
              <a:rPr lang="nb-NO" dirty="0"/>
              <a:t>Fjerde nivå</a:t>
            </a:r>
          </a:p>
          <a:p>
            <a:pPr lvl="4"/>
            <a:r>
              <a:rPr lang="nb-NO" dirty="0"/>
              <a:t>Femte nivå</a:t>
            </a:r>
          </a:p>
        </p:txBody>
      </p:sp>
      <p:sp>
        <p:nvSpPr>
          <p:cNvPr id="4" name="Plassholder for dato 3">
            <a:extLst>
              <a:ext uri="{FF2B5EF4-FFF2-40B4-BE49-F238E27FC236}">
                <a16:creationId xmlns:a16="http://schemas.microsoft.com/office/drawing/2014/main" id="{3624C128-FDA5-92FB-C6B5-A0C5050B9374}"/>
              </a:ext>
            </a:extLst>
          </p:cNvPr>
          <p:cNvSpPr>
            <a:spLocks noGrp="1"/>
          </p:cNvSpPr>
          <p:nvPr>
            <p:ph type="dt" sz="half" idx="2"/>
          </p:nvPr>
        </p:nvSpPr>
        <p:spPr>
          <a:xfrm>
            <a:off x="695325" y="6356350"/>
            <a:ext cx="2886075" cy="365125"/>
          </a:xfrm>
          <a:prstGeom prst="rect">
            <a:avLst/>
          </a:prstGeom>
        </p:spPr>
        <p:txBody>
          <a:bodyPr vert="horz" lIns="91440" tIns="45720" rIns="91440" bIns="45720" rtlCol="0" anchor="ctr"/>
          <a:lstStyle>
            <a:lvl1pPr algn="l">
              <a:defRPr sz="1200" b="0" i="0">
                <a:solidFill>
                  <a:srgbClr val="003087"/>
                </a:solidFill>
                <a:latin typeface="Calibri Light" panose="020F0302020204030204" pitchFamily="34" charset="0"/>
                <a:cs typeface="Calibri Light" panose="020F0302020204030204" pitchFamily="34" charset="0"/>
              </a:defRPr>
            </a:lvl1pPr>
          </a:lstStyle>
          <a:p>
            <a:fld id="{F704BA6C-77CC-4558-A15D-468918FB6B21}" type="datetimeFigureOut">
              <a:rPr lang="nb-NO" smtClean="0"/>
              <a:t>07.01.2025</a:t>
            </a:fld>
            <a:endParaRPr lang="nb-NO"/>
          </a:p>
        </p:txBody>
      </p:sp>
      <p:sp>
        <p:nvSpPr>
          <p:cNvPr id="5" name="Plassholder for bunntekst 4">
            <a:extLst>
              <a:ext uri="{FF2B5EF4-FFF2-40B4-BE49-F238E27FC236}">
                <a16:creationId xmlns:a16="http://schemas.microsoft.com/office/drawing/2014/main" id="{2EA12348-7B39-A9C6-4634-187F2982537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b="0" i="0">
                <a:solidFill>
                  <a:srgbClr val="003087"/>
                </a:solidFill>
                <a:latin typeface="Calibri Light" panose="020F0302020204030204" pitchFamily="34" charset="0"/>
                <a:cs typeface="Calibri Light" panose="020F0302020204030204" pitchFamily="34" charset="0"/>
              </a:defRPr>
            </a:lvl1pPr>
          </a:lstStyle>
          <a:p>
            <a:endParaRPr lang="nb-NO"/>
          </a:p>
        </p:txBody>
      </p:sp>
      <p:sp>
        <p:nvSpPr>
          <p:cNvPr id="6" name="Plassholder for lysbildenummer 5">
            <a:extLst>
              <a:ext uri="{FF2B5EF4-FFF2-40B4-BE49-F238E27FC236}">
                <a16:creationId xmlns:a16="http://schemas.microsoft.com/office/drawing/2014/main" id="{B7E4A3F7-3796-5872-9716-D7A5562B0E65}"/>
              </a:ext>
            </a:extLst>
          </p:cNvPr>
          <p:cNvSpPr>
            <a:spLocks noGrp="1"/>
          </p:cNvSpPr>
          <p:nvPr>
            <p:ph type="sldNum" sz="quarter" idx="4"/>
          </p:nvPr>
        </p:nvSpPr>
        <p:spPr>
          <a:xfrm>
            <a:off x="8610599" y="6356350"/>
            <a:ext cx="2886075" cy="365125"/>
          </a:xfrm>
          <a:prstGeom prst="rect">
            <a:avLst/>
          </a:prstGeom>
        </p:spPr>
        <p:txBody>
          <a:bodyPr vert="horz" lIns="91440" tIns="45720" rIns="91440" bIns="45720" rtlCol="0" anchor="ctr"/>
          <a:lstStyle>
            <a:lvl1pPr algn="r">
              <a:defRPr sz="1200" b="0" i="0">
                <a:solidFill>
                  <a:srgbClr val="003087"/>
                </a:solidFill>
                <a:latin typeface="Calibri Light" panose="020F0302020204030204" pitchFamily="34" charset="0"/>
                <a:cs typeface="Calibri Light" panose="020F0302020204030204" pitchFamily="34" charset="0"/>
              </a:defRPr>
            </a:lvl1pPr>
          </a:lstStyle>
          <a:p>
            <a:fld id="{54A9A845-FF8C-4CB9-9DEC-09D8B6D08222}" type="slidenum">
              <a:rPr lang="nb-NO" smtClean="0"/>
              <a:t>‹#›</a:t>
            </a:fld>
            <a:endParaRPr lang="nb-NO"/>
          </a:p>
        </p:txBody>
      </p:sp>
    </p:spTree>
    <p:extLst>
      <p:ext uri="{BB962C8B-B14F-4D97-AF65-F5344CB8AC3E}">
        <p14:creationId xmlns:p14="http://schemas.microsoft.com/office/powerpoint/2010/main" val="2495943593"/>
      </p:ext>
    </p:extLst>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81" r:id="rId5"/>
  </p:sldLayoutIdLst>
  <p:txStyles>
    <p:titleStyle>
      <a:lvl1pPr algn="l" defTabSz="914400" rtl="0" eaLnBrk="1" latinLnBrk="0" hangingPunct="1">
        <a:lnSpc>
          <a:spcPct val="90000"/>
        </a:lnSpc>
        <a:spcBef>
          <a:spcPct val="0"/>
        </a:spcBef>
        <a:buNone/>
        <a:defRPr sz="4400" b="0" i="0" kern="1200">
          <a:solidFill>
            <a:srgbClr val="003087"/>
          </a:solidFill>
          <a:latin typeface="Calibri Light" panose="020F0302020204030204" pitchFamily="34" charset="0"/>
          <a:ea typeface="+mj-ea"/>
          <a:cs typeface="Calibri Light" panose="020F0302020204030204" pitchFamily="34" charset="0"/>
        </a:defRPr>
      </a:lvl1pPr>
    </p:titleStyle>
    <p:bodyStyle>
      <a:lvl1pPr marL="230400" indent="-230400" algn="l" defTabSz="914400" rtl="0" eaLnBrk="1" latinLnBrk="0" hangingPunct="1">
        <a:lnSpc>
          <a:spcPct val="100000"/>
        </a:lnSpc>
        <a:spcBef>
          <a:spcPts val="1000"/>
        </a:spcBef>
        <a:buFont typeface="Arial" panose="020B0604020202020204" pitchFamily="34" charset="0"/>
        <a:buChar char="•"/>
        <a:tabLst/>
        <a:defRPr sz="2800" b="0" i="0" kern="1200">
          <a:solidFill>
            <a:srgbClr val="003087"/>
          </a:solidFill>
          <a:latin typeface="Calibri Light" panose="020F0302020204030204" pitchFamily="34" charset="0"/>
          <a:ea typeface="+mn-ea"/>
          <a:cs typeface="Calibri Light" panose="020F0302020204030204" pitchFamily="34" charset="0"/>
        </a:defRPr>
      </a:lvl1pPr>
      <a:lvl2pPr marL="684000" indent="-230400" algn="l" defTabSz="914400" rtl="0" eaLnBrk="1" latinLnBrk="0" hangingPunct="1">
        <a:lnSpc>
          <a:spcPct val="100000"/>
        </a:lnSpc>
        <a:spcBef>
          <a:spcPts val="500"/>
        </a:spcBef>
        <a:buFont typeface="Arial" panose="020B0604020202020204" pitchFamily="34" charset="0"/>
        <a:buChar char="•"/>
        <a:tabLst/>
        <a:defRPr sz="2400" b="0" i="0" kern="1200">
          <a:solidFill>
            <a:srgbClr val="003087"/>
          </a:solidFill>
          <a:latin typeface="Calibri Light" panose="020F0302020204030204" pitchFamily="34" charset="0"/>
          <a:ea typeface="+mn-ea"/>
          <a:cs typeface="Calibri Light" panose="020F0302020204030204" pitchFamily="34" charset="0"/>
        </a:defRPr>
      </a:lvl2pPr>
      <a:lvl3pPr marL="1144800" indent="-230400" algn="l" defTabSz="914400" rtl="0" eaLnBrk="1" latinLnBrk="0" hangingPunct="1">
        <a:lnSpc>
          <a:spcPct val="100000"/>
        </a:lnSpc>
        <a:spcBef>
          <a:spcPts val="500"/>
        </a:spcBef>
        <a:buFont typeface="Arial" panose="020B0604020202020204" pitchFamily="34" charset="0"/>
        <a:buChar char="•"/>
        <a:tabLst/>
        <a:defRPr sz="2000" b="0" i="0" kern="1200">
          <a:solidFill>
            <a:srgbClr val="003087"/>
          </a:solidFill>
          <a:latin typeface="Calibri Light" panose="020F0302020204030204" pitchFamily="34" charset="0"/>
          <a:ea typeface="+mn-ea"/>
          <a:cs typeface="Calibri Light" panose="020F0302020204030204" pitchFamily="34" charset="0"/>
        </a:defRPr>
      </a:lvl3pPr>
      <a:lvl4pPr marL="1598400" indent="-230400" algn="l" defTabSz="914400" rtl="0" eaLnBrk="1" latinLnBrk="0" hangingPunct="1">
        <a:lnSpc>
          <a:spcPct val="100000"/>
        </a:lnSpc>
        <a:spcBef>
          <a:spcPts val="500"/>
        </a:spcBef>
        <a:buFont typeface="Arial" panose="020B0604020202020204" pitchFamily="34" charset="0"/>
        <a:buChar char="•"/>
        <a:tabLst/>
        <a:defRPr sz="1800" b="0" i="0" kern="1200">
          <a:solidFill>
            <a:srgbClr val="003087"/>
          </a:solidFill>
          <a:latin typeface="Calibri Light" panose="020F0302020204030204" pitchFamily="34" charset="0"/>
          <a:ea typeface="+mn-ea"/>
          <a:cs typeface="Calibri Light" panose="020F0302020204030204" pitchFamily="34" charset="0"/>
        </a:defRPr>
      </a:lvl4pPr>
      <a:lvl5pPr marL="2059200" indent="-230400" algn="l" defTabSz="914400" rtl="0" eaLnBrk="1" latinLnBrk="0" hangingPunct="1">
        <a:lnSpc>
          <a:spcPct val="100000"/>
        </a:lnSpc>
        <a:spcBef>
          <a:spcPts val="500"/>
        </a:spcBef>
        <a:buFont typeface="Arial" panose="020B0604020202020204" pitchFamily="34" charset="0"/>
        <a:buChar char="•"/>
        <a:tabLst/>
        <a:defRPr sz="1800" b="0" i="0" kern="1200">
          <a:solidFill>
            <a:srgbClr val="003087"/>
          </a:solidFill>
          <a:latin typeface="Calibri Light" panose="020F0302020204030204" pitchFamily="34" charset="0"/>
          <a:ea typeface="+mn-ea"/>
          <a:cs typeface="Calibri Light" panose="020F03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5" pos="438">
          <p15:clr>
            <a:srgbClr val="F26B43"/>
          </p15:clr>
        </p15:guide>
        <p15:guide id="6" pos="7242">
          <p15:clr>
            <a:srgbClr val="F26B43"/>
          </p15:clr>
        </p15:guide>
        <p15:guide id="7" orient="horz" pos="346">
          <p15:clr>
            <a:srgbClr val="F26B43"/>
          </p15:clr>
        </p15:guide>
        <p15:guide id="8" orient="horz" pos="3974">
          <p15:clr>
            <a:srgbClr val="F26B43"/>
          </p15:clr>
        </p15:guide>
        <p15:guide id="9" orient="horz" pos="2160" userDrawn="1">
          <p15:clr>
            <a:srgbClr val="F26B43"/>
          </p15:clr>
        </p15:guide>
        <p15:guide id="10" pos="3840"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1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1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5.xml"/><Relationship Id="rId1" Type="http://schemas.openxmlformats.org/officeDocument/2006/relationships/slideLayout" Target="../slideLayouts/slideLayout2.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4616362-C5AD-B970-6731-93BF91A66730}"/>
              </a:ext>
            </a:extLst>
          </p:cNvPr>
          <p:cNvPicPr>
            <a:picLocks noChangeAspect="1"/>
          </p:cNvPicPr>
          <p:nvPr/>
        </p:nvPicPr>
        <p:blipFill>
          <a:blip r:embed="rId3">
            <a:extLst>
              <a:ext uri="{28A0092B-C50C-407E-A947-70E740481C1C}">
                <a14:useLocalDpi xmlns:a14="http://schemas.microsoft.com/office/drawing/2010/main" val="0"/>
              </a:ext>
            </a:extLst>
          </a:blip>
          <a:srcRect l="-14416" t="-17239" r="6392" b="10322"/>
          <a:stretch/>
        </p:blipFill>
        <p:spPr>
          <a:xfrm>
            <a:off x="91843" y="86293"/>
            <a:ext cx="12008314" cy="6685415"/>
          </a:xfrm>
          <a:prstGeom prst="roundRect">
            <a:avLst>
              <a:gd name="adj" fmla="val 2914"/>
            </a:avLst>
          </a:prstGeom>
          <a:solidFill>
            <a:srgbClr val="E6D6EB"/>
          </a:solidFill>
        </p:spPr>
      </p:pic>
      <p:sp>
        <p:nvSpPr>
          <p:cNvPr id="2" name="Tittel 1"/>
          <p:cNvSpPr>
            <a:spLocks noGrp="1"/>
          </p:cNvSpPr>
          <p:nvPr>
            <p:ph type="ctrTitle"/>
          </p:nvPr>
        </p:nvSpPr>
        <p:spPr>
          <a:xfrm>
            <a:off x="708917" y="549275"/>
            <a:ext cx="10787757" cy="1627868"/>
          </a:xfrm>
        </p:spPr>
        <p:txBody>
          <a:bodyPr anchor="t">
            <a:normAutofit/>
          </a:bodyPr>
          <a:lstStyle/>
          <a:p>
            <a:r>
              <a:rPr lang="nb-NO" sz="5000" dirty="0"/>
              <a:t>Kurs for pårørende til personer med bipolar lidelse</a:t>
            </a:r>
          </a:p>
        </p:txBody>
      </p:sp>
      <p:sp>
        <p:nvSpPr>
          <p:cNvPr id="6" name="Ellipse 5">
            <a:extLst>
              <a:ext uri="{FF2B5EF4-FFF2-40B4-BE49-F238E27FC236}">
                <a16:creationId xmlns:a16="http://schemas.microsoft.com/office/drawing/2014/main" id="{D7520C9D-6925-21C9-A977-5946461A6D4E}"/>
              </a:ext>
            </a:extLst>
          </p:cNvPr>
          <p:cNvSpPr/>
          <p:nvPr/>
        </p:nvSpPr>
        <p:spPr>
          <a:xfrm>
            <a:off x="11119338" y="5767753"/>
            <a:ext cx="685800" cy="685800"/>
          </a:xfrm>
          <a:prstGeom prst="ellipse">
            <a:avLst/>
          </a:prstGeom>
          <a:solidFill>
            <a:schemeClr val="bg2"/>
          </a:solidFill>
          <a:ln w="190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nb-NO" sz="3500">
                <a:solidFill>
                  <a:schemeClr val="tx1"/>
                </a:solidFill>
                <a:latin typeface="Calibri Light" panose="020F0302020204030204" pitchFamily="34" charset="0"/>
                <a:cs typeface="Calibri Light" panose="020F0302020204030204" pitchFamily="34" charset="0"/>
              </a:rPr>
              <a:t>2</a:t>
            </a:r>
            <a:endParaRPr lang="nb-NO" sz="3500" dirty="0">
              <a:solidFill>
                <a:schemeClr val="tx1"/>
              </a:solidFill>
              <a:latin typeface="Calibri Light" panose="020F0302020204030204" pitchFamily="34" charset="0"/>
              <a:cs typeface="Calibri Light" panose="020F0302020204030204" pitchFamily="34" charset="0"/>
            </a:endParaRPr>
          </a:p>
        </p:txBody>
      </p:sp>
    </p:spTree>
    <p:extLst>
      <p:ext uri="{BB962C8B-B14F-4D97-AF65-F5344CB8AC3E}">
        <p14:creationId xmlns:p14="http://schemas.microsoft.com/office/powerpoint/2010/main" val="127335726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Bilde 4">
            <a:extLst>
              <a:ext uri="{FF2B5EF4-FFF2-40B4-BE49-F238E27FC236}">
                <a16:creationId xmlns:a16="http://schemas.microsoft.com/office/drawing/2014/main" id="{0838EBF1-CBC5-83AD-9828-A00B2CC30B24}"/>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0" y="125999"/>
            <a:ext cx="12192000" cy="6858000"/>
          </a:xfrm>
          <a:prstGeom prst="rect">
            <a:avLst/>
          </a:prstGeom>
        </p:spPr>
      </p:pic>
      <p:sp>
        <p:nvSpPr>
          <p:cNvPr id="2" name="Tittel 1"/>
          <p:cNvSpPr>
            <a:spLocks noGrp="1"/>
          </p:cNvSpPr>
          <p:nvPr>
            <p:ph type="title" idx="4294967295"/>
          </p:nvPr>
        </p:nvSpPr>
        <p:spPr>
          <a:xfrm>
            <a:off x="695325" y="558619"/>
            <a:ext cx="10972800" cy="701731"/>
          </a:xfrm>
        </p:spPr>
        <p:txBody>
          <a:bodyPr anchor="t"/>
          <a:lstStyle/>
          <a:p>
            <a:pPr algn="ctr"/>
            <a:r>
              <a:rPr lang="nb-NO" dirty="0">
                <a:latin typeface="+mj-lt"/>
              </a:rPr>
              <a:t>Stemningsstabil og mottakelig? </a:t>
            </a:r>
          </a:p>
        </p:txBody>
      </p:sp>
    </p:spTree>
    <p:extLst>
      <p:ext uri="{BB962C8B-B14F-4D97-AF65-F5344CB8AC3E}">
        <p14:creationId xmlns:p14="http://schemas.microsoft.com/office/powerpoint/2010/main" val="33573595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ittel 1"/>
          <p:cNvSpPr>
            <a:spLocks noGrp="1"/>
          </p:cNvSpPr>
          <p:nvPr>
            <p:ph type="title"/>
          </p:nvPr>
        </p:nvSpPr>
        <p:spPr/>
        <p:txBody>
          <a:bodyPr anchor="t">
            <a:normAutofit/>
          </a:bodyPr>
          <a:lstStyle/>
          <a:p>
            <a:r>
              <a:rPr lang="nb-NO" altLang="nb-NO" dirty="0"/>
              <a:t>Tre kriseplaner i en</a:t>
            </a:r>
          </a:p>
        </p:txBody>
      </p:sp>
      <p:sp>
        <p:nvSpPr>
          <p:cNvPr id="37891" name="Plassholder for innhold 2"/>
          <p:cNvSpPr>
            <a:spLocks noGrp="1"/>
          </p:cNvSpPr>
          <p:nvPr>
            <p:ph idx="1"/>
          </p:nvPr>
        </p:nvSpPr>
        <p:spPr/>
        <p:txBody>
          <a:bodyPr anchor="b"/>
          <a:lstStyle/>
          <a:p>
            <a:r>
              <a:rPr lang="nb-NO" altLang="nb-NO" sz="3200" dirty="0"/>
              <a:t>Inneholder egne planer for (avhengig av behov): </a:t>
            </a:r>
          </a:p>
          <a:p>
            <a:endParaRPr lang="nb-NO" altLang="nb-NO" sz="2400" dirty="0"/>
          </a:p>
          <a:p>
            <a:pPr marL="971550" lvl="1" indent="-514350">
              <a:buFont typeface="+mj-lt"/>
              <a:buAutoNum type="arabicPeriod"/>
            </a:pPr>
            <a:r>
              <a:rPr lang="nb-NO" altLang="nb-NO" sz="2800" dirty="0"/>
              <a:t>(</a:t>
            </a:r>
            <a:r>
              <a:rPr lang="nb-NO" altLang="nb-NO" sz="2800" dirty="0" err="1"/>
              <a:t>Hypo</a:t>
            </a:r>
            <a:r>
              <a:rPr lang="nb-NO" altLang="nb-NO" sz="2800" dirty="0"/>
              <a:t>)mani / blandet episode</a:t>
            </a:r>
          </a:p>
          <a:p>
            <a:pPr marL="971550" lvl="1" indent="-514350">
              <a:buFont typeface="+mj-lt"/>
              <a:buAutoNum type="arabicPeriod"/>
            </a:pPr>
            <a:r>
              <a:rPr lang="nb-NO" altLang="nb-NO" sz="2800" dirty="0"/>
              <a:t>Depresjon / blandet episode</a:t>
            </a:r>
          </a:p>
          <a:p>
            <a:pPr marL="971550" lvl="1" indent="-514350">
              <a:buFont typeface="+mj-lt"/>
              <a:buAutoNum type="arabicPeriod"/>
            </a:pPr>
            <a:r>
              <a:rPr lang="nb-NO" altLang="nb-NO" sz="2800" dirty="0"/>
              <a:t>Selvmordsfare</a:t>
            </a:r>
          </a:p>
        </p:txBody>
      </p:sp>
    </p:spTree>
    <p:extLst>
      <p:ext uri="{BB962C8B-B14F-4D97-AF65-F5344CB8AC3E}">
        <p14:creationId xmlns:p14="http://schemas.microsoft.com/office/powerpoint/2010/main" val="28770032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7891">
                                            <p:txEl>
                                              <p:pRg st="0" end="0"/>
                                            </p:txEl>
                                          </p:spTgt>
                                        </p:tgtEl>
                                        <p:attrNameLst>
                                          <p:attrName>style.visibility</p:attrName>
                                        </p:attrNameLst>
                                      </p:cBhvr>
                                      <p:to>
                                        <p:strVal val="visible"/>
                                      </p:to>
                                    </p:set>
                                    <p:animEffect transition="in" filter="fade">
                                      <p:cBhvr>
                                        <p:cTn id="7" dur="500"/>
                                        <p:tgtEl>
                                          <p:spTgt spid="37891">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7891">
                                            <p:txEl>
                                              <p:pRg st="2" end="2"/>
                                            </p:txEl>
                                          </p:spTgt>
                                        </p:tgtEl>
                                        <p:attrNameLst>
                                          <p:attrName>style.visibility</p:attrName>
                                        </p:attrNameLst>
                                      </p:cBhvr>
                                      <p:to>
                                        <p:strVal val="visible"/>
                                      </p:to>
                                    </p:set>
                                    <p:animEffect transition="in" filter="fade">
                                      <p:cBhvr>
                                        <p:cTn id="10" dur="500"/>
                                        <p:tgtEl>
                                          <p:spTgt spid="37891">
                                            <p:txEl>
                                              <p:pRg st="2" end="2"/>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7891">
                                            <p:txEl>
                                              <p:pRg st="3" end="3"/>
                                            </p:txEl>
                                          </p:spTgt>
                                        </p:tgtEl>
                                        <p:attrNameLst>
                                          <p:attrName>style.visibility</p:attrName>
                                        </p:attrNameLst>
                                      </p:cBhvr>
                                      <p:to>
                                        <p:strVal val="visible"/>
                                      </p:to>
                                    </p:set>
                                    <p:animEffect transition="in" filter="fade">
                                      <p:cBhvr>
                                        <p:cTn id="13" dur="500"/>
                                        <p:tgtEl>
                                          <p:spTgt spid="37891">
                                            <p:txEl>
                                              <p:pRg st="3" end="3"/>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37891">
                                            <p:txEl>
                                              <p:pRg st="4" end="4"/>
                                            </p:txEl>
                                          </p:spTgt>
                                        </p:tgtEl>
                                        <p:attrNameLst>
                                          <p:attrName>style.visibility</p:attrName>
                                        </p:attrNameLst>
                                      </p:cBhvr>
                                      <p:to>
                                        <p:strVal val="visible"/>
                                      </p:to>
                                    </p:set>
                                    <p:animEffect transition="in" filter="fade">
                                      <p:cBhvr>
                                        <p:cTn id="16" dur="500"/>
                                        <p:tgtEl>
                                          <p:spTgt spid="37891">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891" grpId="0" build="allAtOnce"/>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Bilde 7">
            <a:extLst>
              <a:ext uri="{FF2B5EF4-FFF2-40B4-BE49-F238E27FC236}">
                <a16:creationId xmlns:a16="http://schemas.microsoft.com/office/drawing/2014/main" id="{24D40F77-E848-1583-3DCE-04ADE497B13F}"/>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440872" y="-84138"/>
            <a:ext cx="13073743" cy="7353980"/>
          </a:xfrm>
          <a:prstGeom prst="rect">
            <a:avLst/>
          </a:prstGeom>
        </p:spPr>
      </p:pic>
      <p:sp>
        <p:nvSpPr>
          <p:cNvPr id="2" name="Tittel 1"/>
          <p:cNvSpPr>
            <a:spLocks noGrp="1"/>
          </p:cNvSpPr>
          <p:nvPr>
            <p:ph type="title" idx="4294967295"/>
          </p:nvPr>
        </p:nvSpPr>
        <p:spPr>
          <a:xfrm>
            <a:off x="695324" y="549275"/>
            <a:ext cx="9820275" cy="1325563"/>
          </a:xfrm>
        </p:spPr>
        <p:txBody>
          <a:bodyPr anchor="t">
            <a:normAutofit/>
          </a:bodyPr>
          <a:lstStyle/>
          <a:p>
            <a:r>
              <a:rPr lang="nb-NO" dirty="0"/>
              <a:t>Fordeler med en god og gjennomførbar kriseplan</a:t>
            </a:r>
          </a:p>
        </p:txBody>
      </p:sp>
    </p:spTree>
    <p:extLst>
      <p:ext uri="{BB962C8B-B14F-4D97-AF65-F5344CB8AC3E}">
        <p14:creationId xmlns:p14="http://schemas.microsoft.com/office/powerpoint/2010/main" val="26715587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nchor="t"/>
          <a:lstStyle/>
          <a:p>
            <a:r>
              <a:rPr lang="nb-NO" dirty="0"/>
              <a:t>Andre fordeler</a:t>
            </a:r>
          </a:p>
        </p:txBody>
      </p:sp>
      <p:sp>
        <p:nvSpPr>
          <p:cNvPr id="3" name="Plassholder for innhold 2"/>
          <p:cNvSpPr>
            <a:spLocks noGrp="1"/>
          </p:cNvSpPr>
          <p:nvPr>
            <p:ph idx="1"/>
          </p:nvPr>
        </p:nvSpPr>
        <p:spPr/>
        <p:txBody>
          <a:bodyPr anchor="b">
            <a:normAutofit/>
          </a:bodyPr>
          <a:lstStyle/>
          <a:p>
            <a:pPr marL="0" indent="0">
              <a:buNone/>
            </a:pPr>
            <a:r>
              <a:rPr lang="nb-NO" dirty="0"/>
              <a:t>Et godt samarbeid i prosessen med å utarbeide planen kan bl.a. føre til:</a:t>
            </a:r>
          </a:p>
          <a:p>
            <a:pPr marL="0" indent="0">
              <a:buNone/>
            </a:pPr>
            <a:endParaRPr lang="nb-NO" dirty="0"/>
          </a:p>
          <a:p>
            <a:pPr lvl="1">
              <a:spcBef>
                <a:spcPts val="1800"/>
              </a:spcBef>
            </a:pPr>
            <a:r>
              <a:rPr lang="nb-NO" dirty="0"/>
              <a:t>Større selv- og sykdomsinnsikt for personen selv</a:t>
            </a:r>
          </a:p>
          <a:p>
            <a:pPr lvl="1">
              <a:spcBef>
                <a:spcPts val="1800"/>
              </a:spcBef>
            </a:pPr>
            <a:r>
              <a:rPr lang="nb-NO" dirty="0"/>
              <a:t>Pårørende / hjelperne forstår personen bedre, hvordan personen fungerer i ulike tilstander og hva personen </a:t>
            </a:r>
            <a:r>
              <a:rPr lang="nb-NO" i="1" dirty="0"/>
              <a:t>egentlig</a:t>
            </a:r>
            <a:r>
              <a:rPr lang="nb-NO" dirty="0"/>
              <a:t> ønsker når det er krise</a:t>
            </a:r>
          </a:p>
          <a:p>
            <a:pPr lvl="1">
              <a:spcBef>
                <a:spcPts val="1800"/>
              </a:spcBef>
            </a:pPr>
            <a:r>
              <a:rPr lang="nb-NO" dirty="0"/>
              <a:t>Personen forstår hjelpernes behov, muligheter og begrensninger bedre</a:t>
            </a:r>
          </a:p>
          <a:p>
            <a:pPr lvl="1">
              <a:spcBef>
                <a:spcPts val="1800"/>
              </a:spcBef>
            </a:pPr>
            <a:r>
              <a:rPr lang="nb-NO" dirty="0"/>
              <a:t>Stressreduksjon og økt trygghet for personen </a:t>
            </a:r>
            <a:r>
              <a:rPr lang="nb-NO" b="1" dirty="0"/>
              <a:t>og for pårørende</a:t>
            </a:r>
          </a:p>
        </p:txBody>
      </p:sp>
    </p:spTree>
    <p:extLst>
      <p:ext uri="{BB962C8B-B14F-4D97-AF65-F5344CB8AC3E}">
        <p14:creationId xmlns:p14="http://schemas.microsoft.com/office/powerpoint/2010/main" val="22407658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2" end="2"/>
                                            </p:txEl>
                                          </p:spTgt>
                                        </p:tgtEl>
                                        <p:attrNameLst>
                                          <p:attrName>style.visibility</p:attrName>
                                        </p:attrNameLst>
                                      </p:cBhvr>
                                      <p:to>
                                        <p:strVal val="visible"/>
                                      </p:to>
                                    </p:set>
                                    <p:animEffect transition="in" filter="fade">
                                      <p:cBhvr>
                                        <p:cTn id="10" dur="500"/>
                                        <p:tgtEl>
                                          <p:spTgt spid="3">
                                            <p:txEl>
                                              <p:pRg st="2" end="2"/>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Effect transition="in" filter="fade">
                                      <p:cBhvr>
                                        <p:cTn id="13" dur="500"/>
                                        <p:tgtEl>
                                          <p:spTgt spid="3">
                                            <p:txEl>
                                              <p:pRg st="3" end="3"/>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3">
                                            <p:txEl>
                                              <p:pRg st="4" end="4"/>
                                            </p:txEl>
                                          </p:spTgt>
                                        </p:tgtEl>
                                        <p:attrNameLst>
                                          <p:attrName>style.visibility</p:attrName>
                                        </p:attrNameLst>
                                      </p:cBhvr>
                                      <p:to>
                                        <p:strVal val="visible"/>
                                      </p:to>
                                    </p:set>
                                    <p:animEffect transition="in" filter="fade">
                                      <p:cBhvr>
                                        <p:cTn id="16" dur="500"/>
                                        <p:tgtEl>
                                          <p:spTgt spid="3">
                                            <p:txEl>
                                              <p:pRg st="4" end="4"/>
                                            </p:txEl>
                                          </p:spTgt>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animEffect transition="in" filter="fade">
                                      <p:cBhvr>
                                        <p:cTn id="19"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allAtOnce"/>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nchor="t"/>
          <a:lstStyle/>
          <a:p>
            <a:r>
              <a:rPr lang="nb-NO" dirty="0"/>
              <a:t>Hva skal kriseplanen inneholde?</a:t>
            </a:r>
          </a:p>
        </p:txBody>
      </p:sp>
      <p:sp>
        <p:nvSpPr>
          <p:cNvPr id="3" name="Plassholder for innhold 2"/>
          <p:cNvSpPr>
            <a:spLocks noGrp="1"/>
          </p:cNvSpPr>
          <p:nvPr>
            <p:ph idx="1"/>
          </p:nvPr>
        </p:nvSpPr>
        <p:spPr/>
        <p:txBody>
          <a:bodyPr anchor="b"/>
          <a:lstStyle/>
          <a:p>
            <a:pPr marL="514350" indent="-514350">
              <a:buFont typeface="+mj-lt"/>
              <a:buAutoNum type="arabicPeriod"/>
            </a:pPr>
            <a:r>
              <a:rPr lang="nb-NO" dirty="0"/>
              <a:t>Kontaktpersoner</a:t>
            </a:r>
          </a:p>
          <a:p>
            <a:pPr marL="514350" indent="-514350">
              <a:buFont typeface="+mj-lt"/>
              <a:buAutoNum type="arabicPeriod"/>
            </a:pPr>
            <a:r>
              <a:rPr lang="nb-NO" dirty="0"/>
              <a:t>Medikamenter og viktig informasjon om somatisk helse</a:t>
            </a:r>
          </a:p>
          <a:p>
            <a:pPr marL="514350" indent="-514350">
              <a:buFont typeface="+mj-lt"/>
              <a:buAutoNum type="arabicPeriod"/>
            </a:pPr>
            <a:r>
              <a:rPr lang="nb-NO" dirty="0"/>
              <a:t>Eventuelle samtykker til utveksling av helseopplysninger</a:t>
            </a:r>
          </a:p>
          <a:p>
            <a:pPr marL="514350" indent="-514350">
              <a:buFont typeface="+mj-lt"/>
              <a:buAutoNum type="arabicPeriod"/>
            </a:pPr>
            <a:r>
              <a:rPr lang="nb-NO" dirty="0"/>
              <a:t>Klare og realistiske avtaler om hva personen selv og andre skal gjøre ved sykdomsepisoder og selvmordsfare</a:t>
            </a:r>
          </a:p>
        </p:txBody>
      </p:sp>
    </p:spTree>
    <p:extLst>
      <p:ext uri="{BB962C8B-B14F-4D97-AF65-F5344CB8AC3E}">
        <p14:creationId xmlns:p14="http://schemas.microsoft.com/office/powerpoint/2010/main" val="25557769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500"/>
                                        <p:tgtEl>
                                          <p:spTgt spid="3">
                                            <p:txEl>
                                              <p:pRg st="2" end="2"/>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fade">
                                      <p:cBhvr>
                                        <p:cTn id="16"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allAtOnce"/>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tel 1">
            <a:extLst>
              <a:ext uri="{FF2B5EF4-FFF2-40B4-BE49-F238E27FC236}">
                <a16:creationId xmlns:a16="http://schemas.microsoft.com/office/drawing/2014/main" id="{2E24BE8A-FF65-9F02-BC49-D68E1BDD45A1}"/>
              </a:ext>
            </a:extLst>
          </p:cNvPr>
          <p:cNvSpPr txBox="1">
            <a:spLocks/>
          </p:cNvSpPr>
          <p:nvPr/>
        </p:nvSpPr>
        <p:spPr>
          <a:xfrm>
            <a:off x="704130" y="473075"/>
            <a:ext cx="10515600" cy="1325563"/>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4400" b="0" i="0" kern="1200">
                <a:solidFill>
                  <a:srgbClr val="003087"/>
                </a:solidFill>
                <a:latin typeface="Calibri Light" panose="020F0302020204030204" pitchFamily="34" charset="0"/>
                <a:ea typeface="+mj-ea"/>
                <a:cs typeface="Calibri Light" panose="020F0302020204030204" pitchFamily="34" charset="0"/>
              </a:defRPr>
            </a:lvl1pPr>
          </a:lstStyle>
          <a:p>
            <a:r>
              <a:rPr lang="nb-NO" sz="3600" dirty="0"/>
              <a:t>Kontaktpersoner</a:t>
            </a:r>
          </a:p>
        </p:txBody>
      </p:sp>
      <p:pic>
        <p:nvPicPr>
          <p:cNvPr id="14" name="Bilde 13" descr="Et bilde som inneholder skjermbilde, mønster, sort og hvit, Symmetri&#10;&#10;Automatisk generert beskrivelse">
            <a:extLst>
              <a:ext uri="{FF2B5EF4-FFF2-40B4-BE49-F238E27FC236}">
                <a16:creationId xmlns:a16="http://schemas.microsoft.com/office/drawing/2014/main" id="{6062901B-8725-6D8D-AE00-9ED1630D118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651875" y="3463925"/>
            <a:ext cx="2844800" cy="2844800"/>
          </a:xfrm>
          <a:prstGeom prst="rect">
            <a:avLst/>
          </a:prstGeom>
        </p:spPr>
      </p:pic>
      <p:pic>
        <p:nvPicPr>
          <p:cNvPr id="7" name="Bilde 6" descr="Et bilde som inneholder tekst, kvittering, skjermbilde, dokument&#10;&#10;Automatisk generert beskrivelse">
            <a:extLst>
              <a:ext uri="{FF2B5EF4-FFF2-40B4-BE49-F238E27FC236}">
                <a16:creationId xmlns:a16="http://schemas.microsoft.com/office/drawing/2014/main" id="{B6A79D28-1E63-0894-100E-C551AB355D4F}"/>
              </a:ext>
            </a:extLst>
          </p:cNvPr>
          <p:cNvPicPr>
            <a:picLocks noChangeAspect="1"/>
          </p:cNvPicPr>
          <p:nvPr/>
        </p:nvPicPr>
        <p:blipFill>
          <a:blip r:embed="rId4" cstate="print">
            <a:extLst>
              <a:ext uri="{28A0092B-C50C-407E-A947-70E740481C1C}">
                <a14:useLocalDpi xmlns:a14="http://schemas.microsoft.com/office/drawing/2010/main" val="0"/>
              </a:ext>
            </a:extLst>
          </a:blip>
          <a:srcRect t="29548" b="20575"/>
          <a:stretch/>
        </p:blipFill>
        <p:spPr>
          <a:xfrm>
            <a:off x="695325" y="1140742"/>
            <a:ext cx="7323989" cy="5167983"/>
          </a:xfrm>
          <a:prstGeom prst="rect">
            <a:avLst/>
          </a:prstGeom>
        </p:spPr>
      </p:pic>
    </p:spTree>
    <p:extLst>
      <p:ext uri="{BB962C8B-B14F-4D97-AF65-F5344CB8AC3E}">
        <p14:creationId xmlns:p14="http://schemas.microsoft.com/office/powerpoint/2010/main" val="28844160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tel 1">
            <a:extLst>
              <a:ext uri="{FF2B5EF4-FFF2-40B4-BE49-F238E27FC236}">
                <a16:creationId xmlns:a16="http://schemas.microsoft.com/office/drawing/2014/main" id="{2B67C37B-454D-0C29-26FE-776BBF39C1DF}"/>
              </a:ext>
            </a:extLst>
          </p:cNvPr>
          <p:cNvSpPr txBox="1">
            <a:spLocks/>
          </p:cNvSpPr>
          <p:nvPr/>
        </p:nvSpPr>
        <p:spPr>
          <a:xfrm>
            <a:off x="679018" y="549275"/>
            <a:ext cx="11750785" cy="1325563"/>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4400" b="0" i="0" kern="1200">
                <a:solidFill>
                  <a:srgbClr val="003087"/>
                </a:solidFill>
                <a:latin typeface="Calibri Light" panose="020F0302020204030204" pitchFamily="34" charset="0"/>
                <a:ea typeface="+mj-ea"/>
                <a:cs typeface="Calibri Light" panose="020F0302020204030204" pitchFamily="34" charset="0"/>
              </a:defRPr>
            </a:lvl1pPr>
          </a:lstStyle>
          <a:p>
            <a:r>
              <a:rPr lang="nb-NO" sz="3600" dirty="0"/>
              <a:t>Medikamenter, helseopplysninger og samtykker</a:t>
            </a:r>
          </a:p>
        </p:txBody>
      </p:sp>
      <p:pic>
        <p:nvPicPr>
          <p:cNvPr id="3" name="Bilde 2" descr="Et bilde som inneholder tekst, kvittering, skjermbilde, dokument&#10;&#10;Automatisk generert beskrivelse">
            <a:extLst>
              <a:ext uri="{FF2B5EF4-FFF2-40B4-BE49-F238E27FC236}">
                <a16:creationId xmlns:a16="http://schemas.microsoft.com/office/drawing/2014/main" id="{EF712E46-45A6-137E-8FDE-7AA850C828B9}"/>
              </a:ext>
            </a:extLst>
          </p:cNvPr>
          <p:cNvPicPr>
            <a:picLocks noChangeAspect="1"/>
          </p:cNvPicPr>
          <p:nvPr/>
        </p:nvPicPr>
        <p:blipFill>
          <a:blip r:embed="rId3" cstate="print">
            <a:extLst>
              <a:ext uri="{28A0092B-C50C-407E-A947-70E740481C1C}">
                <a14:useLocalDpi xmlns:a14="http://schemas.microsoft.com/office/drawing/2010/main" val="0"/>
              </a:ext>
            </a:extLst>
          </a:blip>
          <a:srcRect t="78161" b="6601"/>
          <a:stretch/>
        </p:blipFill>
        <p:spPr>
          <a:xfrm>
            <a:off x="695325" y="1401288"/>
            <a:ext cx="5800478" cy="1250464"/>
          </a:xfrm>
          <a:prstGeom prst="rect">
            <a:avLst/>
          </a:prstGeom>
        </p:spPr>
      </p:pic>
      <p:pic>
        <p:nvPicPr>
          <p:cNvPr id="6" name="Bilde 5" descr="Et bilde som inneholder tekst, skjermbilde, Parallell, line&#10;&#10;Automatisk generert beskrivelse">
            <a:extLst>
              <a:ext uri="{FF2B5EF4-FFF2-40B4-BE49-F238E27FC236}">
                <a16:creationId xmlns:a16="http://schemas.microsoft.com/office/drawing/2014/main" id="{B454C351-E4CC-AC12-5B0D-B7028F78C1F7}"/>
              </a:ext>
            </a:extLst>
          </p:cNvPr>
          <p:cNvPicPr>
            <a:picLocks noChangeAspect="1"/>
          </p:cNvPicPr>
          <p:nvPr/>
        </p:nvPicPr>
        <p:blipFill>
          <a:blip r:embed="rId4" cstate="print">
            <a:extLst>
              <a:ext uri="{28A0092B-C50C-407E-A947-70E740481C1C}">
                <a14:useLocalDpi xmlns:a14="http://schemas.microsoft.com/office/drawing/2010/main" val="0"/>
              </a:ext>
            </a:extLst>
          </a:blip>
          <a:srcRect t="1623" b="23572"/>
          <a:stretch/>
        </p:blipFill>
        <p:spPr>
          <a:xfrm>
            <a:off x="6844618" y="1401288"/>
            <a:ext cx="4652057" cy="4915616"/>
          </a:xfrm>
          <a:prstGeom prst="rect">
            <a:avLst/>
          </a:prstGeom>
        </p:spPr>
      </p:pic>
    </p:spTree>
    <p:extLst>
      <p:ext uri="{BB962C8B-B14F-4D97-AF65-F5344CB8AC3E}">
        <p14:creationId xmlns:p14="http://schemas.microsoft.com/office/powerpoint/2010/main" val="175022888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695325" y="549275"/>
            <a:ext cx="3784311" cy="2313998"/>
          </a:xfrm>
        </p:spPr>
        <p:txBody>
          <a:bodyPr anchor="t">
            <a:noAutofit/>
          </a:bodyPr>
          <a:lstStyle/>
          <a:p>
            <a:r>
              <a:rPr lang="nb-NO" dirty="0">
                <a:latin typeface="+mj-lt"/>
              </a:rPr>
              <a:t>Kriseplan for depresjon</a:t>
            </a:r>
            <a:br>
              <a:rPr lang="nb-NO" dirty="0">
                <a:latin typeface="+mj-lt"/>
              </a:rPr>
            </a:br>
            <a:r>
              <a:rPr lang="nb-NO" sz="2800" dirty="0">
                <a:latin typeface="+mj-lt"/>
              </a:rPr>
              <a:t>Personens avtaler med seg selv og andre</a:t>
            </a:r>
            <a:endParaRPr lang="nb-NO" sz="2800" b="1" dirty="0">
              <a:latin typeface="+mj-lt"/>
            </a:endParaRPr>
          </a:p>
        </p:txBody>
      </p:sp>
      <p:sp>
        <p:nvSpPr>
          <p:cNvPr id="5" name="Plassholder for innhold 2"/>
          <p:cNvSpPr>
            <a:spLocks noGrp="1"/>
          </p:cNvSpPr>
          <p:nvPr>
            <p:ph idx="1"/>
          </p:nvPr>
        </p:nvSpPr>
        <p:spPr>
          <a:xfrm>
            <a:off x="695325" y="2540000"/>
            <a:ext cx="10801350" cy="3768725"/>
          </a:xfrm>
        </p:spPr>
        <p:txBody>
          <a:bodyPr anchor="b">
            <a:normAutofit/>
          </a:bodyPr>
          <a:lstStyle/>
          <a:p>
            <a:pPr marL="0" indent="0">
              <a:buNone/>
            </a:pPr>
            <a:r>
              <a:rPr lang="nb-NO" altLang="nb-NO" b="1" dirty="0"/>
              <a:t>Eksempler på problemstillinger:</a:t>
            </a:r>
          </a:p>
          <a:p>
            <a:r>
              <a:rPr lang="nb-NO" sz="2400" dirty="0"/>
              <a:t>Hvordan nedjustere forventninger til seg selv i en depresjon? </a:t>
            </a:r>
          </a:p>
          <a:p>
            <a:r>
              <a:rPr lang="nb-NO" sz="2400" dirty="0"/>
              <a:t>Hva er realistisk å klare av selvivaretakelse, familiære, sosiale, praktiske, </a:t>
            </a:r>
            <a:br>
              <a:rPr lang="nb-NO" sz="2400" dirty="0"/>
            </a:br>
            <a:r>
              <a:rPr lang="nb-NO" sz="2400" dirty="0"/>
              <a:t>jobb-/skolerelaterte forpliktelser?</a:t>
            </a:r>
          </a:p>
          <a:p>
            <a:r>
              <a:rPr lang="nb-NO" sz="2400" dirty="0"/>
              <a:t>Hva må settes på pause?</a:t>
            </a:r>
          </a:p>
          <a:p>
            <a:r>
              <a:rPr lang="nb-NO" sz="2400" dirty="0"/>
              <a:t>Hvilke aktiviteter kan distrahere, stimulere, vitalisere?</a:t>
            </a:r>
          </a:p>
          <a:p>
            <a:r>
              <a:rPr lang="nb-NO" sz="2400" dirty="0"/>
              <a:t>Hva trenger man hjelp til og hvem gjør hva?</a:t>
            </a:r>
          </a:p>
        </p:txBody>
      </p:sp>
      <p:pic>
        <p:nvPicPr>
          <p:cNvPr id="7" name="Bilde 6" descr="Et bilde som inneholder tekst, skjermbilde, Parallell, nummer&#10;&#10;Automatisk generert beskrivelse">
            <a:extLst>
              <a:ext uri="{FF2B5EF4-FFF2-40B4-BE49-F238E27FC236}">
                <a16:creationId xmlns:a16="http://schemas.microsoft.com/office/drawing/2014/main" id="{1AF61270-3FCF-B75C-DE76-7AB4A6BE13C6}"/>
              </a:ext>
            </a:extLst>
          </p:cNvPr>
          <p:cNvPicPr>
            <a:picLocks noChangeAspect="1"/>
          </p:cNvPicPr>
          <p:nvPr/>
        </p:nvPicPr>
        <p:blipFill>
          <a:blip r:embed="rId3" cstate="print">
            <a:extLst>
              <a:ext uri="{28A0092B-C50C-407E-A947-70E740481C1C}">
                <a14:useLocalDpi xmlns:a14="http://schemas.microsoft.com/office/drawing/2010/main" val="0"/>
              </a:ext>
            </a:extLst>
          </a:blip>
          <a:srcRect t="39134" b="29091"/>
          <a:stretch/>
        </p:blipFill>
        <p:spPr>
          <a:xfrm>
            <a:off x="5713812" y="549275"/>
            <a:ext cx="5782864" cy="2600426"/>
          </a:xfrm>
          <a:prstGeom prst="rect">
            <a:avLst/>
          </a:prstGeom>
        </p:spPr>
      </p:pic>
    </p:spTree>
    <p:extLst>
      <p:ext uri="{BB962C8B-B14F-4D97-AF65-F5344CB8AC3E}">
        <p14:creationId xmlns:p14="http://schemas.microsoft.com/office/powerpoint/2010/main" val="2786684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xEl>
                                              <p:pRg st="1" end="1"/>
                                            </p:txEl>
                                          </p:spTgt>
                                        </p:tgtEl>
                                        <p:attrNameLst>
                                          <p:attrName>style.visibility</p:attrName>
                                        </p:attrNameLst>
                                      </p:cBhvr>
                                      <p:to>
                                        <p:strVal val="visible"/>
                                      </p:to>
                                    </p:set>
                                    <p:animEffect transition="in" filter="fade">
                                      <p:cBhvr>
                                        <p:cTn id="10" dur="500"/>
                                        <p:tgtEl>
                                          <p:spTgt spid="5">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5">
                                            <p:txEl>
                                              <p:pRg st="2" end="2"/>
                                            </p:txEl>
                                          </p:spTgt>
                                        </p:tgtEl>
                                        <p:attrNameLst>
                                          <p:attrName>style.visibility</p:attrName>
                                        </p:attrNameLst>
                                      </p:cBhvr>
                                      <p:to>
                                        <p:strVal val="visible"/>
                                      </p:to>
                                    </p:set>
                                    <p:animEffect transition="in" filter="fade">
                                      <p:cBhvr>
                                        <p:cTn id="13" dur="500"/>
                                        <p:tgtEl>
                                          <p:spTgt spid="5">
                                            <p:txEl>
                                              <p:pRg st="2" end="2"/>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5">
                                            <p:txEl>
                                              <p:pRg st="3" end="3"/>
                                            </p:txEl>
                                          </p:spTgt>
                                        </p:tgtEl>
                                        <p:attrNameLst>
                                          <p:attrName>style.visibility</p:attrName>
                                        </p:attrNameLst>
                                      </p:cBhvr>
                                      <p:to>
                                        <p:strVal val="visible"/>
                                      </p:to>
                                    </p:set>
                                    <p:animEffect transition="in" filter="fade">
                                      <p:cBhvr>
                                        <p:cTn id="16" dur="500"/>
                                        <p:tgtEl>
                                          <p:spTgt spid="5">
                                            <p:txEl>
                                              <p:pRg st="3" end="3"/>
                                            </p:txEl>
                                          </p:spTgt>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5">
                                            <p:txEl>
                                              <p:pRg st="4" end="4"/>
                                            </p:txEl>
                                          </p:spTgt>
                                        </p:tgtEl>
                                        <p:attrNameLst>
                                          <p:attrName>style.visibility</p:attrName>
                                        </p:attrNameLst>
                                      </p:cBhvr>
                                      <p:to>
                                        <p:strVal val="visible"/>
                                      </p:to>
                                    </p:set>
                                    <p:animEffect transition="in" filter="fade">
                                      <p:cBhvr>
                                        <p:cTn id="19" dur="500"/>
                                        <p:tgtEl>
                                          <p:spTgt spid="5">
                                            <p:txEl>
                                              <p:pRg st="4" end="4"/>
                                            </p:txEl>
                                          </p:spTgt>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5">
                                            <p:txEl>
                                              <p:pRg st="5" end="5"/>
                                            </p:txEl>
                                          </p:spTgt>
                                        </p:tgtEl>
                                        <p:attrNameLst>
                                          <p:attrName>style.visibility</p:attrName>
                                        </p:attrNameLst>
                                      </p:cBhvr>
                                      <p:to>
                                        <p:strVal val="visible"/>
                                      </p:to>
                                    </p:set>
                                    <p:animEffect transition="in" filter="fade">
                                      <p:cBhvr>
                                        <p:cTn id="22" dur="500"/>
                                        <p:tgtEl>
                                          <p:spTgt spid="5">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allAtOnce"/>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tel 1">
            <a:extLst>
              <a:ext uri="{FF2B5EF4-FFF2-40B4-BE49-F238E27FC236}">
                <a16:creationId xmlns:a16="http://schemas.microsoft.com/office/drawing/2014/main" id="{6F286134-F7DB-9B9E-C776-2439978BB359}"/>
              </a:ext>
            </a:extLst>
          </p:cNvPr>
          <p:cNvSpPr>
            <a:spLocks noGrp="1"/>
          </p:cNvSpPr>
          <p:nvPr>
            <p:ph type="title"/>
          </p:nvPr>
        </p:nvSpPr>
        <p:spPr>
          <a:xfrm>
            <a:off x="695325" y="549275"/>
            <a:ext cx="3922857" cy="1639743"/>
          </a:xfrm>
        </p:spPr>
        <p:txBody>
          <a:bodyPr anchor="t">
            <a:noAutofit/>
          </a:bodyPr>
          <a:lstStyle/>
          <a:p>
            <a:r>
              <a:rPr lang="nb-NO" dirty="0"/>
              <a:t>Kriseplan ved selvmordsfare</a:t>
            </a:r>
          </a:p>
        </p:txBody>
      </p:sp>
      <p:sp>
        <p:nvSpPr>
          <p:cNvPr id="10" name="Plassholder for innhold 2">
            <a:extLst>
              <a:ext uri="{FF2B5EF4-FFF2-40B4-BE49-F238E27FC236}">
                <a16:creationId xmlns:a16="http://schemas.microsoft.com/office/drawing/2014/main" id="{04B762A9-32DC-6C38-AA80-3F371CEE14D1}"/>
              </a:ext>
            </a:extLst>
          </p:cNvPr>
          <p:cNvSpPr>
            <a:spLocks noGrp="1"/>
          </p:cNvSpPr>
          <p:nvPr>
            <p:ph idx="1"/>
          </p:nvPr>
        </p:nvSpPr>
        <p:spPr>
          <a:xfrm>
            <a:off x="695325" y="1458686"/>
            <a:ext cx="10801350" cy="4850039"/>
          </a:xfrm>
        </p:spPr>
        <p:txBody>
          <a:bodyPr anchor="b">
            <a:normAutofit fontScale="92500" lnSpcReduction="10000"/>
          </a:bodyPr>
          <a:lstStyle/>
          <a:p>
            <a:endParaRPr lang="nb-NO" dirty="0"/>
          </a:p>
          <a:p>
            <a:r>
              <a:rPr lang="nb-NO" dirty="0"/>
              <a:t>Ved selvmordstanker og -impulser</a:t>
            </a:r>
          </a:p>
          <a:p>
            <a:r>
              <a:rPr lang="nb-NO" dirty="0"/>
              <a:t>Utarbeides når man er mest </a:t>
            </a:r>
            <a:br>
              <a:rPr lang="nb-NO" dirty="0"/>
            </a:br>
            <a:r>
              <a:rPr lang="nb-NO" dirty="0"/>
              <a:t>mulig stabil  </a:t>
            </a:r>
          </a:p>
          <a:p>
            <a:pPr marL="0" indent="0">
              <a:buNone/>
            </a:pPr>
            <a:endParaRPr lang="nb-NO" dirty="0"/>
          </a:p>
          <a:p>
            <a:r>
              <a:rPr lang="nb-NO" dirty="0"/>
              <a:t> Innebærer å:</a:t>
            </a:r>
          </a:p>
          <a:p>
            <a:pPr marL="514350" indent="-514350">
              <a:buFont typeface="+mj-lt"/>
              <a:buAutoNum type="arabicPeriod"/>
            </a:pPr>
            <a:r>
              <a:rPr lang="nb-NO" dirty="0"/>
              <a:t>kartlegge faresignaler basert på tidligere erfaringer</a:t>
            </a:r>
          </a:p>
          <a:p>
            <a:pPr marL="514350" indent="-514350">
              <a:buFont typeface="+mj-lt"/>
              <a:buAutoNum type="arabicPeriod"/>
            </a:pPr>
            <a:r>
              <a:rPr lang="nb-NO" dirty="0"/>
              <a:t>utarbeide tiltak man selv kan gjøre</a:t>
            </a:r>
          </a:p>
          <a:p>
            <a:pPr marL="514350" indent="-514350">
              <a:buFont typeface="+mj-lt"/>
              <a:buAutoNum type="arabicPeriod"/>
            </a:pPr>
            <a:r>
              <a:rPr lang="nb-NO" dirty="0"/>
              <a:t>gjøre avtaler med andre om hvordan de kan være til hjelp</a:t>
            </a:r>
          </a:p>
          <a:p>
            <a:pPr marL="514350" indent="-514350">
              <a:buFont typeface="+mj-lt"/>
              <a:buAutoNum type="arabicPeriod"/>
            </a:pPr>
            <a:r>
              <a:rPr lang="nb-NO" dirty="0"/>
              <a:t>redusere tilgang på </a:t>
            </a:r>
            <a:r>
              <a:rPr lang="nb-NO" dirty="0" err="1"/>
              <a:t>selvmordsmidler</a:t>
            </a:r>
            <a:endParaRPr lang="nb-NO" dirty="0"/>
          </a:p>
        </p:txBody>
      </p:sp>
      <p:pic>
        <p:nvPicPr>
          <p:cNvPr id="11" name="Bilde 10" descr="Et bilde som inneholder tekst, skjermbilde, Parallell, dokument&#10;&#10;Automatisk generert beskrivelse">
            <a:extLst>
              <a:ext uri="{FF2B5EF4-FFF2-40B4-BE49-F238E27FC236}">
                <a16:creationId xmlns:a16="http://schemas.microsoft.com/office/drawing/2014/main" id="{29F6E9C3-E3B8-FC2E-9928-DF9299CDC943}"/>
              </a:ext>
            </a:extLst>
          </p:cNvPr>
          <p:cNvPicPr>
            <a:picLocks noChangeAspect="1"/>
          </p:cNvPicPr>
          <p:nvPr/>
        </p:nvPicPr>
        <p:blipFill>
          <a:blip r:embed="rId3" cstate="print">
            <a:extLst>
              <a:ext uri="{28A0092B-C50C-407E-A947-70E740481C1C}">
                <a14:useLocalDpi xmlns:a14="http://schemas.microsoft.com/office/drawing/2010/main" val="0"/>
              </a:ext>
            </a:extLst>
          </a:blip>
          <a:srcRect t="2885" b="57294"/>
          <a:stretch/>
        </p:blipFill>
        <p:spPr>
          <a:xfrm>
            <a:off x="6057689" y="549275"/>
            <a:ext cx="5438986" cy="3066122"/>
          </a:xfrm>
          <a:prstGeom prst="rect">
            <a:avLst/>
          </a:prstGeom>
        </p:spPr>
      </p:pic>
    </p:spTree>
    <p:extLst>
      <p:ext uri="{BB962C8B-B14F-4D97-AF65-F5344CB8AC3E}">
        <p14:creationId xmlns:p14="http://schemas.microsoft.com/office/powerpoint/2010/main" val="3593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xEl>
                                              <p:pRg st="1" end="1"/>
                                            </p:txEl>
                                          </p:spTgt>
                                        </p:tgtEl>
                                        <p:attrNameLst>
                                          <p:attrName>style.visibility</p:attrName>
                                        </p:attrNameLst>
                                      </p:cBhvr>
                                      <p:to>
                                        <p:strVal val="visible"/>
                                      </p:to>
                                    </p:set>
                                    <p:animEffect transition="in" filter="fade">
                                      <p:cBhvr>
                                        <p:cTn id="7" dur="500"/>
                                        <p:tgtEl>
                                          <p:spTgt spid="10">
                                            <p:txEl>
                                              <p:pRg st="1" end="1"/>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0">
                                            <p:txEl>
                                              <p:pRg st="2" end="2"/>
                                            </p:txEl>
                                          </p:spTgt>
                                        </p:tgtEl>
                                        <p:attrNameLst>
                                          <p:attrName>style.visibility</p:attrName>
                                        </p:attrNameLst>
                                      </p:cBhvr>
                                      <p:to>
                                        <p:strVal val="visible"/>
                                      </p:to>
                                    </p:set>
                                    <p:animEffect transition="in" filter="fade">
                                      <p:cBhvr>
                                        <p:cTn id="10" dur="500"/>
                                        <p:tgtEl>
                                          <p:spTgt spid="10">
                                            <p:txEl>
                                              <p:pRg st="2" end="2"/>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0">
                                            <p:txEl>
                                              <p:pRg st="4" end="4"/>
                                            </p:txEl>
                                          </p:spTgt>
                                        </p:tgtEl>
                                        <p:attrNameLst>
                                          <p:attrName>style.visibility</p:attrName>
                                        </p:attrNameLst>
                                      </p:cBhvr>
                                      <p:to>
                                        <p:strVal val="visible"/>
                                      </p:to>
                                    </p:set>
                                    <p:animEffect transition="in" filter="fade">
                                      <p:cBhvr>
                                        <p:cTn id="13" dur="500"/>
                                        <p:tgtEl>
                                          <p:spTgt spid="10">
                                            <p:txEl>
                                              <p:pRg st="4" end="4"/>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0">
                                            <p:txEl>
                                              <p:pRg st="5" end="5"/>
                                            </p:txEl>
                                          </p:spTgt>
                                        </p:tgtEl>
                                        <p:attrNameLst>
                                          <p:attrName>style.visibility</p:attrName>
                                        </p:attrNameLst>
                                      </p:cBhvr>
                                      <p:to>
                                        <p:strVal val="visible"/>
                                      </p:to>
                                    </p:set>
                                    <p:animEffect transition="in" filter="fade">
                                      <p:cBhvr>
                                        <p:cTn id="16" dur="500"/>
                                        <p:tgtEl>
                                          <p:spTgt spid="10">
                                            <p:txEl>
                                              <p:pRg st="5" end="5"/>
                                            </p:txEl>
                                          </p:spTgt>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10">
                                            <p:txEl>
                                              <p:pRg st="6" end="6"/>
                                            </p:txEl>
                                          </p:spTgt>
                                        </p:tgtEl>
                                        <p:attrNameLst>
                                          <p:attrName>style.visibility</p:attrName>
                                        </p:attrNameLst>
                                      </p:cBhvr>
                                      <p:to>
                                        <p:strVal val="visible"/>
                                      </p:to>
                                    </p:set>
                                    <p:animEffect transition="in" filter="fade">
                                      <p:cBhvr>
                                        <p:cTn id="19" dur="500"/>
                                        <p:tgtEl>
                                          <p:spTgt spid="10">
                                            <p:txEl>
                                              <p:pRg st="6" end="6"/>
                                            </p:txEl>
                                          </p:spTgt>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10">
                                            <p:txEl>
                                              <p:pRg st="7" end="7"/>
                                            </p:txEl>
                                          </p:spTgt>
                                        </p:tgtEl>
                                        <p:attrNameLst>
                                          <p:attrName>style.visibility</p:attrName>
                                        </p:attrNameLst>
                                      </p:cBhvr>
                                      <p:to>
                                        <p:strVal val="visible"/>
                                      </p:to>
                                    </p:set>
                                    <p:animEffect transition="in" filter="fade">
                                      <p:cBhvr>
                                        <p:cTn id="22" dur="500"/>
                                        <p:tgtEl>
                                          <p:spTgt spid="10">
                                            <p:txEl>
                                              <p:pRg st="7" end="7"/>
                                            </p:txEl>
                                          </p:spTgt>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10">
                                            <p:txEl>
                                              <p:pRg st="8" end="8"/>
                                            </p:txEl>
                                          </p:spTgt>
                                        </p:tgtEl>
                                        <p:attrNameLst>
                                          <p:attrName>style.visibility</p:attrName>
                                        </p:attrNameLst>
                                      </p:cBhvr>
                                      <p:to>
                                        <p:strVal val="visible"/>
                                      </p:to>
                                    </p:set>
                                    <p:animEffect transition="in" filter="fade">
                                      <p:cBhvr>
                                        <p:cTn id="25" dur="500"/>
                                        <p:tgtEl>
                                          <p:spTgt spid="10">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build="allAtOnce"/>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nchor="t">
            <a:normAutofit/>
          </a:bodyPr>
          <a:lstStyle/>
          <a:p>
            <a:r>
              <a:rPr lang="nb-NO" dirty="0"/>
              <a:t>Avtaler om hjelp</a:t>
            </a:r>
          </a:p>
        </p:txBody>
      </p:sp>
      <p:sp>
        <p:nvSpPr>
          <p:cNvPr id="3" name="Plassholder for innhold 2"/>
          <p:cNvSpPr>
            <a:spLocks noGrp="1"/>
          </p:cNvSpPr>
          <p:nvPr>
            <p:ph idx="1"/>
          </p:nvPr>
        </p:nvSpPr>
        <p:spPr/>
        <p:txBody>
          <a:bodyPr>
            <a:normAutofit/>
          </a:bodyPr>
          <a:lstStyle/>
          <a:p>
            <a:pPr>
              <a:lnSpc>
                <a:spcPct val="100000"/>
              </a:lnSpc>
              <a:spcBef>
                <a:spcPts val="0"/>
              </a:spcBef>
              <a:defRPr/>
            </a:pPr>
            <a:endParaRPr lang="nb-NO" dirty="0"/>
          </a:p>
          <a:p>
            <a:pPr marL="0" indent="0">
              <a:lnSpc>
                <a:spcPct val="100000"/>
              </a:lnSpc>
              <a:spcBef>
                <a:spcPts val="0"/>
              </a:spcBef>
              <a:buNone/>
              <a:defRPr/>
            </a:pPr>
            <a:r>
              <a:rPr lang="nb-NO" b="1" dirty="0"/>
              <a:t>Hvordan kan pårørende og </a:t>
            </a:r>
            <a:br>
              <a:rPr lang="nb-NO" b="1" dirty="0"/>
            </a:br>
            <a:r>
              <a:rPr lang="nb-NO" b="1" dirty="0"/>
              <a:t>venner hjelpe?</a:t>
            </a:r>
          </a:p>
          <a:p>
            <a:pPr lvl="1"/>
            <a:r>
              <a:rPr lang="nb-NO" dirty="0"/>
              <a:t>Lytte, uttrykke forståelse, unngå å </a:t>
            </a:r>
            <a:br>
              <a:rPr lang="nb-NO" dirty="0"/>
            </a:br>
            <a:r>
              <a:rPr lang="nb-NO" dirty="0"/>
              <a:t>kritisere, foreslå hva som kan hjelpe</a:t>
            </a:r>
          </a:p>
          <a:p>
            <a:pPr lvl="1"/>
            <a:r>
              <a:rPr lang="nb-NO" dirty="0"/>
              <a:t>Være hos meg til jeg føler meg trygg</a:t>
            </a:r>
          </a:p>
          <a:p>
            <a:pPr lvl="1"/>
            <a:r>
              <a:rPr lang="nb-NO" dirty="0"/>
              <a:t>Distrahere meg med hyggelige gjøremål</a:t>
            </a:r>
          </a:p>
          <a:p>
            <a:pPr lvl="1"/>
            <a:r>
              <a:rPr lang="nb-NO" dirty="0"/>
              <a:t>Overta praktiske oppgaver</a:t>
            </a:r>
          </a:p>
          <a:p>
            <a:pPr lvl="1"/>
            <a:r>
              <a:rPr lang="nb-NO" dirty="0"/>
              <a:t>Ringe behandleren og be om time. Ta meg med til legevakten/</a:t>
            </a:r>
            <a:br>
              <a:rPr lang="nb-NO" dirty="0"/>
            </a:br>
            <a:r>
              <a:rPr lang="nb-NO" dirty="0"/>
              <a:t>sykehuset hvis nødvendig</a:t>
            </a:r>
          </a:p>
          <a:p>
            <a:pPr lvl="1"/>
            <a:r>
              <a:rPr lang="nb-NO" dirty="0"/>
              <a:t>Oppbevare våpen eller piller som jeg kan skade meg med</a:t>
            </a:r>
          </a:p>
        </p:txBody>
      </p:sp>
      <p:pic>
        <p:nvPicPr>
          <p:cNvPr id="5" name="Bilde 4" descr="Et bilde som inneholder tekst, skjermbilde, Parallell, dokument&#10;&#10;Automatisk generert beskrivelse">
            <a:extLst>
              <a:ext uri="{FF2B5EF4-FFF2-40B4-BE49-F238E27FC236}">
                <a16:creationId xmlns:a16="http://schemas.microsoft.com/office/drawing/2014/main" id="{796E50FD-CF06-573E-EF42-47061C9C38AE}"/>
              </a:ext>
            </a:extLst>
          </p:cNvPr>
          <p:cNvPicPr>
            <a:picLocks noChangeAspect="1"/>
          </p:cNvPicPr>
          <p:nvPr/>
        </p:nvPicPr>
        <p:blipFill>
          <a:blip r:embed="rId3" cstate="print">
            <a:extLst>
              <a:ext uri="{28A0092B-C50C-407E-A947-70E740481C1C}">
                <a14:useLocalDpi xmlns:a14="http://schemas.microsoft.com/office/drawing/2010/main" val="0"/>
              </a:ext>
            </a:extLst>
          </a:blip>
          <a:srcRect t="2885" b="57294"/>
          <a:stretch/>
        </p:blipFill>
        <p:spPr>
          <a:xfrm>
            <a:off x="6057689" y="549275"/>
            <a:ext cx="5438986" cy="3066122"/>
          </a:xfrm>
          <a:prstGeom prst="rect">
            <a:avLst/>
          </a:prstGeom>
        </p:spPr>
      </p:pic>
    </p:spTree>
    <p:extLst>
      <p:ext uri="{BB962C8B-B14F-4D97-AF65-F5344CB8AC3E}">
        <p14:creationId xmlns:p14="http://schemas.microsoft.com/office/powerpoint/2010/main" val="5147515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2" end="2"/>
                                            </p:txEl>
                                          </p:spTgt>
                                        </p:tgtEl>
                                        <p:attrNameLst>
                                          <p:attrName>style.visibility</p:attrName>
                                        </p:attrNameLst>
                                      </p:cBhvr>
                                      <p:to>
                                        <p:strVal val="visible"/>
                                      </p:to>
                                    </p:set>
                                    <p:animEffect transition="in" filter="fade">
                                      <p:cBhvr>
                                        <p:cTn id="10" dur="500"/>
                                        <p:tgtEl>
                                          <p:spTgt spid="3">
                                            <p:txEl>
                                              <p:pRg st="2" end="2"/>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Effect transition="in" filter="fade">
                                      <p:cBhvr>
                                        <p:cTn id="13" dur="500"/>
                                        <p:tgtEl>
                                          <p:spTgt spid="3">
                                            <p:txEl>
                                              <p:pRg st="3" end="3"/>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3">
                                            <p:txEl>
                                              <p:pRg st="4" end="4"/>
                                            </p:txEl>
                                          </p:spTgt>
                                        </p:tgtEl>
                                        <p:attrNameLst>
                                          <p:attrName>style.visibility</p:attrName>
                                        </p:attrNameLst>
                                      </p:cBhvr>
                                      <p:to>
                                        <p:strVal val="visible"/>
                                      </p:to>
                                    </p:set>
                                    <p:animEffect transition="in" filter="fade">
                                      <p:cBhvr>
                                        <p:cTn id="16" dur="500"/>
                                        <p:tgtEl>
                                          <p:spTgt spid="3">
                                            <p:txEl>
                                              <p:pRg st="4" end="4"/>
                                            </p:txEl>
                                          </p:spTgt>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animEffect transition="in" filter="fade">
                                      <p:cBhvr>
                                        <p:cTn id="19" dur="500"/>
                                        <p:tgtEl>
                                          <p:spTgt spid="3">
                                            <p:txEl>
                                              <p:pRg st="5" end="5"/>
                                            </p:txEl>
                                          </p:spTgt>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3">
                                            <p:txEl>
                                              <p:pRg st="6" end="6"/>
                                            </p:txEl>
                                          </p:spTgt>
                                        </p:tgtEl>
                                        <p:attrNameLst>
                                          <p:attrName>style.visibility</p:attrName>
                                        </p:attrNameLst>
                                      </p:cBhvr>
                                      <p:to>
                                        <p:strVal val="visible"/>
                                      </p:to>
                                    </p:set>
                                    <p:animEffect transition="in" filter="fade">
                                      <p:cBhvr>
                                        <p:cTn id="22" dur="500"/>
                                        <p:tgtEl>
                                          <p:spTgt spid="3">
                                            <p:txEl>
                                              <p:pRg st="6" end="6"/>
                                            </p:txEl>
                                          </p:spTgt>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3">
                                            <p:txEl>
                                              <p:pRg st="7" end="7"/>
                                            </p:txEl>
                                          </p:spTgt>
                                        </p:tgtEl>
                                        <p:attrNameLst>
                                          <p:attrName>style.visibility</p:attrName>
                                        </p:attrNameLst>
                                      </p:cBhvr>
                                      <p:to>
                                        <p:strVal val="visible"/>
                                      </p:to>
                                    </p:set>
                                    <p:animEffect transition="in" filter="fade">
                                      <p:cBhvr>
                                        <p:cTn id="25"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allAtOnce"/>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Plassholder for innhold 2">
            <a:extLst>
              <a:ext uri="{FF2B5EF4-FFF2-40B4-BE49-F238E27FC236}">
                <a16:creationId xmlns:a16="http://schemas.microsoft.com/office/drawing/2014/main" id="{703F8349-27BB-3A82-9285-BD854483710F}"/>
              </a:ext>
            </a:extLst>
          </p:cNvPr>
          <p:cNvSpPr txBox="1">
            <a:spLocks/>
          </p:cNvSpPr>
          <p:nvPr/>
        </p:nvSpPr>
        <p:spPr>
          <a:xfrm>
            <a:off x="731839" y="2332892"/>
            <a:ext cx="10764836" cy="4440441"/>
          </a:xfrm>
          <a:prstGeom prst="rect">
            <a:avLst/>
          </a:prstGeom>
        </p:spPr>
        <p:txBody>
          <a:bodyPr vert="horz" lIns="91440" tIns="45720" rIns="91440" bIns="45720" numCol="2"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rgbClr val="003087"/>
                </a:solidFill>
                <a:latin typeface="Calibri Light" panose="020F0302020204030204" pitchFamily="34" charset="0"/>
                <a:ea typeface="+mn-ea"/>
                <a:cs typeface="Calibri Light" panose="020F030202020403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rgbClr val="003087"/>
                </a:solidFill>
                <a:latin typeface="Calibri Light" panose="020F0302020204030204" pitchFamily="34" charset="0"/>
                <a:ea typeface="+mn-ea"/>
                <a:cs typeface="Calibri Light" panose="020F030202020403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rgbClr val="003087"/>
                </a:solidFill>
                <a:latin typeface="Calibri Light" panose="020F0302020204030204" pitchFamily="34" charset="0"/>
                <a:ea typeface="+mn-ea"/>
                <a:cs typeface="Calibri Light" panose="020F030202020403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rgbClr val="003087"/>
                </a:solidFill>
                <a:latin typeface="Calibri Light" panose="020F0302020204030204" pitchFamily="34" charset="0"/>
                <a:ea typeface="+mn-ea"/>
                <a:cs typeface="Calibri Light" panose="020F030202020403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rgbClr val="003087"/>
                </a:solidFill>
                <a:latin typeface="Calibri Light" panose="020F0302020204030204" pitchFamily="34" charset="0"/>
                <a:ea typeface="+mn-ea"/>
                <a:cs typeface="Calibri Light" panose="020F03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20000"/>
              </a:lnSpc>
              <a:buNone/>
            </a:pPr>
            <a:endParaRPr lang="nb-NO" b="1" dirty="0"/>
          </a:p>
          <a:p>
            <a:pPr marL="0" indent="0">
              <a:lnSpc>
                <a:spcPct val="120000"/>
              </a:lnSpc>
              <a:buNone/>
            </a:pPr>
            <a:r>
              <a:rPr lang="nb-NO" dirty="0" err="1"/>
              <a:t>Kursgang</a:t>
            </a:r>
            <a:r>
              <a:rPr lang="nb-NO" dirty="0"/>
              <a:t> 1:</a:t>
            </a:r>
          </a:p>
          <a:p>
            <a:pPr lvl="1">
              <a:lnSpc>
                <a:spcPct val="120000"/>
              </a:lnSpc>
            </a:pPr>
            <a:r>
              <a:rPr lang="nb-NO" dirty="0"/>
              <a:t>Bipolarkurset</a:t>
            </a:r>
          </a:p>
          <a:p>
            <a:pPr lvl="1">
              <a:lnSpc>
                <a:spcPct val="120000"/>
              </a:lnSpc>
            </a:pPr>
            <a:r>
              <a:rPr lang="nb-NO" dirty="0"/>
              <a:t>Bipolar lidelse</a:t>
            </a:r>
          </a:p>
          <a:p>
            <a:pPr lvl="1">
              <a:lnSpc>
                <a:spcPct val="120000"/>
              </a:lnSpc>
            </a:pPr>
            <a:r>
              <a:rPr lang="nb-NO" dirty="0"/>
              <a:t>Pårørende</a:t>
            </a:r>
          </a:p>
          <a:p>
            <a:pPr lvl="1">
              <a:lnSpc>
                <a:spcPct val="120000"/>
              </a:lnSpc>
            </a:pPr>
            <a:r>
              <a:rPr lang="nb-NO" dirty="0"/>
              <a:t>Åpenhet overfor barn</a:t>
            </a:r>
          </a:p>
          <a:p>
            <a:pPr marL="0" indent="0">
              <a:lnSpc>
                <a:spcPct val="120000"/>
              </a:lnSpc>
              <a:buNone/>
            </a:pPr>
            <a:endParaRPr lang="nb-NO" dirty="0"/>
          </a:p>
          <a:p>
            <a:pPr marL="0" indent="0">
              <a:lnSpc>
                <a:spcPct val="120000"/>
              </a:lnSpc>
              <a:buNone/>
            </a:pPr>
            <a:endParaRPr lang="nb-NO" dirty="0"/>
          </a:p>
          <a:p>
            <a:pPr marL="0" indent="0">
              <a:lnSpc>
                <a:spcPct val="120000"/>
              </a:lnSpc>
              <a:buNone/>
            </a:pPr>
            <a:endParaRPr lang="nb-NO" dirty="0"/>
          </a:p>
          <a:p>
            <a:pPr marL="0" indent="0">
              <a:lnSpc>
                <a:spcPct val="120000"/>
              </a:lnSpc>
              <a:buNone/>
            </a:pPr>
            <a:r>
              <a:rPr lang="nb-NO" b="1" dirty="0" err="1"/>
              <a:t>Kursgang</a:t>
            </a:r>
            <a:r>
              <a:rPr lang="nb-NO" b="1" dirty="0"/>
              <a:t> 2:</a:t>
            </a:r>
          </a:p>
          <a:p>
            <a:pPr lvl="1">
              <a:lnSpc>
                <a:spcPct val="120000"/>
              </a:lnSpc>
            </a:pPr>
            <a:r>
              <a:rPr lang="nb-NO" b="1" dirty="0"/>
              <a:t>Forebygging i varselfasen</a:t>
            </a:r>
          </a:p>
          <a:p>
            <a:pPr lvl="1">
              <a:lnSpc>
                <a:spcPct val="120000"/>
              </a:lnSpc>
            </a:pPr>
            <a:r>
              <a:rPr lang="nb-NO" b="1" dirty="0"/>
              <a:t>Kriseplan - hvordan gi hjelp og støtte</a:t>
            </a:r>
          </a:p>
          <a:p>
            <a:pPr lvl="1">
              <a:lnSpc>
                <a:spcPct val="120000"/>
              </a:lnSpc>
            </a:pPr>
            <a:r>
              <a:rPr lang="nb-NO" altLang="nb-NO" b="1" dirty="0"/>
              <a:t>Kommunikasjon: hvordan komme i posisjon som pårørende?</a:t>
            </a:r>
          </a:p>
          <a:p>
            <a:pPr lvl="2">
              <a:lnSpc>
                <a:spcPct val="120000"/>
              </a:lnSpc>
            </a:pPr>
            <a:r>
              <a:rPr lang="nb-NO" b="1" dirty="0"/>
              <a:t>Summegruppe om tiltak</a:t>
            </a:r>
          </a:p>
          <a:p>
            <a:pPr lvl="1">
              <a:lnSpc>
                <a:spcPct val="120000"/>
              </a:lnSpc>
            </a:pPr>
            <a:r>
              <a:rPr lang="nb-NO" b="1" dirty="0"/>
              <a:t>Erfaringsformidling</a:t>
            </a:r>
            <a:endParaRPr lang="nb-NO" sz="2400" b="1" dirty="0"/>
          </a:p>
        </p:txBody>
      </p:sp>
      <p:sp>
        <p:nvSpPr>
          <p:cNvPr id="9" name="Tittel 1">
            <a:extLst>
              <a:ext uri="{FF2B5EF4-FFF2-40B4-BE49-F238E27FC236}">
                <a16:creationId xmlns:a16="http://schemas.microsoft.com/office/drawing/2014/main" id="{016F43D7-CAE2-DC8B-A13B-B273D6FE8916}"/>
              </a:ext>
            </a:extLst>
          </p:cNvPr>
          <p:cNvSpPr>
            <a:spLocks noGrp="1"/>
          </p:cNvSpPr>
          <p:nvPr>
            <p:ph type="title"/>
          </p:nvPr>
        </p:nvSpPr>
        <p:spPr/>
        <p:txBody>
          <a:bodyPr anchor="t"/>
          <a:lstStyle/>
          <a:p>
            <a:r>
              <a:rPr lang="nb-NO" dirty="0"/>
              <a:t>Kursets innhold</a:t>
            </a:r>
          </a:p>
        </p:txBody>
      </p:sp>
    </p:spTree>
    <p:extLst>
      <p:ext uri="{BB962C8B-B14F-4D97-AF65-F5344CB8AC3E}">
        <p14:creationId xmlns:p14="http://schemas.microsoft.com/office/powerpoint/2010/main" val="361779679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tel 1">
            <a:extLst>
              <a:ext uri="{FF2B5EF4-FFF2-40B4-BE49-F238E27FC236}">
                <a16:creationId xmlns:a16="http://schemas.microsoft.com/office/drawing/2014/main" id="{D7BCCF71-E087-00DB-0EC0-40E5C4DB6A75}"/>
              </a:ext>
            </a:extLst>
          </p:cNvPr>
          <p:cNvSpPr>
            <a:spLocks noGrp="1"/>
          </p:cNvSpPr>
          <p:nvPr>
            <p:ph type="title"/>
          </p:nvPr>
        </p:nvSpPr>
        <p:spPr>
          <a:xfrm>
            <a:off x="695325" y="549275"/>
            <a:ext cx="10515600" cy="1565852"/>
          </a:xfrm>
        </p:spPr>
        <p:txBody>
          <a:bodyPr anchor="t">
            <a:normAutofit/>
          </a:bodyPr>
          <a:lstStyle/>
          <a:p>
            <a:r>
              <a:rPr lang="nb-NO" dirty="0"/>
              <a:t>Kriseplan for </a:t>
            </a:r>
            <a:br>
              <a:rPr lang="nb-NO" dirty="0"/>
            </a:br>
            <a:r>
              <a:rPr lang="nb-NO" dirty="0"/>
              <a:t>(</a:t>
            </a:r>
            <a:r>
              <a:rPr lang="nb-NO" dirty="0" err="1"/>
              <a:t>hypo</a:t>
            </a:r>
            <a:r>
              <a:rPr lang="nb-NO" dirty="0"/>
              <a:t>)mani</a:t>
            </a:r>
            <a:endParaRPr lang="nb-NO" sz="2800" dirty="0"/>
          </a:p>
        </p:txBody>
      </p:sp>
      <p:sp>
        <p:nvSpPr>
          <p:cNvPr id="10" name="Plassholder for innhold 2">
            <a:extLst>
              <a:ext uri="{FF2B5EF4-FFF2-40B4-BE49-F238E27FC236}">
                <a16:creationId xmlns:a16="http://schemas.microsoft.com/office/drawing/2014/main" id="{E83696F7-E191-1CF5-D9B4-74FDBDA343F3}"/>
              </a:ext>
            </a:extLst>
          </p:cNvPr>
          <p:cNvSpPr>
            <a:spLocks noGrp="1"/>
          </p:cNvSpPr>
          <p:nvPr>
            <p:ph idx="1"/>
          </p:nvPr>
        </p:nvSpPr>
        <p:spPr>
          <a:xfrm>
            <a:off x="695325" y="2413563"/>
            <a:ext cx="10801350" cy="4332143"/>
          </a:xfrm>
        </p:spPr>
        <p:txBody>
          <a:bodyPr numCol="2" anchor="b">
            <a:normAutofit/>
          </a:bodyPr>
          <a:lstStyle/>
          <a:p>
            <a:pPr marL="0" indent="0">
              <a:lnSpc>
                <a:spcPct val="100000"/>
              </a:lnSpc>
              <a:buNone/>
            </a:pPr>
            <a:r>
              <a:rPr lang="nb-NO" altLang="nb-NO" sz="2400" b="1" dirty="0"/>
              <a:t>Eksempler på problemstillinger </a:t>
            </a:r>
            <a:br>
              <a:rPr lang="nb-NO" altLang="nb-NO" sz="2400" b="1" dirty="0"/>
            </a:br>
            <a:r>
              <a:rPr lang="nb-NO" altLang="nb-NO" sz="2400" b="1" dirty="0"/>
              <a:t>vedr. avtaler med andre:</a:t>
            </a:r>
          </a:p>
          <a:p>
            <a:pPr lvl="1">
              <a:lnSpc>
                <a:spcPct val="100000"/>
              </a:lnSpc>
              <a:spcBef>
                <a:spcPts val="1200"/>
              </a:spcBef>
            </a:pPr>
            <a:r>
              <a:rPr lang="nb-NO" altLang="nb-NO" sz="2000" dirty="0"/>
              <a:t>Beløpsgrense på minibankkort eller andre økonomiske restriksjoner?</a:t>
            </a:r>
          </a:p>
          <a:p>
            <a:pPr lvl="1">
              <a:lnSpc>
                <a:spcPct val="100000"/>
              </a:lnSpc>
              <a:spcBef>
                <a:spcPts val="1200"/>
              </a:spcBef>
            </a:pPr>
            <a:r>
              <a:rPr lang="nb-NO" altLang="nb-NO" sz="2000" dirty="0"/>
              <a:t>Hvordan unngå store avgjørelser som du kan angre på i etterkant?</a:t>
            </a:r>
          </a:p>
          <a:p>
            <a:pPr lvl="1">
              <a:lnSpc>
                <a:spcPct val="100000"/>
              </a:lnSpc>
              <a:spcBef>
                <a:spcPts val="1200"/>
              </a:spcBef>
            </a:pPr>
            <a:r>
              <a:rPr lang="nb-NO" altLang="nb-NO" sz="2000" dirty="0"/>
              <a:t>Levere fra seg bilnøkler?</a:t>
            </a:r>
          </a:p>
          <a:p>
            <a:pPr lvl="1">
              <a:lnSpc>
                <a:spcPct val="100000"/>
              </a:lnSpc>
              <a:spcBef>
                <a:spcPts val="1200"/>
              </a:spcBef>
            </a:pPr>
            <a:r>
              <a:rPr lang="nb-NO" altLang="nb-NO" sz="2000" dirty="0"/>
              <a:t>Hvem passer på etterlevelse av medisinering?</a:t>
            </a:r>
          </a:p>
          <a:p>
            <a:pPr lvl="1">
              <a:lnSpc>
                <a:spcPct val="100000"/>
              </a:lnSpc>
              <a:spcBef>
                <a:spcPts val="1200"/>
              </a:spcBef>
            </a:pPr>
            <a:endParaRPr lang="nb-NO" altLang="nb-NO" sz="2000" dirty="0"/>
          </a:p>
          <a:p>
            <a:pPr lvl="1">
              <a:lnSpc>
                <a:spcPct val="100000"/>
              </a:lnSpc>
              <a:spcBef>
                <a:spcPts val="1200"/>
              </a:spcBef>
            </a:pPr>
            <a:endParaRPr lang="nb-NO" altLang="nb-NO" sz="2000" dirty="0"/>
          </a:p>
          <a:p>
            <a:pPr marL="453600" lvl="1" indent="0">
              <a:lnSpc>
                <a:spcPct val="100000"/>
              </a:lnSpc>
              <a:spcBef>
                <a:spcPts val="1200"/>
              </a:spcBef>
              <a:buNone/>
            </a:pPr>
            <a:endParaRPr lang="nb-NO" altLang="nb-NO" sz="2000" dirty="0"/>
          </a:p>
          <a:p>
            <a:pPr lvl="1">
              <a:lnSpc>
                <a:spcPct val="100000"/>
              </a:lnSpc>
              <a:spcBef>
                <a:spcPts val="1200"/>
              </a:spcBef>
            </a:pPr>
            <a:r>
              <a:rPr lang="nb-NO" altLang="nb-NO" sz="2000" dirty="0"/>
              <a:t>Rutiner for rask justering av medisinering?</a:t>
            </a:r>
          </a:p>
          <a:p>
            <a:pPr lvl="1">
              <a:lnSpc>
                <a:spcPct val="100000"/>
              </a:lnSpc>
              <a:spcBef>
                <a:spcPts val="1200"/>
              </a:spcBef>
            </a:pPr>
            <a:r>
              <a:rPr lang="nb-NO" altLang="nb-NO" sz="2000" dirty="0"/>
              <a:t>Hvem ivaretar eventuelle barn?</a:t>
            </a:r>
          </a:p>
          <a:p>
            <a:pPr lvl="1">
              <a:lnSpc>
                <a:spcPct val="100000"/>
              </a:lnSpc>
              <a:spcBef>
                <a:spcPts val="1200"/>
              </a:spcBef>
            </a:pPr>
            <a:r>
              <a:rPr lang="nb-NO" altLang="nb-NO" sz="2000" dirty="0"/>
              <a:t>Hvem varsler jobb / skole / andre om fravær?</a:t>
            </a:r>
          </a:p>
          <a:p>
            <a:pPr lvl="1">
              <a:lnSpc>
                <a:spcPct val="100000"/>
              </a:lnSpc>
              <a:spcBef>
                <a:spcPts val="1200"/>
              </a:spcBef>
            </a:pPr>
            <a:r>
              <a:rPr lang="nb-NO" altLang="nb-NO" sz="2000" dirty="0"/>
              <a:t>Stående avtale med psykisk helsevern om øyeblikkelig hjelp eller forebyggende døgnopphold?</a:t>
            </a:r>
          </a:p>
        </p:txBody>
      </p:sp>
      <p:pic>
        <p:nvPicPr>
          <p:cNvPr id="11" name="Bilde 10">
            <a:extLst>
              <a:ext uri="{FF2B5EF4-FFF2-40B4-BE49-F238E27FC236}">
                <a16:creationId xmlns:a16="http://schemas.microsoft.com/office/drawing/2014/main" id="{AE4ABD06-AFFE-D748-4483-E51B3524F9C4}"/>
              </a:ext>
            </a:extLst>
          </p:cNvPr>
          <p:cNvPicPr>
            <a:picLocks noChangeAspect="1"/>
          </p:cNvPicPr>
          <p:nvPr/>
        </p:nvPicPr>
        <p:blipFill>
          <a:blip r:embed="rId3">
            <a:extLst>
              <a:ext uri="{28A0092B-C50C-407E-A947-70E740481C1C}">
                <a14:useLocalDpi xmlns:a14="http://schemas.microsoft.com/office/drawing/2010/main" val="0"/>
              </a:ext>
            </a:extLst>
          </a:blip>
          <a:srcRect t="2780" b="60872"/>
          <a:stretch/>
        </p:blipFill>
        <p:spPr>
          <a:xfrm>
            <a:off x="5883006" y="549275"/>
            <a:ext cx="5613669" cy="2887579"/>
          </a:xfrm>
          <a:prstGeom prst="rect">
            <a:avLst/>
          </a:prstGeom>
        </p:spPr>
      </p:pic>
    </p:spTree>
    <p:extLst>
      <p:ext uri="{BB962C8B-B14F-4D97-AF65-F5344CB8AC3E}">
        <p14:creationId xmlns:p14="http://schemas.microsoft.com/office/powerpoint/2010/main" val="15070509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fade">
                                      <p:cBhvr>
                                        <p:cTn id="7" dur="500"/>
                                        <p:tgtEl>
                                          <p:spTgt spid="10">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0">
                                            <p:txEl>
                                              <p:pRg st="1" end="1"/>
                                            </p:txEl>
                                          </p:spTgt>
                                        </p:tgtEl>
                                        <p:attrNameLst>
                                          <p:attrName>style.visibility</p:attrName>
                                        </p:attrNameLst>
                                      </p:cBhvr>
                                      <p:to>
                                        <p:strVal val="visible"/>
                                      </p:to>
                                    </p:set>
                                    <p:animEffect transition="in" filter="fade">
                                      <p:cBhvr>
                                        <p:cTn id="10" dur="500"/>
                                        <p:tgtEl>
                                          <p:spTgt spid="10">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0">
                                            <p:txEl>
                                              <p:pRg st="2" end="2"/>
                                            </p:txEl>
                                          </p:spTgt>
                                        </p:tgtEl>
                                        <p:attrNameLst>
                                          <p:attrName>style.visibility</p:attrName>
                                        </p:attrNameLst>
                                      </p:cBhvr>
                                      <p:to>
                                        <p:strVal val="visible"/>
                                      </p:to>
                                    </p:set>
                                    <p:animEffect transition="in" filter="fade">
                                      <p:cBhvr>
                                        <p:cTn id="13" dur="500"/>
                                        <p:tgtEl>
                                          <p:spTgt spid="10">
                                            <p:txEl>
                                              <p:pRg st="2" end="2"/>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0">
                                            <p:txEl>
                                              <p:pRg st="3" end="3"/>
                                            </p:txEl>
                                          </p:spTgt>
                                        </p:tgtEl>
                                        <p:attrNameLst>
                                          <p:attrName>style.visibility</p:attrName>
                                        </p:attrNameLst>
                                      </p:cBhvr>
                                      <p:to>
                                        <p:strVal val="visible"/>
                                      </p:to>
                                    </p:set>
                                    <p:animEffect transition="in" filter="fade">
                                      <p:cBhvr>
                                        <p:cTn id="16" dur="500"/>
                                        <p:tgtEl>
                                          <p:spTgt spid="10">
                                            <p:txEl>
                                              <p:pRg st="3" end="3"/>
                                            </p:txEl>
                                          </p:spTgt>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10">
                                            <p:txEl>
                                              <p:pRg st="4" end="4"/>
                                            </p:txEl>
                                          </p:spTgt>
                                        </p:tgtEl>
                                        <p:attrNameLst>
                                          <p:attrName>style.visibility</p:attrName>
                                        </p:attrNameLst>
                                      </p:cBhvr>
                                      <p:to>
                                        <p:strVal val="visible"/>
                                      </p:to>
                                    </p:set>
                                    <p:animEffect transition="in" filter="fade">
                                      <p:cBhvr>
                                        <p:cTn id="19" dur="500"/>
                                        <p:tgtEl>
                                          <p:spTgt spid="10">
                                            <p:txEl>
                                              <p:pRg st="4" end="4"/>
                                            </p:txEl>
                                          </p:spTgt>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10">
                                            <p:txEl>
                                              <p:pRg st="8" end="8"/>
                                            </p:txEl>
                                          </p:spTgt>
                                        </p:tgtEl>
                                        <p:attrNameLst>
                                          <p:attrName>style.visibility</p:attrName>
                                        </p:attrNameLst>
                                      </p:cBhvr>
                                      <p:to>
                                        <p:strVal val="visible"/>
                                      </p:to>
                                    </p:set>
                                    <p:animEffect transition="in" filter="fade">
                                      <p:cBhvr>
                                        <p:cTn id="22" dur="500"/>
                                        <p:tgtEl>
                                          <p:spTgt spid="10">
                                            <p:txEl>
                                              <p:pRg st="8" end="8"/>
                                            </p:txEl>
                                          </p:spTgt>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10">
                                            <p:txEl>
                                              <p:pRg st="9" end="9"/>
                                            </p:txEl>
                                          </p:spTgt>
                                        </p:tgtEl>
                                        <p:attrNameLst>
                                          <p:attrName>style.visibility</p:attrName>
                                        </p:attrNameLst>
                                      </p:cBhvr>
                                      <p:to>
                                        <p:strVal val="visible"/>
                                      </p:to>
                                    </p:set>
                                    <p:animEffect transition="in" filter="fade">
                                      <p:cBhvr>
                                        <p:cTn id="25" dur="500"/>
                                        <p:tgtEl>
                                          <p:spTgt spid="10">
                                            <p:txEl>
                                              <p:pRg st="9" end="9"/>
                                            </p:txEl>
                                          </p:spTgt>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10">
                                            <p:txEl>
                                              <p:pRg st="10" end="10"/>
                                            </p:txEl>
                                          </p:spTgt>
                                        </p:tgtEl>
                                        <p:attrNameLst>
                                          <p:attrName>style.visibility</p:attrName>
                                        </p:attrNameLst>
                                      </p:cBhvr>
                                      <p:to>
                                        <p:strVal val="visible"/>
                                      </p:to>
                                    </p:set>
                                    <p:animEffect transition="in" filter="fade">
                                      <p:cBhvr>
                                        <p:cTn id="28" dur="500"/>
                                        <p:tgtEl>
                                          <p:spTgt spid="10">
                                            <p:txEl>
                                              <p:pRg st="10" end="10"/>
                                            </p:txEl>
                                          </p:spTgt>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10">
                                            <p:txEl>
                                              <p:pRg st="11" end="11"/>
                                            </p:txEl>
                                          </p:spTgt>
                                        </p:tgtEl>
                                        <p:attrNameLst>
                                          <p:attrName>style.visibility</p:attrName>
                                        </p:attrNameLst>
                                      </p:cBhvr>
                                      <p:to>
                                        <p:strVal val="visible"/>
                                      </p:to>
                                    </p:set>
                                    <p:animEffect transition="in" filter="fade">
                                      <p:cBhvr>
                                        <p:cTn id="31" dur="500"/>
                                        <p:tgtEl>
                                          <p:spTgt spid="10">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build="allAtOnce"/>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695325" y="549275"/>
            <a:ext cx="10515600" cy="1311128"/>
          </a:xfrm>
        </p:spPr>
        <p:txBody>
          <a:bodyPr anchor="t"/>
          <a:lstStyle/>
          <a:p>
            <a:r>
              <a:rPr lang="nb-NO" altLang="nb-NO" dirty="0"/>
              <a:t>Kommunikasjon: hvordan komme i posisjon som pårørende?</a:t>
            </a:r>
            <a:endParaRPr lang="nb-NO" dirty="0">
              <a:latin typeface="+mj-lt"/>
            </a:endParaRPr>
          </a:p>
        </p:txBody>
      </p:sp>
      <p:sp>
        <p:nvSpPr>
          <p:cNvPr id="4" name="Plassholder for innhold 3"/>
          <p:cNvSpPr>
            <a:spLocks noGrp="1"/>
          </p:cNvSpPr>
          <p:nvPr>
            <p:ph idx="1"/>
          </p:nvPr>
        </p:nvSpPr>
        <p:spPr>
          <a:xfrm>
            <a:off x="695325" y="2120900"/>
            <a:ext cx="5557429" cy="4351474"/>
          </a:xfrm>
        </p:spPr>
        <p:txBody>
          <a:bodyPr>
            <a:normAutofit/>
          </a:bodyPr>
          <a:lstStyle/>
          <a:p>
            <a:pPr marL="342900" lvl="0" indent="-342900">
              <a:lnSpc>
                <a:spcPct val="100000"/>
              </a:lnSpc>
              <a:spcBef>
                <a:spcPts val="1800"/>
              </a:spcBef>
              <a:buClr>
                <a:schemeClr val="tx1"/>
              </a:buClr>
            </a:pPr>
            <a:endParaRPr lang="nb-NO" sz="2400" dirty="0">
              <a:solidFill>
                <a:schemeClr val="tx1"/>
              </a:solidFill>
            </a:endParaRPr>
          </a:p>
          <a:p>
            <a:pPr marL="0" indent="0">
              <a:spcBef>
                <a:spcPts val="1800"/>
              </a:spcBef>
              <a:buClr>
                <a:schemeClr val="tx1"/>
              </a:buClr>
              <a:buNone/>
            </a:pPr>
            <a:r>
              <a:rPr lang="nb-NO" b="1" dirty="0"/>
              <a:t>Hva fremmer tillit og god kommunikasjon?</a:t>
            </a:r>
            <a:endParaRPr lang="nb-NO" b="1" dirty="0">
              <a:solidFill>
                <a:schemeClr val="tx1"/>
              </a:solidFill>
            </a:endParaRPr>
          </a:p>
          <a:p>
            <a:pPr marL="342900" indent="-342900">
              <a:spcBef>
                <a:spcPts val="1800"/>
              </a:spcBef>
              <a:buClr>
                <a:schemeClr val="tx1"/>
              </a:buClr>
            </a:pPr>
            <a:r>
              <a:rPr lang="nb-NO" sz="2400" dirty="0">
                <a:solidFill>
                  <a:schemeClr val="tx1"/>
                </a:solidFill>
              </a:rPr>
              <a:t>Å være tålmodig og undrende</a:t>
            </a:r>
          </a:p>
          <a:p>
            <a:pPr marL="342900" indent="-342900">
              <a:spcBef>
                <a:spcPts val="1800"/>
              </a:spcBef>
              <a:buClr>
                <a:schemeClr val="tx1"/>
              </a:buClr>
            </a:pPr>
            <a:r>
              <a:rPr lang="nb-NO" sz="2400" dirty="0">
                <a:solidFill>
                  <a:schemeClr val="tx1"/>
                </a:solidFill>
              </a:rPr>
              <a:t>Å stille åpne spørsmål, lytte, forsøke å forstå og anerkjenne</a:t>
            </a:r>
          </a:p>
          <a:p>
            <a:pPr marL="342900" indent="-342900">
              <a:spcBef>
                <a:spcPts val="1800"/>
              </a:spcBef>
              <a:buClr>
                <a:schemeClr val="tx1"/>
              </a:buClr>
            </a:pPr>
            <a:r>
              <a:rPr lang="nb-NO" sz="2400" dirty="0">
                <a:solidFill>
                  <a:schemeClr val="tx1"/>
                </a:solidFill>
              </a:rPr>
              <a:t>Å uttrykke egne meninger på en respektfull måte </a:t>
            </a:r>
          </a:p>
        </p:txBody>
      </p:sp>
      <p:sp>
        <p:nvSpPr>
          <p:cNvPr id="6" name="Plassholder for innhold 5"/>
          <p:cNvSpPr>
            <a:spLocks noGrp="1"/>
          </p:cNvSpPr>
          <p:nvPr>
            <p:ph sz="quarter" idx="4294967295"/>
          </p:nvPr>
        </p:nvSpPr>
        <p:spPr>
          <a:xfrm>
            <a:off x="6522721" y="696458"/>
            <a:ext cx="5669280" cy="5624967"/>
          </a:xfrm>
        </p:spPr>
        <p:txBody>
          <a:bodyPr>
            <a:noAutofit/>
          </a:bodyPr>
          <a:lstStyle/>
          <a:p>
            <a:pPr marL="0" indent="0">
              <a:spcBef>
                <a:spcPts val="1800"/>
              </a:spcBef>
              <a:buClr>
                <a:schemeClr val="tx1"/>
              </a:buClr>
              <a:buNone/>
            </a:pPr>
            <a:r>
              <a:rPr lang="nb-NO" b="1" dirty="0"/>
              <a:t>Hva hemmer tillit og god kommunikasjon?</a:t>
            </a:r>
            <a:endParaRPr lang="nb-NO" sz="2400" dirty="0">
              <a:solidFill>
                <a:schemeClr val="tx1"/>
              </a:solidFill>
            </a:endParaRPr>
          </a:p>
          <a:p>
            <a:pPr marL="342900" lvl="0" indent="-342900">
              <a:spcBef>
                <a:spcPts val="1800"/>
              </a:spcBef>
              <a:buClr>
                <a:schemeClr val="tx1"/>
              </a:buClr>
            </a:pPr>
            <a:r>
              <a:rPr lang="nb-NO" sz="2400" dirty="0">
                <a:solidFill>
                  <a:schemeClr val="tx1"/>
                </a:solidFill>
              </a:rPr>
              <a:t>Mangel på lydhørhet og fleksibilitet</a:t>
            </a:r>
          </a:p>
          <a:p>
            <a:pPr marL="342900" lvl="0" indent="-342900">
              <a:spcBef>
                <a:spcPts val="1800"/>
              </a:spcBef>
              <a:buClr>
                <a:schemeClr val="tx1"/>
              </a:buClr>
            </a:pPr>
            <a:r>
              <a:rPr lang="nb-NO" sz="2400" dirty="0">
                <a:solidFill>
                  <a:schemeClr val="tx1"/>
                </a:solidFill>
              </a:rPr>
              <a:t>Kritikk og forsøk på å overtale</a:t>
            </a:r>
          </a:p>
          <a:p>
            <a:pPr marL="342900" lvl="0" indent="-342900">
              <a:spcBef>
                <a:spcPts val="1800"/>
              </a:spcBef>
              <a:buClr>
                <a:schemeClr val="tx1"/>
              </a:buClr>
            </a:pPr>
            <a:r>
              <a:rPr lang="nb-NO" sz="2400" dirty="0">
                <a:solidFill>
                  <a:schemeClr val="tx1"/>
                </a:solidFill>
              </a:rPr>
              <a:t>Forsvarpregede reaksjoner</a:t>
            </a:r>
          </a:p>
          <a:p>
            <a:pPr marL="342900" lvl="0" indent="-342900">
              <a:spcBef>
                <a:spcPts val="1800"/>
              </a:spcBef>
              <a:buClr>
                <a:schemeClr val="tx1"/>
              </a:buClr>
            </a:pPr>
            <a:r>
              <a:rPr lang="nb-NO" sz="2400" dirty="0">
                <a:solidFill>
                  <a:schemeClr val="tx1"/>
                </a:solidFill>
              </a:rPr>
              <a:t>Utydelighet</a:t>
            </a:r>
          </a:p>
        </p:txBody>
      </p:sp>
    </p:spTree>
    <p:extLst>
      <p:ext uri="{BB962C8B-B14F-4D97-AF65-F5344CB8AC3E}">
        <p14:creationId xmlns:p14="http://schemas.microsoft.com/office/powerpoint/2010/main" val="17023708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Effect transition="in" filter="fade">
                                      <p:cBhvr>
                                        <p:cTn id="7" dur="500"/>
                                        <p:tgtEl>
                                          <p:spTgt spid="4">
                                            <p:txEl>
                                              <p:pRg st="1" end="1"/>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xEl>
                                              <p:pRg st="2" end="2"/>
                                            </p:txEl>
                                          </p:spTgt>
                                        </p:tgtEl>
                                        <p:attrNameLst>
                                          <p:attrName>style.visibility</p:attrName>
                                        </p:attrNameLst>
                                      </p:cBhvr>
                                      <p:to>
                                        <p:strVal val="visible"/>
                                      </p:to>
                                    </p:set>
                                    <p:animEffect transition="in" filter="fade">
                                      <p:cBhvr>
                                        <p:cTn id="10" dur="500"/>
                                        <p:tgtEl>
                                          <p:spTgt spid="4">
                                            <p:txEl>
                                              <p:pRg st="2" end="2"/>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4">
                                            <p:txEl>
                                              <p:pRg st="3" end="3"/>
                                            </p:txEl>
                                          </p:spTgt>
                                        </p:tgtEl>
                                        <p:attrNameLst>
                                          <p:attrName>style.visibility</p:attrName>
                                        </p:attrNameLst>
                                      </p:cBhvr>
                                      <p:to>
                                        <p:strVal val="visible"/>
                                      </p:to>
                                    </p:set>
                                    <p:animEffect transition="in" filter="fade">
                                      <p:cBhvr>
                                        <p:cTn id="13" dur="500"/>
                                        <p:tgtEl>
                                          <p:spTgt spid="4">
                                            <p:txEl>
                                              <p:pRg st="3" end="3"/>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4">
                                            <p:txEl>
                                              <p:pRg st="4" end="4"/>
                                            </p:txEl>
                                          </p:spTgt>
                                        </p:tgtEl>
                                        <p:attrNameLst>
                                          <p:attrName>style.visibility</p:attrName>
                                        </p:attrNameLst>
                                      </p:cBhvr>
                                      <p:to>
                                        <p:strVal val="visible"/>
                                      </p:to>
                                    </p:set>
                                    <p:animEffect transition="in" filter="fade">
                                      <p:cBhvr>
                                        <p:cTn id="16" dur="500"/>
                                        <p:tgtEl>
                                          <p:spTgt spid="4">
                                            <p:txEl>
                                              <p:pRg st="4" end="4"/>
                                            </p:txEl>
                                          </p:spTgt>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6">
                                            <p:txEl>
                                              <p:pRg st="0" end="0"/>
                                            </p:txEl>
                                          </p:spTgt>
                                        </p:tgtEl>
                                        <p:attrNameLst>
                                          <p:attrName>style.visibility</p:attrName>
                                        </p:attrNameLst>
                                      </p:cBhvr>
                                      <p:to>
                                        <p:strVal val="visible"/>
                                      </p:to>
                                    </p:set>
                                    <p:animEffect transition="in" filter="fade">
                                      <p:cBhvr>
                                        <p:cTn id="19" dur="500"/>
                                        <p:tgtEl>
                                          <p:spTgt spid="6">
                                            <p:txEl>
                                              <p:pRg st="0" end="0"/>
                                            </p:txEl>
                                          </p:spTgt>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6">
                                            <p:txEl>
                                              <p:pRg st="1" end="1"/>
                                            </p:txEl>
                                          </p:spTgt>
                                        </p:tgtEl>
                                        <p:attrNameLst>
                                          <p:attrName>style.visibility</p:attrName>
                                        </p:attrNameLst>
                                      </p:cBhvr>
                                      <p:to>
                                        <p:strVal val="visible"/>
                                      </p:to>
                                    </p:set>
                                    <p:animEffect transition="in" filter="fade">
                                      <p:cBhvr>
                                        <p:cTn id="22" dur="500"/>
                                        <p:tgtEl>
                                          <p:spTgt spid="6">
                                            <p:txEl>
                                              <p:pRg st="1" end="1"/>
                                            </p:txEl>
                                          </p:spTgt>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6">
                                            <p:txEl>
                                              <p:pRg st="2" end="2"/>
                                            </p:txEl>
                                          </p:spTgt>
                                        </p:tgtEl>
                                        <p:attrNameLst>
                                          <p:attrName>style.visibility</p:attrName>
                                        </p:attrNameLst>
                                      </p:cBhvr>
                                      <p:to>
                                        <p:strVal val="visible"/>
                                      </p:to>
                                    </p:set>
                                    <p:animEffect transition="in" filter="fade">
                                      <p:cBhvr>
                                        <p:cTn id="25" dur="500"/>
                                        <p:tgtEl>
                                          <p:spTgt spid="6">
                                            <p:txEl>
                                              <p:pRg st="2" end="2"/>
                                            </p:txEl>
                                          </p:spTgt>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6">
                                            <p:txEl>
                                              <p:pRg st="3" end="3"/>
                                            </p:txEl>
                                          </p:spTgt>
                                        </p:tgtEl>
                                        <p:attrNameLst>
                                          <p:attrName>style.visibility</p:attrName>
                                        </p:attrNameLst>
                                      </p:cBhvr>
                                      <p:to>
                                        <p:strVal val="visible"/>
                                      </p:to>
                                    </p:set>
                                    <p:animEffect transition="in" filter="fade">
                                      <p:cBhvr>
                                        <p:cTn id="28" dur="500"/>
                                        <p:tgtEl>
                                          <p:spTgt spid="6">
                                            <p:txEl>
                                              <p:pRg st="3" end="3"/>
                                            </p:txEl>
                                          </p:spTgt>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6">
                                            <p:txEl>
                                              <p:pRg st="4" end="4"/>
                                            </p:txEl>
                                          </p:spTgt>
                                        </p:tgtEl>
                                        <p:attrNameLst>
                                          <p:attrName>style.visibility</p:attrName>
                                        </p:attrNameLst>
                                      </p:cBhvr>
                                      <p:to>
                                        <p:strVal val="visible"/>
                                      </p:to>
                                    </p:set>
                                    <p:animEffect transition="in" filter="fade">
                                      <p:cBhvr>
                                        <p:cTn id="31" dur="500"/>
                                        <p:tgtEl>
                                          <p:spTgt spid="6">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allAtOnce"/>
      <p:bldP spid="6" grpId="0" build="allAtOnce"/>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67ABC7BB-2B12-2CC1-3B0E-F62F1D5635FC}"/>
              </a:ext>
            </a:extLst>
          </p:cNvPr>
          <p:cNvSpPr>
            <a:spLocks noGrp="1"/>
          </p:cNvSpPr>
          <p:nvPr>
            <p:ph type="title" idx="4294967295"/>
          </p:nvPr>
        </p:nvSpPr>
        <p:spPr>
          <a:xfrm>
            <a:off x="0" y="549275"/>
            <a:ext cx="12192000" cy="1089529"/>
          </a:xfrm>
        </p:spPr>
        <p:txBody>
          <a:bodyPr/>
          <a:lstStyle/>
          <a:p>
            <a:pPr algn="ctr"/>
            <a:r>
              <a:rPr lang="nb-NO" sz="4400" dirty="0"/>
              <a:t>Metakommunikasjon:</a:t>
            </a:r>
            <a:br>
              <a:rPr lang="nb-NO" sz="4400" dirty="0"/>
            </a:br>
            <a:r>
              <a:rPr lang="nb-NO" sz="2800" dirty="0"/>
              <a:t>å snakke om å snakke sammen</a:t>
            </a:r>
          </a:p>
        </p:txBody>
      </p:sp>
      <p:pic>
        <p:nvPicPr>
          <p:cNvPr id="5" name="Bilde 4" descr="Et bilde som inneholder skjermbilde, mønster, sirkel, sort og hvit&#10;&#10;Automatisk generert beskrivelse">
            <a:extLst>
              <a:ext uri="{FF2B5EF4-FFF2-40B4-BE49-F238E27FC236}">
                <a16:creationId xmlns:a16="http://schemas.microsoft.com/office/drawing/2014/main" id="{466BDBE6-5BF4-BF7E-74ED-B2419C25B53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67250" y="2456122"/>
            <a:ext cx="2857500" cy="2857500"/>
          </a:xfrm>
          <a:prstGeom prst="rect">
            <a:avLst/>
          </a:prstGeom>
        </p:spPr>
      </p:pic>
    </p:spTree>
    <p:extLst>
      <p:ext uri="{BB962C8B-B14F-4D97-AF65-F5344CB8AC3E}">
        <p14:creationId xmlns:p14="http://schemas.microsoft.com/office/powerpoint/2010/main" val="121295968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695325" y="549275"/>
            <a:ext cx="10515600" cy="2455182"/>
          </a:xfrm>
        </p:spPr>
        <p:txBody>
          <a:bodyPr anchor="t">
            <a:normAutofit/>
          </a:bodyPr>
          <a:lstStyle/>
          <a:p>
            <a:r>
              <a:rPr lang="nb-NO" dirty="0">
                <a:latin typeface="+mj-lt"/>
              </a:rPr>
              <a:t>Summegruppe  </a:t>
            </a:r>
            <a:br>
              <a:rPr lang="nb-NO" dirty="0">
                <a:latin typeface="+mj-lt"/>
              </a:rPr>
            </a:br>
            <a:r>
              <a:rPr lang="nb-NO" sz="3600" dirty="0">
                <a:latin typeface="+mj-lt"/>
              </a:rPr>
              <a:t>10 min</a:t>
            </a:r>
          </a:p>
        </p:txBody>
      </p:sp>
      <p:sp>
        <p:nvSpPr>
          <p:cNvPr id="3" name="Plassholder for innhold 2"/>
          <p:cNvSpPr>
            <a:spLocks noGrp="1"/>
          </p:cNvSpPr>
          <p:nvPr>
            <p:ph idx="1"/>
          </p:nvPr>
        </p:nvSpPr>
        <p:spPr>
          <a:xfrm>
            <a:off x="695325" y="1717766"/>
            <a:ext cx="10801350" cy="4850039"/>
          </a:xfrm>
        </p:spPr>
        <p:txBody>
          <a:bodyPr anchor="b"/>
          <a:lstStyle/>
          <a:p>
            <a:pPr>
              <a:lnSpc>
                <a:spcPct val="100000"/>
              </a:lnSpc>
              <a:spcBef>
                <a:spcPts val="0"/>
              </a:spcBef>
              <a:defRPr/>
            </a:pPr>
            <a:r>
              <a:rPr lang="nb-NO" dirty="0"/>
              <a:t>Del et konkret eksempel på tiltak som har gjort at dere kommuniserer bedre </a:t>
            </a:r>
            <a:r>
              <a:rPr lang="nb-NO" i="1" dirty="0"/>
              <a:t>eller</a:t>
            </a:r>
            <a:r>
              <a:rPr lang="nb-NO" dirty="0"/>
              <a:t> har klart å mildne/forhindre en uønsket konsekvens av en sykdomsepisode ved å ha lagd en avtale i forkant</a:t>
            </a:r>
          </a:p>
          <a:p>
            <a:pPr>
              <a:lnSpc>
                <a:spcPct val="100000"/>
              </a:lnSpc>
              <a:spcBef>
                <a:spcPts val="0"/>
              </a:spcBef>
              <a:defRPr/>
            </a:pPr>
            <a:endParaRPr lang="nb-NO" dirty="0"/>
          </a:p>
        </p:txBody>
      </p:sp>
      <p:pic>
        <p:nvPicPr>
          <p:cNvPr id="4" name="Bilde 3">
            <a:extLst>
              <a:ext uri="{FF2B5EF4-FFF2-40B4-BE49-F238E27FC236}">
                <a16:creationId xmlns:a16="http://schemas.microsoft.com/office/drawing/2014/main" id="{6C40918A-8002-8995-36A7-EB8AEB6CEE41}"/>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8544646" y="461412"/>
            <a:ext cx="3201039" cy="2845368"/>
          </a:xfrm>
          <a:prstGeom prst="rect">
            <a:avLst/>
          </a:prstGeom>
        </p:spPr>
      </p:pic>
    </p:spTree>
    <p:extLst>
      <p:ext uri="{BB962C8B-B14F-4D97-AF65-F5344CB8AC3E}">
        <p14:creationId xmlns:p14="http://schemas.microsoft.com/office/powerpoint/2010/main" val="22711865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allAtOnce"/>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nchor="t">
            <a:normAutofit/>
          </a:bodyPr>
          <a:lstStyle/>
          <a:p>
            <a:r>
              <a:rPr lang="nb-NO" dirty="0"/>
              <a:t>Erfaringsformidler</a:t>
            </a:r>
          </a:p>
        </p:txBody>
      </p:sp>
      <p:sp>
        <p:nvSpPr>
          <p:cNvPr id="3" name="Plassholder for innhold 2"/>
          <p:cNvSpPr>
            <a:spLocks noGrp="1"/>
          </p:cNvSpPr>
          <p:nvPr>
            <p:ph idx="1"/>
          </p:nvPr>
        </p:nvSpPr>
        <p:spPr/>
        <p:txBody>
          <a:bodyPr anchor="b">
            <a:normAutofit/>
          </a:bodyPr>
          <a:lstStyle/>
          <a:p>
            <a:r>
              <a:rPr lang="nb-NO" dirty="0"/>
              <a:t>Presentasjon: 30-40 min</a:t>
            </a:r>
            <a:endParaRPr lang="nb-NO" b="1" dirty="0"/>
          </a:p>
          <a:p>
            <a:r>
              <a:rPr lang="nb-NO" dirty="0"/>
              <a:t>Spørsmål: 10min</a:t>
            </a:r>
          </a:p>
        </p:txBody>
      </p:sp>
    </p:spTree>
    <p:extLst>
      <p:ext uri="{BB962C8B-B14F-4D97-AF65-F5344CB8AC3E}">
        <p14:creationId xmlns:p14="http://schemas.microsoft.com/office/powerpoint/2010/main" val="33799963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allAtOnce"/>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innhold 5">
            <a:extLst>
              <a:ext uri="{FF2B5EF4-FFF2-40B4-BE49-F238E27FC236}">
                <a16:creationId xmlns:a16="http://schemas.microsoft.com/office/drawing/2014/main" id="{6A31D74D-7F07-4357-29D2-49699D3C91C3}"/>
              </a:ext>
            </a:extLst>
          </p:cNvPr>
          <p:cNvSpPr txBox="1">
            <a:spLocks/>
          </p:cNvSpPr>
          <p:nvPr/>
        </p:nvSpPr>
        <p:spPr>
          <a:xfrm>
            <a:off x="695325" y="549276"/>
            <a:ext cx="10801350" cy="3413124"/>
          </a:xfrm>
          <a:prstGeom prst="rect">
            <a:avLst/>
          </a:prstGeom>
        </p:spPr>
        <p:txBody>
          <a:bodyPr>
            <a:normAutofit/>
          </a:bodyPr>
          <a:lstStyle>
            <a:lvl1pPr marL="230400" indent="-230400" algn="l" defTabSz="914400" rtl="0" eaLnBrk="1" latinLnBrk="0" hangingPunct="1">
              <a:lnSpc>
                <a:spcPct val="100000"/>
              </a:lnSpc>
              <a:spcBef>
                <a:spcPts val="1000"/>
              </a:spcBef>
              <a:buFont typeface="Arial" panose="020B0604020202020204" pitchFamily="34" charset="0"/>
              <a:buChar char="•"/>
              <a:tabLst/>
              <a:defRPr sz="2800" b="0" i="0" kern="1200">
                <a:solidFill>
                  <a:srgbClr val="003087"/>
                </a:solidFill>
                <a:latin typeface="Calibri Light" panose="020F0302020204030204" pitchFamily="34" charset="0"/>
                <a:ea typeface="+mn-ea"/>
                <a:cs typeface="Calibri Light" panose="020F0302020204030204" pitchFamily="34" charset="0"/>
              </a:defRPr>
            </a:lvl1pPr>
            <a:lvl2pPr marL="684000" indent="-230400" algn="l" defTabSz="914400" rtl="0" eaLnBrk="1" latinLnBrk="0" hangingPunct="1">
              <a:lnSpc>
                <a:spcPct val="100000"/>
              </a:lnSpc>
              <a:spcBef>
                <a:spcPts val="500"/>
              </a:spcBef>
              <a:buFont typeface="Arial" panose="020B0604020202020204" pitchFamily="34" charset="0"/>
              <a:buChar char="•"/>
              <a:tabLst/>
              <a:defRPr sz="2400" b="0" i="0" kern="1200">
                <a:solidFill>
                  <a:srgbClr val="003087"/>
                </a:solidFill>
                <a:latin typeface="Calibri Light" panose="020F0302020204030204" pitchFamily="34" charset="0"/>
                <a:ea typeface="+mn-ea"/>
                <a:cs typeface="Calibri Light" panose="020F0302020204030204" pitchFamily="34" charset="0"/>
              </a:defRPr>
            </a:lvl2pPr>
            <a:lvl3pPr marL="1144800" indent="-230400" algn="l" defTabSz="914400" rtl="0" eaLnBrk="1" latinLnBrk="0" hangingPunct="1">
              <a:lnSpc>
                <a:spcPct val="100000"/>
              </a:lnSpc>
              <a:spcBef>
                <a:spcPts val="500"/>
              </a:spcBef>
              <a:buFont typeface="Arial" panose="020B0604020202020204" pitchFamily="34" charset="0"/>
              <a:buChar char="•"/>
              <a:tabLst/>
              <a:defRPr sz="2000" b="0" i="0" kern="1200">
                <a:solidFill>
                  <a:srgbClr val="003087"/>
                </a:solidFill>
                <a:latin typeface="Calibri Light" panose="020F0302020204030204" pitchFamily="34" charset="0"/>
                <a:ea typeface="+mn-ea"/>
                <a:cs typeface="Calibri Light" panose="020F0302020204030204" pitchFamily="34" charset="0"/>
              </a:defRPr>
            </a:lvl3pPr>
            <a:lvl4pPr marL="1598400" indent="-230400" algn="l" defTabSz="914400" rtl="0" eaLnBrk="1" latinLnBrk="0" hangingPunct="1">
              <a:lnSpc>
                <a:spcPct val="100000"/>
              </a:lnSpc>
              <a:spcBef>
                <a:spcPts val="500"/>
              </a:spcBef>
              <a:buFont typeface="Arial" panose="020B0604020202020204" pitchFamily="34" charset="0"/>
              <a:buChar char="•"/>
              <a:tabLst/>
              <a:defRPr sz="1800" b="0" i="0" kern="1200">
                <a:solidFill>
                  <a:srgbClr val="003087"/>
                </a:solidFill>
                <a:latin typeface="Calibri Light" panose="020F0302020204030204" pitchFamily="34" charset="0"/>
                <a:ea typeface="+mn-ea"/>
                <a:cs typeface="Calibri Light" panose="020F0302020204030204" pitchFamily="34" charset="0"/>
              </a:defRPr>
            </a:lvl4pPr>
            <a:lvl5pPr marL="2059200" indent="-230400" algn="l" defTabSz="914400" rtl="0" eaLnBrk="1" latinLnBrk="0" hangingPunct="1">
              <a:lnSpc>
                <a:spcPct val="100000"/>
              </a:lnSpc>
              <a:spcBef>
                <a:spcPts val="500"/>
              </a:spcBef>
              <a:buFont typeface="Arial" panose="020B0604020202020204" pitchFamily="34" charset="0"/>
              <a:buChar char="•"/>
              <a:tabLst/>
              <a:defRPr sz="1800" b="0" i="0" kern="1200">
                <a:solidFill>
                  <a:srgbClr val="003087"/>
                </a:solidFill>
                <a:latin typeface="Calibri Light" panose="020F0302020204030204" pitchFamily="34" charset="0"/>
                <a:ea typeface="+mn-ea"/>
                <a:cs typeface="Calibri Light" panose="020F03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nb-NO" dirty="0">
                <a:latin typeface="+mn-lt"/>
              </a:rPr>
              <a:t>Presentasjonen er utformet av Vestre Viken, i samarbeid </a:t>
            </a:r>
            <a:br>
              <a:rPr lang="nb-NO" dirty="0">
                <a:latin typeface="+mn-lt"/>
              </a:rPr>
            </a:br>
            <a:r>
              <a:rPr lang="nb-NO" dirty="0">
                <a:latin typeface="+mn-lt"/>
              </a:rPr>
              <a:t>med erfaringsspesialister og Bipolarforeningen. </a:t>
            </a:r>
            <a:br>
              <a:rPr lang="nb-NO" dirty="0">
                <a:latin typeface="+mn-lt"/>
              </a:rPr>
            </a:br>
            <a:br>
              <a:rPr lang="nb-NO" dirty="0">
                <a:latin typeface="+mn-lt"/>
              </a:rPr>
            </a:br>
            <a:r>
              <a:rPr lang="nb-NO" dirty="0">
                <a:latin typeface="+mn-lt"/>
              </a:rPr>
              <a:t>Prosjektet er støttet av Rådet for psykisk helse </a:t>
            </a:r>
            <a:br>
              <a:rPr lang="nb-NO" dirty="0">
                <a:latin typeface="+mn-lt"/>
              </a:rPr>
            </a:br>
            <a:r>
              <a:rPr lang="nb-NO" dirty="0">
                <a:latin typeface="+mn-lt"/>
              </a:rPr>
              <a:t>gjennom Stiftelsen Dam</a:t>
            </a:r>
          </a:p>
          <a:p>
            <a:pPr marL="0" indent="0">
              <a:buNone/>
            </a:pPr>
            <a:endParaRPr lang="nb-NO" dirty="0">
              <a:latin typeface="+mn-lt"/>
            </a:endParaRPr>
          </a:p>
          <a:p>
            <a:pPr marL="0" indent="0">
              <a:buNone/>
            </a:pPr>
            <a:endParaRPr lang="nb-NO" dirty="0">
              <a:latin typeface="+mn-lt"/>
            </a:endParaRPr>
          </a:p>
          <a:p>
            <a:pPr marL="0" indent="0">
              <a:buNone/>
            </a:pPr>
            <a:endParaRPr lang="nb-NO" dirty="0">
              <a:latin typeface="+mn-lt"/>
            </a:endParaRPr>
          </a:p>
          <a:p>
            <a:pPr marL="0" indent="0">
              <a:buNone/>
            </a:pPr>
            <a:endParaRPr lang="nb-NO" dirty="0">
              <a:latin typeface="+mn-lt"/>
            </a:endParaRPr>
          </a:p>
          <a:p>
            <a:pPr marL="0" indent="0">
              <a:buNone/>
            </a:pPr>
            <a:endParaRPr lang="nb-NO" dirty="0">
              <a:latin typeface="+mn-lt"/>
            </a:endParaRPr>
          </a:p>
        </p:txBody>
      </p:sp>
      <p:pic>
        <p:nvPicPr>
          <p:cNvPr id="3" name="LOGO png Rådet for psykisk helse.png" descr="LOGO png Rådet for psykisk helse.png">
            <a:extLst>
              <a:ext uri="{FF2B5EF4-FFF2-40B4-BE49-F238E27FC236}">
                <a16:creationId xmlns:a16="http://schemas.microsoft.com/office/drawing/2014/main" id="{9D011CCA-A3A9-CE6E-1194-ABCDF48451BF}"/>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933943" y="5470810"/>
            <a:ext cx="2859733" cy="501806"/>
          </a:xfrm>
          <a:prstGeom prst="rect">
            <a:avLst/>
          </a:prstGeom>
          <a:ln w="12700">
            <a:miter lim="400000"/>
          </a:ln>
        </p:spPr>
      </p:pic>
      <p:pic>
        <p:nvPicPr>
          <p:cNvPr id="4" name="Bilde" descr="Bilde">
            <a:extLst>
              <a:ext uri="{FF2B5EF4-FFF2-40B4-BE49-F238E27FC236}">
                <a16:creationId xmlns:a16="http://schemas.microsoft.com/office/drawing/2014/main" id="{52CF7561-45BF-E29F-D075-6EE7AA2F607A}"/>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31838" y="5457032"/>
            <a:ext cx="2848893" cy="517168"/>
          </a:xfrm>
          <a:prstGeom prst="rect">
            <a:avLst/>
          </a:prstGeom>
          <a:ln w="12700">
            <a:miter lim="400000"/>
          </a:ln>
        </p:spPr>
      </p:pic>
      <p:pic>
        <p:nvPicPr>
          <p:cNvPr id="5" name="logo_transparent-01.png" descr="logo_transparent-01.png">
            <a:extLst>
              <a:ext uri="{FF2B5EF4-FFF2-40B4-BE49-F238E27FC236}">
                <a16:creationId xmlns:a16="http://schemas.microsoft.com/office/drawing/2014/main" id="{951B9262-41F9-E8FA-0AD4-309BDF1E0673}"/>
              </a:ext>
            </a:extLst>
          </p:cNvPr>
          <p:cNvPicPr>
            <a:picLocks noChangeAspect="1"/>
          </p:cNvPicPr>
          <p:nvPr/>
        </p:nvPicPr>
        <p:blipFill>
          <a:blip r:embed="rId5"/>
          <a:stretch>
            <a:fillRect/>
          </a:stretch>
        </p:blipFill>
        <p:spPr>
          <a:xfrm>
            <a:off x="4117024" y="5365041"/>
            <a:ext cx="2280625" cy="791423"/>
          </a:xfrm>
          <a:prstGeom prst="rect">
            <a:avLst/>
          </a:prstGeom>
          <a:ln w="12700">
            <a:miter lim="400000"/>
          </a:ln>
        </p:spPr>
      </p:pic>
      <p:pic>
        <p:nvPicPr>
          <p:cNvPr id="6" name="50830959051_658d4b82a4_o.png" descr="50830959051_658d4b82a4_o.png">
            <a:extLst>
              <a:ext uri="{FF2B5EF4-FFF2-40B4-BE49-F238E27FC236}">
                <a16:creationId xmlns:a16="http://schemas.microsoft.com/office/drawing/2014/main" id="{D5919057-5B89-11E4-14A0-F3CA54FED2C2}"/>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10396635" y="4692641"/>
            <a:ext cx="1100040" cy="1344799"/>
          </a:xfrm>
          <a:prstGeom prst="rect">
            <a:avLst/>
          </a:prstGeom>
          <a:ln w="12700">
            <a:miter lim="400000"/>
          </a:ln>
        </p:spPr>
      </p:pic>
      <p:sp>
        <p:nvSpPr>
          <p:cNvPr id="7" name="TekstSylinder 6">
            <a:extLst>
              <a:ext uri="{FF2B5EF4-FFF2-40B4-BE49-F238E27FC236}">
                <a16:creationId xmlns:a16="http://schemas.microsoft.com/office/drawing/2014/main" id="{5EFA2B0B-985E-F4CC-B09C-A52E8A7A94E5}"/>
              </a:ext>
            </a:extLst>
          </p:cNvPr>
          <p:cNvSpPr txBox="1"/>
          <p:nvPr/>
        </p:nvSpPr>
        <p:spPr>
          <a:xfrm>
            <a:off x="695325" y="6308725"/>
            <a:ext cx="10801350" cy="523220"/>
          </a:xfrm>
          <a:prstGeom prst="rect">
            <a:avLst/>
          </a:prstGeom>
          <a:noFill/>
        </p:spPr>
        <p:txBody>
          <a:bodyPr wrap="square" rtlCol="0">
            <a:spAutoFit/>
          </a:bodyPr>
          <a:lstStyle/>
          <a:p>
            <a:r>
              <a:rPr lang="nb-NO" sz="1400" dirty="0"/>
              <a:t>©Vestre Viken. All bruk av grafikk utover det leverte materiell skal avtales. Design og illustrasjon: Melkeveien Designkontor AS.</a:t>
            </a:r>
          </a:p>
          <a:p>
            <a:endParaRPr lang="nb-NO" sz="1400" dirty="0"/>
          </a:p>
        </p:txBody>
      </p:sp>
    </p:spTree>
    <p:extLst>
      <p:ext uri="{BB962C8B-B14F-4D97-AF65-F5344CB8AC3E}">
        <p14:creationId xmlns:p14="http://schemas.microsoft.com/office/powerpoint/2010/main" val="264520124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695325" y="549275"/>
            <a:ext cx="10515600" cy="701731"/>
          </a:xfrm>
        </p:spPr>
        <p:txBody>
          <a:bodyPr anchor="t"/>
          <a:lstStyle/>
          <a:p>
            <a:r>
              <a:rPr lang="nb-NO" dirty="0"/>
              <a:t>Forebygging i varselfasen</a:t>
            </a:r>
          </a:p>
        </p:txBody>
      </p:sp>
      <p:sp>
        <p:nvSpPr>
          <p:cNvPr id="3" name="Plassholder for innhold 2"/>
          <p:cNvSpPr>
            <a:spLocks noGrp="1"/>
          </p:cNvSpPr>
          <p:nvPr>
            <p:ph idx="1"/>
          </p:nvPr>
        </p:nvSpPr>
        <p:spPr>
          <a:xfrm>
            <a:off x="695325" y="1458686"/>
            <a:ext cx="8248650" cy="4850039"/>
          </a:xfrm>
        </p:spPr>
        <p:txBody>
          <a:bodyPr anchor="b">
            <a:normAutofit fontScale="92500"/>
          </a:bodyPr>
          <a:lstStyle/>
          <a:p>
            <a:pPr marL="0" indent="0">
              <a:buNone/>
            </a:pPr>
            <a:r>
              <a:rPr lang="nb-NO" b="1" dirty="0"/>
              <a:t>Hva:</a:t>
            </a:r>
          </a:p>
          <a:p>
            <a:r>
              <a:rPr lang="nb-NO" dirty="0"/>
              <a:t>Overgangsfase mellom stabilitet og en fullt utviklet </a:t>
            </a:r>
            <a:br>
              <a:rPr lang="nb-NO" dirty="0"/>
            </a:br>
            <a:r>
              <a:rPr lang="nb-NO" dirty="0"/>
              <a:t>affektiv episode</a:t>
            </a:r>
          </a:p>
          <a:p>
            <a:r>
              <a:rPr lang="nb-NO" dirty="0"/>
              <a:t>Milde symptomer varsler om at en ny episode </a:t>
            </a:r>
            <a:br>
              <a:rPr lang="nb-NO" dirty="0"/>
            </a:br>
            <a:r>
              <a:rPr lang="nb-NO" i="1" dirty="0"/>
              <a:t>kan</a:t>
            </a:r>
            <a:r>
              <a:rPr lang="nb-NO" dirty="0"/>
              <a:t> være i anmarsj</a:t>
            </a:r>
          </a:p>
          <a:p>
            <a:pPr marL="0" indent="0">
              <a:buNone/>
            </a:pPr>
            <a:endParaRPr lang="nb-NO" dirty="0"/>
          </a:p>
          <a:p>
            <a:pPr marL="0" indent="0">
              <a:buNone/>
            </a:pPr>
            <a:r>
              <a:rPr lang="nb-NO" b="1" dirty="0"/>
              <a:t>Hvorfor:</a:t>
            </a:r>
          </a:p>
          <a:p>
            <a:r>
              <a:rPr lang="nb-NO" dirty="0"/>
              <a:t>Det er mulig å stoppe eller dempe en ny sykdomsepisode med riktige tiltak, tidlig nok</a:t>
            </a:r>
          </a:p>
          <a:p>
            <a:r>
              <a:rPr lang="nb-NO" dirty="0"/>
              <a:t>For å få til det, må man identifisere pålitelige varselsignaler </a:t>
            </a:r>
          </a:p>
        </p:txBody>
      </p:sp>
      <p:pic>
        <p:nvPicPr>
          <p:cNvPr id="5" name="Bilde 4">
            <a:extLst>
              <a:ext uri="{FF2B5EF4-FFF2-40B4-BE49-F238E27FC236}">
                <a16:creationId xmlns:a16="http://schemas.microsoft.com/office/drawing/2014/main" id="{C2936577-562A-0647-2855-82420200780F}"/>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rot="448744">
            <a:off x="7733642" y="1695305"/>
            <a:ext cx="5096433" cy="5096433"/>
          </a:xfrm>
          <a:prstGeom prst="rect">
            <a:avLst/>
          </a:prstGeom>
        </p:spPr>
      </p:pic>
    </p:spTree>
    <p:extLst>
      <p:ext uri="{BB962C8B-B14F-4D97-AF65-F5344CB8AC3E}">
        <p14:creationId xmlns:p14="http://schemas.microsoft.com/office/powerpoint/2010/main" val="34891807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500"/>
                                        <p:tgtEl>
                                          <p:spTgt spid="3">
                                            <p:txEl>
                                              <p:pRg st="2" end="2"/>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3">
                                            <p:txEl>
                                              <p:pRg st="4" end="4"/>
                                            </p:txEl>
                                          </p:spTgt>
                                        </p:tgtEl>
                                        <p:attrNameLst>
                                          <p:attrName>style.visibility</p:attrName>
                                        </p:attrNameLst>
                                      </p:cBhvr>
                                      <p:to>
                                        <p:strVal val="visible"/>
                                      </p:to>
                                    </p:set>
                                    <p:animEffect transition="in" filter="fade">
                                      <p:cBhvr>
                                        <p:cTn id="16" dur="500"/>
                                        <p:tgtEl>
                                          <p:spTgt spid="3">
                                            <p:txEl>
                                              <p:pRg st="4" end="4"/>
                                            </p:txEl>
                                          </p:spTgt>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animEffect transition="in" filter="fade">
                                      <p:cBhvr>
                                        <p:cTn id="19" dur="500"/>
                                        <p:tgtEl>
                                          <p:spTgt spid="3">
                                            <p:txEl>
                                              <p:pRg st="5" end="5"/>
                                            </p:txEl>
                                          </p:spTgt>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3">
                                            <p:txEl>
                                              <p:pRg st="6" end="6"/>
                                            </p:txEl>
                                          </p:spTgt>
                                        </p:tgtEl>
                                        <p:attrNameLst>
                                          <p:attrName>style.visibility</p:attrName>
                                        </p:attrNameLst>
                                      </p:cBhvr>
                                      <p:to>
                                        <p:strVal val="visible"/>
                                      </p:to>
                                    </p:set>
                                    <p:animEffect transition="in" filter="fade">
                                      <p:cBhvr>
                                        <p:cTn id="22" dur="500"/>
                                        <p:tgtEl>
                                          <p:spTgt spid="3">
                                            <p:txEl>
                                              <p:pRg st="6" end="6"/>
                                            </p:txEl>
                                          </p:spTgt>
                                        </p:tgtEl>
                                      </p:cBhvr>
                                    </p:animEffect>
                                  </p:childTnLst>
                                </p:cTn>
                              </p:par>
                              <p:par>
                                <p:cTn id="23" presetID="10" presetClass="entr" presetSubtype="0" fill="hold" nodeType="with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fade">
                                      <p:cBhvr>
                                        <p:cTn id="25"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allAtOnce"/>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Grafikk 3">
            <a:extLst>
              <a:ext uri="{FF2B5EF4-FFF2-40B4-BE49-F238E27FC236}">
                <a16:creationId xmlns:a16="http://schemas.microsoft.com/office/drawing/2014/main" id="{FF27909C-221D-AE74-C186-43E535AB0F3B}"/>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12787" y="149908"/>
            <a:ext cx="12204787" cy="6865192"/>
          </a:xfrm>
          <a:prstGeom prst="rect">
            <a:avLst/>
          </a:prstGeom>
        </p:spPr>
      </p:pic>
      <p:sp>
        <p:nvSpPr>
          <p:cNvPr id="7" name="TekstSylinder 6"/>
          <p:cNvSpPr txBox="1"/>
          <p:nvPr/>
        </p:nvSpPr>
        <p:spPr>
          <a:xfrm>
            <a:off x="8837036" y="2925842"/>
            <a:ext cx="2731921" cy="523220"/>
          </a:xfrm>
          <a:prstGeom prst="rect">
            <a:avLst/>
          </a:prstGeom>
          <a:noFill/>
        </p:spPr>
        <p:txBody>
          <a:bodyPr wrap="square">
            <a:spAutoFit/>
          </a:bodyPr>
          <a:lstStyle/>
          <a:p>
            <a:pPr marL="285750" indent="-285750">
              <a:buFont typeface="Arial" panose="020B0604020202020204" pitchFamily="34" charset="0"/>
              <a:buChar char="•"/>
              <a:defRPr/>
            </a:pPr>
            <a:r>
              <a:rPr lang="nb-NO" sz="1400" dirty="0">
                <a:latin typeface="+mj-lt"/>
                <a:cs typeface="Arial" charset="0"/>
              </a:rPr>
              <a:t>Selvregulering nærmest umulig</a:t>
            </a:r>
          </a:p>
          <a:p>
            <a:pPr marL="285750" indent="-285750">
              <a:buFont typeface="Arial" panose="020B0604020202020204" pitchFamily="34" charset="0"/>
              <a:buChar char="•"/>
              <a:defRPr/>
            </a:pPr>
            <a:r>
              <a:rPr lang="nb-NO" sz="1400" dirty="0">
                <a:latin typeface="+mj-lt"/>
                <a:cs typeface="Arial" charset="0"/>
              </a:rPr>
              <a:t>Andre må gripe inn</a:t>
            </a:r>
          </a:p>
        </p:txBody>
      </p:sp>
      <p:sp>
        <p:nvSpPr>
          <p:cNvPr id="8" name="TekstSylinder 18"/>
          <p:cNvSpPr txBox="1">
            <a:spLocks noChangeArrowheads="1"/>
          </p:cNvSpPr>
          <p:nvPr/>
        </p:nvSpPr>
        <p:spPr bwMode="auto">
          <a:xfrm>
            <a:off x="4851006" y="4934307"/>
            <a:ext cx="6351587"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a:spcBef>
                <a:spcPct val="20000"/>
              </a:spcBef>
              <a:buClr>
                <a:srgbClr val="5599EE"/>
              </a:buClr>
              <a:buFont typeface="Arial" panose="020B0604020202020204" pitchFamily="34" charset="0"/>
              <a:buChar char="•"/>
              <a:defRPr sz="3200">
                <a:solidFill>
                  <a:schemeClr val="tx1"/>
                </a:solidFill>
                <a:latin typeface="Cambria" panose="02040503050406030204" pitchFamily="18" charset="0"/>
              </a:defRPr>
            </a:lvl1pPr>
            <a:lvl2pPr marL="742950" indent="-285750">
              <a:spcBef>
                <a:spcPct val="20000"/>
              </a:spcBef>
              <a:buClr>
                <a:srgbClr val="5599EE"/>
              </a:buClr>
              <a:buFont typeface="Arial" panose="020B0604020202020204" pitchFamily="34" charset="0"/>
              <a:buChar char="–"/>
              <a:defRPr sz="2800">
                <a:solidFill>
                  <a:schemeClr val="tx1"/>
                </a:solidFill>
                <a:latin typeface="Cambria" panose="02040503050406030204" pitchFamily="18" charset="0"/>
              </a:defRPr>
            </a:lvl2pPr>
            <a:lvl3pPr marL="1143000" indent="-228600">
              <a:spcBef>
                <a:spcPct val="20000"/>
              </a:spcBef>
              <a:buClr>
                <a:srgbClr val="5599EE"/>
              </a:buClr>
              <a:buFont typeface="Arial" panose="020B0604020202020204" pitchFamily="34" charset="0"/>
              <a:buChar char="•"/>
              <a:defRPr sz="2400">
                <a:solidFill>
                  <a:schemeClr val="tx1"/>
                </a:solidFill>
                <a:latin typeface="Cambria" panose="02040503050406030204" pitchFamily="18" charset="0"/>
              </a:defRPr>
            </a:lvl3pPr>
            <a:lvl4pPr marL="1600200" indent="-228600">
              <a:spcBef>
                <a:spcPct val="20000"/>
              </a:spcBef>
              <a:buClr>
                <a:srgbClr val="5599EE"/>
              </a:buClr>
              <a:buFont typeface="Arial" panose="020B0604020202020204" pitchFamily="34" charset="0"/>
              <a:buChar char="–"/>
              <a:defRPr sz="2000">
                <a:solidFill>
                  <a:schemeClr val="tx1"/>
                </a:solidFill>
                <a:latin typeface="Cambria" panose="02040503050406030204" pitchFamily="18" charset="0"/>
              </a:defRPr>
            </a:lvl4pPr>
            <a:lvl5pPr marL="2057400" indent="-228600">
              <a:spcBef>
                <a:spcPct val="20000"/>
              </a:spcBef>
              <a:buClr>
                <a:srgbClr val="5599EE"/>
              </a:buClr>
              <a:buFont typeface="Arial" panose="020B0604020202020204" pitchFamily="34" charset="0"/>
              <a:buChar char="»"/>
              <a:defRPr sz="2000">
                <a:solidFill>
                  <a:schemeClr val="tx1"/>
                </a:solidFill>
                <a:latin typeface="Cambria" panose="02040503050406030204" pitchFamily="18" charset="0"/>
              </a:defRPr>
            </a:lvl5pPr>
            <a:lvl6pPr marL="2514600" indent="-228600" eaLnBrk="0" fontAlgn="base" hangingPunct="0">
              <a:spcBef>
                <a:spcPct val="20000"/>
              </a:spcBef>
              <a:spcAft>
                <a:spcPct val="0"/>
              </a:spcAft>
              <a:buClr>
                <a:srgbClr val="5599EE"/>
              </a:buClr>
              <a:buFont typeface="Arial" panose="020B0604020202020204" pitchFamily="34" charset="0"/>
              <a:buChar char="»"/>
              <a:defRPr sz="2000">
                <a:solidFill>
                  <a:schemeClr val="tx1"/>
                </a:solidFill>
                <a:latin typeface="Cambria" panose="02040503050406030204" pitchFamily="18" charset="0"/>
              </a:defRPr>
            </a:lvl6pPr>
            <a:lvl7pPr marL="2971800" indent="-228600" eaLnBrk="0" fontAlgn="base" hangingPunct="0">
              <a:spcBef>
                <a:spcPct val="20000"/>
              </a:spcBef>
              <a:spcAft>
                <a:spcPct val="0"/>
              </a:spcAft>
              <a:buClr>
                <a:srgbClr val="5599EE"/>
              </a:buClr>
              <a:buFont typeface="Arial" panose="020B0604020202020204" pitchFamily="34" charset="0"/>
              <a:buChar char="»"/>
              <a:defRPr sz="2000">
                <a:solidFill>
                  <a:schemeClr val="tx1"/>
                </a:solidFill>
                <a:latin typeface="Cambria" panose="02040503050406030204" pitchFamily="18" charset="0"/>
              </a:defRPr>
            </a:lvl7pPr>
            <a:lvl8pPr marL="3429000" indent="-228600" eaLnBrk="0" fontAlgn="base" hangingPunct="0">
              <a:spcBef>
                <a:spcPct val="20000"/>
              </a:spcBef>
              <a:spcAft>
                <a:spcPct val="0"/>
              </a:spcAft>
              <a:buClr>
                <a:srgbClr val="5599EE"/>
              </a:buClr>
              <a:buFont typeface="Arial" panose="020B0604020202020204" pitchFamily="34" charset="0"/>
              <a:buChar char="»"/>
              <a:defRPr sz="2000">
                <a:solidFill>
                  <a:schemeClr val="tx1"/>
                </a:solidFill>
                <a:latin typeface="Cambria" panose="02040503050406030204" pitchFamily="18" charset="0"/>
              </a:defRPr>
            </a:lvl8pPr>
            <a:lvl9pPr marL="3886200" indent="-228600" eaLnBrk="0" fontAlgn="base" hangingPunct="0">
              <a:spcBef>
                <a:spcPct val="20000"/>
              </a:spcBef>
              <a:spcAft>
                <a:spcPct val="0"/>
              </a:spcAft>
              <a:buClr>
                <a:srgbClr val="5599EE"/>
              </a:buClr>
              <a:buFont typeface="Arial" panose="020B0604020202020204" pitchFamily="34" charset="0"/>
              <a:buChar char="»"/>
              <a:defRPr sz="2000">
                <a:solidFill>
                  <a:schemeClr val="tx1"/>
                </a:solidFill>
                <a:latin typeface="Cambria" panose="02040503050406030204" pitchFamily="18" charset="0"/>
              </a:defRPr>
            </a:lvl9pPr>
          </a:lstStyle>
          <a:p>
            <a:pPr eaLnBrk="1" hangingPunct="1">
              <a:spcBef>
                <a:spcPct val="0"/>
              </a:spcBef>
              <a:buClrTx/>
            </a:pPr>
            <a:r>
              <a:rPr lang="nb-NO" altLang="nb-NO" sz="1400" dirty="0">
                <a:latin typeface="+mj-lt"/>
              </a:rPr>
              <a:t>Gode forutsetninger for å forebygge</a:t>
            </a:r>
          </a:p>
          <a:p>
            <a:pPr eaLnBrk="1" hangingPunct="1">
              <a:spcBef>
                <a:spcPct val="0"/>
              </a:spcBef>
              <a:buClrTx/>
            </a:pPr>
            <a:r>
              <a:rPr lang="nb-NO" altLang="nb-NO" sz="1400" dirty="0">
                <a:latin typeface="+mj-lt"/>
              </a:rPr>
              <a:t>Tilnærmet normal selvreguleringsevne</a:t>
            </a:r>
          </a:p>
        </p:txBody>
      </p:sp>
      <p:sp>
        <p:nvSpPr>
          <p:cNvPr id="9" name="TekstSylinder 8"/>
          <p:cNvSpPr txBox="1"/>
          <p:nvPr/>
        </p:nvSpPr>
        <p:spPr>
          <a:xfrm>
            <a:off x="6996661" y="3906757"/>
            <a:ext cx="3680751" cy="523220"/>
          </a:xfrm>
          <a:prstGeom prst="rect">
            <a:avLst/>
          </a:prstGeom>
          <a:noFill/>
        </p:spPr>
        <p:txBody>
          <a:bodyPr wrap="none">
            <a:spAutoFit/>
          </a:bodyPr>
          <a:lstStyle/>
          <a:p>
            <a:pPr marL="285750" indent="-285750">
              <a:buFont typeface="Arial" panose="020B0604020202020204" pitchFamily="34" charset="0"/>
              <a:buChar char="•"/>
              <a:defRPr/>
            </a:pPr>
            <a:r>
              <a:rPr lang="nb-NO" sz="1400" dirty="0">
                <a:latin typeface="+mj-lt"/>
                <a:cs typeface="Arial" charset="0"/>
              </a:rPr>
              <a:t>Selvregulering mulig, men vanskelig over tid</a:t>
            </a:r>
          </a:p>
          <a:p>
            <a:pPr marL="285750" indent="-285750">
              <a:buFont typeface="Arial" charset="0"/>
              <a:buChar char="•"/>
              <a:defRPr/>
            </a:pPr>
            <a:r>
              <a:rPr lang="nb-NO" sz="1400" dirty="0">
                <a:latin typeface="+mj-lt"/>
                <a:cs typeface="Arial" charset="0"/>
              </a:rPr>
              <a:t>Motivasjonen til å forebygge er ofte lav</a:t>
            </a:r>
          </a:p>
        </p:txBody>
      </p:sp>
      <p:sp>
        <p:nvSpPr>
          <p:cNvPr id="16" name="TekstSylinder 20"/>
          <p:cNvSpPr txBox="1">
            <a:spLocks noChangeArrowheads="1"/>
          </p:cNvSpPr>
          <p:nvPr/>
        </p:nvSpPr>
        <p:spPr bwMode="auto">
          <a:xfrm>
            <a:off x="2619011" y="5950595"/>
            <a:ext cx="7569200" cy="306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a:spcBef>
                <a:spcPct val="20000"/>
              </a:spcBef>
              <a:buClr>
                <a:srgbClr val="5599EE"/>
              </a:buClr>
              <a:buFont typeface="Arial" panose="020B0604020202020204" pitchFamily="34" charset="0"/>
              <a:buChar char="•"/>
              <a:defRPr sz="3200">
                <a:solidFill>
                  <a:schemeClr val="tx1"/>
                </a:solidFill>
                <a:latin typeface="Cambria" panose="02040503050406030204" pitchFamily="18" charset="0"/>
              </a:defRPr>
            </a:lvl1pPr>
            <a:lvl2pPr marL="742950" indent="-285750">
              <a:spcBef>
                <a:spcPct val="20000"/>
              </a:spcBef>
              <a:buClr>
                <a:srgbClr val="5599EE"/>
              </a:buClr>
              <a:buFont typeface="Arial" panose="020B0604020202020204" pitchFamily="34" charset="0"/>
              <a:buChar char="–"/>
              <a:defRPr sz="2800">
                <a:solidFill>
                  <a:schemeClr val="tx1"/>
                </a:solidFill>
                <a:latin typeface="Cambria" panose="02040503050406030204" pitchFamily="18" charset="0"/>
              </a:defRPr>
            </a:lvl2pPr>
            <a:lvl3pPr marL="1143000" indent="-228600">
              <a:spcBef>
                <a:spcPct val="20000"/>
              </a:spcBef>
              <a:buClr>
                <a:srgbClr val="5599EE"/>
              </a:buClr>
              <a:buFont typeface="Arial" panose="020B0604020202020204" pitchFamily="34" charset="0"/>
              <a:buChar char="•"/>
              <a:defRPr sz="2400">
                <a:solidFill>
                  <a:schemeClr val="tx1"/>
                </a:solidFill>
                <a:latin typeface="Cambria" panose="02040503050406030204" pitchFamily="18" charset="0"/>
              </a:defRPr>
            </a:lvl3pPr>
            <a:lvl4pPr marL="1600200" indent="-228600">
              <a:spcBef>
                <a:spcPct val="20000"/>
              </a:spcBef>
              <a:buClr>
                <a:srgbClr val="5599EE"/>
              </a:buClr>
              <a:buFont typeface="Arial" panose="020B0604020202020204" pitchFamily="34" charset="0"/>
              <a:buChar char="–"/>
              <a:defRPr sz="2000">
                <a:solidFill>
                  <a:schemeClr val="tx1"/>
                </a:solidFill>
                <a:latin typeface="Cambria" panose="02040503050406030204" pitchFamily="18" charset="0"/>
              </a:defRPr>
            </a:lvl4pPr>
            <a:lvl5pPr marL="2057400" indent="-228600">
              <a:spcBef>
                <a:spcPct val="20000"/>
              </a:spcBef>
              <a:buClr>
                <a:srgbClr val="5599EE"/>
              </a:buClr>
              <a:buFont typeface="Arial" panose="020B0604020202020204" pitchFamily="34" charset="0"/>
              <a:buChar char="»"/>
              <a:defRPr sz="2000">
                <a:solidFill>
                  <a:schemeClr val="tx1"/>
                </a:solidFill>
                <a:latin typeface="Cambria" panose="02040503050406030204" pitchFamily="18" charset="0"/>
              </a:defRPr>
            </a:lvl5pPr>
            <a:lvl6pPr marL="2514600" indent="-228600" eaLnBrk="0" fontAlgn="base" hangingPunct="0">
              <a:spcBef>
                <a:spcPct val="20000"/>
              </a:spcBef>
              <a:spcAft>
                <a:spcPct val="0"/>
              </a:spcAft>
              <a:buClr>
                <a:srgbClr val="5599EE"/>
              </a:buClr>
              <a:buFont typeface="Arial" panose="020B0604020202020204" pitchFamily="34" charset="0"/>
              <a:buChar char="»"/>
              <a:defRPr sz="2000">
                <a:solidFill>
                  <a:schemeClr val="tx1"/>
                </a:solidFill>
                <a:latin typeface="Cambria" panose="02040503050406030204" pitchFamily="18" charset="0"/>
              </a:defRPr>
            </a:lvl6pPr>
            <a:lvl7pPr marL="2971800" indent="-228600" eaLnBrk="0" fontAlgn="base" hangingPunct="0">
              <a:spcBef>
                <a:spcPct val="20000"/>
              </a:spcBef>
              <a:spcAft>
                <a:spcPct val="0"/>
              </a:spcAft>
              <a:buClr>
                <a:srgbClr val="5599EE"/>
              </a:buClr>
              <a:buFont typeface="Arial" panose="020B0604020202020204" pitchFamily="34" charset="0"/>
              <a:buChar char="»"/>
              <a:defRPr sz="2000">
                <a:solidFill>
                  <a:schemeClr val="tx1"/>
                </a:solidFill>
                <a:latin typeface="Cambria" panose="02040503050406030204" pitchFamily="18" charset="0"/>
              </a:defRPr>
            </a:lvl7pPr>
            <a:lvl8pPr marL="3429000" indent="-228600" eaLnBrk="0" fontAlgn="base" hangingPunct="0">
              <a:spcBef>
                <a:spcPct val="20000"/>
              </a:spcBef>
              <a:spcAft>
                <a:spcPct val="0"/>
              </a:spcAft>
              <a:buClr>
                <a:srgbClr val="5599EE"/>
              </a:buClr>
              <a:buFont typeface="Arial" panose="020B0604020202020204" pitchFamily="34" charset="0"/>
              <a:buChar char="»"/>
              <a:defRPr sz="2000">
                <a:solidFill>
                  <a:schemeClr val="tx1"/>
                </a:solidFill>
                <a:latin typeface="Cambria" panose="02040503050406030204" pitchFamily="18" charset="0"/>
              </a:defRPr>
            </a:lvl8pPr>
            <a:lvl9pPr marL="3886200" indent="-228600" eaLnBrk="0" fontAlgn="base" hangingPunct="0">
              <a:spcBef>
                <a:spcPct val="20000"/>
              </a:spcBef>
              <a:spcAft>
                <a:spcPct val="0"/>
              </a:spcAft>
              <a:buClr>
                <a:srgbClr val="5599EE"/>
              </a:buClr>
              <a:buFont typeface="Arial" panose="020B0604020202020204" pitchFamily="34" charset="0"/>
              <a:buChar char="»"/>
              <a:defRPr sz="2000">
                <a:solidFill>
                  <a:schemeClr val="tx1"/>
                </a:solidFill>
                <a:latin typeface="Cambria" panose="02040503050406030204" pitchFamily="18" charset="0"/>
              </a:defRPr>
            </a:lvl9pPr>
          </a:lstStyle>
          <a:p>
            <a:pPr eaLnBrk="1" hangingPunct="1">
              <a:spcBef>
                <a:spcPct val="0"/>
              </a:spcBef>
              <a:buClrTx/>
            </a:pPr>
            <a:r>
              <a:rPr lang="nb-NO" altLang="nb-NO" sz="1400" dirty="0">
                <a:latin typeface="+mj-lt"/>
              </a:rPr>
              <a:t>De beste forutsetningene for å iverksette forebyggende tiltak</a:t>
            </a:r>
          </a:p>
        </p:txBody>
      </p:sp>
      <p:sp>
        <p:nvSpPr>
          <p:cNvPr id="19" name="TekstSylinder 26">
            <a:extLst>
              <a:ext uri="{FF2B5EF4-FFF2-40B4-BE49-F238E27FC236}">
                <a16:creationId xmlns:a16="http://schemas.microsoft.com/office/drawing/2014/main" id="{D762830E-C643-A7B0-A3ED-DF91BCA3A61B}"/>
              </a:ext>
            </a:extLst>
          </p:cNvPr>
          <p:cNvSpPr txBox="1">
            <a:spLocks noChangeArrowheads="1"/>
          </p:cNvSpPr>
          <p:nvPr/>
        </p:nvSpPr>
        <p:spPr bwMode="auto">
          <a:xfrm>
            <a:off x="10188211" y="6273800"/>
            <a:ext cx="1431802"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5599EE"/>
              </a:buClr>
              <a:buFont typeface="Arial" panose="020B0604020202020204" pitchFamily="34" charset="0"/>
              <a:buChar char="•"/>
              <a:defRPr sz="3200">
                <a:solidFill>
                  <a:schemeClr val="tx1"/>
                </a:solidFill>
                <a:latin typeface="Cambria" panose="02040503050406030204" pitchFamily="18" charset="0"/>
              </a:defRPr>
            </a:lvl1pPr>
            <a:lvl2pPr marL="742950" indent="-285750">
              <a:spcBef>
                <a:spcPct val="20000"/>
              </a:spcBef>
              <a:buClr>
                <a:srgbClr val="5599EE"/>
              </a:buClr>
              <a:buFont typeface="Arial" panose="020B0604020202020204" pitchFamily="34" charset="0"/>
              <a:buChar char="–"/>
              <a:defRPr sz="2800">
                <a:solidFill>
                  <a:schemeClr val="tx1"/>
                </a:solidFill>
                <a:latin typeface="Cambria" panose="02040503050406030204" pitchFamily="18" charset="0"/>
              </a:defRPr>
            </a:lvl2pPr>
            <a:lvl3pPr marL="1143000" indent="-228600">
              <a:spcBef>
                <a:spcPct val="20000"/>
              </a:spcBef>
              <a:buClr>
                <a:srgbClr val="5599EE"/>
              </a:buClr>
              <a:buFont typeface="Arial" panose="020B0604020202020204" pitchFamily="34" charset="0"/>
              <a:buChar char="•"/>
              <a:defRPr sz="2400">
                <a:solidFill>
                  <a:schemeClr val="tx1"/>
                </a:solidFill>
                <a:latin typeface="Cambria" panose="02040503050406030204" pitchFamily="18" charset="0"/>
              </a:defRPr>
            </a:lvl3pPr>
            <a:lvl4pPr marL="1600200" indent="-228600">
              <a:spcBef>
                <a:spcPct val="20000"/>
              </a:spcBef>
              <a:buClr>
                <a:srgbClr val="5599EE"/>
              </a:buClr>
              <a:buFont typeface="Arial" panose="020B0604020202020204" pitchFamily="34" charset="0"/>
              <a:buChar char="–"/>
              <a:defRPr sz="2000">
                <a:solidFill>
                  <a:schemeClr val="tx1"/>
                </a:solidFill>
                <a:latin typeface="Cambria" panose="02040503050406030204" pitchFamily="18" charset="0"/>
              </a:defRPr>
            </a:lvl4pPr>
            <a:lvl5pPr marL="2057400" indent="-228600">
              <a:spcBef>
                <a:spcPct val="20000"/>
              </a:spcBef>
              <a:buClr>
                <a:srgbClr val="5599EE"/>
              </a:buClr>
              <a:buFont typeface="Arial" panose="020B0604020202020204" pitchFamily="34" charset="0"/>
              <a:buChar char="»"/>
              <a:defRPr sz="2000">
                <a:solidFill>
                  <a:schemeClr val="tx1"/>
                </a:solidFill>
                <a:latin typeface="Cambria" panose="02040503050406030204" pitchFamily="18" charset="0"/>
              </a:defRPr>
            </a:lvl5pPr>
            <a:lvl6pPr marL="2514600" indent="-228600" eaLnBrk="0" fontAlgn="base" hangingPunct="0">
              <a:spcBef>
                <a:spcPct val="20000"/>
              </a:spcBef>
              <a:spcAft>
                <a:spcPct val="0"/>
              </a:spcAft>
              <a:buClr>
                <a:srgbClr val="5599EE"/>
              </a:buClr>
              <a:buFont typeface="Arial" panose="020B0604020202020204" pitchFamily="34" charset="0"/>
              <a:buChar char="»"/>
              <a:defRPr sz="2000">
                <a:solidFill>
                  <a:schemeClr val="tx1"/>
                </a:solidFill>
                <a:latin typeface="Cambria" panose="02040503050406030204" pitchFamily="18" charset="0"/>
              </a:defRPr>
            </a:lvl6pPr>
            <a:lvl7pPr marL="2971800" indent="-228600" eaLnBrk="0" fontAlgn="base" hangingPunct="0">
              <a:spcBef>
                <a:spcPct val="20000"/>
              </a:spcBef>
              <a:spcAft>
                <a:spcPct val="0"/>
              </a:spcAft>
              <a:buClr>
                <a:srgbClr val="5599EE"/>
              </a:buClr>
              <a:buFont typeface="Arial" panose="020B0604020202020204" pitchFamily="34" charset="0"/>
              <a:buChar char="»"/>
              <a:defRPr sz="2000">
                <a:solidFill>
                  <a:schemeClr val="tx1"/>
                </a:solidFill>
                <a:latin typeface="Cambria" panose="02040503050406030204" pitchFamily="18" charset="0"/>
              </a:defRPr>
            </a:lvl7pPr>
            <a:lvl8pPr marL="3429000" indent="-228600" eaLnBrk="0" fontAlgn="base" hangingPunct="0">
              <a:spcBef>
                <a:spcPct val="20000"/>
              </a:spcBef>
              <a:spcAft>
                <a:spcPct val="0"/>
              </a:spcAft>
              <a:buClr>
                <a:srgbClr val="5599EE"/>
              </a:buClr>
              <a:buFont typeface="Arial" panose="020B0604020202020204" pitchFamily="34" charset="0"/>
              <a:buChar char="»"/>
              <a:defRPr sz="2000">
                <a:solidFill>
                  <a:schemeClr val="tx1"/>
                </a:solidFill>
                <a:latin typeface="Cambria" panose="02040503050406030204" pitchFamily="18" charset="0"/>
              </a:defRPr>
            </a:lvl8pPr>
            <a:lvl9pPr marL="3886200" indent="-228600" eaLnBrk="0" fontAlgn="base" hangingPunct="0">
              <a:spcBef>
                <a:spcPct val="20000"/>
              </a:spcBef>
              <a:spcAft>
                <a:spcPct val="0"/>
              </a:spcAft>
              <a:buClr>
                <a:srgbClr val="5599EE"/>
              </a:buClr>
              <a:buFont typeface="Arial" panose="020B0604020202020204" pitchFamily="34" charset="0"/>
              <a:buChar char="»"/>
              <a:defRPr sz="2000">
                <a:solidFill>
                  <a:schemeClr val="tx1"/>
                </a:solidFill>
                <a:latin typeface="Cambria" panose="02040503050406030204" pitchFamily="18" charset="0"/>
              </a:defRPr>
            </a:lvl9pPr>
          </a:lstStyle>
          <a:p>
            <a:pPr algn="ctr" eaLnBrk="1" hangingPunct="1">
              <a:spcBef>
                <a:spcPct val="0"/>
              </a:spcBef>
              <a:buClrTx/>
              <a:buFontTx/>
              <a:buNone/>
            </a:pPr>
            <a:r>
              <a:rPr lang="nb-NO" altLang="nb-NO" sz="1000" dirty="0">
                <a:latin typeface="+mj-lt"/>
              </a:rPr>
              <a:t>©Dag V. Skjelstad, 2017</a:t>
            </a:r>
          </a:p>
        </p:txBody>
      </p:sp>
      <p:sp>
        <p:nvSpPr>
          <p:cNvPr id="20" name="TekstSylinder 24">
            <a:extLst>
              <a:ext uri="{FF2B5EF4-FFF2-40B4-BE49-F238E27FC236}">
                <a16:creationId xmlns:a16="http://schemas.microsoft.com/office/drawing/2014/main" id="{586C0804-E6A1-3CF3-5AC4-A0FCAD30C875}"/>
              </a:ext>
            </a:extLst>
          </p:cNvPr>
          <p:cNvSpPr txBox="1">
            <a:spLocks noChangeArrowheads="1"/>
          </p:cNvSpPr>
          <p:nvPr/>
        </p:nvSpPr>
        <p:spPr bwMode="auto">
          <a:xfrm>
            <a:off x="-273063" y="3906757"/>
            <a:ext cx="3893863"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rgbClr val="5599EE"/>
              </a:buClr>
              <a:buFont typeface="Arial" panose="020B0604020202020204" pitchFamily="34" charset="0"/>
              <a:buChar char="•"/>
              <a:defRPr sz="3200">
                <a:solidFill>
                  <a:schemeClr val="tx1"/>
                </a:solidFill>
                <a:latin typeface="Cambria" panose="02040503050406030204" pitchFamily="18" charset="0"/>
              </a:defRPr>
            </a:lvl1pPr>
            <a:lvl2pPr marL="742950" indent="-285750">
              <a:spcBef>
                <a:spcPct val="20000"/>
              </a:spcBef>
              <a:buClr>
                <a:srgbClr val="5599EE"/>
              </a:buClr>
              <a:buFont typeface="Arial" panose="020B0604020202020204" pitchFamily="34" charset="0"/>
              <a:buChar char="–"/>
              <a:defRPr sz="2800">
                <a:solidFill>
                  <a:schemeClr val="tx1"/>
                </a:solidFill>
                <a:latin typeface="Cambria" panose="02040503050406030204" pitchFamily="18" charset="0"/>
              </a:defRPr>
            </a:lvl2pPr>
            <a:lvl3pPr marL="1143000" indent="-228600">
              <a:spcBef>
                <a:spcPct val="20000"/>
              </a:spcBef>
              <a:buClr>
                <a:srgbClr val="5599EE"/>
              </a:buClr>
              <a:buFont typeface="Arial" panose="020B0604020202020204" pitchFamily="34" charset="0"/>
              <a:buChar char="•"/>
              <a:defRPr sz="2400">
                <a:solidFill>
                  <a:schemeClr val="tx1"/>
                </a:solidFill>
                <a:latin typeface="Cambria" panose="02040503050406030204" pitchFamily="18" charset="0"/>
              </a:defRPr>
            </a:lvl3pPr>
            <a:lvl4pPr marL="1600200" indent="-228600">
              <a:spcBef>
                <a:spcPct val="20000"/>
              </a:spcBef>
              <a:buClr>
                <a:srgbClr val="5599EE"/>
              </a:buClr>
              <a:buFont typeface="Arial" panose="020B0604020202020204" pitchFamily="34" charset="0"/>
              <a:buChar char="–"/>
              <a:defRPr sz="2000">
                <a:solidFill>
                  <a:schemeClr val="tx1"/>
                </a:solidFill>
                <a:latin typeface="Cambria" panose="02040503050406030204" pitchFamily="18" charset="0"/>
              </a:defRPr>
            </a:lvl4pPr>
            <a:lvl5pPr marL="2057400" indent="-228600">
              <a:spcBef>
                <a:spcPct val="20000"/>
              </a:spcBef>
              <a:buClr>
                <a:srgbClr val="5599EE"/>
              </a:buClr>
              <a:buFont typeface="Arial" panose="020B0604020202020204" pitchFamily="34" charset="0"/>
              <a:buChar char="»"/>
              <a:defRPr sz="2000">
                <a:solidFill>
                  <a:schemeClr val="tx1"/>
                </a:solidFill>
                <a:latin typeface="Cambria" panose="02040503050406030204" pitchFamily="18" charset="0"/>
              </a:defRPr>
            </a:lvl5pPr>
            <a:lvl6pPr marL="2514600" indent="-228600" eaLnBrk="0" fontAlgn="base" hangingPunct="0">
              <a:spcBef>
                <a:spcPct val="20000"/>
              </a:spcBef>
              <a:spcAft>
                <a:spcPct val="0"/>
              </a:spcAft>
              <a:buClr>
                <a:srgbClr val="5599EE"/>
              </a:buClr>
              <a:buFont typeface="Arial" panose="020B0604020202020204" pitchFamily="34" charset="0"/>
              <a:buChar char="»"/>
              <a:defRPr sz="2000">
                <a:solidFill>
                  <a:schemeClr val="tx1"/>
                </a:solidFill>
                <a:latin typeface="Cambria" panose="02040503050406030204" pitchFamily="18" charset="0"/>
              </a:defRPr>
            </a:lvl6pPr>
            <a:lvl7pPr marL="2971800" indent="-228600" eaLnBrk="0" fontAlgn="base" hangingPunct="0">
              <a:spcBef>
                <a:spcPct val="20000"/>
              </a:spcBef>
              <a:spcAft>
                <a:spcPct val="0"/>
              </a:spcAft>
              <a:buClr>
                <a:srgbClr val="5599EE"/>
              </a:buClr>
              <a:buFont typeface="Arial" panose="020B0604020202020204" pitchFamily="34" charset="0"/>
              <a:buChar char="»"/>
              <a:defRPr sz="2000">
                <a:solidFill>
                  <a:schemeClr val="tx1"/>
                </a:solidFill>
                <a:latin typeface="Cambria" panose="02040503050406030204" pitchFamily="18" charset="0"/>
              </a:defRPr>
            </a:lvl7pPr>
            <a:lvl8pPr marL="3429000" indent="-228600" eaLnBrk="0" fontAlgn="base" hangingPunct="0">
              <a:spcBef>
                <a:spcPct val="20000"/>
              </a:spcBef>
              <a:spcAft>
                <a:spcPct val="0"/>
              </a:spcAft>
              <a:buClr>
                <a:srgbClr val="5599EE"/>
              </a:buClr>
              <a:buFont typeface="Arial" panose="020B0604020202020204" pitchFamily="34" charset="0"/>
              <a:buChar char="»"/>
              <a:defRPr sz="2000">
                <a:solidFill>
                  <a:schemeClr val="tx1"/>
                </a:solidFill>
                <a:latin typeface="Cambria" panose="02040503050406030204" pitchFamily="18" charset="0"/>
              </a:defRPr>
            </a:lvl8pPr>
            <a:lvl9pPr marL="3886200" indent="-228600" eaLnBrk="0" fontAlgn="base" hangingPunct="0">
              <a:spcBef>
                <a:spcPct val="20000"/>
              </a:spcBef>
              <a:spcAft>
                <a:spcPct val="0"/>
              </a:spcAft>
              <a:buClr>
                <a:srgbClr val="5599EE"/>
              </a:buClr>
              <a:buFont typeface="Arial" panose="020B0604020202020204" pitchFamily="34" charset="0"/>
              <a:buChar char="»"/>
              <a:defRPr sz="2000">
                <a:solidFill>
                  <a:schemeClr val="tx1"/>
                </a:solidFill>
                <a:latin typeface="Cambria" panose="02040503050406030204" pitchFamily="18" charset="0"/>
              </a:defRPr>
            </a:lvl9pPr>
          </a:lstStyle>
          <a:p>
            <a:pPr algn="ctr" eaLnBrk="1" hangingPunct="1">
              <a:spcBef>
                <a:spcPct val="0"/>
              </a:spcBef>
              <a:buClrTx/>
              <a:buFontTx/>
              <a:buNone/>
            </a:pPr>
            <a:r>
              <a:rPr lang="nb-NO" altLang="nb-NO" sz="1800" b="1" dirty="0">
                <a:latin typeface="+mj-lt"/>
              </a:rPr>
              <a:t>«Å være herre i eget hus»</a:t>
            </a:r>
          </a:p>
          <a:p>
            <a:pPr algn="ctr" eaLnBrk="1" hangingPunct="1">
              <a:spcBef>
                <a:spcPct val="0"/>
              </a:spcBef>
              <a:buClrTx/>
              <a:buFontTx/>
              <a:buNone/>
            </a:pPr>
            <a:r>
              <a:rPr lang="nb-NO" altLang="nb-NO" sz="1800" dirty="0">
                <a:latin typeface="+mj-lt"/>
              </a:rPr>
              <a:t>Lite «gass» – mye «brems»</a:t>
            </a:r>
          </a:p>
        </p:txBody>
      </p:sp>
      <p:sp>
        <p:nvSpPr>
          <p:cNvPr id="21" name="TekstSylinder 19">
            <a:extLst>
              <a:ext uri="{FF2B5EF4-FFF2-40B4-BE49-F238E27FC236}">
                <a16:creationId xmlns:a16="http://schemas.microsoft.com/office/drawing/2014/main" id="{0AE0CC8A-70E8-2CE9-2AE1-6174B45E4075}"/>
              </a:ext>
            </a:extLst>
          </p:cNvPr>
          <p:cNvSpPr txBox="1">
            <a:spLocks noChangeArrowheads="1"/>
          </p:cNvSpPr>
          <p:nvPr/>
        </p:nvSpPr>
        <p:spPr bwMode="auto">
          <a:xfrm>
            <a:off x="6608066" y="794266"/>
            <a:ext cx="298197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5599EE"/>
              </a:buClr>
              <a:buFont typeface="Arial" panose="020B0604020202020204" pitchFamily="34" charset="0"/>
              <a:buChar char="•"/>
              <a:defRPr sz="3200">
                <a:solidFill>
                  <a:schemeClr val="tx1"/>
                </a:solidFill>
                <a:latin typeface="Cambria" panose="02040503050406030204" pitchFamily="18" charset="0"/>
              </a:defRPr>
            </a:lvl1pPr>
            <a:lvl2pPr marL="742950" indent="-285750">
              <a:spcBef>
                <a:spcPct val="20000"/>
              </a:spcBef>
              <a:buClr>
                <a:srgbClr val="5599EE"/>
              </a:buClr>
              <a:buFont typeface="Arial" panose="020B0604020202020204" pitchFamily="34" charset="0"/>
              <a:buChar char="–"/>
              <a:defRPr sz="2800">
                <a:solidFill>
                  <a:schemeClr val="tx1"/>
                </a:solidFill>
                <a:latin typeface="Cambria" panose="02040503050406030204" pitchFamily="18" charset="0"/>
              </a:defRPr>
            </a:lvl2pPr>
            <a:lvl3pPr marL="1143000" indent="-228600">
              <a:spcBef>
                <a:spcPct val="20000"/>
              </a:spcBef>
              <a:buClr>
                <a:srgbClr val="5599EE"/>
              </a:buClr>
              <a:buFont typeface="Arial" panose="020B0604020202020204" pitchFamily="34" charset="0"/>
              <a:buChar char="•"/>
              <a:defRPr sz="2400">
                <a:solidFill>
                  <a:schemeClr val="tx1"/>
                </a:solidFill>
                <a:latin typeface="Cambria" panose="02040503050406030204" pitchFamily="18" charset="0"/>
              </a:defRPr>
            </a:lvl3pPr>
            <a:lvl4pPr marL="1600200" indent="-228600">
              <a:spcBef>
                <a:spcPct val="20000"/>
              </a:spcBef>
              <a:buClr>
                <a:srgbClr val="5599EE"/>
              </a:buClr>
              <a:buFont typeface="Arial" panose="020B0604020202020204" pitchFamily="34" charset="0"/>
              <a:buChar char="–"/>
              <a:defRPr sz="2000">
                <a:solidFill>
                  <a:schemeClr val="tx1"/>
                </a:solidFill>
                <a:latin typeface="Cambria" panose="02040503050406030204" pitchFamily="18" charset="0"/>
              </a:defRPr>
            </a:lvl4pPr>
            <a:lvl5pPr marL="2057400" indent="-228600">
              <a:spcBef>
                <a:spcPct val="20000"/>
              </a:spcBef>
              <a:buClr>
                <a:srgbClr val="5599EE"/>
              </a:buClr>
              <a:buFont typeface="Arial" panose="020B0604020202020204" pitchFamily="34" charset="0"/>
              <a:buChar char="»"/>
              <a:defRPr sz="2000">
                <a:solidFill>
                  <a:schemeClr val="tx1"/>
                </a:solidFill>
                <a:latin typeface="Cambria" panose="02040503050406030204" pitchFamily="18" charset="0"/>
              </a:defRPr>
            </a:lvl5pPr>
            <a:lvl6pPr marL="2514600" indent="-228600" eaLnBrk="0" fontAlgn="base" hangingPunct="0">
              <a:spcBef>
                <a:spcPct val="20000"/>
              </a:spcBef>
              <a:spcAft>
                <a:spcPct val="0"/>
              </a:spcAft>
              <a:buClr>
                <a:srgbClr val="5599EE"/>
              </a:buClr>
              <a:buFont typeface="Arial" panose="020B0604020202020204" pitchFamily="34" charset="0"/>
              <a:buChar char="»"/>
              <a:defRPr sz="2000">
                <a:solidFill>
                  <a:schemeClr val="tx1"/>
                </a:solidFill>
                <a:latin typeface="Cambria" panose="02040503050406030204" pitchFamily="18" charset="0"/>
              </a:defRPr>
            </a:lvl6pPr>
            <a:lvl7pPr marL="2971800" indent="-228600" eaLnBrk="0" fontAlgn="base" hangingPunct="0">
              <a:spcBef>
                <a:spcPct val="20000"/>
              </a:spcBef>
              <a:spcAft>
                <a:spcPct val="0"/>
              </a:spcAft>
              <a:buClr>
                <a:srgbClr val="5599EE"/>
              </a:buClr>
              <a:buFont typeface="Arial" panose="020B0604020202020204" pitchFamily="34" charset="0"/>
              <a:buChar char="»"/>
              <a:defRPr sz="2000">
                <a:solidFill>
                  <a:schemeClr val="tx1"/>
                </a:solidFill>
                <a:latin typeface="Cambria" panose="02040503050406030204" pitchFamily="18" charset="0"/>
              </a:defRPr>
            </a:lvl7pPr>
            <a:lvl8pPr marL="3429000" indent="-228600" eaLnBrk="0" fontAlgn="base" hangingPunct="0">
              <a:spcBef>
                <a:spcPct val="20000"/>
              </a:spcBef>
              <a:spcAft>
                <a:spcPct val="0"/>
              </a:spcAft>
              <a:buClr>
                <a:srgbClr val="5599EE"/>
              </a:buClr>
              <a:buFont typeface="Arial" panose="020B0604020202020204" pitchFamily="34" charset="0"/>
              <a:buChar char="»"/>
              <a:defRPr sz="2000">
                <a:solidFill>
                  <a:schemeClr val="tx1"/>
                </a:solidFill>
                <a:latin typeface="Cambria" panose="02040503050406030204" pitchFamily="18" charset="0"/>
              </a:defRPr>
            </a:lvl8pPr>
            <a:lvl9pPr marL="3886200" indent="-228600" eaLnBrk="0" fontAlgn="base" hangingPunct="0">
              <a:spcBef>
                <a:spcPct val="20000"/>
              </a:spcBef>
              <a:spcAft>
                <a:spcPct val="0"/>
              </a:spcAft>
              <a:buClr>
                <a:srgbClr val="5599EE"/>
              </a:buClr>
              <a:buFont typeface="Arial" panose="020B0604020202020204" pitchFamily="34" charset="0"/>
              <a:buChar char="»"/>
              <a:defRPr sz="2000">
                <a:solidFill>
                  <a:schemeClr val="tx1"/>
                </a:solidFill>
                <a:latin typeface="Cambria" panose="02040503050406030204" pitchFamily="18" charset="0"/>
              </a:defRPr>
            </a:lvl9pPr>
          </a:lstStyle>
          <a:p>
            <a:pPr algn="ctr" eaLnBrk="1" hangingPunct="1">
              <a:spcBef>
                <a:spcPct val="0"/>
              </a:spcBef>
              <a:buClrTx/>
              <a:buFontTx/>
              <a:buNone/>
            </a:pPr>
            <a:r>
              <a:rPr lang="nb-NO" altLang="nb-NO" sz="1800" b="1" dirty="0">
                <a:latin typeface="+mj-lt"/>
              </a:rPr>
              <a:t>«Å være i sine følelsers vold»</a:t>
            </a:r>
          </a:p>
          <a:p>
            <a:pPr algn="ctr" eaLnBrk="1" hangingPunct="1">
              <a:spcBef>
                <a:spcPct val="0"/>
              </a:spcBef>
              <a:buClrTx/>
              <a:buFontTx/>
              <a:buNone/>
            </a:pPr>
            <a:r>
              <a:rPr lang="nb-NO" altLang="nb-NO" sz="1800" dirty="0">
                <a:latin typeface="+mj-lt"/>
              </a:rPr>
              <a:t>Mye «gass» – lite «brems»</a:t>
            </a:r>
          </a:p>
        </p:txBody>
      </p:sp>
      <p:sp>
        <p:nvSpPr>
          <p:cNvPr id="22" name="TekstSylinder 2">
            <a:extLst>
              <a:ext uri="{FF2B5EF4-FFF2-40B4-BE49-F238E27FC236}">
                <a16:creationId xmlns:a16="http://schemas.microsoft.com/office/drawing/2014/main" id="{A171587D-43F6-DA44-18F1-D94C8B12958C}"/>
              </a:ext>
            </a:extLst>
          </p:cNvPr>
          <p:cNvSpPr txBox="1">
            <a:spLocks noChangeArrowheads="1"/>
          </p:cNvSpPr>
          <p:nvPr/>
        </p:nvSpPr>
        <p:spPr bwMode="auto">
          <a:xfrm>
            <a:off x="731838" y="549274"/>
            <a:ext cx="4852098" cy="1200329"/>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spcBef>
                <a:spcPct val="20000"/>
              </a:spcBef>
              <a:buClr>
                <a:srgbClr val="5599EE"/>
              </a:buClr>
              <a:buFont typeface="Arial" panose="020B0604020202020204" pitchFamily="34" charset="0"/>
              <a:buChar char="•"/>
              <a:defRPr sz="3200">
                <a:solidFill>
                  <a:schemeClr val="tx1"/>
                </a:solidFill>
                <a:latin typeface="Cambria" panose="02040503050406030204" pitchFamily="18" charset="0"/>
              </a:defRPr>
            </a:lvl1pPr>
            <a:lvl2pPr marL="742950" indent="-285750">
              <a:spcBef>
                <a:spcPct val="20000"/>
              </a:spcBef>
              <a:buClr>
                <a:srgbClr val="5599EE"/>
              </a:buClr>
              <a:buFont typeface="Arial" panose="020B0604020202020204" pitchFamily="34" charset="0"/>
              <a:buChar char="–"/>
              <a:defRPr sz="2800">
                <a:solidFill>
                  <a:schemeClr val="tx1"/>
                </a:solidFill>
                <a:latin typeface="Cambria" panose="02040503050406030204" pitchFamily="18" charset="0"/>
              </a:defRPr>
            </a:lvl2pPr>
            <a:lvl3pPr marL="1143000" indent="-228600">
              <a:spcBef>
                <a:spcPct val="20000"/>
              </a:spcBef>
              <a:buClr>
                <a:srgbClr val="5599EE"/>
              </a:buClr>
              <a:buFont typeface="Arial" panose="020B0604020202020204" pitchFamily="34" charset="0"/>
              <a:buChar char="•"/>
              <a:defRPr sz="2400">
                <a:solidFill>
                  <a:schemeClr val="tx1"/>
                </a:solidFill>
                <a:latin typeface="Cambria" panose="02040503050406030204" pitchFamily="18" charset="0"/>
              </a:defRPr>
            </a:lvl3pPr>
            <a:lvl4pPr marL="1600200" indent="-228600">
              <a:spcBef>
                <a:spcPct val="20000"/>
              </a:spcBef>
              <a:buClr>
                <a:srgbClr val="5599EE"/>
              </a:buClr>
              <a:buFont typeface="Arial" panose="020B0604020202020204" pitchFamily="34" charset="0"/>
              <a:buChar char="–"/>
              <a:defRPr sz="2000">
                <a:solidFill>
                  <a:schemeClr val="tx1"/>
                </a:solidFill>
                <a:latin typeface="Cambria" panose="02040503050406030204" pitchFamily="18" charset="0"/>
              </a:defRPr>
            </a:lvl4pPr>
            <a:lvl5pPr marL="2057400" indent="-228600">
              <a:spcBef>
                <a:spcPct val="20000"/>
              </a:spcBef>
              <a:buClr>
                <a:srgbClr val="5599EE"/>
              </a:buClr>
              <a:buFont typeface="Arial" panose="020B0604020202020204" pitchFamily="34" charset="0"/>
              <a:buChar char="»"/>
              <a:defRPr sz="2000">
                <a:solidFill>
                  <a:schemeClr val="tx1"/>
                </a:solidFill>
                <a:latin typeface="Cambria" panose="02040503050406030204" pitchFamily="18" charset="0"/>
              </a:defRPr>
            </a:lvl5pPr>
            <a:lvl6pPr marL="2514600" indent="-228600" eaLnBrk="0" fontAlgn="base" hangingPunct="0">
              <a:spcBef>
                <a:spcPct val="20000"/>
              </a:spcBef>
              <a:spcAft>
                <a:spcPct val="0"/>
              </a:spcAft>
              <a:buClr>
                <a:srgbClr val="5599EE"/>
              </a:buClr>
              <a:buFont typeface="Arial" panose="020B0604020202020204" pitchFamily="34" charset="0"/>
              <a:buChar char="»"/>
              <a:defRPr sz="2000">
                <a:solidFill>
                  <a:schemeClr val="tx1"/>
                </a:solidFill>
                <a:latin typeface="Cambria" panose="02040503050406030204" pitchFamily="18" charset="0"/>
              </a:defRPr>
            </a:lvl6pPr>
            <a:lvl7pPr marL="2971800" indent="-228600" eaLnBrk="0" fontAlgn="base" hangingPunct="0">
              <a:spcBef>
                <a:spcPct val="20000"/>
              </a:spcBef>
              <a:spcAft>
                <a:spcPct val="0"/>
              </a:spcAft>
              <a:buClr>
                <a:srgbClr val="5599EE"/>
              </a:buClr>
              <a:buFont typeface="Arial" panose="020B0604020202020204" pitchFamily="34" charset="0"/>
              <a:buChar char="»"/>
              <a:defRPr sz="2000">
                <a:solidFill>
                  <a:schemeClr val="tx1"/>
                </a:solidFill>
                <a:latin typeface="Cambria" panose="02040503050406030204" pitchFamily="18" charset="0"/>
              </a:defRPr>
            </a:lvl7pPr>
            <a:lvl8pPr marL="3429000" indent="-228600" eaLnBrk="0" fontAlgn="base" hangingPunct="0">
              <a:spcBef>
                <a:spcPct val="20000"/>
              </a:spcBef>
              <a:spcAft>
                <a:spcPct val="0"/>
              </a:spcAft>
              <a:buClr>
                <a:srgbClr val="5599EE"/>
              </a:buClr>
              <a:buFont typeface="Arial" panose="020B0604020202020204" pitchFamily="34" charset="0"/>
              <a:buChar char="»"/>
              <a:defRPr sz="2000">
                <a:solidFill>
                  <a:schemeClr val="tx1"/>
                </a:solidFill>
                <a:latin typeface="Cambria" panose="02040503050406030204" pitchFamily="18" charset="0"/>
              </a:defRPr>
            </a:lvl8pPr>
            <a:lvl9pPr marL="3886200" indent="-228600" eaLnBrk="0" fontAlgn="base" hangingPunct="0">
              <a:spcBef>
                <a:spcPct val="20000"/>
              </a:spcBef>
              <a:spcAft>
                <a:spcPct val="0"/>
              </a:spcAft>
              <a:buClr>
                <a:srgbClr val="5599EE"/>
              </a:buClr>
              <a:buFont typeface="Arial" panose="020B0604020202020204" pitchFamily="34" charset="0"/>
              <a:buChar char="»"/>
              <a:defRPr sz="2000">
                <a:solidFill>
                  <a:schemeClr val="tx1"/>
                </a:solidFill>
                <a:latin typeface="Cambria" panose="02040503050406030204" pitchFamily="18" charset="0"/>
              </a:defRPr>
            </a:lvl9pPr>
          </a:lstStyle>
          <a:p>
            <a:pPr algn="ctr" eaLnBrk="1" hangingPunct="1">
              <a:spcBef>
                <a:spcPct val="0"/>
              </a:spcBef>
              <a:buClrTx/>
              <a:buFontTx/>
              <a:buNone/>
            </a:pPr>
            <a:r>
              <a:rPr lang="nb-NO" altLang="nb-NO" sz="2400" b="1" dirty="0">
                <a:latin typeface="+mj-lt"/>
              </a:rPr>
              <a:t>Evnen</a:t>
            </a:r>
            <a:r>
              <a:rPr lang="nb-NO" altLang="nb-NO" sz="2400" dirty="0">
                <a:latin typeface="+mj-lt"/>
              </a:rPr>
              <a:t> til å </a:t>
            </a:r>
            <a:r>
              <a:rPr lang="nb-NO" altLang="nb-NO" sz="2400" b="1" dirty="0">
                <a:latin typeface="+mj-lt"/>
              </a:rPr>
              <a:t>forebygge</a:t>
            </a:r>
            <a:r>
              <a:rPr lang="nb-NO" altLang="nb-NO" sz="2400" dirty="0">
                <a:latin typeface="+mj-lt"/>
              </a:rPr>
              <a:t> og </a:t>
            </a:r>
            <a:r>
              <a:rPr lang="nb-NO" altLang="nb-NO" sz="2400" b="1" dirty="0">
                <a:latin typeface="+mj-lt"/>
              </a:rPr>
              <a:t>håndtere</a:t>
            </a:r>
            <a:r>
              <a:rPr lang="nb-NO" altLang="nb-NO" sz="2400" dirty="0">
                <a:latin typeface="+mj-lt"/>
              </a:rPr>
              <a:t> </a:t>
            </a:r>
            <a:r>
              <a:rPr lang="nb-NO" altLang="nb-NO" sz="2400" b="1" dirty="0">
                <a:latin typeface="+mj-lt"/>
              </a:rPr>
              <a:t>(</a:t>
            </a:r>
            <a:r>
              <a:rPr lang="nb-NO" altLang="nb-NO" sz="2400" b="1" dirty="0" err="1">
                <a:latin typeface="+mj-lt"/>
              </a:rPr>
              <a:t>hypo</a:t>
            </a:r>
            <a:r>
              <a:rPr lang="nb-NO" altLang="nb-NO" sz="2400" b="1" dirty="0">
                <a:latin typeface="+mj-lt"/>
              </a:rPr>
              <a:t>)mani </a:t>
            </a:r>
            <a:r>
              <a:rPr lang="nb-NO" altLang="nb-NO" sz="2400" dirty="0">
                <a:latin typeface="+mj-lt"/>
              </a:rPr>
              <a:t>svekkes som følge av symptomenes intensitet </a:t>
            </a:r>
          </a:p>
        </p:txBody>
      </p:sp>
    </p:spTree>
    <p:extLst>
      <p:ext uri="{BB962C8B-B14F-4D97-AF65-F5344CB8AC3E}">
        <p14:creationId xmlns:p14="http://schemas.microsoft.com/office/powerpoint/2010/main" val="30823699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500"/>
                                        <p:tgtEl>
                                          <p:spTgt spid="7"/>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fade">
                                      <p:cBhvr>
                                        <p:cTn id="13" dur="500"/>
                                        <p:tgtEl>
                                          <p:spTgt spid="8"/>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6"/>
                                        </p:tgtEl>
                                        <p:attrNameLst>
                                          <p:attrName>style.visibility</p:attrName>
                                        </p:attrNameLst>
                                      </p:cBhvr>
                                      <p:to>
                                        <p:strVal val="visible"/>
                                      </p:to>
                                    </p:set>
                                    <p:animEffect transition="in" filter="fade">
                                      <p:cBhvr>
                                        <p:cTn id="16" dur="500"/>
                                        <p:tgtEl>
                                          <p:spTgt spid="16"/>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19"/>
                                        </p:tgtEl>
                                        <p:attrNameLst>
                                          <p:attrName>style.visibility</p:attrName>
                                        </p:attrNameLst>
                                      </p:cBhvr>
                                      <p:to>
                                        <p:strVal val="visible"/>
                                      </p:to>
                                    </p:set>
                                    <p:animEffect transition="in" filter="fade">
                                      <p:cBhvr>
                                        <p:cTn id="19" dur="500"/>
                                        <p:tgtEl>
                                          <p:spTgt spid="19"/>
                                        </p:tgtEl>
                                      </p:cBhvr>
                                    </p:animEffect>
                                  </p:childTnLst>
                                </p:cTn>
                              </p:par>
                              <p:par>
                                <p:cTn id="20" presetID="10" presetClass="entr" presetSubtype="0" fill="hold" nodeType="withEffect">
                                  <p:stCondLst>
                                    <p:cond delay="0"/>
                                  </p:stCondLst>
                                  <p:childTnLst>
                                    <p:set>
                                      <p:cBhvr>
                                        <p:cTn id="21" dur="1" fill="hold">
                                          <p:stCondLst>
                                            <p:cond delay="0"/>
                                          </p:stCondLst>
                                        </p:cTn>
                                        <p:tgtEl>
                                          <p:spTgt spid="18"/>
                                        </p:tgtEl>
                                        <p:attrNameLst>
                                          <p:attrName>style.visibility</p:attrName>
                                        </p:attrNameLst>
                                      </p:cBhvr>
                                      <p:to>
                                        <p:strVal val="visible"/>
                                      </p:to>
                                    </p:set>
                                    <p:animEffect transition="in" filter="fade">
                                      <p:cBhvr>
                                        <p:cTn id="22" dur="500"/>
                                        <p:tgtEl>
                                          <p:spTgt spid="18"/>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fade">
                                      <p:cBhvr>
                                        <p:cTn id="25" dur="500"/>
                                        <p:tgtEl>
                                          <p:spTgt spid="20"/>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21"/>
                                        </p:tgtEl>
                                        <p:attrNameLst>
                                          <p:attrName>style.visibility</p:attrName>
                                        </p:attrNameLst>
                                      </p:cBhvr>
                                      <p:to>
                                        <p:strVal val="visible"/>
                                      </p:to>
                                    </p:set>
                                    <p:animEffect transition="in" filter="fade">
                                      <p:cBhvr>
                                        <p:cTn id="28"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P spid="16" grpId="0"/>
      <p:bldP spid="19" grpId="0"/>
      <p:bldP spid="20" grpId="0"/>
      <p:bldP spid="21"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Tittel 1"/>
          <p:cNvSpPr>
            <a:spLocks noGrp="1"/>
          </p:cNvSpPr>
          <p:nvPr>
            <p:ph type="title"/>
          </p:nvPr>
        </p:nvSpPr>
        <p:spPr>
          <a:noFill/>
        </p:spPr>
        <p:txBody>
          <a:bodyPr anchor="t"/>
          <a:lstStyle/>
          <a:p>
            <a:r>
              <a:rPr lang="nb-NO" altLang="nb-NO" dirty="0"/>
              <a:t>Hva er gode varsel</a:t>
            </a:r>
            <a:r>
              <a:rPr lang="nb-NO" altLang="nb-NO" i="1" dirty="0"/>
              <a:t>tegn</a:t>
            </a:r>
            <a:r>
              <a:rPr lang="nb-NO" altLang="nb-NO" dirty="0"/>
              <a:t>?</a:t>
            </a:r>
          </a:p>
        </p:txBody>
      </p:sp>
      <p:sp>
        <p:nvSpPr>
          <p:cNvPr id="3" name="Plassholder for innhold 2"/>
          <p:cNvSpPr>
            <a:spLocks noGrp="1"/>
          </p:cNvSpPr>
          <p:nvPr>
            <p:ph idx="1"/>
          </p:nvPr>
        </p:nvSpPr>
        <p:spPr/>
        <p:txBody>
          <a:bodyPr anchor="b">
            <a:normAutofit/>
          </a:bodyPr>
          <a:lstStyle/>
          <a:p>
            <a:pPr>
              <a:buFont typeface="Calibri" panose="020F0502020204030204" pitchFamily="34" charset="0"/>
              <a:buAutoNum type="arabicPeriod"/>
            </a:pPr>
            <a:r>
              <a:rPr lang="nb-NO" altLang="nb-NO" dirty="0"/>
              <a:t> Tegn = </a:t>
            </a:r>
            <a:r>
              <a:rPr lang="nb-NO" altLang="nb-NO" b="1" dirty="0"/>
              <a:t>atferd</a:t>
            </a:r>
            <a:r>
              <a:rPr lang="nb-NO" altLang="nb-NO" dirty="0"/>
              <a:t> </a:t>
            </a:r>
          </a:p>
          <a:p>
            <a:pPr>
              <a:buFont typeface="Calibri" panose="020F0502020204030204" pitchFamily="34" charset="0"/>
              <a:buAutoNum type="arabicPeriod"/>
            </a:pPr>
            <a:r>
              <a:rPr lang="nb-NO" altLang="nb-NO" dirty="0"/>
              <a:t> Opptrer </a:t>
            </a:r>
            <a:r>
              <a:rPr lang="nb-NO" altLang="nb-NO" b="1" dirty="0"/>
              <a:t>tidlig</a:t>
            </a:r>
            <a:r>
              <a:rPr lang="nb-NO" altLang="nb-NO" dirty="0"/>
              <a:t> i varselfasen</a:t>
            </a:r>
          </a:p>
          <a:p>
            <a:pPr>
              <a:buFont typeface="Calibri" panose="020F0502020204030204" pitchFamily="34" charset="0"/>
              <a:buAutoNum type="arabicPeriod"/>
            </a:pPr>
            <a:r>
              <a:rPr lang="nb-NO" altLang="nb-NO" dirty="0"/>
              <a:t> Atferden må være </a:t>
            </a:r>
            <a:r>
              <a:rPr lang="nb-NO" altLang="nb-NO" b="1" dirty="0"/>
              <a:t>konkret </a:t>
            </a:r>
            <a:r>
              <a:rPr lang="nb-NO" altLang="nb-NO" dirty="0"/>
              <a:t>og </a:t>
            </a:r>
            <a:r>
              <a:rPr lang="nb-NO" altLang="nb-NO" b="1" dirty="0"/>
              <a:t>spesifikk </a:t>
            </a:r>
            <a:endParaRPr lang="nb-NO" altLang="nb-NO" dirty="0"/>
          </a:p>
          <a:p>
            <a:pPr>
              <a:buFont typeface="Calibri" panose="020F0502020204030204" pitchFamily="34" charset="0"/>
              <a:buAutoNum type="arabicPeriod"/>
            </a:pPr>
            <a:r>
              <a:rPr lang="nb-NO" altLang="nb-NO" dirty="0"/>
              <a:t> Bør helst være </a:t>
            </a:r>
            <a:r>
              <a:rPr lang="nb-NO" altLang="nb-NO" b="1" dirty="0"/>
              <a:t>avvik</a:t>
            </a:r>
            <a:r>
              <a:rPr lang="nb-NO" altLang="nb-NO" dirty="0"/>
              <a:t> fra en daglig rutine eller vane</a:t>
            </a:r>
          </a:p>
          <a:p>
            <a:pPr>
              <a:buFont typeface="Calibri" panose="020F0502020204030204" pitchFamily="34" charset="0"/>
              <a:buAutoNum type="arabicPeriod"/>
            </a:pPr>
            <a:r>
              <a:rPr lang="nb-NO" altLang="nb-NO" dirty="0"/>
              <a:t> Være</a:t>
            </a:r>
            <a:r>
              <a:rPr lang="nb-NO" altLang="nb-NO" b="1" dirty="0"/>
              <a:t> </a:t>
            </a:r>
            <a:r>
              <a:rPr lang="nb-NO" altLang="nb-NO" b="1" dirty="0" err="1"/>
              <a:t>spesifiserbar</a:t>
            </a:r>
            <a:r>
              <a:rPr lang="nb-NO" altLang="nb-NO" dirty="0"/>
              <a:t> </a:t>
            </a:r>
          </a:p>
          <a:p>
            <a:pPr lvl="1">
              <a:spcBef>
                <a:spcPts val="1800"/>
              </a:spcBef>
            </a:pPr>
            <a:r>
              <a:rPr lang="nb-NO" altLang="nb-NO" dirty="0"/>
              <a:t>Hvis atferden ikke er avvikende, kan </a:t>
            </a:r>
            <a:r>
              <a:rPr lang="nb-NO" altLang="nb-NO" i="1" dirty="0"/>
              <a:t>omfanget</a:t>
            </a:r>
            <a:r>
              <a:rPr lang="nb-NO" altLang="nb-NO" dirty="0"/>
              <a:t> eller </a:t>
            </a:r>
            <a:r>
              <a:rPr lang="nb-NO" altLang="nb-NO" i="1" dirty="0"/>
              <a:t>måten</a:t>
            </a:r>
            <a:r>
              <a:rPr lang="nb-NO" altLang="nb-NO" dirty="0"/>
              <a:t> </a:t>
            </a:r>
            <a:br>
              <a:rPr lang="nb-NO" altLang="nb-NO" dirty="0"/>
            </a:br>
            <a:r>
              <a:rPr lang="nb-NO" altLang="nb-NO" dirty="0"/>
              <a:t>å gjøre noe på være det</a:t>
            </a:r>
          </a:p>
          <a:p>
            <a:pPr lvl="1">
              <a:spcBef>
                <a:spcPts val="1200"/>
              </a:spcBef>
            </a:pPr>
            <a:r>
              <a:rPr lang="nb-NO" altLang="nb-NO" dirty="0"/>
              <a:t>Formuleres da som en regel</a:t>
            </a:r>
          </a:p>
        </p:txBody>
      </p:sp>
    </p:spTree>
    <p:extLst>
      <p:ext uri="{BB962C8B-B14F-4D97-AF65-F5344CB8AC3E}">
        <p14:creationId xmlns:p14="http://schemas.microsoft.com/office/powerpoint/2010/main" val="34226076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500"/>
                                        <p:tgtEl>
                                          <p:spTgt spid="3">
                                            <p:txEl>
                                              <p:pRg st="2" end="2"/>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fade">
                                      <p:cBhvr>
                                        <p:cTn id="16" dur="500"/>
                                        <p:tgtEl>
                                          <p:spTgt spid="3">
                                            <p:txEl>
                                              <p:pRg st="3" end="3"/>
                                            </p:txEl>
                                          </p:spTgt>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Effect transition="in" filter="fade">
                                      <p:cBhvr>
                                        <p:cTn id="19" dur="500"/>
                                        <p:tgtEl>
                                          <p:spTgt spid="3">
                                            <p:txEl>
                                              <p:pRg st="4" end="4"/>
                                            </p:txEl>
                                          </p:spTgt>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Effect transition="in" filter="fade">
                                      <p:cBhvr>
                                        <p:cTn id="22" dur="500"/>
                                        <p:tgtEl>
                                          <p:spTgt spid="3">
                                            <p:txEl>
                                              <p:pRg st="5" end="5"/>
                                            </p:txEl>
                                          </p:spTgt>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animEffect transition="in" filter="fade">
                                      <p:cBhvr>
                                        <p:cTn id="25"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allAtOnce"/>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Tittel 1"/>
          <p:cNvSpPr>
            <a:spLocks noGrp="1"/>
          </p:cNvSpPr>
          <p:nvPr>
            <p:ph type="title"/>
          </p:nvPr>
        </p:nvSpPr>
        <p:spPr>
          <a:xfrm>
            <a:off x="488061" y="549275"/>
            <a:ext cx="10515600" cy="701731"/>
          </a:xfrm>
          <a:noFill/>
        </p:spPr>
        <p:txBody>
          <a:bodyPr anchor="t">
            <a:normAutofit/>
          </a:bodyPr>
          <a:lstStyle/>
          <a:p>
            <a:r>
              <a:rPr lang="nb-NO" altLang="nb-NO" dirty="0"/>
              <a:t>Eksempler på hypomaniske varseltegn</a:t>
            </a:r>
          </a:p>
        </p:txBody>
      </p:sp>
      <p:sp>
        <p:nvSpPr>
          <p:cNvPr id="3" name="Plassholder for innhold 2"/>
          <p:cNvSpPr>
            <a:spLocks noGrp="1"/>
          </p:cNvSpPr>
          <p:nvPr>
            <p:ph idx="1"/>
          </p:nvPr>
        </p:nvSpPr>
        <p:spPr>
          <a:xfrm>
            <a:off x="500252" y="2767584"/>
            <a:ext cx="11265027" cy="4394581"/>
          </a:xfrm>
        </p:spPr>
        <p:txBody>
          <a:bodyPr numCol="2">
            <a:noAutofit/>
          </a:bodyPr>
          <a:lstStyle/>
          <a:p>
            <a:pPr marL="0" indent="0">
              <a:buNone/>
            </a:pPr>
            <a:r>
              <a:rPr lang="nb-NO" altLang="nb-NO" sz="2400" b="1" dirty="0">
                <a:latin typeface="+mj-lt"/>
                <a:ea typeface="Cambria" panose="02040503050406030204" pitchFamily="18" charset="0"/>
                <a:cs typeface="Calibri" panose="020F0502020204030204" pitchFamily="34" charset="0"/>
              </a:rPr>
              <a:t>Avvikende atferd</a:t>
            </a:r>
            <a:endParaRPr lang="nb-NO" altLang="nb-NO" sz="2400" dirty="0">
              <a:latin typeface="+mj-lt"/>
              <a:ea typeface="Cambria" panose="02040503050406030204" pitchFamily="18" charset="0"/>
              <a:cs typeface="Calibri" panose="020F0502020204030204" pitchFamily="34" charset="0"/>
            </a:endParaRPr>
          </a:p>
          <a:p>
            <a:pPr marL="0" indent="0">
              <a:buNone/>
            </a:pPr>
            <a:r>
              <a:rPr lang="nb-NO" altLang="nb-NO" sz="2400" i="1" dirty="0">
                <a:latin typeface="+mj-lt"/>
                <a:ea typeface="Cambria" panose="02040503050406030204" pitchFamily="18" charset="0"/>
                <a:cs typeface="Calibri" panose="020F0502020204030204" pitchFamily="34" charset="0"/>
              </a:rPr>
              <a:t>Noe man ellers aldri gjør, eller noe man gjør daglig men slutter med</a:t>
            </a:r>
          </a:p>
          <a:p>
            <a:pPr marL="0" indent="0">
              <a:buNone/>
            </a:pPr>
            <a:endParaRPr lang="nb-NO" altLang="nb-NO" sz="2400" i="1" dirty="0">
              <a:latin typeface="+mj-lt"/>
              <a:ea typeface="Cambria" panose="02040503050406030204" pitchFamily="18" charset="0"/>
              <a:cs typeface="Calibri" panose="020F0502020204030204" pitchFamily="34" charset="0"/>
            </a:endParaRPr>
          </a:p>
          <a:p>
            <a:pPr>
              <a:spcBef>
                <a:spcPts val="600"/>
              </a:spcBef>
              <a:buFontTx/>
              <a:buChar char="-"/>
            </a:pPr>
            <a:r>
              <a:rPr lang="nb-NO" altLang="nb-NO" sz="2400" dirty="0">
                <a:latin typeface="+mj-lt"/>
                <a:ea typeface="Cambria" panose="02040503050406030204" pitchFamily="18" charset="0"/>
                <a:cs typeface="Calibri" panose="020F0502020204030204" pitchFamily="34" charset="0"/>
              </a:rPr>
              <a:t>Trener / rydder og vasker før jobb</a:t>
            </a:r>
          </a:p>
          <a:p>
            <a:pPr>
              <a:spcBef>
                <a:spcPts val="600"/>
              </a:spcBef>
              <a:buFontTx/>
              <a:buChar char="-"/>
            </a:pPr>
            <a:r>
              <a:rPr lang="nb-NO" altLang="nb-NO" sz="2400" dirty="0">
                <a:latin typeface="+mj-lt"/>
                <a:ea typeface="Cambria" panose="02040503050406030204" pitchFamily="18" charset="0"/>
                <a:cs typeface="Calibri" panose="020F0502020204030204" pitchFamily="34" charset="0"/>
              </a:rPr>
              <a:t>Begynner å røyke igjen</a:t>
            </a:r>
          </a:p>
          <a:p>
            <a:pPr>
              <a:spcBef>
                <a:spcPts val="600"/>
              </a:spcBef>
              <a:buFontTx/>
              <a:buChar char="-"/>
            </a:pPr>
            <a:r>
              <a:rPr lang="nb-NO" altLang="nb-NO" sz="2400" dirty="0">
                <a:latin typeface="+mj-lt"/>
                <a:ea typeface="Cambria" panose="02040503050406030204" pitchFamily="18" charset="0"/>
                <a:cs typeface="Calibri" panose="020F0502020204030204" pitchFamily="34" charset="0"/>
              </a:rPr>
              <a:t>Bruker en viss type sminke</a:t>
            </a:r>
          </a:p>
          <a:p>
            <a:pPr>
              <a:spcBef>
                <a:spcPts val="600"/>
              </a:spcBef>
              <a:buFontTx/>
              <a:buChar char="-"/>
            </a:pPr>
            <a:r>
              <a:rPr lang="nb-NO" altLang="nb-NO" sz="2400" dirty="0">
                <a:latin typeface="+mj-lt"/>
                <a:ea typeface="Cambria" panose="02040503050406030204" pitchFamily="18" charset="0"/>
                <a:cs typeface="Calibri" panose="020F0502020204030204" pitchFamily="34" charset="0"/>
              </a:rPr>
              <a:t>Kjører på rødt lys</a:t>
            </a:r>
          </a:p>
          <a:p>
            <a:pPr>
              <a:spcBef>
                <a:spcPts val="600"/>
              </a:spcBef>
              <a:buFontTx/>
              <a:buChar char="-"/>
            </a:pPr>
            <a:r>
              <a:rPr lang="nb-NO" altLang="nb-NO" sz="2400" dirty="0">
                <a:latin typeface="+mj-lt"/>
                <a:ea typeface="Cambria" panose="02040503050406030204" pitchFamily="18" charset="0"/>
                <a:cs typeface="Calibri" panose="020F0502020204030204" pitchFamily="34" charset="0"/>
              </a:rPr>
              <a:t>Kjøper nips i bruktbutikk</a:t>
            </a:r>
          </a:p>
          <a:p>
            <a:pPr>
              <a:spcBef>
                <a:spcPts val="600"/>
              </a:spcBef>
              <a:buFontTx/>
              <a:buChar char="-"/>
            </a:pPr>
            <a:r>
              <a:rPr lang="nb-NO" altLang="nb-NO" sz="2400" dirty="0">
                <a:latin typeface="+mj-lt"/>
                <a:ea typeface="Cambria" panose="02040503050406030204" pitchFamily="18" charset="0"/>
                <a:cs typeface="Calibri" panose="020F0502020204030204" pitchFamily="34" charset="0"/>
              </a:rPr>
              <a:t>Ringer ikke til ektefellen i løpet av arbeidsdagen</a:t>
            </a:r>
          </a:p>
          <a:p>
            <a:pPr marL="0" indent="0">
              <a:buNone/>
            </a:pPr>
            <a:endParaRPr lang="nb-NO" altLang="nb-NO" sz="2400" dirty="0">
              <a:latin typeface="+mj-lt"/>
              <a:ea typeface="Cambria" panose="02040503050406030204" pitchFamily="18" charset="0"/>
              <a:cs typeface="Calibri" panose="020F0502020204030204" pitchFamily="34" charset="0"/>
            </a:endParaRPr>
          </a:p>
          <a:p>
            <a:pPr marL="0" indent="0">
              <a:buNone/>
            </a:pPr>
            <a:endParaRPr lang="nb-NO" altLang="nb-NO" sz="2400" b="1" dirty="0">
              <a:latin typeface="+mj-lt"/>
              <a:ea typeface="Cambria" panose="02040503050406030204" pitchFamily="18" charset="0"/>
              <a:cs typeface="Calibri" panose="020F0502020204030204" pitchFamily="34" charset="0"/>
            </a:endParaRPr>
          </a:p>
          <a:p>
            <a:pPr marL="0" indent="0">
              <a:buNone/>
            </a:pPr>
            <a:r>
              <a:rPr lang="nb-NO" altLang="nb-NO" sz="2400" b="1" dirty="0">
                <a:latin typeface="+mj-lt"/>
                <a:ea typeface="Cambria" panose="02040503050406030204" pitchFamily="18" charset="0"/>
                <a:cs typeface="Calibri" panose="020F0502020204030204" pitchFamily="34" charset="0"/>
              </a:rPr>
              <a:t>Avvik formulert som en regel</a:t>
            </a:r>
          </a:p>
          <a:p>
            <a:pPr marL="0" indent="0">
              <a:buNone/>
            </a:pPr>
            <a:r>
              <a:rPr lang="nb-NO" altLang="nb-NO" sz="2400" i="1" dirty="0">
                <a:latin typeface="+mj-lt"/>
                <a:ea typeface="Cambria" panose="02040503050406030204" pitchFamily="18" charset="0"/>
                <a:cs typeface="Calibri" panose="020F0502020204030204" pitchFamily="34" charset="0"/>
              </a:rPr>
              <a:t>Noe man ellers gjør, men omfanget eller måten avviker på en unik måte</a:t>
            </a:r>
          </a:p>
          <a:p>
            <a:pPr marL="0" indent="0">
              <a:buNone/>
            </a:pPr>
            <a:endParaRPr lang="nb-NO" altLang="nb-NO" sz="2400" i="1" dirty="0">
              <a:latin typeface="+mj-lt"/>
              <a:ea typeface="Cambria" panose="02040503050406030204" pitchFamily="18" charset="0"/>
              <a:cs typeface="Calibri" panose="020F0502020204030204" pitchFamily="34" charset="0"/>
            </a:endParaRPr>
          </a:p>
          <a:p>
            <a:pPr>
              <a:spcBef>
                <a:spcPts val="600"/>
              </a:spcBef>
              <a:buFontTx/>
              <a:buChar char="-"/>
            </a:pPr>
            <a:r>
              <a:rPr lang="nb-NO" altLang="nb-NO" sz="2400" dirty="0">
                <a:latin typeface="+mj-lt"/>
                <a:ea typeface="Cambria" panose="02040503050406030204" pitchFamily="18" charset="0"/>
                <a:cs typeface="Calibri" panose="020F0502020204030204" pitchFamily="34" charset="0"/>
              </a:rPr>
              <a:t>«Sover mindre enn fem timer to netter på rad uten å duppe av på dagtid»</a:t>
            </a:r>
          </a:p>
          <a:p>
            <a:pPr>
              <a:spcBef>
                <a:spcPts val="600"/>
              </a:spcBef>
              <a:buFontTx/>
              <a:buChar char="-"/>
            </a:pPr>
            <a:r>
              <a:rPr lang="nb-NO" altLang="nb-NO" sz="2400" dirty="0">
                <a:latin typeface="+mj-lt"/>
                <a:ea typeface="Cambria" panose="02040503050406030204" pitchFamily="18" charset="0"/>
                <a:cs typeface="Calibri" panose="020F0502020204030204" pitchFamily="34" charset="0"/>
              </a:rPr>
              <a:t>«Røyker &gt;15 sigaretter uten å være på fest»</a:t>
            </a:r>
          </a:p>
          <a:p>
            <a:pPr>
              <a:spcBef>
                <a:spcPts val="600"/>
              </a:spcBef>
              <a:buFontTx/>
              <a:buChar char="-"/>
            </a:pPr>
            <a:r>
              <a:rPr lang="nb-NO" altLang="nb-NO" sz="2400" dirty="0">
                <a:latin typeface="+mj-lt"/>
                <a:ea typeface="Cambria" panose="02040503050406030204" pitchFamily="18" charset="0"/>
                <a:cs typeface="Calibri" panose="020F0502020204030204" pitchFamily="34" charset="0"/>
              </a:rPr>
              <a:t>«Poster &gt;10x på sosiale medier på en dag»</a:t>
            </a:r>
          </a:p>
          <a:p>
            <a:pPr>
              <a:spcBef>
                <a:spcPts val="600"/>
              </a:spcBef>
              <a:buFontTx/>
              <a:buChar char="-"/>
            </a:pPr>
            <a:r>
              <a:rPr lang="nb-NO" altLang="nb-NO" sz="2400" dirty="0">
                <a:latin typeface="+mj-lt"/>
                <a:ea typeface="Cambria" panose="02040503050406030204" pitchFamily="18" charset="0"/>
                <a:cs typeface="Calibri" panose="020F0502020204030204" pitchFamily="34" charset="0"/>
              </a:rPr>
              <a:t>«Har på rød kjole på jobb minst to dager på rad»</a:t>
            </a:r>
          </a:p>
          <a:p>
            <a:pPr>
              <a:spcBef>
                <a:spcPts val="600"/>
              </a:spcBef>
              <a:buFontTx/>
              <a:buChar char="-"/>
            </a:pPr>
            <a:r>
              <a:rPr lang="nb-NO" altLang="nb-NO" sz="2400" dirty="0">
                <a:latin typeface="+mj-lt"/>
                <a:ea typeface="Cambria" panose="02040503050406030204" pitchFamily="18" charset="0"/>
                <a:cs typeface="Calibri" panose="020F0502020204030204" pitchFamily="34" charset="0"/>
              </a:rPr>
              <a:t>«Har sex/trener minst 2x på en dag»</a:t>
            </a:r>
          </a:p>
          <a:p>
            <a:pPr>
              <a:spcBef>
                <a:spcPts val="600"/>
              </a:spcBef>
              <a:buFontTx/>
              <a:buChar char="-"/>
            </a:pPr>
            <a:r>
              <a:rPr lang="nb-NO" altLang="nb-NO" sz="2400" dirty="0">
                <a:latin typeface="+mj-lt"/>
                <a:ea typeface="Cambria" panose="02040503050406030204" pitchFamily="18" charset="0"/>
                <a:cs typeface="Calibri" panose="020F0502020204030204" pitchFamily="34" charset="0"/>
              </a:rPr>
              <a:t>«Spiser maksimalt 1x om dagen»</a:t>
            </a:r>
          </a:p>
          <a:p>
            <a:pPr>
              <a:spcBef>
                <a:spcPts val="600"/>
              </a:spcBef>
              <a:buFontTx/>
              <a:buChar char="-"/>
            </a:pPr>
            <a:endParaRPr lang="nb-NO" altLang="nb-NO" sz="2400" dirty="0">
              <a:latin typeface="+mj-lt"/>
              <a:ea typeface="Cambria" panose="02040503050406030204" pitchFamily="18" charset="0"/>
              <a:cs typeface="Calibri" panose="020F0502020204030204" pitchFamily="34" charset="0"/>
            </a:endParaRPr>
          </a:p>
        </p:txBody>
      </p:sp>
    </p:spTree>
    <p:extLst>
      <p:ext uri="{BB962C8B-B14F-4D97-AF65-F5344CB8AC3E}">
        <p14:creationId xmlns:p14="http://schemas.microsoft.com/office/powerpoint/2010/main" val="40596514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Effect transition="in" filter="fade">
                                      <p:cBhvr>
                                        <p:cTn id="13" dur="500"/>
                                        <p:tgtEl>
                                          <p:spTgt spid="3">
                                            <p:txEl>
                                              <p:pRg st="3" end="3"/>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3">
                                            <p:txEl>
                                              <p:pRg st="4" end="4"/>
                                            </p:txEl>
                                          </p:spTgt>
                                        </p:tgtEl>
                                        <p:attrNameLst>
                                          <p:attrName>style.visibility</p:attrName>
                                        </p:attrNameLst>
                                      </p:cBhvr>
                                      <p:to>
                                        <p:strVal val="visible"/>
                                      </p:to>
                                    </p:set>
                                    <p:animEffect transition="in" filter="fade">
                                      <p:cBhvr>
                                        <p:cTn id="16" dur="500"/>
                                        <p:tgtEl>
                                          <p:spTgt spid="3">
                                            <p:txEl>
                                              <p:pRg st="4" end="4"/>
                                            </p:txEl>
                                          </p:spTgt>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animEffect transition="in" filter="fade">
                                      <p:cBhvr>
                                        <p:cTn id="19" dur="500"/>
                                        <p:tgtEl>
                                          <p:spTgt spid="3">
                                            <p:txEl>
                                              <p:pRg st="5" end="5"/>
                                            </p:txEl>
                                          </p:spTgt>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3">
                                            <p:txEl>
                                              <p:pRg st="6" end="6"/>
                                            </p:txEl>
                                          </p:spTgt>
                                        </p:tgtEl>
                                        <p:attrNameLst>
                                          <p:attrName>style.visibility</p:attrName>
                                        </p:attrNameLst>
                                      </p:cBhvr>
                                      <p:to>
                                        <p:strVal val="visible"/>
                                      </p:to>
                                    </p:set>
                                    <p:animEffect transition="in" filter="fade">
                                      <p:cBhvr>
                                        <p:cTn id="22" dur="500"/>
                                        <p:tgtEl>
                                          <p:spTgt spid="3">
                                            <p:txEl>
                                              <p:pRg st="6" end="6"/>
                                            </p:txEl>
                                          </p:spTgt>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3">
                                            <p:txEl>
                                              <p:pRg st="7" end="7"/>
                                            </p:txEl>
                                          </p:spTgt>
                                        </p:tgtEl>
                                        <p:attrNameLst>
                                          <p:attrName>style.visibility</p:attrName>
                                        </p:attrNameLst>
                                      </p:cBhvr>
                                      <p:to>
                                        <p:strVal val="visible"/>
                                      </p:to>
                                    </p:set>
                                    <p:animEffect transition="in" filter="fade">
                                      <p:cBhvr>
                                        <p:cTn id="25" dur="500"/>
                                        <p:tgtEl>
                                          <p:spTgt spid="3">
                                            <p:txEl>
                                              <p:pRg st="7" end="7"/>
                                            </p:txEl>
                                          </p:spTgt>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3">
                                            <p:txEl>
                                              <p:pRg st="8" end="8"/>
                                            </p:txEl>
                                          </p:spTgt>
                                        </p:tgtEl>
                                        <p:attrNameLst>
                                          <p:attrName>style.visibility</p:attrName>
                                        </p:attrNameLst>
                                      </p:cBhvr>
                                      <p:to>
                                        <p:strVal val="visible"/>
                                      </p:to>
                                    </p:set>
                                    <p:animEffect transition="in" filter="fade">
                                      <p:cBhvr>
                                        <p:cTn id="28" dur="500"/>
                                        <p:tgtEl>
                                          <p:spTgt spid="3">
                                            <p:txEl>
                                              <p:pRg st="8" end="8"/>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nodeType="clickEffect">
                                  <p:stCondLst>
                                    <p:cond delay="0"/>
                                  </p:stCondLst>
                                  <p:childTnLst>
                                    <p:set>
                                      <p:cBhvr>
                                        <p:cTn id="32" dur="1" fill="hold">
                                          <p:stCondLst>
                                            <p:cond delay="0"/>
                                          </p:stCondLst>
                                        </p:cTn>
                                        <p:tgtEl>
                                          <p:spTgt spid="3">
                                            <p:txEl>
                                              <p:pRg st="11" end="11"/>
                                            </p:txEl>
                                          </p:spTgt>
                                        </p:tgtEl>
                                        <p:attrNameLst>
                                          <p:attrName>style.visibility</p:attrName>
                                        </p:attrNameLst>
                                      </p:cBhvr>
                                      <p:to>
                                        <p:strVal val="visible"/>
                                      </p:to>
                                    </p:set>
                                    <p:animEffect transition="in" filter="fade">
                                      <p:cBhvr>
                                        <p:cTn id="33" dur="500"/>
                                        <p:tgtEl>
                                          <p:spTgt spid="3">
                                            <p:txEl>
                                              <p:pRg st="11" end="11"/>
                                            </p:txEl>
                                          </p:spTgt>
                                        </p:tgtEl>
                                      </p:cBhvr>
                                    </p:animEffect>
                                  </p:childTnLst>
                                </p:cTn>
                              </p:par>
                              <p:par>
                                <p:cTn id="34" presetID="10" presetClass="entr" presetSubtype="0" fill="hold" nodeType="withEffect">
                                  <p:stCondLst>
                                    <p:cond delay="0"/>
                                  </p:stCondLst>
                                  <p:childTnLst>
                                    <p:set>
                                      <p:cBhvr>
                                        <p:cTn id="35" dur="1" fill="hold">
                                          <p:stCondLst>
                                            <p:cond delay="0"/>
                                          </p:stCondLst>
                                        </p:cTn>
                                        <p:tgtEl>
                                          <p:spTgt spid="3">
                                            <p:txEl>
                                              <p:pRg st="12" end="12"/>
                                            </p:txEl>
                                          </p:spTgt>
                                        </p:tgtEl>
                                        <p:attrNameLst>
                                          <p:attrName>style.visibility</p:attrName>
                                        </p:attrNameLst>
                                      </p:cBhvr>
                                      <p:to>
                                        <p:strVal val="visible"/>
                                      </p:to>
                                    </p:set>
                                    <p:animEffect transition="in" filter="fade">
                                      <p:cBhvr>
                                        <p:cTn id="36" dur="500"/>
                                        <p:tgtEl>
                                          <p:spTgt spid="3">
                                            <p:txEl>
                                              <p:pRg st="12" end="12"/>
                                            </p:txEl>
                                          </p:spTgt>
                                        </p:tgtEl>
                                      </p:cBhvr>
                                    </p:animEffect>
                                  </p:childTnLst>
                                </p:cTn>
                              </p:par>
                              <p:par>
                                <p:cTn id="37" presetID="10" presetClass="entr" presetSubtype="0" fill="hold" nodeType="withEffect">
                                  <p:stCondLst>
                                    <p:cond delay="0"/>
                                  </p:stCondLst>
                                  <p:childTnLst>
                                    <p:set>
                                      <p:cBhvr>
                                        <p:cTn id="38" dur="1" fill="hold">
                                          <p:stCondLst>
                                            <p:cond delay="0"/>
                                          </p:stCondLst>
                                        </p:cTn>
                                        <p:tgtEl>
                                          <p:spTgt spid="3">
                                            <p:txEl>
                                              <p:pRg st="14" end="14"/>
                                            </p:txEl>
                                          </p:spTgt>
                                        </p:tgtEl>
                                        <p:attrNameLst>
                                          <p:attrName>style.visibility</p:attrName>
                                        </p:attrNameLst>
                                      </p:cBhvr>
                                      <p:to>
                                        <p:strVal val="visible"/>
                                      </p:to>
                                    </p:set>
                                    <p:animEffect transition="in" filter="fade">
                                      <p:cBhvr>
                                        <p:cTn id="39" dur="500"/>
                                        <p:tgtEl>
                                          <p:spTgt spid="3">
                                            <p:txEl>
                                              <p:pRg st="14" end="14"/>
                                            </p:txEl>
                                          </p:spTgt>
                                        </p:tgtEl>
                                      </p:cBhvr>
                                    </p:animEffect>
                                  </p:childTnLst>
                                </p:cTn>
                              </p:par>
                              <p:par>
                                <p:cTn id="40" presetID="10" presetClass="entr" presetSubtype="0" fill="hold" nodeType="withEffect">
                                  <p:stCondLst>
                                    <p:cond delay="0"/>
                                  </p:stCondLst>
                                  <p:childTnLst>
                                    <p:set>
                                      <p:cBhvr>
                                        <p:cTn id="41" dur="1" fill="hold">
                                          <p:stCondLst>
                                            <p:cond delay="0"/>
                                          </p:stCondLst>
                                        </p:cTn>
                                        <p:tgtEl>
                                          <p:spTgt spid="3">
                                            <p:txEl>
                                              <p:pRg st="15" end="15"/>
                                            </p:txEl>
                                          </p:spTgt>
                                        </p:tgtEl>
                                        <p:attrNameLst>
                                          <p:attrName>style.visibility</p:attrName>
                                        </p:attrNameLst>
                                      </p:cBhvr>
                                      <p:to>
                                        <p:strVal val="visible"/>
                                      </p:to>
                                    </p:set>
                                    <p:animEffect transition="in" filter="fade">
                                      <p:cBhvr>
                                        <p:cTn id="42" dur="500"/>
                                        <p:tgtEl>
                                          <p:spTgt spid="3">
                                            <p:txEl>
                                              <p:pRg st="15" end="15"/>
                                            </p:txEl>
                                          </p:spTgt>
                                        </p:tgtEl>
                                      </p:cBhvr>
                                    </p:animEffect>
                                  </p:childTnLst>
                                </p:cTn>
                              </p:par>
                              <p:par>
                                <p:cTn id="43" presetID="10" presetClass="entr" presetSubtype="0" fill="hold" nodeType="withEffect">
                                  <p:stCondLst>
                                    <p:cond delay="0"/>
                                  </p:stCondLst>
                                  <p:childTnLst>
                                    <p:set>
                                      <p:cBhvr>
                                        <p:cTn id="44" dur="1" fill="hold">
                                          <p:stCondLst>
                                            <p:cond delay="0"/>
                                          </p:stCondLst>
                                        </p:cTn>
                                        <p:tgtEl>
                                          <p:spTgt spid="3">
                                            <p:txEl>
                                              <p:pRg st="16" end="16"/>
                                            </p:txEl>
                                          </p:spTgt>
                                        </p:tgtEl>
                                        <p:attrNameLst>
                                          <p:attrName>style.visibility</p:attrName>
                                        </p:attrNameLst>
                                      </p:cBhvr>
                                      <p:to>
                                        <p:strVal val="visible"/>
                                      </p:to>
                                    </p:set>
                                    <p:animEffect transition="in" filter="fade">
                                      <p:cBhvr>
                                        <p:cTn id="45" dur="500"/>
                                        <p:tgtEl>
                                          <p:spTgt spid="3">
                                            <p:txEl>
                                              <p:pRg st="16" end="16"/>
                                            </p:txEl>
                                          </p:spTgt>
                                        </p:tgtEl>
                                      </p:cBhvr>
                                    </p:animEffect>
                                  </p:childTnLst>
                                </p:cTn>
                              </p:par>
                              <p:par>
                                <p:cTn id="46" presetID="10" presetClass="entr" presetSubtype="0" fill="hold" nodeType="withEffect">
                                  <p:stCondLst>
                                    <p:cond delay="0"/>
                                  </p:stCondLst>
                                  <p:childTnLst>
                                    <p:set>
                                      <p:cBhvr>
                                        <p:cTn id="47" dur="1" fill="hold">
                                          <p:stCondLst>
                                            <p:cond delay="0"/>
                                          </p:stCondLst>
                                        </p:cTn>
                                        <p:tgtEl>
                                          <p:spTgt spid="3">
                                            <p:txEl>
                                              <p:pRg st="17" end="17"/>
                                            </p:txEl>
                                          </p:spTgt>
                                        </p:tgtEl>
                                        <p:attrNameLst>
                                          <p:attrName>style.visibility</p:attrName>
                                        </p:attrNameLst>
                                      </p:cBhvr>
                                      <p:to>
                                        <p:strVal val="visible"/>
                                      </p:to>
                                    </p:set>
                                    <p:animEffect transition="in" filter="fade">
                                      <p:cBhvr>
                                        <p:cTn id="48" dur="500"/>
                                        <p:tgtEl>
                                          <p:spTgt spid="3">
                                            <p:txEl>
                                              <p:pRg st="17" end="17"/>
                                            </p:txEl>
                                          </p:spTgt>
                                        </p:tgtEl>
                                      </p:cBhvr>
                                    </p:animEffect>
                                  </p:childTnLst>
                                </p:cTn>
                              </p:par>
                              <p:par>
                                <p:cTn id="49" presetID="10" presetClass="entr" presetSubtype="0" fill="hold" nodeType="withEffect">
                                  <p:stCondLst>
                                    <p:cond delay="0"/>
                                  </p:stCondLst>
                                  <p:childTnLst>
                                    <p:set>
                                      <p:cBhvr>
                                        <p:cTn id="50" dur="1" fill="hold">
                                          <p:stCondLst>
                                            <p:cond delay="0"/>
                                          </p:stCondLst>
                                        </p:cTn>
                                        <p:tgtEl>
                                          <p:spTgt spid="3">
                                            <p:txEl>
                                              <p:pRg st="18" end="18"/>
                                            </p:txEl>
                                          </p:spTgt>
                                        </p:tgtEl>
                                        <p:attrNameLst>
                                          <p:attrName>style.visibility</p:attrName>
                                        </p:attrNameLst>
                                      </p:cBhvr>
                                      <p:to>
                                        <p:strVal val="visible"/>
                                      </p:to>
                                    </p:set>
                                    <p:animEffect transition="in" filter="fade">
                                      <p:cBhvr>
                                        <p:cTn id="51" dur="500"/>
                                        <p:tgtEl>
                                          <p:spTgt spid="3">
                                            <p:txEl>
                                              <p:pRg st="18" end="18"/>
                                            </p:txEl>
                                          </p:spTgt>
                                        </p:tgtEl>
                                      </p:cBhvr>
                                    </p:animEffect>
                                  </p:childTnLst>
                                </p:cTn>
                              </p:par>
                              <p:par>
                                <p:cTn id="52" presetID="10" presetClass="entr" presetSubtype="0" fill="hold" nodeType="withEffect">
                                  <p:stCondLst>
                                    <p:cond delay="0"/>
                                  </p:stCondLst>
                                  <p:childTnLst>
                                    <p:set>
                                      <p:cBhvr>
                                        <p:cTn id="53" dur="1" fill="hold">
                                          <p:stCondLst>
                                            <p:cond delay="0"/>
                                          </p:stCondLst>
                                        </p:cTn>
                                        <p:tgtEl>
                                          <p:spTgt spid="3">
                                            <p:txEl>
                                              <p:pRg st="19" end="19"/>
                                            </p:txEl>
                                          </p:spTgt>
                                        </p:tgtEl>
                                        <p:attrNameLst>
                                          <p:attrName>style.visibility</p:attrName>
                                        </p:attrNameLst>
                                      </p:cBhvr>
                                      <p:to>
                                        <p:strVal val="visible"/>
                                      </p:to>
                                    </p:set>
                                    <p:animEffect transition="in" filter="fade">
                                      <p:cBhvr>
                                        <p:cTn id="54" dur="500"/>
                                        <p:tgtEl>
                                          <p:spTgt spid="3">
                                            <p:txEl>
                                              <p:pRg st="19" end="1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allAtOnce"/>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Tittel 1"/>
          <p:cNvSpPr>
            <a:spLocks noGrp="1"/>
          </p:cNvSpPr>
          <p:nvPr>
            <p:ph type="title"/>
          </p:nvPr>
        </p:nvSpPr>
        <p:spPr>
          <a:noFill/>
        </p:spPr>
        <p:txBody>
          <a:bodyPr anchor="t"/>
          <a:lstStyle/>
          <a:p>
            <a:r>
              <a:rPr lang="nb-NO" altLang="nb-NO" dirty="0"/>
              <a:t>Eksempler på depressive varseltegn</a:t>
            </a:r>
          </a:p>
        </p:txBody>
      </p:sp>
      <p:sp>
        <p:nvSpPr>
          <p:cNvPr id="3" name="Plassholder for innhold 2"/>
          <p:cNvSpPr>
            <a:spLocks noGrp="1"/>
          </p:cNvSpPr>
          <p:nvPr>
            <p:ph idx="1"/>
          </p:nvPr>
        </p:nvSpPr>
        <p:spPr>
          <a:xfrm>
            <a:off x="695325" y="1778354"/>
            <a:ext cx="10801350" cy="4850039"/>
          </a:xfrm>
        </p:spPr>
        <p:txBody>
          <a:bodyPr numCol="2">
            <a:noAutofit/>
          </a:bodyPr>
          <a:lstStyle/>
          <a:p>
            <a:pPr marL="0" indent="0">
              <a:lnSpc>
                <a:spcPct val="110000"/>
              </a:lnSpc>
              <a:buNone/>
            </a:pPr>
            <a:r>
              <a:rPr lang="nb-NO" altLang="nb-NO" sz="2400" b="1" dirty="0">
                <a:latin typeface="+mj-lt"/>
                <a:ea typeface="Cambria" panose="02040503050406030204" pitchFamily="18" charset="0"/>
                <a:cs typeface="Calibri" panose="020F0502020204030204" pitchFamily="34" charset="0"/>
              </a:rPr>
              <a:t>Avvikende atferd:</a:t>
            </a:r>
          </a:p>
          <a:p>
            <a:pPr>
              <a:lnSpc>
                <a:spcPct val="110000"/>
              </a:lnSpc>
              <a:buFontTx/>
              <a:buChar char="-"/>
            </a:pPr>
            <a:r>
              <a:rPr lang="nb-NO" altLang="nb-NO" sz="2400" dirty="0">
                <a:latin typeface="+mj-lt"/>
                <a:ea typeface="Cambria" panose="02040503050406030204" pitchFamily="18" charset="0"/>
                <a:cs typeface="Calibri" panose="020F0502020204030204" pitchFamily="34" charset="0"/>
              </a:rPr>
              <a:t>Begynner å lese selvhjelpsbøker / </a:t>
            </a:r>
            <a:br>
              <a:rPr lang="nb-NO" altLang="nb-NO" sz="2400" dirty="0">
                <a:latin typeface="+mj-lt"/>
                <a:ea typeface="Cambria" panose="02040503050406030204" pitchFamily="18" charset="0"/>
                <a:cs typeface="Calibri" panose="020F0502020204030204" pitchFamily="34" charset="0"/>
              </a:rPr>
            </a:br>
            <a:r>
              <a:rPr lang="nb-NO" altLang="nb-NO" sz="2400" dirty="0">
                <a:latin typeface="+mj-lt"/>
                <a:ea typeface="Cambria" panose="02040503050406030204" pitchFamily="18" charset="0"/>
                <a:cs typeface="Calibri" panose="020F0502020204030204" pitchFamily="34" charset="0"/>
              </a:rPr>
              <a:t>bibelen</a:t>
            </a:r>
          </a:p>
          <a:p>
            <a:pPr>
              <a:lnSpc>
                <a:spcPct val="110000"/>
              </a:lnSpc>
              <a:buFontTx/>
              <a:buChar char="-"/>
            </a:pPr>
            <a:r>
              <a:rPr lang="nb-NO" altLang="nb-NO" sz="2400" dirty="0">
                <a:latin typeface="+mj-lt"/>
                <a:ea typeface="Cambria" panose="02040503050406030204" pitchFamily="18" charset="0"/>
                <a:cs typeface="Calibri" panose="020F0502020204030204" pitchFamily="34" charset="0"/>
              </a:rPr>
              <a:t>Hører på «</a:t>
            </a:r>
            <a:r>
              <a:rPr lang="nb-NO" altLang="nb-NO" sz="2400" dirty="0" err="1">
                <a:latin typeface="+mj-lt"/>
                <a:ea typeface="Cambria" panose="02040503050406030204" pitchFamily="18" charset="0"/>
                <a:cs typeface="Calibri" panose="020F0502020204030204" pitchFamily="34" charset="0"/>
              </a:rPr>
              <a:t>Everybody</a:t>
            </a:r>
            <a:r>
              <a:rPr lang="nb-NO" altLang="nb-NO" sz="2400" dirty="0">
                <a:latin typeface="+mj-lt"/>
                <a:ea typeface="Cambria" panose="02040503050406030204" pitchFamily="18" charset="0"/>
                <a:cs typeface="Calibri" panose="020F0502020204030204" pitchFamily="34" charset="0"/>
              </a:rPr>
              <a:t> </a:t>
            </a:r>
            <a:r>
              <a:rPr lang="nb-NO" altLang="nb-NO" sz="2400" dirty="0" err="1">
                <a:latin typeface="+mj-lt"/>
                <a:ea typeface="Cambria" panose="02040503050406030204" pitchFamily="18" charset="0"/>
                <a:cs typeface="Calibri" panose="020F0502020204030204" pitchFamily="34" charset="0"/>
              </a:rPr>
              <a:t>hurts</a:t>
            </a:r>
            <a:r>
              <a:rPr lang="nb-NO" altLang="nb-NO" sz="2400" dirty="0">
                <a:latin typeface="+mj-lt"/>
                <a:ea typeface="Cambria" panose="02040503050406030204" pitchFamily="18" charset="0"/>
                <a:cs typeface="Calibri" panose="020F0502020204030204" pitchFamily="34" charset="0"/>
              </a:rPr>
              <a:t>» av R.E.M.</a:t>
            </a:r>
          </a:p>
          <a:p>
            <a:pPr>
              <a:lnSpc>
                <a:spcPct val="110000"/>
              </a:lnSpc>
              <a:buFontTx/>
              <a:buChar char="-"/>
            </a:pPr>
            <a:r>
              <a:rPr lang="nb-NO" altLang="nb-NO" sz="2400" dirty="0">
                <a:latin typeface="+mj-lt"/>
                <a:ea typeface="Cambria" panose="02040503050406030204" pitchFamily="18" charset="0"/>
                <a:cs typeface="Calibri" panose="020F0502020204030204" pitchFamily="34" charset="0"/>
              </a:rPr>
              <a:t>Slutter å barbere meg om morgenen</a:t>
            </a:r>
          </a:p>
          <a:p>
            <a:pPr marL="0" indent="0">
              <a:lnSpc>
                <a:spcPct val="110000"/>
              </a:lnSpc>
              <a:buNone/>
            </a:pPr>
            <a:endParaRPr lang="nb-NO" altLang="nb-NO" sz="2400" dirty="0">
              <a:latin typeface="+mj-lt"/>
              <a:ea typeface="Cambria" panose="02040503050406030204" pitchFamily="18" charset="0"/>
              <a:cs typeface="Calibri" panose="020F0502020204030204" pitchFamily="34" charset="0"/>
            </a:endParaRPr>
          </a:p>
          <a:p>
            <a:pPr marL="0" indent="0">
              <a:lnSpc>
                <a:spcPct val="110000"/>
              </a:lnSpc>
              <a:buNone/>
            </a:pPr>
            <a:endParaRPr lang="nb-NO" altLang="nb-NO" sz="2400" b="1" dirty="0">
              <a:latin typeface="+mj-lt"/>
              <a:ea typeface="Cambria" panose="02040503050406030204" pitchFamily="18" charset="0"/>
              <a:cs typeface="Calibri" panose="020F0502020204030204" pitchFamily="34" charset="0"/>
            </a:endParaRPr>
          </a:p>
          <a:p>
            <a:pPr marL="0" indent="0">
              <a:lnSpc>
                <a:spcPct val="110000"/>
              </a:lnSpc>
              <a:buNone/>
            </a:pPr>
            <a:endParaRPr lang="nb-NO" altLang="nb-NO" sz="2400" b="1" dirty="0">
              <a:latin typeface="+mj-lt"/>
              <a:ea typeface="Cambria" panose="02040503050406030204" pitchFamily="18" charset="0"/>
              <a:cs typeface="Calibri" panose="020F0502020204030204" pitchFamily="34" charset="0"/>
            </a:endParaRPr>
          </a:p>
          <a:p>
            <a:pPr marL="0" indent="0">
              <a:lnSpc>
                <a:spcPct val="110000"/>
              </a:lnSpc>
              <a:buNone/>
            </a:pPr>
            <a:endParaRPr lang="nb-NO" altLang="nb-NO" sz="2400" b="1" dirty="0">
              <a:latin typeface="+mj-lt"/>
              <a:ea typeface="Cambria" panose="02040503050406030204" pitchFamily="18" charset="0"/>
              <a:cs typeface="Calibri" panose="020F0502020204030204" pitchFamily="34" charset="0"/>
            </a:endParaRPr>
          </a:p>
          <a:p>
            <a:pPr marL="0" indent="0">
              <a:lnSpc>
                <a:spcPct val="110000"/>
              </a:lnSpc>
              <a:buNone/>
            </a:pPr>
            <a:endParaRPr lang="nb-NO" altLang="nb-NO" sz="2400" b="1" dirty="0">
              <a:latin typeface="+mj-lt"/>
              <a:ea typeface="Cambria" panose="02040503050406030204" pitchFamily="18" charset="0"/>
              <a:cs typeface="Calibri" panose="020F0502020204030204" pitchFamily="34" charset="0"/>
            </a:endParaRPr>
          </a:p>
          <a:p>
            <a:pPr marL="0" indent="0">
              <a:lnSpc>
                <a:spcPct val="110000"/>
              </a:lnSpc>
              <a:buNone/>
            </a:pPr>
            <a:r>
              <a:rPr lang="nb-NO" altLang="nb-NO" sz="2400" b="1" dirty="0">
                <a:latin typeface="+mj-lt"/>
                <a:ea typeface="Cambria" panose="02040503050406030204" pitchFamily="18" charset="0"/>
                <a:cs typeface="Calibri" panose="020F0502020204030204" pitchFamily="34" charset="0"/>
              </a:rPr>
              <a:t>Avvik formulert som regel:</a:t>
            </a:r>
          </a:p>
          <a:p>
            <a:pPr>
              <a:lnSpc>
                <a:spcPct val="110000"/>
              </a:lnSpc>
              <a:buFontTx/>
              <a:buChar char="-"/>
            </a:pPr>
            <a:r>
              <a:rPr lang="nb-NO" altLang="nb-NO" sz="2400" dirty="0">
                <a:latin typeface="+mj-lt"/>
                <a:ea typeface="Cambria" panose="02040503050406030204" pitchFamily="18" charset="0"/>
                <a:cs typeface="Calibri" panose="020F0502020204030204" pitchFamily="34" charset="0"/>
              </a:rPr>
              <a:t>«Vasker ikke familiens klær to dager </a:t>
            </a:r>
            <a:br>
              <a:rPr lang="nb-NO" altLang="nb-NO" sz="2400" dirty="0">
                <a:latin typeface="+mj-lt"/>
                <a:ea typeface="Cambria" panose="02040503050406030204" pitchFamily="18" charset="0"/>
                <a:cs typeface="Calibri" panose="020F0502020204030204" pitchFamily="34" charset="0"/>
              </a:rPr>
            </a:br>
            <a:r>
              <a:rPr lang="nb-NO" altLang="nb-NO" sz="2400" dirty="0">
                <a:latin typeface="+mj-lt"/>
                <a:ea typeface="Cambria" panose="02040503050406030204" pitchFamily="18" charset="0"/>
                <a:cs typeface="Calibri" panose="020F0502020204030204" pitchFamily="34" charset="0"/>
              </a:rPr>
              <a:t>på rad»</a:t>
            </a:r>
          </a:p>
          <a:p>
            <a:pPr>
              <a:lnSpc>
                <a:spcPct val="110000"/>
              </a:lnSpc>
              <a:buFontTx/>
              <a:buChar char="-"/>
            </a:pPr>
            <a:r>
              <a:rPr lang="nb-NO" altLang="nb-NO" sz="2400" dirty="0">
                <a:latin typeface="+mj-lt"/>
                <a:ea typeface="Cambria" panose="02040503050406030204" pitchFamily="18" charset="0"/>
                <a:cs typeface="Calibri" panose="020F0502020204030204" pitchFamily="34" charset="0"/>
              </a:rPr>
              <a:t>«Kjøper sjokolade sent på kvelden»</a:t>
            </a:r>
          </a:p>
          <a:p>
            <a:pPr>
              <a:lnSpc>
                <a:spcPct val="110000"/>
              </a:lnSpc>
              <a:buFontTx/>
              <a:buChar char="-"/>
            </a:pPr>
            <a:r>
              <a:rPr lang="nb-NO" altLang="nb-NO" sz="2400" dirty="0">
                <a:latin typeface="+mj-lt"/>
                <a:ea typeface="Cambria" panose="02040503050406030204" pitchFamily="18" charset="0"/>
                <a:cs typeface="Calibri" panose="020F0502020204030204" pitchFamily="34" charset="0"/>
              </a:rPr>
              <a:t>«Trener ikke minst to dager på rad selv om jeg har tid og mulighet»</a:t>
            </a:r>
          </a:p>
          <a:p>
            <a:pPr>
              <a:lnSpc>
                <a:spcPct val="110000"/>
              </a:lnSpc>
              <a:buFontTx/>
              <a:buChar char="-"/>
            </a:pPr>
            <a:r>
              <a:rPr lang="nb-NO" altLang="nb-NO" sz="2400" dirty="0">
                <a:latin typeface="+mj-lt"/>
                <a:ea typeface="Cambria" panose="02040503050406030204" pitchFamily="18" charset="0"/>
                <a:cs typeface="Calibri" panose="020F0502020204030204" pitchFamily="34" charset="0"/>
              </a:rPr>
              <a:t>«Tar ikke telefoner fra kjente selv om jeg har tid og mulighet»</a:t>
            </a:r>
          </a:p>
          <a:p>
            <a:pPr>
              <a:lnSpc>
                <a:spcPct val="110000"/>
              </a:lnSpc>
              <a:buFontTx/>
              <a:buChar char="-"/>
            </a:pPr>
            <a:r>
              <a:rPr lang="nb-NO" altLang="nb-NO" sz="2400" dirty="0">
                <a:latin typeface="+mj-lt"/>
                <a:ea typeface="Cambria" panose="02040503050406030204" pitchFamily="18" charset="0"/>
                <a:cs typeface="Calibri" panose="020F0502020204030204" pitchFamily="34" charset="0"/>
              </a:rPr>
              <a:t>«Velger heller å spise alene enn med kolleger to dager på rad»</a:t>
            </a:r>
          </a:p>
        </p:txBody>
      </p:sp>
    </p:spTree>
    <p:extLst>
      <p:ext uri="{BB962C8B-B14F-4D97-AF65-F5344CB8AC3E}">
        <p14:creationId xmlns:p14="http://schemas.microsoft.com/office/powerpoint/2010/main" val="29071410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9" end="9"/>
                                            </p:txEl>
                                          </p:spTgt>
                                        </p:tgtEl>
                                        <p:attrNameLst>
                                          <p:attrName>style.visibility</p:attrName>
                                        </p:attrNameLst>
                                      </p:cBhvr>
                                      <p:to>
                                        <p:strVal val="visible"/>
                                      </p:to>
                                    </p:set>
                                    <p:animEffect transition="in" filter="fade">
                                      <p:cBhvr>
                                        <p:cTn id="7" dur="1000"/>
                                        <p:tgtEl>
                                          <p:spTgt spid="3">
                                            <p:txEl>
                                              <p:pRg st="9" end="9"/>
                                            </p:txEl>
                                          </p:spTgt>
                                        </p:tgtEl>
                                      </p:cBhvr>
                                    </p:animEffect>
                                    <p:anim calcmode="lin" valueType="num">
                                      <p:cBhvr>
                                        <p:cTn id="8" dur="1000" fill="hold"/>
                                        <p:tgtEl>
                                          <p:spTgt spid="3">
                                            <p:txEl>
                                              <p:pRg st="9" end="9"/>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9" end="9"/>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xEl>
                                              <p:pRg st="10" end="10"/>
                                            </p:txEl>
                                          </p:spTgt>
                                        </p:tgtEl>
                                        <p:attrNameLst>
                                          <p:attrName>style.visibility</p:attrName>
                                        </p:attrNameLst>
                                      </p:cBhvr>
                                      <p:to>
                                        <p:strVal val="visible"/>
                                      </p:to>
                                    </p:set>
                                    <p:animEffect transition="in" filter="fade">
                                      <p:cBhvr>
                                        <p:cTn id="12" dur="1000"/>
                                        <p:tgtEl>
                                          <p:spTgt spid="3">
                                            <p:txEl>
                                              <p:pRg st="10" end="10"/>
                                            </p:txEl>
                                          </p:spTgt>
                                        </p:tgtEl>
                                      </p:cBhvr>
                                    </p:animEffect>
                                    <p:anim calcmode="lin" valueType="num">
                                      <p:cBhvr>
                                        <p:cTn id="13" dur="1000" fill="hold"/>
                                        <p:tgtEl>
                                          <p:spTgt spid="3">
                                            <p:txEl>
                                              <p:pRg st="10" end="10"/>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10" end="10"/>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3">
                                            <p:txEl>
                                              <p:pRg st="11" end="11"/>
                                            </p:txEl>
                                          </p:spTgt>
                                        </p:tgtEl>
                                        <p:attrNameLst>
                                          <p:attrName>style.visibility</p:attrName>
                                        </p:attrNameLst>
                                      </p:cBhvr>
                                      <p:to>
                                        <p:strVal val="visible"/>
                                      </p:to>
                                    </p:set>
                                    <p:animEffect transition="in" filter="fade">
                                      <p:cBhvr>
                                        <p:cTn id="17" dur="1000"/>
                                        <p:tgtEl>
                                          <p:spTgt spid="3">
                                            <p:txEl>
                                              <p:pRg st="11" end="11"/>
                                            </p:txEl>
                                          </p:spTgt>
                                        </p:tgtEl>
                                      </p:cBhvr>
                                    </p:animEffect>
                                    <p:anim calcmode="lin" valueType="num">
                                      <p:cBhvr>
                                        <p:cTn id="18" dur="1000" fill="hold"/>
                                        <p:tgtEl>
                                          <p:spTgt spid="3">
                                            <p:txEl>
                                              <p:pRg st="11" end="11"/>
                                            </p:txEl>
                                          </p:spTgt>
                                        </p:tgtEl>
                                        <p:attrNameLst>
                                          <p:attrName>ppt_x</p:attrName>
                                        </p:attrNameLst>
                                      </p:cBhvr>
                                      <p:tavLst>
                                        <p:tav tm="0">
                                          <p:val>
                                            <p:strVal val="#ppt_x"/>
                                          </p:val>
                                        </p:tav>
                                        <p:tav tm="100000">
                                          <p:val>
                                            <p:strVal val="#ppt_x"/>
                                          </p:val>
                                        </p:tav>
                                      </p:tavLst>
                                    </p:anim>
                                    <p:anim calcmode="lin" valueType="num">
                                      <p:cBhvr>
                                        <p:cTn id="19" dur="1000" fill="hold"/>
                                        <p:tgtEl>
                                          <p:spTgt spid="3">
                                            <p:txEl>
                                              <p:pRg st="11" end="11"/>
                                            </p:txEl>
                                          </p:spTgt>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3">
                                            <p:txEl>
                                              <p:pRg st="12" end="12"/>
                                            </p:txEl>
                                          </p:spTgt>
                                        </p:tgtEl>
                                        <p:attrNameLst>
                                          <p:attrName>style.visibility</p:attrName>
                                        </p:attrNameLst>
                                      </p:cBhvr>
                                      <p:to>
                                        <p:strVal val="visible"/>
                                      </p:to>
                                    </p:set>
                                    <p:animEffect transition="in" filter="fade">
                                      <p:cBhvr>
                                        <p:cTn id="22" dur="1000"/>
                                        <p:tgtEl>
                                          <p:spTgt spid="3">
                                            <p:txEl>
                                              <p:pRg st="12" end="12"/>
                                            </p:txEl>
                                          </p:spTgt>
                                        </p:tgtEl>
                                      </p:cBhvr>
                                    </p:animEffect>
                                    <p:anim calcmode="lin" valueType="num">
                                      <p:cBhvr>
                                        <p:cTn id="23" dur="1000" fill="hold"/>
                                        <p:tgtEl>
                                          <p:spTgt spid="3">
                                            <p:txEl>
                                              <p:pRg st="12" end="12"/>
                                            </p:txEl>
                                          </p:spTgt>
                                        </p:tgtEl>
                                        <p:attrNameLst>
                                          <p:attrName>ppt_x</p:attrName>
                                        </p:attrNameLst>
                                      </p:cBhvr>
                                      <p:tavLst>
                                        <p:tav tm="0">
                                          <p:val>
                                            <p:strVal val="#ppt_x"/>
                                          </p:val>
                                        </p:tav>
                                        <p:tav tm="100000">
                                          <p:val>
                                            <p:strVal val="#ppt_x"/>
                                          </p:val>
                                        </p:tav>
                                      </p:tavLst>
                                    </p:anim>
                                    <p:anim calcmode="lin" valueType="num">
                                      <p:cBhvr>
                                        <p:cTn id="24" dur="1000" fill="hold"/>
                                        <p:tgtEl>
                                          <p:spTgt spid="3">
                                            <p:txEl>
                                              <p:pRg st="12" end="12"/>
                                            </p:txEl>
                                          </p:spTgt>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3">
                                            <p:txEl>
                                              <p:pRg st="13" end="13"/>
                                            </p:txEl>
                                          </p:spTgt>
                                        </p:tgtEl>
                                        <p:attrNameLst>
                                          <p:attrName>style.visibility</p:attrName>
                                        </p:attrNameLst>
                                      </p:cBhvr>
                                      <p:to>
                                        <p:strVal val="visible"/>
                                      </p:to>
                                    </p:set>
                                    <p:animEffect transition="in" filter="fade">
                                      <p:cBhvr>
                                        <p:cTn id="27" dur="1000"/>
                                        <p:tgtEl>
                                          <p:spTgt spid="3">
                                            <p:txEl>
                                              <p:pRg st="13" end="13"/>
                                            </p:txEl>
                                          </p:spTgt>
                                        </p:tgtEl>
                                      </p:cBhvr>
                                    </p:animEffect>
                                    <p:anim calcmode="lin" valueType="num">
                                      <p:cBhvr>
                                        <p:cTn id="28" dur="1000" fill="hold"/>
                                        <p:tgtEl>
                                          <p:spTgt spid="3">
                                            <p:txEl>
                                              <p:pRg st="13" end="13"/>
                                            </p:txEl>
                                          </p:spTgt>
                                        </p:tgtEl>
                                        <p:attrNameLst>
                                          <p:attrName>ppt_x</p:attrName>
                                        </p:attrNameLst>
                                      </p:cBhvr>
                                      <p:tavLst>
                                        <p:tav tm="0">
                                          <p:val>
                                            <p:strVal val="#ppt_x"/>
                                          </p:val>
                                        </p:tav>
                                        <p:tav tm="100000">
                                          <p:val>
                                            <p:strVal val="#ppt_x"/>
                                          </p:val>
                                        </p:tav>
                                      </p:tavLst>
                                    </p:anim>
                                    <p:anim calcmode="lin" valueType="num">
                                      <p:cBhvr>
                                        <p:cTn id="29" dur="1000" fill="hold"/>
                                        <p:tgtEl>
                                          <p:spTgt spid="3">
                                            <p:txEl>
                                              <p:pRg st="13" end="13"/>
                                            </p:txEl>
                                          </p:spTgt>
                                        </p:tgtEl>
                                        <p:attrNameLst>
                                          <p:attrName>ppt_y</p:attrName>
                                        </p:attrNameLst>
                                      </p:cBhvr>
                                      <p:tavLst>
                                        <p:tav tm="0">
                                          <p:val>
                                            <p:strVal val="#ppt_y+.1"/>
                                          </p:val>
                                        </p:tav>
                                        <p:tav tm="100000">
                                          <p:val>
                                            <p:strVal val="#ppt_y"/>
                                          </p:val>
                                        </p:tav>
                                      </p:tavLst>
                                    </p:anim>
                                  </p:childTnLst>
                                </p:cTn>
                              </p:par>
                              <p:par>
                                <p:cTn id="30" presetID="42" presetClass="entr" presetSubtype="0" fill="hold" nodeType="withEffect">
                                  <p:stCondLst>
                                    <p:cond delay="0"/>
                                  </p:stCondLst>
                                  <p:childTnLst>
                                    <p:set>
                                      <p:cBhvr>
                                        <p:cTn id="31" dur="1" fill="hold">
                                          <p:stCondLst>
                                            <p:cond delay="0"/>
                                          </p:stCondLst>
                                        </p:cTn>
                                        <p:tgtEl>
                                          <p:spTgt spid="3">
                                            <p:txEl>
                                              <p:pRg st="14" end="14"/>
                                            </p:txEl>
                                          </p:spTgt>
                                        </p:tgtEl>
                                        <p:attrNameLst>
                                          <p:attrName>style.visibility</p:attrName>
                                        </p:attrNameLst>
                                      </p:cBhvr>
                                      <p:to>
                                        <p:strVal val="visible"/>
                                      </p:to>
                                    </p:set>
                                    <p:animEffect transition="in" filter="fade">
                                      <p:cBhvr>
                                        <p:cTn id="32" dur="1000"/>
                                        <p:tgtEl>
                                          <p:spTgt spid="3">
                                            <p:txEl>
                                              <p:pRg st="14" end="14"/>
                                            </p:txEl>
                                          </p:spTgt>
                                        </p:tgtEl>
                                      </p:cBhvr>
                                    </p:animEffect>
                                    <p:anim calcmode="lin" valueType="num">
                                      <p:cBhvr>
                                        <p:cTn id="33" dur="1000" fill="hold"/>
                                        <p:tgtEl>
                                          <p:spTgt spid="3">
                                            <p:txEl>
                                              <p:pRg st="14" end="14"/>
                                            </p:txEl>
                                          </p:spTgt>
                                        </p:tgtEl>
                                        <p:attrNameLst>
                                          <p:attrName>ppt_x</p:attrName>
                                        </p:attrNameLst>
                                      </p:cBhvr>
                                      <p:tavLst>
                                        <p:tav tm="0">
                                          <p:val>
                                            <p:strVal val="#ppt_x"/>
                                          </p:val>
                                        </p:tav>
                                        <p:tav tm="100000">
                                          <p:val>
                                            <p:strVal val="#ppt_x"/>
                                          </p:val>
                                        </p:tav>
                                      </p:tavLst>
                                    </p:anim>
                                    <p:anim calcmode="lin" valueType="num">
                                      <p:cBhvr>
                                        <p:cTn id="34" dur="1000" fill="hold"/>
                                        <p:tgtEl>
                                          <p:spTgt spid="3">
                                            <p:txEl>
                                              <p:pRg st="14" end="1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nchor="t"/>
          <a:lstStyle/>
          <a:p>
            <a:r>
              <a:rPr lang="nb-NO" dirty="0"/>
              <a:t>Noen områder hvor man kan finne varseltegn </a:t>
            </a:r>
          </a:p>
        </p:txBody>
      </p:sp>
      <p:sp>
        <p:nvSpPr>
          <p:cNvPr id="3" name="Plassholder for innhold 2"/>
          <p:cNvSpPr>
            <a:spLocks noGrp="1"/>
          </p:cNvSpPr>
          <p:nvPr>
            <p:ph idx="1"/>
          </p:nvPr>
        </p:nvSpPr>
        <p:spPr/>
        <p:txBody>
          <a:bodyPr anchor="b">
            <a:normAutofit lnSpcReduction="10000"/>
          </a:bodyPr>
          <a:lstStyle/>
          <a:p>
            <a:r>
              <a:rPr lang="nb-NO" dirty="0">
                <a:latin typeface="+mj-lt"/>
                <a:ea typeface="Cambria" panose="02040503050406030204" pitchFamily="18" charset="0"/>
                <a:cs typeface="Calibri" panose="020F0502020204030204" pitchFamily="34" charset="0"/>
              </a:rPr>
              <a:t>Utseende, klesstil og tilbehør</a:t>
            </a:r>
          </a:p>
          <a:p>
            <a:r>
              <a:rPr lang="nb-NO" dirty="0">
                <a:latin typeface="+mj-lt"/>
                <a:ea typeface="Cambria" panose="02040503050406030204" pitchFamily="18" charset="0"/>
                <a:cs typeface="Calibri" panose="020F0502020204030204" pitchFamily="34" charset="0"/>
              </a:rPr>
              <a:t>Selvivaretakelse: spising, drikking, tannpuss, dusjing m.m. </a:t>
            </a:r>
          </a:p>
          <a:p>
            <a:r>
              <a:rPr lang="nb-NO" dirty="0">
                <a:latin typeface="+mj-lt"/>
                <a:ea typeface="Cambria" panose="02040503050406030204" pitchFamily="18" charset="0"/>
                <a:cs typeface="Calibri" panose="020F0502020204030204" pitchFamily="34" charset="0"/>
              </a:rPr>
              <a:t>Mobiltelefonbruk</a:t>
            </a:r>
          </a:p>
          <a:p>
            <a:r>
              <a:rPr lang="nb-NO" dirty="0">
                <a:latin typeface="+mj-lt"/>
                <a:ea typeface="Cambria" panose="02040503050406030204" pitchFamily="18" charset="0"/>
                <a:cs typeface="Calibri" panose="020F0502020204030204" pitchFamily="34" charset="0"/>
              </a:rPr>
              <a:t>Sosial kontakt og omgangsform</a:t>
            </a:r>
          </a:p>
          <a:p>
            <a:r>
              <a:rPr lang="nb-NO" dirty="0">
                <a:latin typeface="+mj-lt"/>
                <a:ea typeface="Cambria" panose="02040503050406030204" pitchFamily="18" charset="0"/>
                <a:cs typeface="Calibri" panose="020F0502020204030204" pitchFamily="34" charset="0"/>
              </a:rPr>
              <a:t>Pengebruk</a:t>
            </a:r>
          </a:p>
          <a:p>
            <a:r>
              <a:rPr lang="nb-NO" dirty="0">
                <a:latin typeface="+mj-lt"/>
                <a:ea typeface="Cambria" panose="02040503050406030204" pitchFamily="18" charset="0"/>
                <a:cs typeface="Calibri" panose="020F0502020204030204" pitchFamily="34" charset="0"/>
              </a:rPr>
              <a:t>Transportmidler</a:t>
            </a:r>
          </a:p>
          <a:p>
            <a:r>
              <a:rPr lang="nb-NO" dirty="0">
                <a:latin typeface="+mj-lt"/>
                <a:ea typeface="Cambria" panose="02040503050406030204" pitchFamily="18" charset="0"/>
                <a:cs typeface="Calibri" panose="020F0502020204030204" pitchFamily="34" charset="0"/>
              </a:rPr>
              <a:t>Søvn</a:t>
            </a:r>
          </a:p>
          <a:p>
            <a:r>
              <a:rPr lang="nb-NO" dirty="0">
                <a:latin typeface="+mj-lt"/>
                <a:ea typeface="Cambria" panose="02040503050406030204" pitchFamily="18" charset="0"/>
                <a:cs typeface="Calibri" panose="020F0502020204030204" pitchFamily="34" charset="0"/>
              </a:rPr>
              <a:t>Fysisk aktivitet</a:t>
            </a:r>
          </a:p>
          <a:p>
            <a:r>
              <a:rPr lang="nb-NO" dirty="0">
                <a:latin typeface="+mj-lt"/>
                <a:ea typeface="Cambria" panose="02040503050406030204" pitchFamily="18" charset="0"/>
                <a:cs typeface="Calibri" panose="020F0502020204030204" pitchFamily="34" charset="0"/>
              </a:rPr>
              <a:t>Huslige aktiviteter</a:t>
            </a:r>
          </a:p>
        </p:txBody>
      </p:sp>
      <p:pic>
        <p:nvPicPr>
          <p:cNvPr id="5" name="Bilde 4">
            <a:extLst>
              <a:ext uri="{FF2B5EF4-FFF2-40B4-BE49-F238E27FC236}">
                <a16:creationId xmlns:a16="http://schemas.microsoft.com/office/drawing/2014/main" id="{094D9AFE-0492-4370-D5FA-5204BD5C89C7}"/>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7234238" y="2675731"/>
            <a:ext cx="4013200" cy="4013200"/>
          </a:xfrm>
          <a:prstGeom prst="rect">
            <a:avLst/>
          </a:prstGeom>
        </p:spPr>
      </p:pic>
    </p:spTree>
    <p:extLst>
      <p:ext uri="{BB962C8B-B14F-4D97-AF65-F5344CB8AC3E}">
        <p14:creationId xmlns:p14="http://schemas.microsoft.com/office/powerpoint/2010/main" val="39354268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0" end="0"/>
                                            </p:txEl>
                                          </p:spTgt>
                                        </p:tgtEl>
                                        <p:attrNameLst>
                                          <p:attrName>style.visibility</p:attrName>
                                        </p:attrNameLst>
                                      </p:cBhvr>
                                      <p:to>
                                        <p:strVal val="visible"/>
                                      </p:to>
                                    </p:set>
                                    <p:animEffect transition="in" filter="fade">
                                      <p:cBhvr>
                                        <p:cTn id="10" dur="500"/>
                                        <p:tgtEl>
                                          <p:spTgt spid="3">
                                            <p:txEl>
                                              <p:pRg st="0" end="0"/>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Effect transition="in" filter="fade">
                                      <p:cBhvr>
                                        <p:cTn id="13" dur="500"/>
                                        <p:tgtEl>
                                          <p:spTgt spid="3">
                                            <p:txEl>
                                              <p:pRg st="1" end="1"/>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3">
                                            <p:txEl>
                                              <p:pRg st="2" end="2"/>
                                            </p:txEl>
                                          </p:spTgt>
                                        </p:tgtEl>
                                        <p:attrNameLst>
                                          <p:attrName>style.visibility</p:attrName>
                                        </p:attrNameLst>
                                      </p:cBhvr>
                                      <p:to>
                                        <p:strVal val="visible"/>
                                      </p:to>
                                    </p:set>
                                    <p:animEffect transition="in" filter="fade">
                                      <p:cBhvr>
                                        <p:cTn id="16" dur="500"/>
                                        <p:tgtEl>
                                          <p:spTgt spid="3">
                                            <p:txEl>
                                              <p:pRg st="2" end="2"/>
                                            </p:txEl>
                                          </p:spTgt>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Effect transition="in" filter="fade">
                                      <p:cBhvr>
                                        <p:cTn id="19" dur="500"/>
                                        <p:tgtEl>
                                          <p:spTgt spid="3">
                                            <p:txEl>
                                              <p:pRg st="3" end="3"/>
                                            </p:txEl>
                                          </p:spTgt>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500"/>
                                        <p:tgtEl>
                                          <p:spTgt spid="3">
                                            <p:txEl>
                                              <p:pRg st="4" end="4"/>
                                            </p:txEl>
                                          </p:spTgt>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animEffect transition="in" filter="fade">
                                      <p:cBhvr>
                                        <p:cTn id="25" dur="500"/>
                                        <p:tgtEl>
                                          <p:spTgt spid="3">
                                            <p:txEl>
                                              <p:pRg st="5" end="5"/>
                                            </p:txEl>
                                          </p:spTgt>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3">
                                            <p:txEl>
                                              <p:pRg st="6" end="6"/>
                                            </p:txEl>
                                          </p:spTgt>
                                        </p:tgtEl>
                                        <p:attrNameLst>
                                          <p:attrName>style.visibility</p:attrName>
                                        </p:attrNameLst>
                                      </p:cBhvr>
                                      <p:to>
                                        <p:strVal val="visible"/>
                                      </p:to>
                                    </p:set>
                                    <p:animEffect transition="in" filter="fade">
                                      <p:cBhvr>
                                        <p:cTn id="28" dur="500"/>
                                        <p:tgtEl>
                                          <p:spTgt spid="3">
                                            <p:txEl>
                                              <p:pRg st="6" end="6"/>
                                            </p:txEl>
                                          </p:spTgt>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animEffect transition="in" filter="fade">
                                      <p:cBhvr>
                                        <p:cTn id="31" dur="500"/>
                                        <p:tgtEl>
                                          <p:spTgt spid="3">
                                            <p:txEl>
                                              <p:pRg st="7" end="7"/>
                                            </p:txEl>
                                          </p:spTgt>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3">
                                            <p:txEl>
                                              <p:pRg st="8" end="8"/>
                                            </p:txEl>
                                          </p:spTgt>
                                        </p:tgtEl>
                                        <p:attrNameLst>
                                          <p:attrName>style.visibility</p:attrName>
                                        </p:attrNameLst>
                                      </p:cBhvr>
                                      <p:to>
                                        <p:strVal val="visible"/>
                                      </p:to>
                                    </p:set>
                                    <p:animEffect transition="in" filter="fade">
                                      <p:cBhvr>
                                        <p:cTn id="34"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allAtOnce"/>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695325" y="416755"/>
            <a:ext cx="10515600" cy="701731"/>
          </a:xfrm>
        </p:spPr>
        <p:txBody>
          <a:bodyPr anchor="t"/>
          <a:lstStyle/>
          <a:p>
            <a:r>
              <a:rPr lang="nb-NO" dirty="0"/>
              <a:t>Hva er kriseplan for affektive episoder og selvmordsfare?</a:t>
            </a:r>
          </a:p>
        </p:txBody>
      </p:sp>
      <p:sp>
        <p:nvSpPr>
          <p:cNvPr id="3" name="Plassholder for innhold 2"/>
          <p:cNvSpPr>
            <a:spLocks noGrp="1"/>
          </p:cNvSpPr>
          <p:nvPr>
            <p:ph idx="1"/>
          </p:nvPr>
        </p:nvSpPr>
        <p:spPr>
          <a:xfrm>
            <a:off x="695325" y="1750231"/>
            <a:ext cx="10801350" cy="4850039"/>
          </a:xfrm>
        </p:spPr>
        <p:txBody>
          <a:bodyPr anchor="b">
            <a:normAutofit/>
          </a:bodyPr>
          <a:lstStyle/>
          <a:p>
            <a:pPr>
              <a:spcBef>
                <a:spcPts val="1800"/>
              </a:spcBef>
            </a:pPr>
            <a:r>
              <a:rPr lang="nb-NO" altLang="nb-NO" dirty="0"/>
              <a:t>En beredskapsplan med avtaler personen har inngått med seg selv og andre om:</a:t>
            </a:r>
          </a:p>
          <a:p>
            <a:pPr lvl="1">
              <a:spcBef>
                <a:spcPts val="1800"/>
              </a:spcBef>
            </a:pPr>
            <a:r>
              <a:rPr lang="nb-NO" altLang="nb-NO" dirty="0"/>
              <a:t>hva som skal skje</a:t>
            </a:r>
          </a:p>
          <a:p>
            <a:pPr lvl="1">
              <a:spcBef>
                <a:spcPts val="1800"/>
              </a:spcBef>
            </a:pPr>
            <a:r>
              <a:rPr lang="nb-NO" altLang="nb-NO" dirty="0"/>
              <a:t>hvem som gjør hva </a:t>
            </a:r>
          </a:p>
          <a:p>
            <a:pPr>
              <a:spcBef>
                <a:spcPts val="1800"/>
              </a:spcBef>
            </a:pPr>
            <a:r>
              <a:rPr lang="nb-NO" altLang="nb-NO" dirty="0"/>
              <a:t>Deles med hjelperne</a:t>
            </a:r>
          </a:p>
          <a:p>
            <a:pPr>
              <a:spcBef>
                <a:spcPts val="1800"/>
              </a:spcBef>
            </a:pPr>
            <a:r>
              <a:rPr lang="nb-NO" altLang="nb-NO" dirty="0"/>
              <a:t>Revideres sjeldnere enn en forebyggelsesplan</a:t>
            </a:r>
          </a:p>
          <a:p>
            <a:pPr>
              <a:spcBef>
                <a:spcPts val="1800"/>
              </a:spcBef>
            </a:pPr>
            <a:r>
              <a:rPr lang="nb-NO" altLang="nb-NO" dirty="0"/>
              <a:t>Størst eierskapsfølelse hvis personen koordinerer utarbeidelsen selv</a:t>
            </a:r>
          </a:p>
          <a:p>
            <a:pPr>
              <a:spcBef>
                <a:spcPts val="1800"/>
              </a:spcBef>
            </a:pPr>
            <a:r>
              <a:rPr lang="nb-NO" altLang="nb-NO" dirty="0"/>
              <a:t>Bør skje når personen er stemningsstabil</a:t>
            </a:r>
          </a:p>
        </p:txBody>
      </p:sp>
    </p:spTree>
    <p:extLst>
      <p:ext uri="{BB962C8B-B14F-4D97-AF65-F5344CB8AC3E}">
        <p14:creationId xmlns:p14="http://schemas.microsoft.com/office/powerpoint/2010/main" val="16450444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500"/>
                                        <p:tgtEl>
                                          <p:spTgt spid="3">
                                            <p:txEl>
                                              <p:pRg st="2" end="2"/>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fade">
                                      <p:cBhvr>
                                        <p:cTn id="16" dur="500"/>
                                        <p:tgtEl>
                                          <p:spTgt spid="3">
                                            <p:txEl>
                                              <p:pRg st="3" end="3"/>
                                            </p:txEl>
                                          </p:spTgt>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Effect transition="in" filter="fade">
                                      <p:cBhvr>
                                        <p:cTn id="19" dur="500"/>
                                        <p:tgtEl>
                                          <p:spTgt spid="3">
                                            <p:txEl>
                                              <p:pRg st="4" end="4"/>
                                            </p:txEl>
                                          </p:spTgt>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Effect transition="in" filter="fade">
                                      <p:cBhvr>
                                        <p:cTn id="22" dur="500"/>
                                        <p:tgtEl>
                                          <p:spTgt spid="3">
                                            <p:txEl>
                                              <p:pRg st="5" end="5"/>
                                            </p:txEl>
                                          </p:spTgt>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animEffect transition="in" filter="fade">
                                      <p:cBhvr>
                                        <p:cTn id="25"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allAtOnce"/>
    </p:bldLst>
  </p:timing>
</p:sld>
</file>

<file path=ppt/theme/theme1.xml><?xml version="1.0" encoding="utf-8"?>
<a:theme xmlns:a="http://schemas.openxmlformats.org/drawingml/2006/main" name="Bipolarkurs tema 2024">
  <a:themeElements>
    <a:clrScheme name="Farger Vestre Viken Bipolarkurs">
      <a:dk1>
        <a:srgbClr val="003087"/>
      </a:dk1>
      <a:lt1>
        <a:srgbClr val="C3E6F8"/>
      </a:lt1>
      <a:dk2>
        <a:srgbClr val="000000"/>
      </a:dk2>
      <a:lt2>
        <a:srgbClr val="FFFFFF"/>
      </a:lt2>
      <a:accent1>
        <a:srgbClr val="C3E6F8"/>
      </a:accent1>
      <a:accent2>
        <a:srgbClr val="DAEDCD"/>
      </a:accent2>
      <a:accent3>
        <a:srgbClr val="FFCBCF"/>
      </a:accent3>
      <a:accent4>
        <a:srgbClr val="D6F0EC"/>
      </a:accent4>
      <a:accent5>
        <a:srgbClr val="EAD6EE"/>
      </a:accent5>
      <a:accent6>
        <a:srgbClr val="E1E1E1"/>
      </a:accent6>
      <a:hlink>
        <a:srgbClr val="646464"/>
      </a:hlink>
      <a:folHlink>
        <a:srgbClr val="969696"/>
      </a:folHlink>
    </a:clrScheme>
    <a:fontScheme name="Psykoedukasjon">
      <a:majorFont>
        <a:latin typeface="Calibri Light"/>
        <a:ea typeface=""/>
        <a:cs typeface=""/>
      </a:majorFont>
      <a:minorFont>
        <a:latin typeface="Calibri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Bipolarkurs tema 2024" id="{E0C083A8-B92A-D34E-BC2E-6E474F1C59C2}" vid="{DA5BA24E-42EF-B041-B7C7-E93ABD9FBDFC}"/>
    </a:ext>
  </a:ext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2007 - 2010">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kument" ma:contentTypeID="0x010100BD3EEB675A41BE45936E7384ED20ED9C" ma:contentTypeVersion="12" ma:contentTypeDescription="Opprett et nytt dokument." ma:contentTypeScope="" ma:versionID="495d08241bcd712e8c5f3224d75f4f26">
  <xsd:schema xmlns:xsd="http://www.w3.org/2001/XMLSchema" xmlns:xs="http://www.w3.org/2001/XMLSchema" xmlns:p="http://schemas.microsoft.com/office/2006/metadata/properties" xmlns:ns2="567e359b-6d16-46d1-9cd0-7fc698a74ca9" xmlns:ns3="4d3b1595-9b96-46af-9399-c0ff91dd2e7e" targetNamespace="http://schemas.microsoft.com/office/2006/metadata/properties" ma:root="true" ma:fieldsID="f88092ff83221110d356a836297d6052" ns2:_="" ns3:_="">
    <xsd:import namespace="567e359b-6d16-46d1-9cd0-7fc698a74ca9"/>
    <xsd:import namespace="4d3b1595-9b96-46af-9399-c0ff91dd2e7e"/>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DateTaken" minOccurs="0"/>
                <xsd:element ref="ns2:MediaServiceObjectDetectorVersions" minOccurs="0"/>
                <xsd:element ref="ns2:MediaServiceGenerationTime" minOccurs="0"/>
                <xsd:element ref="ns2:MediaServiceEventHashCode" minOccurs="0"/>
                <xsd:element ref="ns2:MediaLengthInSeconds" minOccurs="0"/>
                <xsd:element ref="ns2:MediaServiceOCR"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67e359b-6d16-46d1-9cd0-7fc698a74ca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DateTaken" ma:index="11" nillable="true" ma:displayName="MediaServiceDateTaken" ma:hidden="true" ma:indexed="true" ma:internalName="MediaServiceDateTaken" ma:readOnly="true">
      <xsd:simpleType>
        <xsd:restriction base="dms:Text"/>
      </xsd:simpleType>
    </xsd:element>
    <xsd:element name="MediaServiceObjectDetectorVersions" ma:index="12" nillable="true" ma:displayName="MediaServiceObjectDetectorVersions" ma:hidden="true" ma:indexed="true" ma:internalName="MediaServiceObjectDetectorVersions"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LengthInSeconds" ma:index="15" nillable="true" ma:displayName="MediaLengthInSeconds" ma:hidden="true" ma:internalName="MediaLengthInSeconds" ma:readOnly="true">
      <xsd:simpleType>
        <xsd:restriction base="dms:Unknown"/>
      </xsd:simpleType>
    </xsd:element>
    <xsd:element name="MediaServiceOCR" ma:index="16" nillable="true" ma:displayName="Extracted Text" ma:internalName="MediaServiceOCR" ma:readOnly="true">
      <xsd:simpleType>
        <xsd:restriction base="dms:Note">
          <xsd:maxLength value="255"/>
        </xsd:restriction>
      </xsd:simpleType>
    </xsd:element>
    <xsd:element name="lcf76f155ced4ddcb4097134ff3c332f" ma:index="18" nillable="true" ma:taxonomy="true" ma:internalName="lcf76f155ced4ddcb4097134ff3c332f" ma:taxonomyFieldName="MediaServiceImageTags" ma:displayName="Bildemerkelapper" ma:readOnly="false" ma:fieldId="{5cf76f15-5ced-4ddc-b409-7134ff3c332f}" ma:taxonomyMulti="true" ma:sspId="bbe3d436-fbfd-41cc-af34-671200448db8"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4d3b1595-9b96-46af-9399-c0ff91dd2e7e" elementFormDefault="qualified">
    <xsd:import namespace="http://schemas.microsoft.com/office/2006/documentManagement/types"/>
    <xsd:import namespace="http://schemas.microsoft.com/office/infopath/2007/PartnerControls"/>
    <xsd:element name="TaxCatchAll" ma:index="19" nillable="true" ma:displayName="Taxonomy Catch All Column" ma:hidden="true" ma:list="{5a38032c-27f9-476d-be0e-c2301a7f4815}" ma:internalName="TaxCatchAll" ma:showField="CatchAllData" ma:web="4d3b1595-9b96-46af-9399-c0ff91dd2e7e">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nholdstype"/>
        <xsd:element ref="dc:title" minOccurs="0" maxOccurs="1" ma:index="4" ma:displayName="Tit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TaxCatchAll xmlns="4d3b1595-9b96-46af-9399-c0ff91dd2e7e" xsi:nil="true"/>
    <lcf76f155ced4ddcb4097134ff3c332f xmlns="567e359b-6d16-46d1-9cd0-7fc698a74ca9">
      <Terms xmlns="http://schemas.microsoft.com/office/infopath/2007/PartnerControls"/>
    </lcf76f155ced4ddcb4097134ff3c332f>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292E13AA-9666-4BB2-A7A0-33827EAEE08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567e359b-6d16-46d1-9cd0-7fc698a74ca9"/>
    <ds:schemaRef ds:uri="4d3b1595-9b96-46af-9399-c0ff91dd2e7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A0360354-382B-4116-B6CA-3574242FDCA6}">
  <ds:schemaRefs>
    <ds:schemaRef ds:uri="http://schemas.microsoft.com/office/2006/metadata/properties"/>
    <ds:schemaRef ds:uri="http://schemas.microsoft.com/office/infopath/2007/PartnerControls"/>
    <ds:schemaRef ds:uri="4d3b1595-9b96-46af-9399-c0ff91dd2e7e"/>
    <ds:schemaRef ds:uri="567e359b-6d16-46d1-9cd0-7fc698a74ca9"/>
  </ds:schemaRefs>
</ds:datastoreItem>
</file>

<file path=customXml/itemProps3.xml><?xml version="1.0" encoding="utf-8"?>
<ds:datastoreItem xmlns:ds="http://schemas.openxmlformats.org/officeDocument/2006/customXml" ds:itemID="{FF04AAC4-8F97-4896-92F4-2E848092DE92}">
  <ds:schemaRefs>
    <ds:schemaRef ds:uri="http://schemas.microsoft.com/sharepoint/v3/contenttype/forms"/>
  </ds:schemaRefs>
</ds:datastoreItem>
</file>

<file path=docMetadata/LabelInfo.xml><?xml version="1.0" encoding="utf-8"?>
<clbl:labelList xmlns:clbl="http://schemas.microsoft.com/office/2020/mipLabelMetadata">
  <clbl:label id="{5b906c1f-19d2-4ac1-bea8-1ddf524e35b3}" enabled="1" method="Standard" siteId="{7f8e4cf0-71fb-489c-a336-3f9252a63908}" contentBits="0" removed="0"/>
</clbl:labelList>
</file>

<file path=docProps/app.xml><?xml version="1.0" encoding="utf-8"?>
<Properties xmlns="http://schemas.openxmlformats.org/officeDocument/2006/extended-properties" xmlns:vt="http://schemas.openxmlformats.org/officeDocument/2006/docPropsVTypes">
  <Template>Bipolarkurs tema 2024</Template>
  <TotalTime>7889</TotalTime>
  <Words>4999</Words>
  <Application>Microsoft Office PowerPoint</Application>
  <PresentationFormat>Widescreen</PresentationFormat>
  <Paragraphs>445</Paragraphs>
  <Slides>25</Slides>
  <Notes>25</Notes>
  <HiddenSlides>0</HiddenSlides>
  <MMClips>0</MMClips>
  <ScaleCrop>false</ScaleCrop>
  <HeadingPairs>
    <vt:vector size="6" baseType="variant">
      <vt:variant>
        <vt:lpstr>Brukte skrifter</vt:lpstr>
      </vt:variant>
      <vt:variant>
        <vt:i4>3</vt:i4>
      </vt:variant>
      <vt:variant>
        <vt:lpstr>Tema</vt:lpstr>
      </vt:variant>
      <vt:variant>
        <vt:i4>1</vt:i4>
      </vt:variant>
      <vt:variant>
        <vt:lpstr>Lysbildetitler</vt:lpstr>
      </vt:variant>
      <vt:variant>
        <vt:i4>25</vt:i4>
      </vt:variant>
    </vt:vector>
  </HeadingPairs>
  <TitlesOfParts>
    <vt:vector size="29" baseType="lpstr">
      <vt:lpstr>Arial</vt:lpstr>
      <vt:lpstr>Calibri</vt:lpstr>
      <vt:lpstr>Calibri Light</vt:lpstr>
      <vt:lpstr>Bipolarkurs tema 2024</vt:lpstr>
      <vt:lpstr>Kurs for pårørende til personer med bipolar lidelse</vt:lpstr>
      <vt:lpstr>Kursets innhold</vt:lpstr>
      <vt:lpstr>Forebygging i varselfasen</vt:lpstr>
      <vt:lpstr>PowerPoint-presentasjon</vt:lpstr>
      <vt:lpstr>Hva er gode varseltegn?</vt:lpstr>
      <vt:lpstr>Eksempler på hypomaniske varseltegn</vt:lpstr>
      <vt:lpstr>Eksempler på depressive varseltegn</vt:lpstr>
      <vt:lpstr>Noen områder hvor man kan finne varseltegn </vt:lpstr>
      <vt:lpstr>Hva er kriseplan for affektive episoder og selvmordsfare?</vt:lpstr>
      <vt:lpstr>Stemningsstabil og mottakelig? </vt:lpstr>
      <vt:lpstr>Tre kriseplaner i en</vt:lpstr>
      <vt:lpstr>Fordeler med en god og gjennomførbar kriseplan</vt:lpstr>
      <vt:lpstr>Andre fordeler</vt:lpstr>
      <vt:lpstr>Hva skal kriseplanen inneholde?</vt:lpstr>
      <vt:lpstr>PowerPoint-presentasjon</vt:lpstr>
      <vt:lpstr>PowerPoint-presentasjon</vt:lpstr>
      <vt:lpstr>Kriseplan for depresjon Personens avtaler med seg selv og andre</vt:lpstr>
      <vt:lpstr>Kriseplan ved selvmordsfare</vt:lpstr>
      <vt:lpstr>Avtaler om hjelp</vt:lpstr>
      <vt:lpstr>Kriseplan for  (hypo)mani</vt:lpstr>
      <vt:lpstr>Kommunikasjon: hvordan komme i posisjon som pårørende?</vt:lpstr>
      <vt:lpstr>Metakommunikasjon: å snakke om å snakke sammen</vt:lpstr>
      <vt:lpstr>Summegruppe   10 min</vt:lpstr>
      <vt:lpstr>Erfaringsformidler</vt:lpstr>
      <vt:lpstr>PowerPoint-presentasjon</vt:lpstr>
    </vt:vector>
  </TitlesOfParts>
  <Company>Helse Sør-Øst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Kurs for pårørende til personer med bipolarlidelse</dc:title>
  <dc:creator>Amela Rogonja</dc:creator>
  <cp:lastModifiedBy>Irene Norheim</cp:lastModifiedBy>
  <cp:revision>347</cp:revision>
  <cp:lastPrinted>2023-02-28T15:23:07Z</cp:lastPrinted>
  <dcterms:created xsi:type="dcterms:W3CDTF">2022-11-09T14:10:29Z</dcterms:created>
  <dcterms:modified xsi:type="dcterms:W3CDTF">2025-01-07T17:17:58Z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0x010100BD3EEB675A41BE45936E7384ED20ED9C</vt:lpwstr>
  </property>
  <property fmtid="{D5CDD505-2E9C-101B-9397-08002B2CF9AE}" pid="3" name="MediaServiceImageTags">
    <vt:lpwstr/>
  </property>
</Properties>
</file>