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2"/>
  </p:notesMasterIdLst>
  <p:handoutMasterIdLst>
    <p:handoutMasterId r:id="rId43"/>
  </p:handoutMasterIdLst>
  <p:sldIdLst>
    <p:sldId id="256" r:id="rId5"/>
    <p:sldId id="295" r:id="rId6"/>
    <p:sldId id="291" r:id="rId7"/>
    <p:sldId id="290" r:id="rId8"/>
    <p:sldId id="257" r:id="rId9"/>
    <p:sldId id="297" r:id="rId10"/>
    <p:sldId id="259" r:id="rId11"/>
    <p:sldId id="298" r:id="rId12"/>
    <p:sldId id="261" r:id="rId13"/>
    <p:sldId id="264" r:id="rId14"/>
    <p:sldId id="265" r:id="rId15"/>
    <p:sldId id="266" r:id="rId16"/>
    <p:sldId id="267" r:id="rId17"/>
    <p:sldId id="268" r:id="rId18"/>
    <p:sldId id="269" r:id="rId19"/>
    <p:sldId id="270" r:id="rId20"/>
    <p:sldId id="271" r:id="rId21"/>
    <p:sldId id="272" r:id="rId22"/>
    <p:sldId id="296" r:id="rId23"/>
    <p:sldId id="273" r:id="rId24"/>
    <p:sldId id="299" r:id="rId25"/>
    <p:sldId id="274" r:id="rId26"/>
    <p:sldId id="275" r:id="rId27"/>
    <p:sldId id="293" r:id="rId28"/>
    <p:sldId id="276" r:id="rId29"/>
    <p:sldId id="277" r:id="rId30"/>
    <p:sldId id="278" r:id="rId31"/>
    <p:sldId id="289" r:id="rId32"/>
    <p:sldId id="279" r:id="rId33"/>
    <p:sldId id="280" r:id="rId34"/>
    <p:sldId id="281" r:id="rId35"/>
    <p:sldId id="282" r:id="rId36"/>
    <p:sldId id="283" r:id="rId37"/>
    <p:sldId id="284" r:id="rId38"/>
    <p:sldId id="285" r:id="rId39"/>
    <p:sldId id="292" r:id="rId40"/>
    <p:sldId id="286" r:id="rId41"/>
  </p:sldIdLst>
  <p:sldSz cx="12192000" cy="6858000"/>
  <p:notesSz cx="6669088" cy="97536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miYUXIaql10EjWzXBW11Q==" hashData="PKiwIMbPWtxUIN5HoGvY4eWG/zvbeE9DiRe1YbsjQBaR5VAmWwTgy97KMyCoUoSSNvVwtx85Z6OrEyP0kzYQBQ=="/>
  <p:extLst>
    <p:ext uri="{EFAFB233-063F-42B5-8137-9DF3F51BA10A}">
      <p15:sldGuideLst xmlns:p15="http://schemas.microsoft.com/office/powerpoint/2012/main">
        <p15:guide id="1" orient="horz" pos="822" userDrawn="1">
          <p15:clr>
            <a:srgbClr val="A4A3A4"/>
          </p15:clr>
        </p15:guide>
        <p15:guide id="2" pos="3681" userDrawn="1">
          <p15:clr>
            <a:srgbClr val="A4A3A4"/>
          </p15:clr>
        </p15:guide>
        <p15:guide id="3" orient="horz" pos="4088" userDrawn="1">
          <p15:clr>
            <a:srgbClr val="A4A3A4"/>
          </p15:clr>
        </p15:guide>
        <p15:guide id="4" pos="7469" userDrawn="1">
          <p15:clr>
            <a:srgbClr val="A4A3A4"/>
          </p15:clr>
        </p15:guide>
        <p15:guide id="5" pos="3840" userDrawn="1">
          <p15:clr>
            <a:srgbClr val="A4A3A4"/>
          </p15:clr>
        </p15:guide>
        <p15:guide id="6" orient="horz" pos="935" userDrawn="1">
          <p15:clr>
            <a:srgbClr val="A4A3A4"/>
          </p15:clr>
        </p15:guide>
        <p15:guide id="7" orient="horz" pos="1003" userDrawn="1">
          <p15:clr>
            <a:srgbClr val="A4A3A4"/>
          </p15:clr>
        </p15:guide>
        <p15:guide id="8" orient="horz" pos="39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541E91-5951-02E9-6713-2F3E6E43DBD8}" name="Vilde Maria Åsholt" initials="VMÅ" userId="S::viaash@vestreviken.no::2e645e10-fa58-4c6a-8fdd-9eb43362fdd7" providerId="AD"/>
  <p188:author id="{F7FB4EB3-0712-7600-CAAF-35244FAF4994}" name="Irene Norheim" initials="IN" userId="S::sbnoir@vestreviken.no::0f26c499-42bd-47cb-9ea4-f53d43ea257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lde Maria Åsholt" initials="VMÅ" lastIdx="54" clrIdx="0">
    <p:extLst>
      <p:ext uri="{19B8F6BF-5375-455C-9EA6-DF929625EA0E}">
        <p15:presenceInfo xmlns:p15="http://schemas.microsoft.com/office/powerpoint/2012/main" userId="S-1-5-21-1370250876-1709593646-2220234579-362784" providerId="AD"/>
      </p:ext>
    </p:extLst>
  </p:cmAuthor>
  <p:cmAuthor id="2" name="Irene Norheim" initials="IN" lastIdx="2" clrIdx="1">
    <p:extLst>
      <p:ext uri="{19B8F6BF-5375-455C-9EA6-DF929625EA0E}">
        <p15:presenceInfo xmlns:p15="http://schemas.microsoft.com/office/powerpoint/2012/main" userId="S-1-5-21-1370250876-1709593646-2220234579-7199" providerId="AD"/>
      </p:ext>
    </p:extLst>
  </p:cmAuthor>
  <p:cmAuthor id="3" name="Dag Vegard Skjelstad" initials="DVS" lastIdx="40" clrIdx="2">
    <p:extLst>
      <p:ext uri="{19B8F6BF-5375-455C-9EA6-DF929625EA0E}">
        <p15:presenceInfo xmlns:p15="http://schemas.microsoft.com/office/powerpoint/2012/main" userId="S-1-5-21-1370250876-1709593646-2220234579-8131" providerId="AD"/>
      </p:ext>
    </p:extLst>
  </p:cmAuthor>
  <p:cmAuthor id="4" name="Irene Norheim" initials="IN [2]" lastIdx="1" clrIdx="3">
    <p:extLst>
      <p:ext uri="{19B8F6BF-5375-455C-9EA6-DF929625EA0E}">
        <p15:presenceInfo xmlns:p15="http://schemas.microsoft.com/office/powerpoint/2012/main" userId="S::sbnoir@vestreviken.no::0f26c499-42bd-47cb-9ea4-f53d43ea257b" providerId="AD"/>
      </p:ext>
    </p:extLst>
  </p:cmAuthor>
  <p:cmAuthor id="5" name="Vilde Maria Åsholt" initials="VÅ" lastIdx="2" clrIdx="4">
    <p:extLst>
      <p:ext uri="{19B8F6BF-5375-455C-9EA6-DF929625EA0E}">
        <p15:presenceInfo xmlns:p15="http://schemas.microsoft.com/office/powerpoint/2012/main" userId="S::viaash@vestreviken.no::2e645e10-fa58-4c6a-8fdd-9eb43362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79E6C5-728A-83BA-0C2B-C0DB5F02ACFC}" v="27" dt="2024-12-19T11:33:23.9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55" autoAdjust="0"/>
    <p:restoredTop sz="76865" autoAdjust="0"/>
  </p:normalViewPr>
  <p:slideViewPr>
    <p:cSldViewPr snapToGrid="0">
      <p:cViewPr varScale="1">
        <p:scale>
          <a:sx n="78" d="100"/>
          <a:sy n="78" d="100"/>
        </p:scale>
        <p:origin x="2214" y="54"/>
      </p:cViewPr>
      <p:guideLst>
        <p:guide orient="horz" pos="822"/>
        <p:guide pos="3681"/>
        <p:guide orient="horz" pos="4088"/>
        <p:guide pos="7469"/>
        <p:guide pos="3840"/>
        <p:guide orient="horz" pos="935"/>
        <p:guide orient="horz" pos="1003"/>
        <p:guide orient="horz" pos="3929"/>
      </p:guideLst>
    </p:cSldViewPr>
  </p:slideViewPr>
  <p:outlineViewPr>
    <p:cViewPr>
      <p:scale>
        <a:sx n="33" d="100"/>
        <a:sy n="33" d="100"/>
      </p:scale>
      <p:origin x="0" y="-7770"/>
    </p:cViewPr>
  </p:outlineViewPr>
  <p:notesTextViewPr>
    <p:cViewPr>
      <p:scale>
        <a:sx n="3" d="2"/>
        <a:sy n="3" d="2"/>
      </p:scale>
      <p:origin x="0" y="0"/>
    </p:cViewPr>
  </p:notesTextViewPr>
  <p:notesViewPr>
    <p:cSldViewPr snapToGrid="0">
      <p:cViewPr varScale="1">
        <p:scale>
          <a:sx n="107" d="100"/>
          <a:sy n="107" d="100"/>
        </p:scale>
        <p:origin x="7956" y="12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ene Norheim" userId="0f26c499-42bd-47cb-9ea4-f53d43ea257b" providerId="ADAL" clId="{CB0405FE-A93A-4753-AE39-F45E01A12706}"/>
    <pc:docChg chg="modSld">
      <pc:chgData name="Irene Norheim" userId="0f26c499-42bd-47cb-9ea4-f53d43ea257b" providerId="ADAL" clId="{CB0405FE-A93A-4753-AE39-F45E01A12706}" dt="2025-01-03T12:37:43.125" v="2" actId="20577"/>
      <pc:docMkLst>
        <pc:docMk/>
      </pc:docMkLst>
      <pc:sldChg chg="modSp">
        <pc:chgData name="Irene Norheim" userId="0f26c499-42bd-47cb-9ea4-f53d43ea257b" providerId="ADAL" clId="{CB0405FE-A93A-4753-AE39-F45E01A12706}" dt="2025-01-03T12:37:43.125" v="2" actId="20577"/>
        <pc:sldMkLst>
          <pc:docMk/>
          <pc:sldMk cId="0" sldId="275"/>
        </pc:sldMkLst>
        <pc:spChg chg="mod">
          <ac:chgData name="Irene Norheim" userId="0f26c499-42bd-47cb-9ea4-f53d43ea257b" providerId="ADAL" clId="{CB0405FE-A93A-4753-AE39-F45E01A12706}" dt="2025-01-03T12:37:43.125" v="2" actId="20577"/>
          <ac:spMkLst>
            <pc:docMk/>
            <pc:sldMk cId="0" sldId="275"/>
            <ac:spMk id="448"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A5F3CD8E-07D7-B01C-8BC1-B91D18C33412}"/>
              </a:ext>
            </a:extLst>
          </p:cNvPr>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439D6B82-1730-943C-6F70-595CB8C02B3D}"/>
              </a:ext>
            </a:extLst>
          </p:cNvPr>
          <p:cNvSpPr>
            <a:spLocks noGrp="1"/>
          </p:cNvSpPr>
          <p:nvPr>
            <p:ph type="dt" sz="quarter" idx="1"/>
          </p:nvPr>
        </p:nvSpPr>
        <p:spPr>
          <a:xfrm>
            <a:off x="3777607" y="0"/>
            <a:ext cx="2889938" cy="489374"/>
          </a:xfrm>
          <a:prstGeom prst="rect">
            <a:avLst/>
          </a:prstGeom>
        </p:spPr>
        <p:txBody>
          <a:bodyPr vert="horz" lIns="91440" tIns="45720" rIns="91440" bIns="45720" rtlCol="0"/>
          <a:lstStyle>
            <a:lvl1pPr algn="r">
              <a:defRPr sz="1200"/>
            </a:lvl1pPr>
          </a:lstStyle>
          <a:p>
            <a:fld id="{0277B5D1-DF9E-4DA3-AD3C-606BE52897B3}" type="datetimeFigureOut">
              <a:rPr lang="nb-NO" smtClean="0"/>
              <a:t>03.01.2025</a:t>
            </a:fld>
            <a:endParaRPr lang="nb-NO"/>
          </a:p>
        </p:txBody>
      </p:sp>
      <p:sp>
        <p:nvSpPr>
          <p:cNvPr id="4" name="Plassholder for bunntekst 3">
            <a:extLst>
              <a:ext uri="{FF2B5EF4-FFF2-40B4-BE49-F238E27FC236}">
                <a16:creationId xmlns:a16="http://schemas.microsoft.com/office/drawing/2014/main" id="{CC6ACE6F-AFF9-E617-D32B-60744F863508}"/>
              </a:ext>
            </a:extLst>
          </p:cNvPr>
          <p:cNvSpPr>
            <a:spLocks noGrp="1"/>
          </p:cNvSpPr>
          <p:nvPr>
            <p:ph type="ftr" sz="quarter" idx="2"/>
          </p:nvPr>
        </p:nvSpPr>
        <p:spPr>
          <a:xfrm>
            <a:off x="0" y="9264228"/>
            <a:ext cx="2889938" cy="489373"/>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FF047B08-C498-5FF9-F30F-E5483A52982E}"/>
              </a:ext>
            </a:extLst>
          </p:cNvPr>
          <p:cNvSpPr>
            <a:spLocks noGrp="1"/>
          </p:cNvSpPr>
          <p:nvPr>
            <p:ph type="sldNum" sz="quarter" idx="3"/>
          </p:nvPr>
        </p:nvSpPr>
        <p:spPr>
          <a:xfrm>
            <a:off x="3777607" y="9264228"/>
            <a:ext cx="2889938" cy="489373"/>
          </a:xfrm>
          <a:prstGeom prst="rect">
            <a:avLst/>
          </a:prstGeom>
        </p:spPr>
        <p:txBody>
          <a:bodyPr vert="horz" lIns="91440" tIns="45720" rIns="91440" bIns="45720" rtlCol="0" anchor="b"/>
          <a:lstStyle>
            <a:lvl1pPr algn="r">
              <a:defRPr sz="1200"/>
            </a:lvl1pPr>
          </a:lstStyle>
          <a:p>
            <a:fld id="{1FFCEB30-B31C-4A5A-92AA-C54ACC53896C}" type="slidenum">
              <a:rPr lang="nb-NO" smtClean="0"/>
              <a:t>‹#›</a:t>
            </a:fld>
            <a:endParaRPr lang="nb-NO"/>
          </a:p>
        </p:txBody>
      </p:sp>
    </p:spTree>
    <p:extLst>
      <p:ext uri="{BB962C8B-B14F-4D97-AF65-F5344CB8AC3E}">
        <p14:creationId xmlns:p14="http://schemas.microsoft.com/office/powerpoint/2010/main" val="563970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A08F1EC4-6691-4A8C-A511-484CD3C30FD1}" type="datetimeFigureOut">
              <a:rPr lang="nb-NO" smtClean="0"/>
              <a:t>03.01.2025</a:t>
            </a:fld>
            <a:endParaRPr lang="nb-NO"/>
          </a:p>
        </p:txBody>
      </p:sp>
      <p:sp>
        <p:nvSpPr>
          <p:cNvPr id="5" name="Plassholder for notat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00B57F2F-089A-43AB-8D5B-C85EBA5EA2DC}" type="slidenum">
              <a:rPr lang="nb-NO" smtClean="0"/>
              <a:t>‹#›</a:t>
            </a:fld>
            <a:endParaRPr lang="nb-NO"/>
          </a:p>
        </p:txBody>
      </p:sp>
      <p:sp>
        <p:nvSpPr>
          <p:cNvPr id="8" name="Plassholder for lysbilde 7">
            <a:extLst>
              <a:ext uri="{FF2B5EF4-FFF2-40B4-BE49-F238E27FC236}">
                <a16:creationId xmlns:a16="http://schemas.microsoft.com/office/drawing/2014/main" id="{9A1AD90A-B701-5C07-9A0E-AD59982506CB}"/>
              </a:ext>
            </a:extLst>
          </p:cNvPr>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nb-NO"/>
          </a:p>
        </p:txBody>
      </p:sp>
    </p:spTree>
    <p:extLst>
      <p:ext uri="{BB962C8B-B14F-4D97-AF65-F5344CB8AC3E}">
        <p14:creationId xmlns:p14="http://schemas.microsoft.com/office/powerpoint/2010/main" val="1097471614"/>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072" userDrawn="1">
          <p15:clr>
            <a:srgbClr val="F26B43"/>
          </p15:clr>
        </p15:guide>
        <p15:guide id="2" pos="210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helsebiblioteket.no/innhold/lenker/psykisk-helse/retningslinjer/bipolarveileder-oppdatert-kunnska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tolav.no/Documents/Brosjyre%20om%20Lamictal.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tolav.no/Documents/Brosjyre%20om%20Orfiril.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tolav.no/Documents/Brosjyre%20om%20Kvetiapin%20(003).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tolav.no/behandlinger/PublishingImages/Sider/Medikamentell-behandling-/Brosjyre%20om%20Olanzapin.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helsebiblioteket.no/innhold/lenker/psykisk-helse/retningslinjer/bipolarveileder-oppdatert-kunnskap"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nor01.safelinks.protection.outlook.com/?url=https%3A%2F%2Fwww.vitusapotek.no%2Flivsstil-og-kosthold%2Fmedisin%2Fbilkjoring-og-bruk-av-legemidler%2Fa%2FA371001&amp;data=05%7C02%7CVIAASH%40vestreviken.no%7Cd55a4189a27a4c307a1408dc8ea8da47%7C7f8e4cf071fb489ca3363f9252a63908%7C0%7C0%7C638542103060594779%7CUnknown%7CTWFpbGZsb3d8eyJWIjoiMC4wLjAwMDAiLCJQIjoiV2luMzIiLCJBTiI6Ik1haWwiLCJXVCI6Mn0%3D%7C0%7C%7C%7C&amp;sdata=Rl2BtBf50rVoUMdqgtpHD1k86QI%2FWpRUpFB6cYSzVPc%3D&amp;reserved=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helsedirektoratet.no/veiledere/forerkortveileder/midler-som-kan-pavirke-kjoreevnen-35-37"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nb-NO" b="0" i="1" dirty="0">
                <a:solidFill>
                  <a:srgbClr val="000000"/>
                </a:solidFill>
                <a:latin typeface="Calibri" panose="020F0502020204030204" pitchFamily="34" charset="0"/>
                <a:ea typeface="Calibri" panose="020F0502020204030204" pitchFamily="34" charset="0"/>
                <a:cs typeface="Calibri" panose="020F0502020204030204" pitchFamily="34" charset="0"/>
              </a:rPr>
              <a:t>Start gjerne med en </a:t>
            </a:r>
            <a:r>
              <a:rPr lang="nb-NO" b="0" i="1" dirty="0" err="1">
                <a:solidFill>
                  <a:srgbClr val="000000"/>
                </a:solidFill>
                <a:latin typeface="Calibri" panose="020F0502020204030204" pitchFamily="34" charset="0"/>
                <a:ea typeface="Calibri" panose="020F0502020204030204" pitchFamily="34" charset="0"/>
                <a:cs typeface="Calibri" panose="020F0502020204030204" pitchFamily="34" charset="0"/>
              </a:rPr>
              <a:t>mindfulness</a:t>
            </a:r>
            <a:r>
              <a:rPr lang="nb-NO" b="0" i="1" dirty="0">
                <a:solidFill>
                  <a:srgbClr val="000000"/>
                </a:solidFill>
                <a:latin typeface="Calibri" panose="020F0502020204030204" pitchFamily="34" charset="0"/>
                <a:ea typeface="Calibri" panose="020F0502020204030204" pitchFamily="34" charset="0"/>
                <a:cs typeface="Calibri" panose="020F0502020204030204" pitchFamily="34" charset="0"/>
              </a:rPr>
              <a:t>-øvelse.</a:t>
            </a:r>
          </a:p>
          <a:p>
            <a:pPr marL="0" marR="0" lvl="0" indent="0" defTabSz="457200" eaLnBrk="1" fontAlgn="auto" latinLnBrk="0" hangingPunct="1">
              <a:lnSpc>
                <a:spcPct val="100000"/>
              </a:lnSpc>
              <a:spcBef>
                <a:spcPts val="0"/>
              </a:spcBef>
              <a:spcAft>
                <a:spcPts val="0"/>
              </a:spcAft>
              <a:buClrTx/>
              <a:buSzTx/>
              <a:buFontTx/>
              <a:buNone/>
              <a:tabLst/>
              <a:defRPr/>
            </a:pPr>
            <a:endParaRPr lang="nb-NO"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r>
              <a:rPr lang="nb-NO" b="1" dirty="0">
                <a:solidFill>
                  <a:srgbClr val="000000"/>
                </a:solidFill>
                <a:latin typeface="Calibri" panose="020F0502020204030204" pitchFamily="34" charset="0"/>
                <a:ea typeface="Calibri" panose="020F0502020204030204" pitchFamily="34" charset="0"/>
                <a:cs typeface="Calibri" panose="020F0502020204030204" pitchFamily="34" charset="0"/>
              </a:rPr>
              <a:t>Tekst:</a:t>
            </a:r>
            <a:r>
              <a:rPr lang="nb-NO" b="1"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nb-NO"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defTabSz="457200" eaLnBrk="1" fontAlgn="auto" latinLnBrk="0" hangingPunct="1">
              <a:lnSpc>
                <a:spcPct val="100000"/>
              </a:lnSpc>
              <a:spcBef>
                <a:spcPts val="0"/>
              </a:spcBef>
              <a:spcAft>
                <a:spcPts val="0"/>
              </a:spcAft>
              <a:buClrTx/>
              <a:buSzTx/>
              <a:buFontTx/>
              <a:buChar char="-"/>
              <a:tabLst/>
              <a:defRPr/>
            </a:pPr>
            <a:r>
              <a:rPr lang="nb-NO" dirty="0">
                <a:solidFill>
                  <a:srgbClr val="000000"/>
                </a:solidFill>
                <a:latin typeface="Calibri" panose="020F0502020204030204" pitchFamily="34" charset="0"/>
                <a:ea typeface="Calibri" panose="020F0502020204030204" pitchFamily="34" charset="0"/>
                <a:cs typeface="Calibri" panose="020F0502020204030204" pitchFamily="34" charset="0"/>
              </a:rPr>
              <a:t>Det er ingen «</a:t>
            </a:r>
            <a:r>
              <a:rPr lang="nb-NO" dirty="0" err="1">
                <a:solidFill>
                  <a:srgbClr val="000000"/>
                </a:solidFill>
                <a:latin typeface="Calibri" panose="020F0502020204030204" pitchFamily="34" charset="0"/>
                <a:ea typeface="Calibri" panose="020F0502020204030204" pitchFamily="34" charset="0"/>
                <a:cs typeface="Calibri" panose="020F0502020204030204" pitchFamily="34" charset="0"/>
              </a:rPr>
              <a:t>one</a:t>
            </a:r>
            <a:r>
              <a:rPr lang="nb-NO"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nb-NO" dirty="0" err="1">
                <a:solidFill>
                  <a:srgbClr val="000000"/>
                </a:solidFill>
                <a:latin typeface="Calibri" panose="020F0502020204030204" pitchFamily="34" charset="0"/>
                <a:ea typeface="Calibri" panose="020F0502020204030204" pitchFamily="34" charset="0"/>
                <a:cs typeface="Calibri" panose="020F0502020204030204" pitchFamily="34" charset="0"/>
              </a:rPr>
              <a:t>size</a:t>
            </a:r>
            <a:r>
              <a:rPr lang="nb-NO"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nb-NO" dirty="0" err="1">
                <a:solidFill>
                  <a:srgbClr val="000000"/>
                </a:solidFill>
                <a:latin typeface="Calibri" panose="020F0502020204030204" pitchFamily="34" charset="0"/>
                <a:ea typeface="Calibri" panose="020F0502020204030204" pitchFamily="34" charset="0"/>
                <a:cs typeface="Calibri" panose="020F0502020204030204" pitchFamily="34" charset="0"/>
              </a:rPr>
              <a:t>fits</a:t>
            </a:r>
            <a:r>
              <a:rPr lang="nb-NO" dirty="0">
                <a:solidFill>
                  <a:srgbClr val="000000"/>
                </a:solidFill>
                <a:latin typeface="Calibri" panose="020F0502020204030204" pitchFamily="34" charset="0"/>
                <a:ea typeface="Calibri" panose="020F0502020204030204" pitchFamily="34" charset="0"/>
                <a:cs typeface="Calibri" panose="020F0502020204030204" pitchFamily="34" charset="0"/>
              </a:rPr>
              <a:t> all» når det kommer til medikamentell behandling for bipolar lidelse. Hva</a:t>
            </a:r>
            <a:r>
              <a:rPr lang="nb-NO"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som er riktig behandling varierer fra person til person, og kan også variere for den enkelte over tid.</a:t>
            </a:r>
          </a:p>
          <a:p>
            <a:pPr marL="342900" marR="0" lvl="0" indent="-342900" defTabSz="457200" eaLnBrk="1" fontAlgn="auto" latinLnBrk="0" hangingPunct="1">
              <a:lnSpc>
                <a:spcPct val="100000"/>
              </a:lnSpc>
              <a:spcBef>
                <a:spcPts val="0"/>
              </a:spcBef>
              <a:spcAft>
                <a:spcPts val="0"/>
              </a:spcAft>
              <a:buClrTx/>
              <a:buSzTx/>
              <a:buFontTx/>
              <a:buChar char="-"/>
              <a:tabLst/>
              <a:defRPr/>
            </a:pPr>
            <a:r>
              <a:rPr lang="nb-NO" baseline="0" dirty="0">
                <a:solidFill>
                  <a:srgbClr val="000000"/>
                </a:solidFill>
                <a:latin typeface="Calibri" panose="020F0502020204030204" pitchFamily="34" charset="0"/>
                <a:ea typeface="Calibri" panose="020F0502020204030204" pitchFamily="34" charset="0"/>
                <a:cs typeface="Calibri" panose="020F0502020204030204" pitchFamily="34" charset="0"/>
              </a:rPr>
              <a:t>For å forklare hvordan riktig medikamentell behandling kan endre seg over tid, og med hensyn til ulike faser av sykdommen har vi valgt å dele inn i akutt, forebyggende og episodebremsende behandling.</a:t>
            </a:r>
          </a:p>
          <a:p>
            <a:pPr marL="342900" marR="0" lvl="0" indent="-342900" defTabSz="457200" eaLnBrk="1" fontAlgn="auto" latinLnBrk="0" hangingPunct="1">
              <a:lnSpc>
                <a:spcPct val="100000"/>
              </a:lnSpc>
              <a:spcBef>
                <a:spcPts val="0"/>
              </a:spcBef>
              <a:spcAft>
                <a:spcPts val="0"/>
              </a:spcAft>
              <a:buClrTx/>
              <a:buSzTx/>
              <a:buFontTx/>
              <a:buChar char="-"/>
              <a:tabLst/>
              <a:defRPr/>
            </a:pPr>
            <a:r>
              <a:rPr lang="nb-NO" dirty="0">
                <a:solidFill>
                  <a:srgbClr val="000000"/>
                </a:solidFill>
                <a:latin typeface="Calibri" panose="020F0502020204030204" pitchFamily="34" charset="0"/>
                <a:ea typeface="Calibri" panose="020F0502020204030204" pitchFamily="34" charset="0"/>
                <a:cs typeface="Calibri" panose="020F0502020204030204" pitchFamily="34" charset="0"/>
              </a:rPr>
              <a:t>Akuttbehandling</a:t>
            </a:r>
            <a:r>
              <a:rPr lang="nb-NO"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brukes i den akutte fasen av sykdommen (alvorlig depresjon, mani eller blandet tilstand), for å dempe symptomer og begrense uønskede konsekvenser. Etter akuttfasen og tilfriskningsfasen kommer vedlikeholdsfasen, og  det er ofte behov for å fortsette med forebyggende behandling. Det er behandling som skal benyttes over lang tid, og det stilles derfor høyere krav til toleranse (minimalt med bivirkninger).</a:t>
            </a:r>
            <a:endParaRPr lang="nb-NO"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0522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nSpc>
                <a:spcPct val="100000"/>
              </a:lnSpc>
            </a:pPr>
            <a:r>
              <a:rPr lang="nb-NO" sz="1100" b="1" dirty="0">
                <a:solidFill>
                  <a:srgbClr val="000000"/>
                </a:solidFill>
                <a:latin typeface="Calibri" panose="020F0502020204030204" pitchFamily="34" charset="0"/>
                <a:cs typeface="Calibri" panose="020F0502020204030204" pitchFamily="34" charset="0"/>
              </a:rPr>
              <a:t>Tekst:</a:t>
            </a:r>
          </a:p>
          <a:p>
            <a:pPr marL="342900" indent="-342900" algn="l">
              <a:lnSpc>
                <a:spcPct val="100000"/>
              </a:lnSpc>
              <a:buFont typeface="Arial" panose="020B0604020202020204" pitchFamily="34" charset="0"/>
              <a:buChar char="•"/>
            </a:pPr>
            <a:r>
              <a:rPr lang="nb-NO" sz="1100" dirty="0">
                <a:solidFill>
                  <a:srgbClr val="000000"/>
                </a:solidFill>
                <a:latin typeface="Calibri" panose="020F0502020204030204" pitchFamily="34" charset="0"/>
                <a:cs typeface="Calibri" panose="020F0502020204030204" pitchFamily="34" charset="0"/>
              </a:rPr>
              <a:t>Valg av behandling er et samarbeid mellom pasient og behandler </a:t>
            </a:r>
          </a:p>
          <a:p>
            <a:pPr marL="457200" lvl="1" indent="0" algn="l">
              <a:lnSpc>
                <a:spcPct val="100000"/>
              </a:lnSpc>
              <a:buFont typeface="Arial" panose="020B0604020202020204" pitchFamily="34" charset="0"/>
              <a:buNone/>
            </a:pPr>
            <a:r>
              <a:rPr lang="nb-NO" sz="1100" baseline="0" dirty="0">
                <a:solidFill>
                  <a:srgbClr val="000000"/>
                </a:solidFill>
                <a:latin typeface="Calibri" panose="020F0502020204030204" pitchFamily="34" charset="0"/>
                <a:cs typeface="Calibri" panose="020F0502020204030204" pitchFamily="34" charset="0"/>
              </a:rPr>
              <a:t>- Behandlende lege som er ekspert på bipolar lidelse og medikamentell behandling generelt, og pasienten som er ekspert på sin egen sykdom.</a:t>
            </a:r>
            <a:endParaRPr lang="nb-NO" sz="1100" dirty="0">
              <a:solidFill>
                <a:srgbClr val="000000"/>
              </a:solidFill>
              <a:latin typeface="Calibri" panose="020F0502020204030204" pitchFamily="34" charset="0"/>
              <a:cs typeface="Calibri" panose="020F0502020204030204" pitchFamily="34" charset="0"/>
            </a:endParaRPr>
          </a:p>
          <a:p>
            <a:pPr marL="342900" indent="-342900" algn="l">
              <a:lnSpc>
                <a:spcPct val="100000"/>
              </a:lnSpc>
              <a:buFont typeface="Arial" panose="020B0604020202020204" pitchFamily="34" charset="0"/>
              <a:buChar char="•"/>
            </a:pPr>
            <a:r>
              <a:rPr lang="nb-NO" sz="1100" dirty="0">
                <a:solidFill>
                  <a:srgbClr val="000000"/>
                </a:solidFill>
                <a:latin typeface="Calibri" panose="020F0502020204030204" pitchFamily="34" charset="0"/>
                <a:cs typeface="Calibri" panose="020F0502020204030204" pitchFamily="34" charset="0"/>
              </a:rPr>
              <a:t>Hva som er riktig medikamentell behandling er ulikt fra pasient til pasient, og kan også endre seg over tid hos den enkelte</a:t>
            </a:r>
          </a:p>
          <a:p>
            <a:pPr marL="457200" lvl="1" indent="0" algn="l">
              <a:lnSpc>
                <a:spcPct val="100000"/>
              </a:lnSpc>
              <a:buFont typeface="Arial" panose="020B0604020202020204" pitchFamily="34" charset="0"/>
              <a:buNone/>
            </a:pPr>
            <a:r>
              <a:rPr lang="nb-NO" sz="1100" dirty="0">
                <a:solidFill>
                  <a:srgbClr val="000000"/>
                </a:solidFill>
                <a:latin typeface="Calibri" panose="020F0502020204030204" pitchFamily="34" charset="0"/>
                <a:cs typeface="Calibri" panose="020F0502020204030204" pitchFamily="34" charset="0"/>
              </a:rPr>
              <a:t>- Valget av medikament</a:t>
            </a:r>
            <a:r>
              <a:rPr lang="nb-NO" sz="1100" baseline="0" dirty="0">
                <a:solidFill>
                  <a:srgbClr val="000000"/>
                </a:solidFill>
                <a:latin typeface="Calibri" panose="020F0502020204030204" pitchFamily="34" charset="0"/>
                <a:cs typeface="Calibri" panose="020F0502020204030204" pitchFamily="34" charset="0"/>
              </a:rPr>
              <a:t> </a:t>
            </a:r>
            <a:r>
              <a:rPr lang="nb-NO" sz="1100" dirty="0">
                <a:solidFill>
                  <a:srgbClr val="000000"/>
                </a:solidFill>
                <a:latin typeface="Calibri" panose="020F0502020204030204" pitchFamily="34" charset="0"/>
                <a:cs typeface="Calibri" panose="020F0502020204030204" pitchFamily="34" charset="0"/>
              </a:rPr>
              <a:t>og den spesifikke dosen</a:t>
            </a:r>
            <a:r>
              <a:rPr lang="nb-NO" sz="1100" baseline="0" dirty="0">
                <a:solidFill>
                  <a:srgbClr val="000000"/>
                </a:solidFill>
                <a:latin typeface="Calibri" panose="020F0502020204030204" pitchFamily="34" charset="0"/>
                <a:cs typeface="Calibri" panose="020F0502020204030204" pitchFamily="34" charset="0"/>
              </a:rPr>
              <a:t> må </a:t>
            </a:r>
            <a:r>
              <a:rPr lang="nb-NO" sz="1100" dirty="0">
                <a:solidFill>
                  <a:srgbClr val="000000"/>
                </a:solidFill>
                <a:latin typeface="Calibri" panose="020F0502020204030204" pitchFamily="34" charset="0"/>
                <a:cs typeface="Calibri" panose="020F0502020204030204" pitchFamily="34" charset="0"/>
              </a:rPr>
              <a:t>skreddersys til den enkeltes behov, tatt i betraktning dens unike symptomer, sykehistorie og andre medisiner de eventuelt tar. </a:t>
            </a:r>
          </a:p>
          <a:p>
            <a:pPr marL="342900" indent="-342900" algn="l">
              <a:lnSpc>
                <a:spcPct val="100000"/>
              </a:lnSpc>
              <a:buFont typeface="Arial" panose="020B0604020202020204" pitchFamily="34" charset="0"/>
              <a:buChar char="•"/>
            </a:pPr>
            <a:r>
              <a:rPr lang="nb-NO" sz="1100" dirty="0">
                <a:solidFill>
                  <a:srgbClr val="000000"/>
                </a:solidFill>
                <a:latin typeface="Calibri" panose="020F0502020204030204" pitchFamily="34" charset="0"/>
                <a:cs typeface="Calibri" panose="020F0502020204030204" pitchFamily="34" charset="0"/>
              </a:rPr>
              <a:t>Viktig å huske på at virkningen inntrer langsomt over måneder</a:t>
            </a:r>
          </a:p>
          <a:p>
            <a:pPr marL="342900" indent="-342900" algn="l">
              <a:lnSpc>
                <a:spcPct val="100000"/>
              </a:lnSpc>
              <a:buFont typeface="Arial" panose="020B0604020202020204" pitchFamily="34" charset="0"/>
              <a:buChar char="•"/>
            </a:pPr>
            <a:r>
              <a:rPr lang="nb-NO" sz="1100" dirty="0">
                <a:solidFill>
                  <a:srgbClr val="000000"/>
                </a:solidFill>
                <a:latin typeface="Calibri" panose="020F0502020204030204" pitchFamily="34" charset="0"/>
                <a:cs typeface="Calibri" panose="020F0502020204030204" pitchFamily="34" charset="0"/>
              </a:rPr>
              <a:t>Fortløpende vurdering av effekt og bivirkninger</a:t>
            </a:r>
          </a:p>
          <a:p>
            <a:pPr marL="457200" marR="0" lvl="1" indent="0" algn="l" defTabSz="457200" eaLnBrk="1" fontAlgn="auto" latinLnBrk="0" hangingPunct="1">
              <a:lnSpc>
                <a:spcPct val="100000"/>
              </a:lnSpc>
              <a:buClrTx/>
              <a:buSzTx/>
              <a:buFont typeface="Arial" panose="020B0604020202020204" pitchFamily="34" charset="0"/>
              <a:buNone/>
              <a:tabLst/>
              <a:defRPr/>
            </a:pPr>
            <a:r>
              <a:rPr lang="nb-NO" sz="1100" dirty="0">
                <a:solidFill>
                  <a:srgbClr val="000000"/>
                </a:solidFill>
                <a:latin typeface="Calibri" panose="020F0502020204030204" pitchFamily="34" charset="0"/>
                <a:cs typeface="Calibri" panose="020F0502020204030204" pitchFamily="34" charset="0"/>
              </a:rPr>
              <a:t>- Det er viktig å jobbe tett med helsepersonell for å finne den beste behandlingsplanen. Medikamentendringer og justeringer kan være nødvendige ettersom symptomene endres over tid.</a:t>
            </a:r>
          </a:p>
          <a:p>
            <a:pPr marL="342900" indent="-342900" algn="l">
              <a:lnSpc>
                <a:spcPct val="100000"/>
              </a:lnSpc>
              <a:buFont typeface="Arial" panose="020B0604020202020204" pitchFamily="34" charset="0"/>
              <a:buChar char="•"/>
            </a:pPr>
            <a:r>
              <a:rPr lang="nb-NO" sz="1100" dirty="0">
                <a:solidFill>
                  <a:srgbClr val="000000"/>
                </a:solidFill>
                <a:latin typeface="Calibri" panose="020F0502020204030204" pitchFamily="34" charset="0"/>
                <a:cs typeface="Calibri" panose="020F0502020204030204" pitchFamily="34" charset="0"/>
              </a:rPr>
              <a:t>Vær åpen med behandler om andre medikamenter, alkohol og rusmidler for å sikre at det tas forsvarlige medikamentvalg</a:t>
            </a:r>
          </a:p>
          <a:p>
            <a:pPr marL="342900" indent="-342900" algn="l">
              <a:lnSpc>
                <a:spcPct val="100000"/>
              </a:lnSpc>
              <a:buFont typeface="Arial" panose="020B0604020202020204" pitchFamily="34" charset="0"/>
              <a:buChar char="•"/>
            </a:pPr>
            <a:r>
              <a:rPr lang="nb-NO" sz="1100" dirty="0">
                <a:solidFill>
                  <a:srgbClr val="000000"/>
                </a:solidFill>
                <a:latin typeface="Calibri" panose="020F0502020204030204" pitchFamily="34" charset="0"/>
                <a:cs typeface="Calibri" panose="020F0502020204030204" pitchFamily="34" charset="0"/>
              </a:rPr>
              <a:t>Husk at andre sykdommer (også ikke-psykiske) kan påvirke valg av medikament</a:t>
            </a:r>
            <a:endParaRPr kumimoji="0" lang="nb-NO" sz="11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a:p>
            <a:endParaRPr lang="nb-NO" sz="11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5093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nSpc>
                <a:spcPct val="115000"/>
              </a:lnSpc>
              <a:spcAft>
                <a:spcPts val="800"/>
              </a:spcAft>
            </a:pPr>
            <a:r>
              <a:rPr lang="nb-NO" b="1" kern="100" dirty="0">
                <a:effectLst/>
                <a:latin typeface="Calibri" panose="020F0502020204030204" pitchFamily="34" charset="0"/>
                <a:ea typeface="Aptos" panose="020B0004020202020204" pitchFamily="34" charset="0"/>
                <a:cs typeface="Calibri" panose="020F0502020204030204" pitchFamily="34" charset="0"/>
              </a:rPr>
              <a:t>Tekst: </a:t>
            </a:r>
            <a:endParaRPr lang="nb-NO" kern="1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lnSpc>
                <a:spcPct val="115000"/>
              </a:lnSpc>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Enkelte med bipolar lidelse ønsker ikke å bruke medisiner</a:t>
            </a:r>
          </a:p>
          <a:p>
            <a:pPr marL="342900" lvl="0" indent="-342900">
              <a:lnSpc>
                <a:spcPct val="115000"/>
              </a:lnSpc>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Om du ønsker å trappe ned eller stoppe med medisiner, er det meget viktig at dette skjer i samråd med lege. </a:t>
            </a:r>
          </a:p>
          <a:p>
            <a:pPr marL="342900" lvl="0" indent="-342900">
              <a:lnSpc>
                <a:spcPct val="115000"/>
              </a:lnSpc>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OBS! Flere medikamenter krever planlagt nedtrapping over tid – ikke stopp med medisiner uten å diskutere dette med din behandlende lege</a:t>
            </a:r>
          </a:p>
          <a:p>
            <a:pPr marL="0" marR="0" lvl="0" indent="0" defTabSz="457200" eaLnBrk="1" fontAlgn="auto" latinLnBrk="0" hangingPunct="1">
              <a:lnSpc>
                <a:spcPct val="100000"/>
              </a:lnSpc>
              <a:buClrTx/>
              <a:buSzTx/>
              <a:buFontTx/>
              <a:buNone/>
              <a:tabLst/>
              <a:defRPr/>
            </a:pPr>
            <a:endParaRPr lang="nb-NO"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9665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nSpc>
                <a:spcPct val="115000"/>
              </a:lnSpc>
              <a:spcAft>
                <a:spcPts val="800"/>
              </a:spcAft>
            </a:pPr>
            <a:r>
              <a:rPr lang="nb-NO" kern="100" dirty="0">
                <a:effectLst/>
                <a:latin typeface="Calibri" panose="020F0502020204030204" pitchFamily="34" charset="0"/>
                <a:ea typeface="Aptos" panose="020B0004020202020204" pitchFamily="34" charset="0"/>
                <a:cs typeface="Calibri" panose="020F0502020204030204" pitchFamily="34" charset="0"/>
              </a:rPr>
              <a:t>SUMMEGRUPPE</a:t>
            </a:r>
          </a:p>
          <a:p>
            <a:pPr>
              <a:lnSpc>
                <a:spcPct val="115000"/>
              </a:lnSpc>
              <a:spcAft>
                <a:spcPts val="800"/>
              </a:spcAft>
            </a:pPr>
            <a:r>
              <a:rPr lang="nb-NO" kern="100" dirty="0">
                <a:effectLst/>
                <a:latin typeface="Calibri" panose="020F0502020204030204" pitchFamily="34" charset="0"/>
                <a:ea typeface="Aptos" panose="020B0004020202020204" pitchFamily="34" charset="0"/>
                <a:cs typeface="Calibri" panose="020F0502020204030204" pitchFamily="34" charset="0"/>
              </a:rPr>
              <a:t>1. Bruker du medisiner?</a:t>
            </a:r>
          </a:p>
          <a:p>
            <a:pPr marL="342900" lvl="0" indent="-342900">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Hvis ja, hvorfor?</a:t>
            </a:r>
          </a:p>
          <a:p>
            <a:pPr marL="342900" lvl="0" indent="-342900">
              <a:lnSpc>
                <a:spcPct val="115000"/>
              </a:lnSpc>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Hvis nei, hvorfor ikke?</a:t>
            </a:r>
          </a:p>
          <a:p>
            <a:pPr>
              <a:lnSpc>
                <a:spcPct val="115000"/>
              </a:lnSpc>
              <a:spcAft>
                <a:spcPts val="800"/>
              </a:spcAft>
            </a:pPr>
            <a:r>
              <a:rPr lang="nb-NO" kern="100" dirty="0">
                <a:effectLst/>
                <a:latin typeface="Calibri" panose="020F0502020204030204" pitchFamily="34" charset="0"/>
                <a:ea typeface="Aptos" panose="020B0004020202020204" pitchFamily="34" charset="0"/>
                <a:cs typeface="Calibri" panose="020F0502020204030204" pitchFamily="34" charset="0"/>
              </a:rPr>
              <a:t>2. Deltok du i valget av egen medikamentell behandling?</a:t>
            </a:r>
          </a:p>
          <a:p>
            <a:pPr>
              <a:lnSpc>
                <a:spcPct val="115000"/>
              </a:lnSpc>
              <a:spcAft>
                <a:spcPts val="800"/>
              </a:spcAft>
            </a:pPr>
            <a:r>
              <a:rPr lang="nb-NO" kern="100" dirty="0">
                <a:effectLst/>
                <a:latin typeface="Calibri" panose="020F0502020204030204" pitchFamily="34" charset="0"/>
                <a:ea typeface="Aptos" panose="020B0004020202020204" pitchFamily="34" charset="0"/>
                <a:cs typeface="Calibri" panose="020F0502020204030204" pitchFamily="34" charset="0"/>
              </a:rPr>
              <a:t> </a:t>
            </a:r>
          </a:p>
          <a:p>
            <a:r>
              <a:rPr lang="nb-NO" b="1" dirty="0">
                <a:latin typeface="Calibri" panose="020F0502020204030204" pitchFamily="34" charset="0"/>
                <a:cs typeface="Calibri" panose="020F0502020204030204" pitchFamily="34" charset="0"/>
              </a:rPr>
              <a:t>Vurder å hoppe over denne summegruppen</a:t>
            </a:r>
            <a:r>
              <a:rPr lang="nb-NO" dirty="0">
                <a:latin typeface="Calibri" panose="020F0502020204030204" pitchFamily="34" charset="0"/>
                <a:cs typeface="Calibri" panose="020F0502020204030204" pitchFamily="34" charset="0"/>
              </a:rPr>
              <a:t> for å ha mer tid til deltagernes spørsmål om medikamenter i fortsettelsen. Prioriter den andre summegruppen.</a:t>
            </a:r>
          </a:p>
        </p:txBody>
      </p:sp>
    </p:spTree>
    <p:extLst>
      <p:ext uri="{BB962C8B-B14F-4D97-AF65-F5344CB8AC3E}">
        <p14:creationId xmlns:p14="http://schemas.microsoft.com/office/powerpoint/2010/main" val="236612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nSpc>
                <a:spcPct val="107000"/>
              </a:lnSpc>
              <a:spcAft>
                <a:spcPts val="800"/>
              </a:spcAft>
            </a:pPr>
            <a:r>
              <a:rPr lang="nb-NO" b="1" kern="100" dirty="0">
                <a:solidFill>
                  <a:srgbClr val="000000"/>
                </a:solidFill>
                <a:effectLst/>
                <a:latin typeface="+mn-lt"/>
                <a:ea typeface="Aptos" panose="020B0004020202020204" pitchFamily="34" charset="0"/>
                <a:cs typeface="Times New Roman" panose="02020603050405020304" pitchFamily="18" charset="0"/>
              </a:rPr>
              <a:t>Informasjon til lege som skal forelese om medisiner:</a:t>
            </a:r>
            <a:endParaRPr lang="nb-NO" kern="100" dirty="0">
              <a:effectLst/>
              <a:latin typeface="+mn-lt"/>
              <a:ea typeface="Aptos" panose="020B0004020202020204" pitchFamily="34" charset="0"/>
              <a:cs typeface="Times New Roman" panose="02020603050405020304" pitchFamily="18" charset="0"/>
            </a:endParaRPr>
          </a:p>
          <a:p>
            <a:r>
              <a:rPr lang="nb-NO" kern="100" dirty="0">
                <a:solidFill>
                  <a:srgbClr val="000000"/>
                </a:solidFill>
                <a:effectLst/>
                <a:latin typeface="+mn-lt"/>
                <a:ea typeface="Roboto" panose="02000000000000000000" pitchFamily="2" charset="0"/>
                <a:cs typeface="Roboto" panose="02000000000000000000" pitchFamily="2" charset="0"/>
              </a:rPr>
              <a:t>Fra og med 29.11.24 gjelder ikke Nasjonal </a:t>
            </a:r>
            <a:r>
              <a:rPr lang="nb-NO" kern="100" dirty="0" err="1">
                <a:solidFill>
                  <a:srgbClr val="000000"/>
                </a:solidFill>
                <a:effectLst/>
                <a:latin typeface="+mn-lt"/>
                <a:ea typeface="Roboto" panose="02000000000000000000" pitchFamily="2" charset="0"/>
                <a:cs typeface="Roboto" panose="02000000000000000000" pitchFamily="2" charset="0"/>
              </a:rPr>
              <a:t>fagleg</a:t>
            </a:r>
            <a:r>
              <a:rPr lang="nb-NO" kern="100" dirty="0">
                <a:solidFill>
                  <a:srgbClr val="000000"/>
                </a:solidFill>
                <a:effectLst/>
                <a:latin typeface="+mn-lt"/>
                <a:ea typeface="Roboto" panose="02000000000000000000" pitchFamily="2" charset="0"/>
                <a:cs typeface="Roboto" panose="02000000000000000000" pitchFamily="2" charset="0"/>
              </a:rPr>
              <a:t> retningslinje for utgreiing og behandling av bipolare </a:t>
            </a:r>
            <a:r>
              <a:rPr lang="nb-NO" kern="100" dirty="0" err="1">
                <a:solidFill>
                  <a:srgbClr val="000000"/>
                </a:solidFill>
                <a:effectLst/>
                <a:latin typeface="+mn-lt"/>
                <a:ea typeface="Roboto" panose="02000000000000000000" pitchFamily="2" charset="0"/>
                <a:cs typeface="Roboto" panose="02000000000000000000" pitchFamily="2" charset="0"/>
              </a:rPr>
              <a:t>lidingar</a:t>
            </a:r>
            <a:r>
              <a:rPr lang="nb-NO" kern="100" dirty="0">
                <a:solidFill>
                  <a:srgbClr val="000000"/>
                </a:solidFill>
                <a:effectLst/>
                <a:latin typeface="+mn-lt"/>
                <a:ea typeface="Roboto" panose="02000000000000000000" pitchFamily="2" charset="0"/>
                <a:cs typeface="Roboto" panose="02000000000000000000" pitchFamily="2" charset="0"/>
              </a:rPr>
              <a:t> (IS-1925). Den er avpublisert.</a:t>
            </a:r>
            <a:endParaRPr lang="nb-NO" kern="100" dirty="0">
              <a:effectLst/>
              <a:latin typeface="+mn-lt"/>
              <a:ea typeface="Aptos" panose="020B0004020202020204" pitchFamily="34" charset="0"/>
              <a:cs typeface="Times New Roman" panose="02020603050405020304" pitchFamily="18" charset="0"/>
            </a:endParaRPr>
          </a:p>
          <a:p>
            <a:r>
              <a:rPr lang="nb-NO" kern="100" dirty="0">
                <a:solidFill>
                  <a:srgbClr val="000000"/>
                </a:solidFill>
                <a:effectLst/>
                <a:latin typeface="+mn-lt"/>
                <a:ea typeface="Roboto" panose="02000000000000000000" pitchFamily="2" charset="0"/>
                <a:cs typeface="Roboto" panose="02000000000000000000" pitchFamily="2" charset="0"/>
              </a:rPr>
              <a:t>Det er foreløpig ikke besluttet om det skal utvikles en ny retningslinje for bipolar lidelse.</a:t>
            </a:r>
          </a:p>
          <a:p>
            <a:endParaRPr lang="nb-NO" kern="100" dirty="0">
              <a:solidFill>
                <a:srgbClr val="000000"/>
              </a:solidFill>
              <a:effectLst/>
              <a:latin typeface="+mn-lt"/>
              <a:ea typeface="Roboto" panose="02000000000000000000" pitchFamily="2" charset="0"/>
              <a:cs typeface="Roboto" panose="02000000000000000000" pitchFamily="2" charset="0"/>
            </a:endParaRPr>
          </a:p>
          <a:p>
            <a:r>
              <a:rPr lang="nb-NO" b="0" u="sng" kern="100" dirty="0">
                <a:solidFill>
                  <a:srgbClr val="000000"/>
                </a:solidFill>
                <a:effectLst/>
                <a:latin typeface="+mn-lt"/>
                <a:ea typeface="Roboto" panose="02000000000000000000" pitchFamily="2" charset="0"/>
                <a:cs typeface="Roboto" panose="02000000000000000000" pitchFamily="2" charset="0"/>
              </a:rPr>
              <a:t>Faglig gjennomgang:</a:t>
            </a:r>
            <a:endParaRPr lang="nb-NO" b="0" u="sng" kern="100" dirty="0">
              <a:solidFill>
                <a:srgbClr val="2E74B5"/>
              </a:solidFill>
              <a:effectLst/>
              <a:latin typeface="+mn-lt"/>
              <a:ea typeface="Times New Roman" panose="02020603050405020304" pitchFamily="18" charset="0"/>
              <a:cs typeface="Times New Roman" panose="02020603050405020304" pitchFamily="18" charset="0"/>
            </a:endParaRPr>
          </a:p>
          <a:p>
            <a:r>
              <a:rPr lang="nb-NO" dirty="0">
                <a:effectLst/>
                <a:ea typeface="Calibri" panose="020F0502020204030204" pitchFamily="34" charset="0"/>
                <a:cs typeface="Aptos" panose="020B0004020202020204" pitchFamily="34" charset="0"/>
              </a:rPr>
              <a:t>Helsedirektoratet har fått bistand fra en gruppe med fagpersoner til å gå gjennom nyere forskning på bipolare lidelser. Gruppen har bestått av spesialister i psykiatri og psykologi fra Helse Midt, Helse Sør-Øst og Helse Vest. Gjennomgangen av forskningen er oppsummert i en veileder i behandling av bipolar lidelse:</a:t>
            </a:r>
          </a:p>
          <a:p>
            <a:endParaRPr lang="nb-NO" kern="100" dirty="0">
              <a:solidFill>
                <a:srgbClr val="000000"/>
              </a:solidFill>
              <a:effectLst/>
              <a:latin typeface="+mn-lt"/>
              <a:ea typeface="Roboto" panose="02000000000000000000" pitchFamily="2" charset="0"/>
              <a:cs typeface="Roboto" panose="02000000000000000000" pitchFamily="2" charset="0"/>
            </a:endParaRPr>
          </a:p>
          <a:p>
            <a:r>
              <a:rPr lang="nb-NO" kern="100" dirty="0">
                <a:solidFill>
                  <a:srgbClr val="000000"/>
                </a:solidFill>
                <a:effectLst/>
                <a:latin typeface="+mn-lt"/>
                <a:ea typeface="Roboto" panose="02000000000000000000" pitchFamily="2" charset="0"/>
                <a:cs typeface="Roboto" panose="02000000000000000000" pitchFamily="2" charset="0"/>
              </a:rPr>
              <a:t>Se: </a:t>
            </a:r>
            <a:r>
              <a:rPr lang="nb-NO" dirty="0">
                <a:hlinkClick r:id="rId3"/>
              </a:rPr>
              <a:t>Bipolarveileder - oppdatert kunnskap - Helsebiblioteket</a:t>
            </a:r>
            <a:r>
              <a:rPr lang="nb-NO" kern="100" dirty="0">
                <a:solidFill>
                  <a:srgbClr val="000000"/>
                </a:solidFill>
                <a:effectLst/>
                <a:latin typeface="+mn-lt"/>
                <a:ea typeface="Roboto" panose="02000000000000000000" pitchFamily="2" charset="0"/>
                <a:cs typeface="Roboto" panose="02000000000000000000" pitchFamily="2" charset="0"/>
              </a:rPr>
              <a:t> </a:t>
            </a:r>
            <a:r>
              <a:rPr lang="nb-NO" dirty="0">
                <a:latin typeface="+mn-lt"/>
              </a:rPr>
              <a:t>publisert 30.11.24.</a:t>
            </a:r>
            <a:endParaRPr lang="nb-NO" kern="100" dirty="0">
              <a:effectLst/>
              <a:latin typeface="+mn-lt"/>
              <a:ea typeface="Aptos" panose="020B0004020202020204" pitchFamily="34" charset="0"/>
              <a:cs typeface="Times New Roman" panose="02020603050405020304" pitchFamily="18" charset="0"/>
            </a:endParaRPr>
          </a:p>
          <a:p>
            <a:pPr marL="0" lvl="0" indent="0">
              <a:buFont typeface="Symbol" panose="05050102010706020507" pitchFamily="18" charset="2"/>
              <a:buNone/>
            </a:pPr>
            <a:endParaRPr lang="nb-NO" kern="100" dirty="0">
              <a:solidFill>
                <a:srgbClr val="000000"/>
              </a:solidFill>
              <a:effectLst/>
              <a:latin typeface="+mn-lt"/>
              <a:ea typeface="Roboto" panose="02000000000000000000" pitchFamily="2" charset="0"/>
              <a:cs typeface="Roboto" panose="02000000000000000000" pitchFamily="2" charset="0"/>
            </a:endParaRPr>
          </a:p>
          <a:p>
            <a:r>
              <a:rPr lang="nb-NO" kern="100" dirty="0">
                <a:solidFill>
                  <a:srgbClr val="000000"/>
                </a:solidFill>
                <a:effectLst/>
                <a:latin typeface="+mn-lt"/>
                <a:ea typeface="Roboto" panose="02000000000000000000" pitchFamily="2" charset="0"/>
                <a:cs typeface="Roboto" panose="02000000000000000000" pitchFamily="2" charset="0"/>
              </a:rPr>
              <a:t>I denne presentasjonen er det lagt inn tilleggsinformasjon fra </a:t>
            </a:r>
            <a:r>
              <a:rPr lang="nb-NO" kern="100" dirty="0">
                <a:solidFill>
                  <a:srgbClr val="000000"/>
                </a:solidFill>
                <a:ea typeface="Roboto" panose="02000000000000000000" pitchFamily="2" charset="0"/>
                <a:cs typeface="Roboto" panose="02000000000000000000" pitchFamily="2" charset="0"/>
              </a:rPr>
              <a:t>«Bipolarveileder» i tilknytning til følgende bilder: </a:t>
            </a:r>
            <a:r>
              <a:rPr lang="nb-NO" kern="100" dirty="0">
                <a:solidFill>
                  <a:srgbClr val="000000"/>
                </a:solidFill>
                <a:effectLst/>
                <a:latin typeface="+mn-lt"/>
                <a:ea typeface="Roboto" panose="02000000000000000000" pitchFamily="2" charset="0"/>
                <a:cs typeface="Roboto" panose="02000000000000000000" pitchFamily="2" charset="0"/>
              </a:rPr>
              <a:t>Litium, </a:t>
            </a:r>
            <a:r>
              <a:rPr lang="nb-NO" kern="100" dirty="0" err="1">
                <a:solidFill>
                  <a:srgbClr val="000000"/>
                </a:solidFill>
                <a:effectLst/>
                <a:latin typeface="+mn-lt"/>
                <a:ea typeface="Roboto" panose="02000000000000000000" pitchFamily="2" charset="0"/>
                <a:cs typeface="Roboto" panose="02000000000000000000" pitchFamily="2" charset="0"/>
              </a:rPr>
              <a:t>Lamictal</a:t>
            </a:r>
            <a:r>
              <a:rPr lang="nb-NO" kern="100" dirty="0">
                <a:solidFill>
                  <a:srgbClr val="000000"/>
                </a:solidFill>
                <a:effectLst/>
                <a:latin typeface="+mn-lt"/>
                <a:ea typeface="Roboto" panose="02000000000000000000" pitchFamily="2" charset="0"/>
                <a:cs typeface="Roboto" panose="02000000000000000000" pitchFamily="2" charset="0"/>
              </a:rPr>
              <a:t>,</a:t>
            </a:r>
            <a:r>
              <a:rPr lang="nb-NO" kern="100" dirty="0">
                <a:solidFill>
                  <a:srgbClr val="000000"/>
                </a:solidFill>
                <a:ea typeface="Roboto" panose="02000000000000000000" pitchFamily="2" charset="0"/>
                <a:cs typeface="Roboto" panose="02000000000000000000" pitchFamily="2" charset="0"/>
              </a:rPr>
              <a:t> Antidepressiva, og M</a:t>
            </a:r>
            <a:r>
              <a:rPr lang="nb-NO" kern="100" dirty="0">
                <a:solidFill>
                  <a:srgbClr val="000000"/>
                </a:solidFill>
                <a:effectLst/>
                <a:latin typeface="+mn-lt"/>
                <a:ea typeface="Roboto" panose="02000000000000000000" pitchFamily="2" charset="0"/>
                <a:cs typeface="Roboto" panose="02000000000000000000" pitchFamily="2" charset="0"/>
              </a:rPr>
              <a:t>edisiner ved blandet episode.</a:t>
            </a:r>
          </a:p>
          <a:p>
            <a:r>
              <a:rPr lang="nb-NO" kern="100" dirty="0">
                <a:solidFill>
                  <a:srgbClr val="000000"/>
                </a:solidFill>
                <a:effectLst/>
                <a:latin typeface="+mn-lt"/>
                <a:ea typeface="Roboto" panose="02000000000000000000" pitchFamily="2" charset="0"/>
                <a:cs typeface="Roboto" panose="02000000000000000000" pitchFamily="2" charset="0"/>
              </a:rPr>
              <a:t>Det anbefales å sette seg inn i den nye veilederen for å få oppdatert kunnskap om de ulike medisinene, og en helhetlig forståelse av medikamentell behandling ved bipolare lidelser.</a:t>
            </a:r>
            <a:endParaRPr lang="nb-NO" kern="100" dirty="0">
              <a:effectLst/>
              <a:latin typeface="+mn-lt"/>
              <a:ea typeface="Aptos" panose="020B000402020202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605380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marL="0" marR="0" lvl="0" indent="0" defTabSz="457200" eaLnBrk="1" fontAlgn="auto" latinLnBrk="0" hangingPunct="1">
              <a:lnSpc>
                <a:spcPct val="100000"/>
              </a:lnSpc>
              <a:buClrTx/>
              <a:buSzTx/>
              <a:buFontTx/>
              <a:buNone/>
              <a:tabLst/>
              <a:defRPr/>
            </a:pPr>
            <a:r>
              <a:rPr lang="nb-NO" sz="1100" b="1" dirty="0">
                <a:effectLst/>
                <a:latin typeface="Calibri" panose="020F0502020204030204" pitchFamily="34" charset="0"/>
                <a:ea typeface="+mn-ea"/>
                <a:cs typeface="Calibri" panose="020F0502020204030204" pitchFamily="34" charset="0"/>
                <a:sym typeface="Helvetica Neue"/>
              </a:rPr>
              <a:t>Tekst:</a:t>
            </a:r>
          </a:p>
          <a:p>
            <a:pPr defTabSz="914400">
              <a:lnSpc>
                <a:spcPct val="100000"/>
              </a:lnSpc>
              <a:defRPr sz="3400" b="0">
                <a:solidFill>
                  <a:srgbClr val="FFFFFF"/>
                </a:solidFill>
                <a:latin typeface="Cambria"/>
                <a:ea typeface="Cambria"/>
                <a:cs typeface="Cambria"/>
                <a:sym typeface="Cambria"/>
              </a:defRPr>
            </a:pPr>
            <a:r>
              <a:rPr lang="nb-NO" sz="1100" b="0" u="sng" dirty="0">
                <a:solidFill>
                  <a:schemeClr val="tx1"/>
                </a:solidFill>
                <a:latin typeface="Calibri" panose="020F0502020204030204" pitchFamily="34" charset="0"/>
                <a:cs typeface="Calibri" panose="020F0502020204030204" pitchFamily="34" charset="0"/>
              </a:rPr>
              <a:t>Litium: </a:t>
            </a:r>
          </a:p>
          <a:p>
            <a:pPr marL="171450" indent="-171450" defTabSz="914400">
              <a:lnSpc>
                <a:spcPct val="100000"/>
              </a:lnSpc>
              <a:buFont typeface="Arial" panose="020B0604020202020204" pitchFamily="34" charset="0"/>
              <a:buChar char="•"/>
              <a:defRPr sz="3400" b="0">
                <a:solidFill>
                  <a:srgbClr val="FFFFFF"/>
                </a:solidFill>
                <a:latin typeface="Cambria"/>
                <a:ea typeface="Cambria"/>
                <a:cs typeface="Cambria"/>
                <a:sym typeface="Cambria"/>
              </a:defRPr>
            </a:pPr>
            <a:r>
              <a:rPr lang="nb-NO" sz="1100" dirty="0">
                <a:solidFill>
                  <a:schemeClr val="tx1"/>
                </a:solidFill>
                <a:latin typeface="Calibri" panose="020F0502020204030204" pitchFamily="34" charset="0"/>
                <a:cs typeface="Calibri" panose="020F0502020204030204" pitchFamily="34" charset="0"/>
              </a:rPr>
              <a:t>Litium kan ha god forebyggende effekt både mot mani, hypomani og depresjon</a:t>
            </a:r>
          </a:p>
          <a:p>
            <a:pPr marL="171450" indent="-171450" defTabSz="914400">
              <a:lnSpc>
                <a:spcPct val="100000"/>
              </a:lnSpc>
              <a:buFont typeface="Arial" panose="020B0604020202020204" pitchFamily="34" charset="0"/>
              <a:buChar char="•"/>
              <a:defRPr sz="3400" b="0">
                <a:solidFill>
                  <a:srgbClr val="FFFFFF"/>
                </a:solidFill>
                <a:latin typeface="Cambria"/>
                <a:ea typeface="Cambria"/>
                <a:cs typeface="Cambria"/>
                <a:sym typeface="Cambria"/>
              </a:defRPr>
            </a:pPr>
            <a:r>
              <a:rPr lang="nb-NO" sz="1100" dirty="0">
                <a:solidFill>
                  <a:schemeClr val="tx1"/>
                </a:solidFill>
                <a:latin typeface="Calibri" panose="020F0502020204030204" pitchFamily="34" charset="0"/>
                <a:cs typeface="Calibri" panose="020F0502020204030204" pitchFamily="34" charset="0"/>
              </a:rPr>
              <a:t>Beskyttende effekt mot selvmord</a:t>
            </a:r>
          </a:p>
          <a:p>
            <a:pPr marL="171450" indent="-171450" defTabSz="914400">
              <a:lnSpc>
                <a:spcPct val="100000"/>
              </a:lnSpc>
              <a:buFont typeface="Arial" panose="020B0604020202020204" pitchFamily="34" charset="0"/>
              <a:buChar char="•"/>
              <a:defRPr sz="3400" b="0">
                <a:solidFill>
                  <a:srgbClr val="FFFFFF"/>
                </a:solidFill>
                <a:latin typeface="Cambria"/>
                <a:ea typeface="Cambria"/>
                <a:cs typeface="Cambria"/>
                <a:sym typeface="Cambria"/>
              </a:defRPr>
            </a:pPr>
            <a:r>
              <a:rPr lang="nb-NO" sz="1100" dirty="0">
                <a:solidFill>
                  <a:schemeClr val="tx1"/>
                </a:solidFill>
                <a:latin typeface="Calibri" panose="020F0502020204030204" pitchFamily="34" charset="0"/>
                <a:cs typeface="Calibri" panose="020F0502020204030204" pitchFamily="34" charset="0"/>
              </a:rPr>
              <a:t>Doseres en (eller to) ganger daglig (se tilleggsinformasjon) </a:t>
            </a:r>
          </a:p>
          <a:p>
            <a:pPr marL="171450" indent="-171450" defTabSz="914400">
              <a:lnSpc>
                <a:spcPct val="100000"/>
              </a:lnSpc>
              <a:buFont typeface="Arial" panose="020B0604020202020204" pitchFamily="34" charset="0"/>
              <a:buChar char="•"/>
              <a:defRPr sz="3400" b="0">
                <a:solidFill>
                  <a:srgbClr val="FFFFFF"/>
                </a:solidFill>
                <a:latin typeface="Cambria"/>
                <a:ea typeface="Cambria"/>
                <a:cs typeface="Cambria"/>
                <a:sym typeface="Cambria"/>
              </a:defRPr>
            </a:pPr>
            <a:r>
              <a:rPr lang="nb-NO" sz="1100" dirty="0">
                <a:solidFill>
                  <a:schemeClr val="tx1"/>
                </a:solidFill>
                <a:latin typeface="Calibri" panose="020F0502020204030204" pitchFamily="34" charset="0"/>
                <a:cs typeface="Calibri" panose="020F0502020204030204" pitchFamily="34" charset="0"/>
              </a:rPr>
              <a:t>Viktig med korrekt serumverdi for å få effekt og unngå overdose/ forgiftning</a:t>
            </a:r>
          </a:p>
          <a:p>
            <a:pPr marL="171450" indent="-171450" defTabSz="914400">
              <a:lnSpc>
                <a:spcPct val="100000"/>
              </a:lnSpc>
              <a:buFont typeface="Arial" panose="020B0604020202020204" pitchFamily="34" charset="0"/>
              <a:buChar char="•"/>
              <a:defRPr sz="3400" b="0">
                <a:solidFill>
                  <a:srgbClr val="FFFFFF"/>
                </a:solidFill>
                <a:latin typeface="Cambria"/>
                <a:ea typeface="Cambria"/>
                <a:cs typeface="Cambria"/>
                <a:sym typeface="Cambria"/>
              </a:defRPr>
            </a:pPr>
            <a:r>
              <a:rPr lang="nb-NO" sz="1100" dirty="0">
                <a:solidFill>
                  <a:schemeClr val="tx1"/>
                </a:solidFill>
                <a:latin typeface="Calibri" panose="020F0502020204030204" pitchFamily="34" charset="0"/>
                <a:cs typeface="Calibri" panose="020F0502020204030204" pitchFamily="34" charset="0"/>
              </a:rPr>
              <a:t>Ukentlig blodprøve ved oppstart, deretter hver måned i et halvt år og senere hver 2.-3. måned</a:t>
            </a:r>
          </a:p>
          <a:p>
            <a:pPr marL="0" indent="0" defTabSz="914400">
              <a:lnSpc>
                <a:spcPct val="100000"/>
              </a:lnSpc>
              <a:buFont typeface="Arial" panose="020B0604020202020204" pitchFamily="34" charset="0"/>
              <a:buNone/>
              <a:defRPr sz="3400" b="0">
                <a:solidFill>
                  <a:srgbClr val="FFFFFF"/>
                </a:solidFill>
                <a:latin typeface="Cambria"/>
                <a:ea typeface="Cambria"/>
                <a:cs typeface="Cambria"/>
                <a:sym typeface="Cambria"/>
              </a:defRPr>
            </a:pPr>
            <a:endParaRPr lang="nb-NO" sz="1100" dirty="0">
              <a:solidFill>
                <a:schemeClr val="tx1"/>
              </a:solidFill>
              <a:latin typeface="Calibri" panose="020F0502020204030204" pitchFamily="34" charset="0"/>
              <a:cs typeface="Calibri" panose="020F0502020204030204" pitchFamily="34" charset="0"/>
            </a:endParaRPr>
          </a:p>
          <a:p>
            <a:pPr marL="0" marR="0" lvl="0" indent="0" defTabSz="457200" eaLnBrk="1" fontAlgn="auto" latinLnBrk="0" hangingPunct="1">
              <a:lnSpc>
                <a:spcPct val="100000"/>
              </a:lnSpc>
              <a:buClrTx/>
              <a:buSzTx/>
              <a:buFontTx/>
              <a:buNone/>
              <a:tabLst/>
              <a:defRPr/>
            </a:pPr>
            <a:r>
              <a:rPr lang="nb-NO" sz="1100" b="0" u="sng" dirty="0">
                <a:effectLst/>
                <a:latin typeface="Calibri" panose="020F0502020204030204" pitchFamily="34" charset="0"/>
                <a:ea typeface="+mn-ea"/>
                <a:cs typeface="Calibri" panose="020F0502020204030204" pitchFamily="34" charset="0"/>
                <a:sym typeface="Helvetica Neue"/>
              </a:rPr>
              <a:t>Bivirkninger: </a:t>
            </a:r>
          </a:p>
          <a:p>
            <a:pPr marL="171450" marR="0" lvl="0" indent="-171450" defTabSz="457200" eaLnBrk="1" fontAlgn="auto" latinLnBrk="0" hangingPunct="1">
              <a:lnSpc>
                <a:spcPct val="100000"/>
              </a:lnSpc>
              <a:buClrTx/>
              <a:buSzTx/>
              <a:buFont typeface="Arial" panose="020B0604020202020204" pitchFamily="34" charset="0"/>
              <a:buChar char="•"/>
              <a:tabLst/>
              <a:defRPr/>
            </a:pPr>
            <a:r>
              <a:rPr lang="nb-NO" sz="1100" dirty="0">
                <a:latin typeface="Calibri" panose="020F0502020204030204" pitchFamily="34" charset="0"/>
                <a:cs typeface="Calibri" panose="020F0502020204030204" pitchFamily="34" charset="0"/>
              </a:rPr>
              <a:t>Noen kan utvikle lavt stoffskifte. Ved god effekt av litium kan stoffskiftet behandles</a:t>
            </a:r>
          </a:p>
          <a:p>
            <a:pPr marL="171450" marR="0" lvl="0" indent="-171450" defTabSz="457200" eaLnBrk="1" fontAlgn="auto" latinLnBrk="0" hangingPunct="1">
              <a:lnSpc>
                <a:spcPct val="100000"/>
              </a:lnSpc>
              <a:buClrTx/>
              <a:buSzTx/>
              <a:buFont typeface="Arial" panose="020B0604020202020204" pitchFamily="34" charset="0"/>
              <a:buChar char="•"/>
              <a:tabLst/>
              <a:defRPr/>
            </a:pPr>
            <a:r>
              <a:rPr lang="nb-NO" sz="1100" dirty="0">
                <a:latin typeface="Calibri" panose="020F0502020204030204" pitchFamily="34" charset="0"/>
                <a:cs typeface="Calibri" panose="020F0502020204030204" pitchFamily="34" charset="0"/>
              </a:rPr>
              <a:t>Skjelvinger i hendene</a:t>
            </a:r>
            <a:r>
              <a:rPr lang="nb-NO" sz="1100" baseline="0" dirty="0">
                <a:latin typeface="Calibri" panose="020F0502020204030204" pitchFamily="34" charset="0"/>
                <a:cs typeface="Calibri" panose="020F0502020204030204" pitchFamily="34" charset="0"/>
              </a:rPr>
              <a:t> og diare</a:t>
            </a:r>
            <a:r>
              <a:rPr lang="nb-NO" sz="1100" dirty="0">
                <a:latin typeface="Calibri" panose="020F0502020204030204" pitchFamily="34" charset="0"/>
                <a:cs typeface="Calibri" panose="020F0502020204030204" pitchFamily="34" charset="0"/>
              </a:rPr>
              <a:t>: Vanligst i startfasen og ved opptrapping. Kan senere være tegn på litt høy dose</a:t>
            </a:r>
          </a:p>
          <a:p>
            <a:pPr marL="171450" marR="0" lvl="0" indent="-171450" defTabSz="457200" eaLnBrk="1" fontAlgn="auto" latinLnBrk="0" hangingPunct="1">
              <a:lnSpc>
                <a:spcPct val="100000"/>
              </a:lnSpc>
              <a:buClrTx/>
              <a:buSzTx/>
              <a:buFont typeface="Arial" panose="020B0604020202020204" pitchFamily="34" charset="0"/>
              <a:buChar char="•"/>
              <a:tabLst/>
              <a:defRPr/>
            </a:pPr>
            <a:r>
              <a:rPr lang="nb-NO" sz="1100" dirty="0">
                <a:latin typeface="Calibri" panose="020F0502020204030204" pitchFamily="34" charset="0"/>
                <a:cs typeface="Calibri" panose="020F0502020204030204" pitchFamily="34" charset="0"/>
              </a:rPr>
              <a:t>Økt urinproduksjon – husk drikk nok vann! Kan påvirke nyrene</a:t>
            </a:r>
          </a:p>
          <a:p>
            <a:pPr marL="171450" marR="0" lvl="0" indent="-171450" defTabSz="457200" eaLnBrk="1" fontAlgn="auto" latinLnBrk="0" hangingPunct="1">
              <a:lnSpc>
                <a:spcPct val="100000"/>
              </a:lnSpc>
              <a:buClrTx/>
              <a:buSzTx/>
              <a:buFont typeface="Arial" panose="020B0604020202020204" pitchFamily="34" charset="0"/>
              <a:buChar char="•"/>
              <a:tabLst/>
              <a:defRPr/>
            </a:pPr>
            <a:r>
              <a:rPr lang="nb-NO" sz="1100" dirty="0">
                <a:latin typeface="Calibri" panose="020F0502020204030204" pitchFamily="34" charset="0"/>
                <a:cs typeface="Calibri" panose="020F0502020204030204" pitchFamily="34" charset="0"/>
                <a:sym typeface="Cambria"/>
              </a:rPr>
              <a:t>Tørr munn og endret smaksans</a:t>
            </a:r>
          </a:p>
          <a:p>
            <a:pPr marL="171450" marR="0" lvl="0" indent="-171450" defTabSz="457200" eaLnBrk="1" fontAlgn="auto" latinLnBrk="0" hangingPunct="1">
              <a:lnSpc>
                <a:spcPct val="100000"/>
              </a:lnSpc>
              <a:buClrTx/>
              <a:buSzTx/>
              <a:buFont typeface="Arial" panose="020B0604020202020204" pitchFamily="34" charset="0"/>
              <a:buChar char="•"/>
              <a:tabLst/>
              <a:defRPr/>
            </a:pPr>
            <a:r>
              <a:rPr lang="nb-NO" sz="1100" dirty="0">
                <a:latin typeface="Calibri" panose="020F0502020204030204" pitchFamily="34" charset="0"/>
                <a:cs typeface="Calibri" panose="020F0502020204030204" pitchFamily="34" charset="0"/>
                <a:sym typeface="Cambria"/>
              </a:rPr>
              <a:t>Mild kvalme og vektøkning</a:t>
            </a:r>
          </a:p>
          <a:p>
            <a:pPr marL="0" marR="0" lvl="0" indent="0" defTabSz="457200" eaLnBrk="1" fontAlgn="auto" latinLnBrk="0" hangingPunct="1">
              <a:lnSpc>
                <a:spcPct val="100000"/>
              </a:lnSpc>
              <a:buClrTx/>
              <a:buSzTx/>
              <a:buFont typeface="Arial" panose="020B0604020202020204" pitchFamily="34" charset="0"/>
              <a:buNone/>
              <a:tabLst/>
              <a:defRPr/>
            </a:pPr>
            <a:endParaRPr lang="nb-NO" sz="1100" dirty="0">
              <a:latin typeface="Calibri" panose="020F0502020204030204" pitchFamily="34" charset="0"/>
              <a:cs typeface="Calibri" panose="020F0502020204030204" pitchFamily="34" charset="0"/>
              <a:sym typeface="Cambria"/>
            </a:endParaRPr>
          </a:p>
          <a:p>
            <a:pPr marL="0" marR="0" lvl="0" indent="0" defTabSz="457200" eaLnBrk="1" fontAlgn="auto" latinLnBrk="0" hangingPunct="1">
              <a:lnSpc>
                <a:spcPct val="100000"/>
              </a:lnSpc>
              <a:buClrTx/>
              <a:buSzTx/>
              <a:buFontTx/>
              <a:buNone/>
              <a:tabLst/>
              <a:defRPr/>
            </a:pPr>
            <a:r>
              <a:rPr lang="nb-NO" sz="1100" b="0" u="sng" dirty="0">
                <a:effectLst/>
                <a:latin typeface="Calibri" panose="020F0502020204030204" pitchFamily="34" charset="0"/>
                <a:ea typeface="+mn-ea"/>
                <a:cs typeface="Calibri" panose="020F0502020204030204" pitchFamily="34" charset="0"/>
                <a:sym typeface="Helvetica Neue"/>
              </a:rPr>
              <a:t>Forsiktighetsregler: </a:t>
            </a:r>
          </a:p>
          <a:p>
            <a:pPr marL="171450" marR="0" lvl="0" indent="-171450" defTabSz="457200" eaLnBrk="1" fontAlgn="auto" latinLnBrk="0" hangingPunct="1">
              <a:lnSpc>
                <a:spcPct val="100000"/>
              </a:lnSpc>
              <a:buClrTx/>
              <a:buSzTx/>
              <a:buFont typeface="Arial" panose="020B0604020202020204" pitchFamily="34" charset="0"/>
              <a:buChar char="•"/>
              <a:tabLst/>
              <a:defRPr/>
            </a:pPr>
            <a:r>
              <a:rPr lang="nb-NO" sz="1100" dirty="0">
                <a:latin typeface="Calibri" panose="020F0502020204030204" pitchFamily="34" charset="0"/>
                <a:cs typeface="Calibri" panose="020F0502020204030204" pitchFamily="34" charset="0"/>
              </a:rPr>
              <a:t>Litium utskilles via nyrene, så vær oppmerksom ved endring av salt- og væskebalanse</a:t>
            </a:r>
          </a:p>
          <a:p>
            <a:pPr marL="171450" marR="0" lvl="0" indent="-171450" defTabSz="457200" eaLnBrk="1" fontAlgn="auto" latinLnBrk="0" hangingPunct="1">
              <a:lnSpc>
                <a:spcPct val="100000"/>
              </a:lnSpc>
              <a:buClrTx/>
              <a:buSzTx/>
              <a:buFont typeface="Arial" panose="020B0604020202020204" pitchFamily="34" charset="0"/>
              <a:buChar char="•"/>
              <a:tabLst/>
              <a:defRPr/>
            </a:pPr>
            <a:r>
              <a:rPr lang="nb-NO" sz="1100" dirty="0">
                <a:latin typeface="Calibri" panose="020F0502020204030204" pitchFamily="34" charset="0"/>
                <a:cs typeface="Calibri" panose="020F0502020204030204" pitchFamily="34" charset="0"/>
              </a:rPr>
              <a:t>Risikosituasjoner: oppkast, diaré, feber, økt svette, varmt vær, vanndrivende og betennelsesdempende medisin (</a:t>
            </a:r>
            <a:r>
              <a:rPr lang="nb-NO" sz="1100" dirty="0" err="1">
                <a:latin typeface="Calibri" panose="020F0502020204030204" pitchFamily="34" charset="0"/>
                <a:cs typeface="Calibri" panose="020F0502020204030204" pitchFamily="34" charset="0"/>
              </a:rPr>
              <a:t>ibux</a:t>
            </a:r>
            <a:r>
              <a:rPr lang="nb-NO" sz="1100" dirty="0">
                <a:latin typeface="Calibri" panose="020F0502020204030204" pitchFamily="34" charset="0"/>
                <a:cs typeface="Calibri" panose="020F0502020204030204" pitchFamily="34" charset="0"/>
              </a:rPr>
              <a:t>, </a:t>
            </a:r>
            <a:r>
              <a:rPr lang="nb-NO" sz="1100" dirty="0" err="1">
                <a:latin typeface="Calibri" panose="020F0502020204030204" pitchFamily="34" charset="0"/>
                <a:cs typeface="Calibri" panose="020F0502020204030204" pitchFamily="34" charset="0"/>
              </a:rPr>
              <a:t>voltaren</a:t>
            </a:r>
            <a:r>
              <a:rPr lang="nb-NO" sz="1100" dirty="0">
                <a:latin typeface="Calibri" panose="020F0502020204030204" pitchFamily="34" charset="0"/>
                <a:cs typeface="Calibri" panose="020F0502020204030204" pitchFamily="34" charset="0"/>
              </a:rPr>
              <a:t> o.l.)</a:t>
            </a:r>
          </a:p>
          <a:p>
            <a:pPr>
              <a:lnSpc>
                <a:spcPct val="100000"/>
              </a:lnSpc>
            </a:pPr>
            <a:endParaRPr lang="nb-NO" sz="1100" dirty="0">
              <a:latin typeface="Calibri" panose="020F0502020204030204" pitchFamily="34" charset="0"/>
              <a:cs typeface="Calibri" panose="020F0502020204030204" pitchFamily="34" charset="0"/>
              <a:hlinkClick r:id="" action="ppaction://noaction"/>
            </a:endParaRPr>
          </a:p>
          <a:p>
            <a:pPr>
              <a:lnSpc>
                <a:spcPct val="100000"/>
              </a:lnSpc>
            </a:pPr>
            <a:r>
              <a:rPr lang="nb-NO" sz="1100" dirty="0">
                <a:latin typeface="Calibri" panose="020F0502020204030204" pitchFamily="34" charset="0"/>
                <a:cs typeface="Calibri" panose="020F0502020204030204" pitchFamily="34" charset="0"/>
                <a:hlinkClick r:id="" action="ppaction://noaction"/>
              </a:rPr>
              <a:t>Brosjyre om Litium.pdf (stolav.no)</a:t>
            </a:r>
            <a:r>
              <a:rPr lang="nb-NO" sz="1100" dirty="0">
                <a:latin typeface="Calibri" panose="020F0502020204030204" pitchFamily="34" charset="0"/>
                <a:cs typeface="Calibri" panose="020F0502020204030204" pitchFamily="34" charset="0"/>
              </a:rPr>
              <a:t> https://stolav.no/Documents/Brosjyre%20om%20Litium.pdf</a:t>
            </a:r>
          </a:p>
          <a:p>
            <a:pPr>
              <a:lnSpc>
                <a:spcPct val="100000"/>
              </a:lnSpc>
            </a:pPr>
            <a:endParaRPr lang="nb-NO" sz="1100" dirty="0">
              <a:effectLst/>
              <a:latin typeface="Calibri" panose="020F0502020204030204" pitchFamily="34" charset="0"/>
              <a:ea typeface="+mn-ea"/>
              <a:cs typeface="Calibri" panose="020F0502020204030204" pitchFamily="34" charset="0"/>
              <a:sym typeface="Helvetica Neue"/>
            </a:endParaRPr>
          </a:p>
          <a:p>
            <a:r>
              <a:rPr lang="nb-NO" sz="1100" b="1" dirty="0">
                <a:latin typeface="+mn-lt"/>
                <a:cs typeface="Calibri" panose="020F0502020204030204" pitchFamily="34" charset="0"/>
              </a:rPr>
              <a:t>Tilleggsinformasjon fra «Bipolarveileder» 2024:</a:t>
            </a:r>
          </a:p>
          <a:p>
            <a:endParaRPr lang="nb-NO" sz="1100" b="1" dirty="0">
              <a:latin typeface="+mn-lt"/>
              <a:cs typeface="Calibri" panose="020F0502020204030204" pitchFamily="34" charset="0"/>
            </a:endParaRPr>
          </a:p>
          <a:p>
            <a:pPr>
              <a:lnSpc>
                <a:spcPct val="107000"/>
              </a:lnSpc>
              <a:spcAft>
                <a:spcPts val="800"/>
              </a:spcAft>
            </a:pPr>
            <a:r>
              <a:rPr lang="nb-NO" sz="1100" b="1" u="sng" kern="100" dirty="0">
                <a:effectLst/>
                <a:latin typeface="+mn-lt"/>
                <a:ea typeface="Aptos" panose="020B0004020202020204" pitchFamily="34" charset="0"/>
                <a:cs typeface="Times New Roman" panose="02020603050405020304" pitchFamily="18" charset="0"/>
              </a:rPr>
              <a:t>Litium som fasespesifikk behandling av depressiv fase, manisk fase og forebygging, bipolar type 1:</a:t>
            </a:r>
          </a:p>
          <a:p>
            <a:r>
              <a:rPr lang="nb-NO" sz="1100" kern="100" dirty="0">
                <a:effectLst/>
                <a:latin typeface="+mn-lt"/>
                <a:ea typeface="Aptos" panose="020B0004020202020204" pitchFamily="34" charset="0"/>
                <a:cs typeface="Times New Roman" panose="02020603050405020304" pitchFamily="18" charset="0"/>
              </a:rPr>
              <a:t>Fasespesifikk: Dette er mest aktuelt dersom det er planlagt at litium skal brukes som forebyggende behandling også etter at depresjonen eller manien har gått i remisjon. Ikke alle har effekt av litium: Anslagsvis 1/3 har svært god forebyggende effekt («</a:t>
            </a:r>
            <a:r>
              <a:rPr lang="nb-NO" sz="1100" kern="100" dirty="0" err="1">
                <a:effectLst/>
                <a:latin typeface="+mn-lt"/>
                <a:ea typeface="Aptos" panose="020B0004020202020204" pitchFamily="34" charset="0"/>
                <a:cs typeface="Times New Roman" panose="02020603050405020304" pitchFamily="18" charset="0"/>
              </a:rPr>
              <a:t>litiumrespondere</a:t>
            </a:r>
            <a:r>
              <a:rPr lang="nb-NO" sz="1100" kern="100" dirty="0">
                <a:effectLst/>
                <a:latin typeface="+mn-lt"/>
                <a:ea typeface="Aptos" panose="020B0004020202020204" pitchFamily="34" charset="0"/>
                <a:cs typeface="Times New Roman" panose="02020603050405020304" pitchFamily="18" charset="0"/>
              </a:rPr>
              <a:t>»), 1/3 har noe effekt og 1/3 har lite effekt til tross for adekvat dosering. Det er fortsatt for lite kunnskap om hva som kjennetegner de som vil ha god effekt av litiumbehandling til å kunne forutsi hvem som vil ha respons. Litium har dokumentert beskyttende effekt mot selvmord. </a:t>
            </a:r>
          </a:p>
          <a:p>
            <a:endParaRPr lang="nb-NO" sz="1100" kern="100" dirty="0">
              <a:effectLst/>
              <a:latin typeface="+mn-lt"/>
              <a:ea typeface="Aptos" panose="020B0004020202020204" pitchFamily="34" charset="0"/>
              <a:cs typeface="Times New Roman" panose="02020603050405020304" pitchFamily="18" charset="0"/>
            </a:endParaRPr>
          </a:p>
          <a:p>
            <a:r>
              <a:rPr lang="nb-NO" sz="1100" u="sng" kern="100" dirty="0">
                <a:effectLst/>
                <a:latin typeface="+mn-lt"/>
                <a:ea typeface="Aptos" panose="020B0004020202020204" pitchFamily="34" charset="0"/>
                <a:cs typeface="Times New Roman" panose="02020603050405020304" pitchFamily="18" charset="0"/>
              </a:rPr>
              <a:t>Dosering: </a:t>
            </a:r>
          </a:p>
          <a:p>
            <a:r>
              <a:rPr lang="nb-NO" sz="1100" kern="100" dirty="0">
                <a:effectLst/>
                <a:latin typeface="+mn-lt"/>
                <a:ea typeface="Aptos" panose="020B0004020202020204" pitchFamily="34" charset="0"/>
                <a:cs typeface="Times New Roman" panose="02020603050405020304" pitchFamily="18" charset="0"/>
              </a:rPr>
              <a:t>Litium kan doseres en eller to ganger daglig. Hvis dosering to ganger daglig; høyeste dose om kvelden.</a:t>
            </a:r>
            <a:r>
              <a:rPr lang="nb-NO" sz="1100" i="1" kern="100" dirty="0">
                <a:effectLst/>
                <a:latin typeface="+mn-lt"/>
                <a:ea typeface="Aptos" panose="020B0004020202020204" pitchFamily="34" charset="0"/>
                <a:cs typeface="Times New Roman" panose="02020603050405020304" pitchFamily="18" charset="0"/>
              </a:rPr>
              <a:t> Ved en gang daglig; kun om kvelden. </a:t>
            </a:r>
            <a:r>
              <a:rPr lang="nb-NO" sz="1100" i="1" u="sng" kern="100" dirty="0">
                <a:effectLst/>
                <a:latin typeface="+mn-lt"/>
                <a:ea typeface="Aptos" panose="020B0004020202020204" pitchFamily="34" charset="0"/>
                <a:cs typeface="Times New Roman" panose="02020603050405020304" pitchFamily="18" charset="0"/>
              </a:rPr>
              <a:t>En antar at en-dosering kveld kan gi bedre effekt, mindre bivirkninger og være enklere for pasienten.</a:t>
            </a:r>
            <a:r>
              <a:rPr lang="nb-NO" sz="1100" kern="100" dirty="0">
                <a:effectLst/>
                <a:latin typeface="+mn-lt"/>
                <a:ea typeface="Aptos" panose="020B0004020202020204" pitchFamily="34" charset="0"/>
                <a:cs typeface="Times New Roman" panose="02020603050405020304" pitchFamily="18" charset="0"/>
              </a:rPr>
              <a:t> Litium har lang halveringstid slik at måling av serumkonsentrasjon gjøres tidligst 7 dager etter hver doseøkning.</a:t>
            </a:r>
          </a:p>
          <a:p>
            <a:r>
              <a:rPr lang="nb-NO" sz="1100" u="none" kern="100" dirty="0">
                <a:effectLst/>
                <a:latin typeface="+mn-lt"/>
                <a:ea typeface="Aptos" panose="020B0004020202020204" pitchFamily="34" charset="0"/>
                <a:cs typeface="Times New Roman" panose="02020603050405020304" pitchFamily="18" charset="0"/>
              </a:rPr>
              <a:t>Ved to-dosering morgen og kveld: serumkonsentrasjon (s-konsentrasjon) mellom 0,6 – 0,9 </a:t>
            </a:r>
            <a:r>
              <a:rPr lang="nb-NO" sz="1100" u="none" kern="100" dirty="0" err="1">
                <a:effectLst/>
                <a:latin typeface="+mn-lt"/>
                <a:ea typeface="Aptos" panose="020B0004020202020204" pitchFamily="34" charset="0"/>
                <a:cs typeface="Times New Roman" panose="02020603050405020304" pitchFamily="18" charset="0"/>
              </a:rPr>
              <a:t>mmol</a:t>
            </a:r>
            <a:r>
              <a:rPr lang="nb-NO" sz="1100" u="none" kern="100" dirty="0">
                <a:effectLst/>
                <a:latin typeface="+mn-lt"/>
                <a:ea typeface="Aptos" panose="020B0004020202020204" pitchFamily="34" charset="0"/>
                <a:cs typeface="Times New Roman" panose="02020603050405020304" pitchFamily="18" charset="0"/>
              </a:rPr>
              <a:t>/l</a:t>
            </a:r>
          </a:p>
          <a:p>
            <a:r>
              <a:rPr lang="nb-NO" sz="1100" u="none" kern="100" dirty="0">
                <a:effectLst/>
                <a:latin typeface="+mn-lt"/>
                <a:ea typeface="Aptos" panose="020B0004020202020204" pitchFamily="34" charset="0"/>
                <a:cs typeface="Times New Roman" panose="02020603050405020304" pitchFamily="18" charset="0"/>
              </a:rPr>
              <a:t>Ved en-dosering kveld: </a:t>
            </a:r>
            <a:r>
              <a:rPr lang="nb-NO" sz="1100" kern="100" dirty="0">
                <a:effectLst/>
                <a:latin typeface="+mn-lt"/>
                <a:ea typeface="Aptos" panose="020B0004020202020204" pitchFamily="34" charset="0"/>
                <a:cs typeface="Times New Roman" panose="02020603050405020304" pitchFamily="18" charset="0"/>
              </a:rPr>
              <a:t>s-konsentrasjon mellom 0,75-1.1 </a:t>
            </a:r>
            <a:r>
              <a:rPr lang="nb-NO" sz="1100" kern="100" dirty="0" err="1">
                <a:effectLst/>
                <a:latin typeface="+mn-lt"/>
                <a:ea typeface="Aptos" panose="020B0004020202020204" pitchFamily="34" charset="0"/>
                <a:cs typeface="Times New Roman" panose="02020603050405020304" pitchFamily="18" charset="0"/>
              </a:rPr>
              <a:t>mmol</a:t>
            </a:r>
            <a:r>
              <a:rPr lang="nb-NO" sz="1100" kern="100" dirty="0">
                <a:effectLst/>
                <a:latin typeface="+mn-lt"/>
                <a:ea typeface="Aptos" panose="020B0004020202020204" pitchFamily="34" charset="0"/>
                <a:cs typeface="Times New Roman" panose="02020603050405020304" pitchFamily="18" charset="0"/>
              </a:rPr>
              <a:t>/l (s-konsentrasjon ved en-dosering kveld skal ligge </a:t>
            </a:r>
            <a:r>
              <a:rPr lang="nb-NO" sz="1100" kern="100" dirty="0" err="1">
                <a:effectLst/>
                <a:latin typeface="+mn-lt"/>
                <a:ea typeface="Aptos" panose="020B0004020202020204" pitchFamily="34" charset="0"/>
                <a:cs typeface="Times New Roman" panose="02020603050405020304" pitchFamily="18" charset="0"/>
              </a:rPr>
              <a:t>ca</a:t>
            </a:r>
            <a:r>
              <a:rPr lang="nb-NO" sz="1100" kern="100" dirty="0">
                <a:effectLst/>
                <a:latin typeface="+mn-lt"/>
                <a:ea typeface="Aptos" panose="020B0004020202020204" pitchFamily="34" charset="0"/>
                <a:cs typeface="Times New Roman" panose="02020603050405020304" pitchFamily="18" charset="0"/>
              </a:rPr>
              <a:t> 25% over nivået ved to-dosering). </a:t>
            </a:r>
          </a:p>
          <a:p>
            <a:endParaRPr lang="nb-NO" sz="1100" u="sng" kern="100" dirty="0">
              <a:effectLst/>
              <a:latin typeface="+mn-lt"/>
              <a:ea typeface="Aptos" panose="020B0004020202020204" pitchFamily="34" charset="0"/>
              <a:cs typeface="Times New Roman" panose="02020603050405020304" pitchFamily="18" charset="0"/>
            </a:endParaRPr>
          </a:p>
          <a:p>
            <a:r>
              <a:rPr lang="nb-NO" sz="1100" u="sng" kern="100" dirty="0">
                <a:effectLst/>
                <a:latin typeface="+mn-lt"/>
                <a:ea typeface="Aptos" panose="020B0004020202020204" pitchFamily="34" charset="0"/>
                <a:cs typeface="Times New Roman" panose="02020603050405020304" pitchFamily="18" charset="0"/>
              </a:rPr>
              <a:t>Kunnskapsgrunnlag for litium ved bipolar type 1: </a:t>
            </a:r>
          </a:p>
          <a:p>
            <a:r>
              <a:rPr lang="nb-NO" sz="1100" kern="100" dirty="0">
                <a:effectLst/>
                <a:latin typeface="+mn-lt"/>
                <a:ea typeface="Aptos" panose="020B0004020202020204" pitchFamily="34" charset="0"/>
                <a:cs typeface="Times New Roman" panose="02020603050405020304" pitchFamily="18" charset="0"/>
              </a:rPr>
              <a:t>Fasebehandling mani: svakt for. Fasebehandling depresjon: ikke angitt.  Forebygging mani: sterk for. Forebygging depresjon: svak for.</a:t>
            </a:r>
          </a:p>
          <a:p>
            <a:endParaRPr lang="nb-NO" sz="1100" b="0" u="sng" kern="100" dirty="0">
              <a:effectLst/>
              <a:latin typeface="+mn-lt"/>
              <a:ea typeface="Aptos" panose="020B0004020202020204" pitchFamily="34" charset="0"/>
              <a:cs typeface="Times New Roman" panose="02020603050405020304" pitchFamily="18" charset="0"/>
            </a:endParaRPr>
          </a:p>
          <a:p>
            <a:r>
              <a:rPr lang="nb-NO" sz="1100" b="1" u="sng" kern="100" dirty="0">
                <a:effectLst/>
                <a:latin typeface="+mn-lt"/>
                <a:ea typeface="Aptos" panose="020B0004020202020204" pitchFamily="34" charset="0"/>
                <a:cs typeface="Times New Roman" panose="02020603050405020304" pitchFamily="18" charset="0"/>
              </a:rPr>
              <a:t>Litium ved bipolar lidelse type 2: </a:t>
            </a:r>
          </a:p>
          <a:p>
            <a:r>
              <a:rPr lang="nb-NO" sz="1100" kern="100" dirty="0">
                <a:effectLst/>
                <a:latin typeface="+mn-lt"/>
                <a:ea typeface="Aptos" panose="020B0004020202020204" pitchFamily="34" charset="0"/>
                <a:cs typeface="Times New Roman" panose="02020603050405020304" pitchFamily="18" charset="0"/>
              </a:rPr>
              <a:t>Forebyggende behandling: Litium kan prøves.</a:t>
            </a:r>
          </a:p>
          <a:p>
            <a:r>
              <a:rPr lang="nb-NO" sz="1100" kern="100" dirty="0">
                <a:effectLst/>
                <a:latin typeface="+mn-lt"/>
                <a:ea typeface="Aptos" panose="020B0004020202020204" pitchFamily="34" charset="0"/>
                <a:cs typeface="Times New Roman" panose="02020603050405020304" pitchFamily="18" charset="0"/>
              </a:rPr>
              <a:t>Serumkonsentrasjonen kan være litt lavere enn ved bipolar type 1.</a:t>
            </a:r>
          </a:p>
          <a:p>
            <a:endParaRPr lang="nb-NO" sz="1100" kern="100" dirty="0">
              <a:effectLst/>
              <a:latin typeface="+mn-lt"/>
              <a:ea typeface="Aptos" panose="020B0004020202020204" pitchFamily="34" charset="0"/>
              <a:cs typeface="Times New Roman" panose="02020603050405020304" pitchFamily="18" charset="0"/>
            </a:endParaRPr>
          </a:p>
          <a:p>
            <a:r>
              <a:rPr lang="nb-NO" sz="1100" u="sng" kern="100" dirty="0">
                <a:effectLst/>
                <a:latin typeface="+mn-lt"/>
                <a:ea typeface="Aptos" panose="020B0004020202020204" pitchFamily="34" charset="0"/>
                <a:cs typeface="Times New Roman" panose="02020603050405020304" pitchFamily="18" charset="0"/>
              </a:rPr>
              <a:t>Kunnskapsgrunnlag for </a:t>
            </a:r>
            <a:r>
              <a:rPr lang="nb-NO" sz="1100" b="0" u="sng" kern="100" dirty="0">
                <a:effectLst/>
                <a:latin typeface="+mn-lt"/>
                <a:ea typeface="Aptos" panose="020B0004020202020204" pitchFamily="34" charset="0"/>
                <a:cs typeface="Times New Roman" panose="02020603050405020304" pitchFamily="18" charset="0"/>
              </a:rPr>
              <a:t>Litium ved bipolar lidelse type 2:</a:t>
            </a:r>
          </a:p>
          <a:p>
            <a:r>
              <a:rPr lang="nb-NO" sz="1100" b="0" u="none" kern="100" dirty="0">
                <a:effectLst/>
                <a:latin typeface="+mn-lt"/>
                <a:ea typeface="Aptos" panose="020B0004020202020204" pitchFamily="34" charset="0"/>
                <a:cs typeface="Times New Roman" panose="02020603050405020304" pitchFamily="18" charset="0"/>
              </a:rPr>
              <a:t>B</a:t>
            </a:r>
            <a:r>
              <a:rPr lang="nb-NO" sz="1100" u="none" kern="100" dirty="0">
                <a:effectLst/>
                <a:latin typeface="+mn-lt"/>
                <a:ea typeface="Aptos" panose="020B0004020202020204" pitchFamily="34" charset="0"/>
                <a:cs typeface="Times New Roman" panose="02020603050405020304" pitchFamily="18" charset="0"/>
              </a:rPr>
              <a:t>egrenset</a:t>
            </a:r>
          </a:p>
          <a:p>
            <a:endParaRPr lang="nb-NO"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327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marL="0" marR="0" lvl="0" indent="0" defTabSz="457200" eaLnBrk="1" fontAlgn="auto" latinLnBrk="0" hangingPunct="1">
              <a:lnSpc>
                <a:spcPct val="100000"/>
              </a:lnSpc>
              <a:buClrTx/>
              <a:buSzTx/>
              <a:buFontTx/>
              <a:buNone/>
              <a:tabLst/>
              <a:defRPr/>
            </a:pPr>
            <a:r>
              <a:rPr lang="nb-NO" sz="1100" b="1" dirty="0">
                <a:solidFill>
                  <a:srgbClr val="000000"/>
                </a:solidFill>
                <a:latin typeface="Calibri" panose="020F0502020204030204" pitchFamily="34" charset="0"/>
                <a:cs typeface="Calibri" panose="020F0502020204030204" pitchFamily="34" charset="0"/>
              </a:rPr>
              <a:t>Tekst:</a:t>
            </a:r>
            <a:r>
              <a:rPr lang="nb-NO" sz="1100" b="1" baseline="0" dirty="0">
                <a:solidFill>
                  <a:srgbClr val="000000"/>
                </a:solidFill>
                <a:latin typeface="Calibri" panose="020F0502020204030204" pitchFamily="34" charset="0"/>
                <a:cs typeface="Calibri" panose="020F0502020204030204" pitchFamily="34" charset="0"/>
              </a:rPr>
              <a:t> </a:t>
            </a:r>
            <a:endParaRPr lang="nb-NO" sz="1100" b="1" u="none" dirty="0">
              <a:solidFill>
                <a:srgbClr val="000000"/>
              </a:solidFill>
              <a:latin typeface="Calibri" panose="020F0502020204030204" pitchFamily="34" charset="0"/>
              <a:cs typeface="Calibri" panose="020F0502020204030204" pitchFamily="34" charset="0"/>
            </a:endParaRPr>
          </a:p>
          <a:p>
            <a:pPr marL="0" marR="0" lvl="0" indent="0" defTabSz="457200" eaLnBrk="1" fontAlgn="auto" latinLnBrk="0" hangingPunct="1">
              <a:lnSpc>
                <a:spcPct val="100000"/>
              </a:lnSpc>
              <a:buClrTx/>
              <a:buSzTx/>
              <a:buFontTx/>
              <a:buNone/>
              <a:tabLst/>
              <a:defRPr/>
            </a:pPr>
            <a:r>
              <a:rPr lang="nb-NO" sz="1100" b="0" u="sng" dirty="0" err="1">
                <a:solidFill>
                  <a:srgbClr val="000000"/>
                </a:solidFill>
                <a:latin typeface="Calibri" panose="020F0502020204030204" pitchFamily="34" charset="0"/>
                <a:cs typeface="Calibri" panose="020F0502020204030204" pitchFamily="34" charset="0"/>
              </a:rPr>
              <a:t>Lamotrigin</a:t>
            </a:r>
            <a:r>
              <a:rPr lang="nb-NO" sz="1100" b="0" u="sng" dirty="0">
                <a:solidFill>
                  <a:srgbClr val="000000"/>
                </a:solidFill>
                <a:latin typeface="Calibri" panose="020F0502020204030204" pitchFamily="34" charset="0"/>
                <a:cs typeface="Calibri" panose="020F0502020204030204" pitchFamily="34" charset="0"/>
              </a:rPr>
              <a:t> (</a:t>
            </a:r>
            <a:r>
              <a:rPr lang="nb-NO" sz="1100" b="0" u="sng" dirty="0" err="1">
                <a:solidFill>
                  <a:srgbClr val="000000"/>
                </a:solidFill>
                <a:latin typeface="Calibri" panose="020F0502020204030204" pitchFamily="34" charset="0"/>
                <a:cs typeface="Calibri" panose="020F0502020204030204" pitchFamily="34" charset="0"/>
              </a:rPr>
              <a:t>Lamictal</a:t>
            </a:r>
            <a:r>
              <a:rPr lang="nb-NO" sz="1100" b="0" u="sng" dirty="0">
                <a:solidFill>
                  <a:srgbClr val="000000"/>
                </a:solidFill>
                <a:latin typeface="Calibri" panose="020F0502020204030204" pitchFamily="34" charset="0"/>
                <a:cs typeface="Calibri" panose="020F0502020204030204" pitchFamily="34" charset="0"/>
              </a:rPr>
              <a:t>):</a:t>
            </a:r>
            <a:r>
              <a:rPr lang="nb-NO" sz="1100" b="0" u="sng" baseline="0" dirty="0">
                <a:solidFill>
                  <a:srgbClr val="000000"/>
                </a:solidFill>
                <a:latin typeface="Calibri" panose="020F0502020204030204" pitchFamily="34" charset="0"/>
                <a:cs typeface="Calibri" panose="020F0502020204030204" pitchFamily="34" charset="0"/>
              </a:rPr>
              <a:t> </a:t>
            </a:r>
          </a:p>
          <a:p>
            <a:pPr marL="171450" marR="0" lvl="0" indent="-171450" defTabSz="457200" eaLnBrk="1" fontAlgn="auto" latinLnBrk="0" hangingPunct="1">
              <a:lnSpc>
                <a:spcPct val="100000"/>
              </a:lnSpc>
              <a:buClrTx/>
              <a:buSzTx/>
              <a:buFont typeface="Arial" panose="020B0604020202020204" pitchFamily="34" charset="0"/>
              <a:buChar char="•"/>
              <a:tabLst/>
              <a:defRPr/>
            </a:pPr>
            <a:r>
              <a:rPr lang="nb-NO" sz="1100" dirty="0">
                <a:solidFill>
                  <a:srgbClr val="000000"/>
                </a:solidFill>
                <a:latin typeface="Calibri" panose="020F0502020204030204" pitchFamily="34" charset="0"/>
                <a:cs typeface="Calibri" panose="020F0502020204030204" pitchFamily="34" charset="0"/>
              </a:rPr>
              <a:t>Opprinnelig utviklet mot epilepsi</a:t>
            </a:r>
          </a:p>
          <a:p>
            <a:pPr marL="171450" marR="0" lvl="0" indent="-171450" defTabSz="457200" eaLnBrk="1" fontAlgn="auto" latinLnBrk="0" hangingPunct="1">
              <a:lnSpc>
                <a:spcPct val="100000"/>
              </a:lnSpc>
              <a:buClrTx/>
              <a:buSzTx/>
              <a:buFont typeface="Arial" panose="020B0604020202020204" pitchFamily="34" charset="0"/>
              <a:buChar char="•"/>
              <a:tabLst/>
              <a:defRPr/>
            </a:pPr>
            <a:r>
              <a:rPr lang="nb-NO" sz="1100" dirty="0">
                <a:solidFill>
                  <a:srgbClr val="000000"/>
                </a:solidFill>
                <a:latin typeface="Calibri" panose="020F0502020204030204" pitchFamily="34" charset="0"/>
                <a:cs typeface="Calibri" panose="020F0502020204030204" pitchFamily="34" charset="0"/>
              </a:rPr>
              <a:t>Forebyggende behandling for depresjon både ved bipolar 1 og 2 lidelse</a:t>
            </a:r>
          </a:p>
          <a:p>
            <a:pPr marL="171450" marR="0" lvl="0" indent="-171450" defTabSz="457200" eaLnBrk="1" fontAlgn="auto" latinLnBrk="0" hangingPunct="1">
              <a:lnSpc>
                <a:spcPct val="100000"/>
              </a:lnSpc>
              <a:buClrTx/>
              <a:buSzTx/>
              <a:buFont typeface="Arial" panose="020B0604020202020204" pitchFamily="34" charset="0"/>
              <a:buChar char="•"/>
              <a:tabLst/>
              <a:defRPr/>
            </a:pPr>
            <a:r>
              <a:rPr lang="nb-NO" sz="1100" dirty="0">
                <a:solidFill>
                  <a:srgbClr val="000000"/>
                </a:solidFill>
                <a:latin typeface="Calibri" panose="020F0502020204030204" pitchFamily="34" charset="0"/>
                <a:cs typeface="Calibri" panose="020F0502020204030204" pitchFamily="34" charset="0"/>
              </a:rPr>
              <a:t>Ikke dokumentert forebyggende effekt mot mani eller hypomani</a:t>
            </a:r>
          </a:p>
          <a:p>
            <a:pPr marL="171450" marR="0" lvl="0" indent="-171450" defTabSz="457200" eaLnBrk="1" fontAlgn="auto" latinLnBrk="0" hangingPunct="1">
              <a:lnSpc>
                <a:spcPct val="100000"/>
              </a:lnSpc>
              <a:buClrTx/>
              <a:buSzTx/>
              <a:buFont typeface="Arial" panose="020B0604020202020204" pitchFamily="34" charset="0"/>
              <a:buChar char="•"/>
              <a:tabLst/>
              <a:defRPr/>
            </a:pPr>
            <a:r>
              <a:rPr lang="nb-NO" sz="1100" dirty="0">
                <a:solidFill>
                  <a:srgbClr val="000000"/>
                </a:solidFill>
                <a:latin typeface="Calibri" panose="020F0502020204030204" pitchFamily="34" charset="0"/>
                <a:cs typeface="Calibri" panose="020F0502020204030204" pitchFamily="34" charset="0"/>
              </a:rPr>
              <a:t>For forebyggende effekt må det brukes fast og i tilstrekkelig dosering, også i perioder med normalt og stabilt stemningsleie</a:t>
            </a:r>
          </a:p>
          <a:p>
            <a:pPr marL="171450" marR="0" lvl="0" indent="-171450" defTabSz="457200" eaLnBrk="1" fontAlgn="auto" latinLnBrk="0" hangingPunct="1">
              <a:lnSpc>
                <a:spcPct val="100000"/>
              </a:lnSpc>
              <a:buClrTx/>
              <a:buSzTx/>
              <a:buFont typeface="Arial" panose="020B0604020202020204" pitchFamily="34" charset="0"/>
              <a:buChar char="•"/>
              <a:tabLst/>
              <a:defRPr/>
            </a:pPr>
            <a:r>
              <a:rPr lang="nb-NO" sz="1100" dirty="0">
                <a:solidFill>
                  <a:srgbClr val="000000"/>
                </a:solidFill>
                <a:latin typeface="Calibri" panose="020F0502020204030204" pitchFamily="34" charset="0"/>
                <a:cs typeface="Calibri" panose="020F0502020204030204" pitchFamily="34" charset="0"/>
              </a:rPr>
              <a:t>Individuelle variasjoner i hvor høy dosering som er nødvendig for å gi forebyggende effekt. </a:t>
            </a:r>
          </a:p>
          <a:p>
            <a:pPr marL="0" marR="0" lvl="0" indent="0" defTabSz="457200" eaLnBrk="1" fontAlgn="auto" latinLnBrk="0" hangingPunct="1">
              <a:lnSpc>
                <a:spcPct val="100000"/>
              </a:lnSpc>
              <a:buClrTx/>
              <a:buSzTx/>
              <a:buFont typeface="Arial" panose="020B0604020202020204" pitchFamily="34" charset="0"/>
              <a:buNone/>
              <a:tabLst/>
              <a:defRPr/>
            </a:pPr>
            <a:endParaRPr lang="nb-NO" sz="1100" b="1" baseline="0" dirty="0">
              <a:solidFill>
                <a:srgbClr val="000000"/>
              </a:solidFill>
              <a:latin typeface="Calibri" panose="020F0502020204030204" pitchFamily="34" charset="0"/>
              <a:cs typeface="Calibri" panose="020F0502020204030204" pitchFamily="34" charset="0"/>
            </a:endParaRPr>
          </a:p>
          <a:p>
            <a:pPr marL="0" marR="0" lvl="0" indent="0" defTabSz="457200" eaLnBrk="1" fontAlgn="auto" latinLnBrk="0" hangingPunct="1">
              <a:lnSpc>
                <a:spcPct val="100000"/>
              </a:lnSpc>
              <a:buClrTx/>
              <a:buSzTx/>
              <a:buFontTx/>
              <a:buNone/>
              <a:tabLst/>
              <a:defRPr/>
            </a:pPr>
            <a:r>
              <a:rPr lang="nb-NO" sz="1100" b="0" u="sng" baseline="0" dirty="0">
                <a:solidFill>
                  <a:srgbClr val="000000"/>
                </a:solidFill>
                <a:latin typeface="Calibri" panose="020F0502020204030204" pitchFamily="34" charset="0"/>
                <a:cs typeface="Calibri" panose="020F0502020204030204" pitchFamily="34" charset="0"/>
              </a:rPr>
              <a:t>Bivirkninger:</a:t>
            </a:r>
          </a:p>
          <a:p>
            <a:pPr marL="171450" lvl="0" indent="-171450" algn="l" defTabSz="795527">
              <a:lnSpc>
                <a:spcPct val="100000"/>
              </a:lnSpc>
              <a:buFont typeface="Arial" panose="020B0604020202020204" pitchFamily="34" charset="0"/>
              <a:buChar char="•"/>
              <a:defRPr sz="3132">
                <a:solidFill>
                  <a:srgbClr val="FFFFFF"/>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Mildt allergisk hudutslett </a:t>
            </a:r>
          </a:p>
          <a:p>
            <a:pPr marL="171450" lvl="0" indent="-171450" algn="l" defTabSz="795527">
              <a:lnSpc>
                <a:spcPct val="100000"/>
              </a:lnSpc>
              <a:buFont typeface="Arial" panose="020B0604020202020204" pitchFamily="34" charset="0"/>
              <a:buChar char="•"/>
              <a:defRPr sz="3132">
                <a:solidFill>
                  <a:srgbClr val="FFFFFF"/>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Hodepine, agitasjon/uro, søvnighet, svimmelhet</a:t>
            </a:r>
          </a:p>
          <a:p>
            <a:pPr marL="171450" lvl="0" indent="-171450" algn="l" defTabSz="795527">
              <a:lnSpc>
                <a:spcPct val="100000"/>
              </a:lnSpc>
              <a:buFont typeface="Arial" panose="020B0604020202020204" pitchFamily="34" charset="0"/>
              <a:buChar char="•"/>
              <a:defRPr sz="3132">
                <a:solidFill>
                  <a:srgbClr val="FFFFFF"/>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Smerter, ryggsmerter, leddplager</a:t>
            </a:r>
          </a:p>
          <a:p>
            <a:pPr marL="171450" lvl="0" indent="-171450" algn="l" defTabSz="795527">
              <a:lnSpc>
                <a:spcPct val="100000"/>
              </a:lnSpc>
              <a:buFont typeface="Arial" panose="020B0604020202020204" pitchFamily="34" charset="0"/>
              <a:buChar char="•"/>
              <a:defRPr sz="3132">
                <a:solidFill>
                  <a:srgbClr val="FFFFFF"/>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Stevens-Johnsons syndrom: </a:t>
            </a:r>
            <a:r>
              <a:rPr lang="nb-NO" sz="1100" dirty="0" err="1">
                <a:solidFill>
                  <a:srgbClr val="000000"/>
                </a:solidFill>
                <a:latin typeface="Calibri" panose="020F0502020204030204" pitchFamily="34" charset="0"/>
                <a:cs typeface="Calibri" panose="020F0502020204030204" pitchFamily="34" charset="0"/>
              </a:rPr>
              <a:t>Lamictal</a:t>
            </a:r>
            <a:r>
              <a:rPr lang="nb-NO" sz="1100" dirty="0">
                <a:solidFill>
                  <a:srgbClr val="000000"/>
                </a:solidFill>
                <a:latin typeface="Calibri" panose="020F0502020204030204" pitchFamily="34" charset="0"/>
                <a:cs typeface="Calibri" panose="020F0502020204030204" pitchFamily="34" charset="0"/>
              </a:rPr>
              <a:t> må avsluttes øyeblikkelig om du i opptrappingsfasen får elveblest (urticaria) med feber og redusert allmenntilstand, eller kløende væskefylte blemmer på hud eller slimhinner</a:t>
            </a:r>
          </a:p>
          <a:p>
            <a:pPr marL="0" lvl="0" indent="0" algn="l" defTabSz="795527">
              <a:lnSpc>
                <a:spcPct val="100000"/>
              </a:lnSpc>
              <a:buFont typeface="Arial" panose="020B0604020202020204" pitchFamily="34" charset="0"/>
              <a:buNone/>
              <a:defRPr sz="3132">
                <a:solidFill>
                  <a:srgbClr val="FFFFFF"/>
                </a:solidFill>
                <a:latin typeface="Calibri"/>
                <a:ea typeface="Calibri"/>
                <a:cs typeface="Calibri"/>
                <a:sym typeface="Calibri"/>
              </a:defRPr>
            </a:pPr>
            <a:endParaRPr lang="nb-NO" sz="1100" b="1" baseline="0" dirty="0">
              <a:solidFill>
                <a:srgbClr val="000000"/>
              </a:solidFill>
              <a:latin typeface="Calibri" panose="020F0502020204030204" pitchFamily="34" charset="0"/>
              <a:cs typeface="Calibri" panose="020F0502020204030204" pitchFamily="34" charset="0"/>
            </a:endParaRPr>
          </a:p>
          <a:p>
            <a:pPr marL="0" marR="0" lvl="0" indent="0" defTabSz="457200" eaLnBrk="1" fontAlgn="auto" latinLnBrk="0" hangingPunct="1">
              <a:lnSpc>
                <a:spcPct val="100000"/>
              </a:lnSpc>
              <a:buClrTx/>
              <a:buSzTx/>
              <a:buFontTx/>
              <a:buNone/>
              <a:tabLst/>
              <a:defRPr/>
            </a:pPr>
            <a:r>
              <a:rPr lang="nb-NO" sz="1100" b="0" u="sng" baseline="0" dirty="0">
                <a:solidFill>
                  <a:srgbClr val="000000"/>
                </a:solidFill>
                <a:latin typeface="Calibri" panose="020F0502020204030204" pitchFamily="34" charset="0"/>
                <a:cs typeface="Calibri" panose="020F0502020204030204" pitchFamily="34" charset="0"/>
              </a:rPr>
              <a:t>Interaksjoner:</a:t>
            </a:r>
            <a:endParaRPr lang="nb-NO" sz="1100" b="0" u="sng" dirty="0">
              <a:solidFill>
                <a:srgbClr val="000000"/>
              </a:solidFill>
              <a:latin typeface="Calibri" panose="020F0502020204030204" pitchFamily="34" charset="0"/>
              <a:cs typeface="Calibri" panose="020F0502020204030204" pitchFamily="34" charset="0"/>
            </a:endParaRPr>
          </a:p>
          <a:p>
            <a:pPr marL="171450" lvl="1" indent="-171450" algn="l" defTabSz="914400">
              <a:lnSpc>
                <a:spcPct val="100000"/>
              </a:lnSpc>
              <a:buFont typeface="Arial" panose="020B0604020202020204" pitchFamily="34" charset="0"/>
              <a:buChar char="•"/>
              <a:defRPr sz="3200">
                <a:solidFill>
                  <a:srgbClr val="FFFFFF"/>
                </a:solidFill>
                <a:latin typeface="Calibri"/>
                <a:ea typeface="Calibri"/>
                <a:cs typeface="Calibri"/>
                <a:sym typeface="Calibri"/>
              </a:defRPr>
            </a:pPr>
            <a:r>
              <a:rPr lang="nb-NO" sz="1100" b="0" dirty="0">
                <a:solidFill>
                  <a:schemeClr val="tx2"/>
                </a:solidFill>
                <a:effectLst/>
                <a:latin typeface="+mn-lt"/>
                <a:ea typeface="Calibri" panose="020F0502020204030204" pitchFamily="34" charset="0"/>
                <a:cs typeface="Aptos" panose="020B0004020202020204" pitchFamily="34" charset="0"/>
              </a:rPr>
              <a:t>P-piller, medfører behov for høyere </a:t>
            </a:r>
            <a:r>
              <a:rPr lang="nb-NO" sz="1100" b="0" dirty="0" err="1">
                <a:solidFill>
                  <a:schemeClr val="tx2"/>
                </a:solidFill>
                <a:effectLst/>
                <a:latin typeface="+mn-lt"/>
                <a:ea typeface="Calibri" panose="020F0502020204030204" pitchFamily="34" charset="0"/>
                <a:cs typeface="Aptos" panose="020B0004020202020204" pitchFamily="34" charset="0"/>
              </a:rPr>
              <a:t>Lamictal</a:t>
            </a:r>
            <a:r>
              <a:rPr lang="nb-NO" sz="1100" b="0" dirty="0">
                <a:solidFill>
                  <a:schemeClr val="tx2"/>
                </a:solidFill>
                <a:effectLst/>
                <a:latin typeface="+mn-lt"/>
                <a:ea typeface="Calibri" panose="020F0502020204030204" pitchFamily="34" charset="0"/>
                <a:cs typeface="Aptos" panose="020B0004020202020204" pitchFamily="34" charset="0"/>
              </a:rPr>
              <a:t> dose </a:t>
            </a:r>
            <a:endParaRPr lang="nb-NO" sz="1100" b="0" dirty="0">
              <a:solidFill>
                <a:schemeClr val="tx2"/>
              </a:solidFill>
              <a:latin typeface="+mn-lt"/>
              <a:cs typeface="Calibri" panose="020F0502020204030204" pitchFamily="34" charset="0"/>
            </a:endParaRPr>
          </a:p>
          <a:p>
            <a:pPr marL="171450" lvl="1" indent="-171450" algn="l" defTabSz="914400">
              <a:lnSpc>
                <a:spcPct val="100000"/>
              </a:lnSpc>
              <a:buFont typeface="Arial" panose="020B0604020202020204" pitchFamily="34" charset="0"/>
              <a:buChar char="•"/>
              <a:defRPr sz="3200">
                <a:solidFill>
                  <a:srgbClr val="FFFFFF"/>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Det er ikke grunn til å forvente redusert effekt av p-piller ved bruk av </a:t>
            </a:r>
            <a:r>
              <a:rPr lang="nb-NO" sz="1100" dirty="0" err="1">
                <a:solidFill>
                  <a:srgbClr val="000000"/>
                </a:solidFill>
                <a:latin typeface="Calibri" panose="020F0502020204030204" pitchFamily="34" charset="0"/>
                <a:cs typeface="Calibri" panose="020F0502020204030204" pitchFamily="34" charset="0"/>
              </a:rPr>
              <a:t>Lamictal</a:t>
            </a:r>
            <a:r>
              <a:rPr lang="nb-NO" sz="1100" dirty="0">
                <a:solidFill>
                  <a:srgbClr val="000000"/>
                </a:solidFill>
                <a:latin typeface="Calibri" panose="020F0502020204030204" pitchFamily="34" charset="0"/>
                <a:cs typeface="Calibri" panose="020F0502020204030204" pitchFamily="34" charset="0"/>
              </a:rPr>
              <a:t> </a:t>
            </a:r>
          </a:p>
          <a:p>
            <a:pPr marL="171450" lvl="1" indent="-171450" algn="l" defTabSz="914400">
              <a:lnSpc>
                <a:spcPct val="100000"/>
              </a:lnSpc>
              <a:buFont typeface="Arial" panose="020B0604020202020204" pitchFamily="34" charset="0"/>
              <a:buChar char="•"/>
              <a:defRPr sz="3200">
                <a:solidFill>
                  <a:srgbClr val="FFFFFF"/>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Minipille, P-sprøyte og hormonspiral påvirker ikke nivået av </a:t>
            </a:r>
            <a:r>
              <a:rPr lang="nb-NO" sz="1100" dirty="0" err="1">
                <a:solidFill>
                  <a:srgbClr val="000000"/>
                </a:solidFill>
                <a:latin typeface="Calibri" panose="020F0502020204030204" pitchFamily="34" charset="0"/>
                <a:cs typeface="Calibri" panose="020F0502020204030204" pitchFamily="34" charset="0"/>
              </a:rPr>
              <a:t>Lamictal</a:t>
            </a:r>
            <a:endParaRPr lang="nb-NO" sz="1100" dirty="0">
              <a:solidFill>
                <a:srgbClr val="000000"/>
              </a:solidFill>
              <a:latin typeface="Calibri" panose="020F0502020204030204" pitchFamily="34" charset="0"/>
              <a:cs typeface="Calibri" panose="020F0502020204030204" pitchFamily="34" charset="0"/>
            </a:endParaRPr>
          </a:p>
          <a:p>
            <a:pPr marL="0" marR="0" lvl="0" indent="0" defTabSz="457200" eaLnBrk="1" fontAlgn="auto" latinLnBrk="0" hangingPunct="1">
              <a:lnSpc>
                <a:spcPct val="100000"/>
              </a:lnSpc>
              <a:buClrTx/>
              <a:buSzTx/>
              <a:buFontTx/>
              <a:buNone/>
              <a:tabLst/>
              <a:defRPr/>
            </a:pPr>
            <a:endParaRPr lang="nb-NO" sz="1100" dirty="0">
              <a:solidFill>
                <a:srgbClr val="000000"/>
              </a:solidFill>
              <a:latin typeface="Calibri" panose="020F0502020204030204" pitchFamily="34" charset="0"/>
              <a:cs typeface="Calibri" panose="020F0502020204030204" pitchFamily="34" charset="0"/>
            </a:endParaRPr>
          </a:p>
          <a:p>
            <a:pPr marL="0" marR="0" lvl="0" indent="0" defTabSz="457200" eaLnBrk="1" fontAlgn="auto" latinLnBrk="0" hangingPunct="1">
              <a:lnSpc>
                <a:spcPct val="100000"/>
              </a:lnSpc>
              <a:buClrTx/>
              <a:buSzTx/>
              <a:buFontTx/>
              <a:buNone/>
              <a:tabLst/>
              <a:defRPr/>
            </a:pPr>
            <a:r>
              <a:rPr lang="nb-NO" sz="1100" dirty="0">
                <a:solidFill>
                  <a:srgbClr val="000000"/>
                </a:solidFill>
                <a:latin typeface="Calibri" panose="020F0502020204030204" pitchFamily="34" charset="0"/>
                <a:cs typeface="Calibri" panose="020F0502020204030204" pitchFamily="34" charset="0"/>
                <a:hlinkClick r:id="rId3"/>
              </a:rPr>
              <a:t>Brosjyre om Lamictal.pdf (stolav.no)</a:t>
            </a:r>
            <a:r>
              <a:rPr lang="nb-NO" sz="1100" dirty="0">
                <a:solidFill>
                  <a:srgbClr val="000000"/>
                </a:solidFill>
                <a:latin typeface="Calibri" panose="020F0502020204030204" pitchFamily="34" charset="0"/>
                <a:cs typeface="Calibri" panose="020F0502020204030204" pitchFamily="34" charset="0"/>
              </a:rPr>
              <a:t> (</a:t>
            </a:r>
            <a:r>
              <a:rPr lang="nb-NO" sz="1100" dirty="0" err="1">
                <a:solidFill>
                  <a:srgbClr val="000000"/>
                </a:solidFill>
                <a:latin typeface="Calibri" panose="020F0502020204030204" pitchFamily="34" charset="0"/>
                <a:cs typeface="Calibri" panose="020F0502020204030204" pitchFamily="34" charset="0"/>
              </a:rPr>
              <a:t>https</a:t>
            </a:r>
            <a:r>
              <a:rPr lang="nb-NO" sz="1100" dirty="0">
                <a:solidFill>
                  <a:srgbClr val="000000"/>
                </a:solidFill>
                <a:latin typeface="Calibri" panose="020F0502020204030204" pitchFamily="34" charset="0"/>
                <a:cs typeface="Calibri" panose="020F0502020204030204" pitchFamily="34" charset="0"/>
              </a:rPr>
              <a:t>://</a:t>
            </a:r>
            <a:r>
              <a:rPr lang="nb-NO" sz="1100" dirty="0" err="1">
                <a:solidFill>
                  <a:srgbClr val="000000"/>
                </a:solidFill>
                <a:latin typeface="Calibri" panose="020F0502020204030204" pitchFamily="34" charset="0"/>
                <a:cs typeface="Calibri" panose="020F0502020204030204" pitchFamily="34" charset="0"/>
              </a:rPr>
              <a:t>stolav.no</a:t>
            </a:r>
            <a:r>
              <a:rPr lang="nb-NO" sz="1100" dirty="0">
                <a:solidFill>
                  <a:srgbClr val="000000"/>
                </a:solidFill>
                <a:latin typeface="Calibri" panose="020F0502020204030204" pitchFamily="34" charset="0"/>
                <a:cs typeface="Calibri" panose="020F0502020204030204" pitchFamily="34" charset="0"/>
              </a:rPr>
              <a:t>/</a:t>
            </a:r>
            <a:r>
              <a:rPr lang="nb-NO" sz="1100" dirty="0" err="1">
                <a:solidFill>
                  <a:srgbClr val="000000"/>
                </a:solidFill>
                <a:latin typeface="Calibri" panose="020F0502020204030204" pitchFamily="34" charset="0"/>
                <a:cs typeface="Calibri" panose="020F0502020204030204" pitchFamily="34" charset="0"/>
              </a:rPr>
              <a:t>Documents</a:t>
            </a:r>
            <a:r>
              <a:rPr lang="nb-NO" sz="1100" dirty="0">
                <a:solidFill>
                  <a:srgbClr val="000000"/>
                </a:solidFill>
                <a:latin typeface="Calibri" panose="020F0502020204030204" pitchFamily="34" charset="0"/>
                <a:cs typeface="Calibri" panose="020F0502020204030204" pitchFamily="34" charset="0"/>
              </a:rPr>
              <a:t>/Brosjyre%20om%20Lamictal.pdf). </a:t>
            </a:r>
          </a:p>
          <a:p>
            <a:pPr marL="0" marR="0" lvl="0" indent="0" defTabSz="457200" eaLnBrk="1" fontAlgn="auto" latinLnBrk="0" hangingPunct="1">
              <a:lnSpc>
                <a:spcPct val="100000"/>
              </a:lnSpc>
              <a:buClrTx/>
              <a:buSzTx/>
              <a:buFontTx/>
              <a:buNone/>
              <a:tabLst/>
              <a:defRPr/>
            </a:pPr>
            <a:endParaRPr lang="nb-NO" sz="1100" dirty="0">
              <a:solidFill>
                <a:srgbClr val="000000"/>
              </a:solidFill>
              <a:latin typeface="Calibri" panose="020F0502020204030204" pitchFamily="34" charset="0"/>
              <a:cs typeface="Calibri" panose="020F0502020204030204" pitchFamily="34" charset="0"/>
            </a:endParaRPr>
          </a:p>
          <a:p>
            <a:pPr marL="0" marR="0" lvl="0" indent="0" algn="l" defTabSz="457200" rtl="0" eaLnBrk="1" fontAlgn="auto" latinLnBrk="0" hangingPunct="1">
              <a:buClrTx/>
              <a:buSzTx/>
              <a:buFontTx/>
              <a:buNone/>
              <a:tabLst/>
              <a:defRPr/>
            </a:pPr>
            <a:r>
              <a:rPr lang="nb-NO" sz="1100" b="1" dirty="0">
                <a:latin typeface="+mn-lt"/>
                <a:cs typeface="Calibri" panose="020F0502020204030204" pitchFamily="34" charset="0"/>
              </a:rPr>
              <a:t>Tilleggsinformasjon fra «Bipolarveileder» 2024:</a:t>
            </a:r>
          </a:p>
          <a:p>
            <a:endParaRPr lang="nb-NO" sz="1100" u="sng" kern="100" dirty="0">
              <a:effectLst/>
              <a:latin typeface="+mn-lt"/>
              <a:ea typeface="Aptos" panose="020B0004020202020204" pitchFamily="34" charset="0"/>
              <a:cs typeface="Times New Roman" panose="02020603050405020304" pitchFamily="18" charset="0"/>
            </a:endParaRPr>
          </a:p>
          <a:p>
            <a:r>
              <a:rPr lang="nb-NO" sz="1100" b="1" u="sng" kern="100" dirty="0" err="1">
                <a:effectLst/>
                <a:latin typeface="+mn-lt"/>
                <a:ea typeface="Aptos" panose="020B0004020202020204" pitchFamily="34" charset="0"/>
                <a:cs typeface="Times New Roman" panose="02020603050405020304" pitchFamily="18" charset="0"/>
              </a:rPr>
              <a:t>Lamictal</a:t>
            </a:r>
            <a:r>
              <a:rPr lang="nb-NO" sz="1100" b="1" u="sng" kern="100" dirty="0">
                <a:effectLst/>
                <a:latin typeface="+mn-lt"/>
                <a:ea typeface="Aptos" panose="020B0004020202020204" pitchFamily="34" charset="0"/>
                <a:cs typeface="Times New Roman" panose="02020603050405020304" pitchFamily="18" charset="0"/>
              </a:rPr>
              <a:t>/</a:t>
            </a:r>
            <a:r>
              <a:rPr lang="nb-NO" sz="1100" b="1" u="sng" kern="100" dirty="0" err="1">
                <a:effectLst/>
                <a:latin typeface="+mn-lt"/>
                <a:ea typeface="Aptos" panose="020B0004020202020204" pitchFamily="34" charset="0"/>
                <a:cs typeface="Times New Roman" panose="02020603050405020304" pitchFamily="18" charset="0"/>
              </a:rPr>
              <a:t>Lamotrigin</a:t>
            </a:r>
            <a:r>
              <a:rPr lang="nb-NO" sz="1100" b="1" u="sng" kern="100" dirty="0">
                <a:effectLst/>
                <a:latin typeface="+mn-lt"/>
                <a:ea typeface="Aptos" panose="020B0004020202020204" pitchFamily="34" charset="0"/>
                <a:cs typeface="Times New Roman" panose="02020603050405020304" pitchFamily="18" charset="0"/>
              </a:rPr>
              <a:t>:</a:t>
            </a:r>
          </a:p>
          <a:p>
            <a:r>
              <a:rPr lang="nb-NO" sz="1100" kern="100" dirty="0">
                <a:effectLst/>
                <a:latin typeface="+mn-lt"/>
                <a:ea typeface="Aptos" panose="020B0004020202020204" pitchFamily="34" charset="0"/>
                <a:cs typeface="Times New Roman" panose="02020603050405020304" pitchFamily="18" charset="0"/>
              </a:rPr>
              <a:t>- Førstevalg ved forebygging av depressive faser ved bipolar type 2</a:t>
            </a:r>
          </a:p>
          <a:p>
            <a:endParaRPr lang="nb-NO" sz="1100" kern="100" dirty="0">
              <a:effectLst/>
              <a:latin typeface="+mn-lt"/>
              <a:ea typeface="Aptos" panose="020B0004020202020204" pitchFamily="34" charset="0"/>
              <a:cs typeface="Times New Roman" panose="02020603050405020304" pitchFamily="18" charset="0"/>
            </a:endParaRPr>
          </a:p>
          <a:p>
            <a:r>
              <a:rPr lang="nb-NO" sz="1100" u="sng" kern="100" dirty="0">
                <a:effectLst/>
                <a:latin typeface="+mn-lt"/>
                <a:ea typeface="Aptos" panose="020B0004020202020204" pitchFamily="34" charset="0"/>
                <a:cs typeface="Times New Roman" panose="02020603050405020304" pitchFamily="18" charset="0"/>
              </a:rPr>
              <a:t>Dosering: </a:t>
            </a:r>
          </a:p>
          <a:p>
            <a:r>
              <a:rPr lang="nb-NO" sz="1100" kern="100" dirty="0">
                <a:effectLst/>
                <a:latin typeface="+mn-lt"/>
                <a:ea typeface="Aptos" panose="020B0004020202020204" pitchFamily="34" charset="0"/>
                <a:cs typeface="Times New Roman" panose="02020603050405020304" pitchFamily="18" charset="0"/>
              </a:rPr>
              <a:t>Trappes opp fra 25 mg til 200 mg over 6 uker, med doseøkninger hver 14. dag </a:t>
            </a:r>
            <a:r>
              <a:rPr lang="nb-NO" sz="1100" kern="100" dirty="0" err="1">
                <a:effectLst/>
                <a:latin typeface="+mn-lt"/>
                <a:ea typeface="Aptos" panose="020B0004020202020204" pitchFamily="34" charset="0"/>
                <a:cs typeface="Times New Roman" panose="02020603050405020304" pitchFamily="18" charset="0"/>
              </a:rPr>
              <a:t>jmf</a:t>
            </a:r>
            <a:r>
              <a:rPr lang="nb-NO" sz="1100" kern="100" dirty="0">
                <a:effectLst/>
                <a:latin typeface="+mn-lt"/>
                <a:ea typeface="Aptos" panose="020B0004020202020204" pitchFamily="34" charset="0"/>
                <a:cs typeface="Times New Roman" panose="02020603050405020304" pitchFamily="18" charset="0"/>
              </a:rPr>
              <a:t> Felleskatalogen. Serumkonsentrasjon måles etter minst 1 uke med </a:t>
            </a:r>
            <a:r>
              <a:rPr lang="nb-NO" sz="1100" kern="100" dirty="0" err="1">
                <a:effectLst/>
                <a:latin typeface="+mn-lt"/>
                <a:ea typeface="Aptos" panose="020B0004020202020204" pitchFamily="34" charset="0"/>
                <a:cs typeface="Times New Roman" panose="02020603050405020304" pitchFamily="18" charset="0"/>
              </a:rPr>
              <a:t>lamotrigin</a:t>
            </a:r>
            <a:r>
              <a:rPr lang="nb-NO" sz="1100" kern="100" dirty="0">
                <a:effectLst/>
                <a:latin typeface="+mn-lt"/>
                <a:ea typeface="Aptos" panose="020B0004020202020204" pitchFamily="34" charset="0"/>
                <a:cs typeface="Times New Roman" panose="02020603050405020304" pitchFamily="18" charset="0"/>
              </a:rPr>
              <a:t> dose 200 mg. Ønsket nivå er mellom 15-25 </a:t>
            </a:r>
            <a:r>
              <a:rPr lang="nb-NO" sz="1100" kern="100" dirty="0" err="1">
                <a:effectLst/>
                <a:latin typeface="+mn-lt"/>
                <a:ea typeface="Aptos" panose="020B0004020202020204" pitchFamily="34" charset="0"/>
                <a:cs typeface="Times New Roman" panose="02020603050405020304" pitchFamily="18" charset="0"/>
              </a:rPr>
              <a:t>mikromol</a:t>
            </a:r>
            <a:r>
              <a:rPr lang="nb-NO" sz="1100" kern="100" dirty="0">
                <a:effectLst/>
                <a:latin typeface="+mn-lt"/>
                <a:ea typeface="Aptos" panose="020B0004020202020204" pitchFamily="34" charset="0"/>
                <a:cs typeface="Times New Roman" panose="02020603050405020304" pitchFamily="18" charset="0"/>
              </a:rPr>
              <a:t>/l. </a:t>
            </a:r>
          </a:p>
          <a:p>
            <a:endParaRPr lang="nb-NO" sz="1100" u="sng" kern="100" dirty="0">
              <a:effectLst/>
              <a:latin typeface="+mn-lt"/>
              <a:ea typeface="Aptos" panose="020B0004020202020204" pitchFamily="34" charset="0"/>
              <a:cs typeface="Times New Roman" panose="02020603050405020304" pitchFamily="18" charset="0"/>
            </a:endParaRPr>
          </a:p>
          <a:p>
            <a:r>
              <a:rPr lang="nb-NO" sz="1100" u="sng" kern="100" dirty="0">
                <a:effectLst/>
                <a:latin typeface="+mn-lt"/>
                <a:ea typeface="Aptos" panose="020B0004020202020204" pitchFamily="34" charset="0"/>
                <a:cs typeface="Times New Roman" panose="02020603050405020304" pitchFamily="18" charset="0"/>
              </a:rPr>
              <a:t>Spesielle hensyn:</a:t>
            </a:r>
          </a:p>
          <a:p>
            <a:r>
              <a:rPr lang="nb-NO" sz="1100" kern="100" dirty="0">
                <a:effectLst/>
                <a:latin typeface="+mn-lt"/>
                <a:ea typeface="Aptos" panose="020B0004020202020204" pitchFamily="34" charset="0"/>
                <a:cs typeface="Times New Roman" panose="02020603050405020304" pitchFamily="18" charset="0"/>
              </a:rPr>
              <a:t>Om pasienten bruker </a:t>
            </a:r>
            <a:r>
              <a:rPr lang="nb-NO" sz="1100" kern="100" dirty="0" err="1">
                <a:effectLst/>
                <a:latin typeface="+mn-lt"/>
                <a:ea typeface="Aptos" panose="020B0004020202020204" pitchFamily="34" charset="0"/>
                <a:cs typeface="Times New Roman" panose="02020603050405020304" pitchFamily="18" charset="0"/>
              </a:rPr>
              <a:t>kvetiapin</a:t>
            </a:r>
            <a:r>
              <a:rPr lang="nb-NO" sz="1100" kern="100" dirty="0">
                <a:effectLst/>
                <a:latin typeface="+mn-lt"/>
                <a:ea typeface="Aptos" panose="020B0004020202020204" pitchFamily="34" charset="0"/>
                <a:cs typeface="Times New Roman" panose="02020603050405020304" pitchFamily="18" charset="0"/>
              </a:rPr>
              <a:t> i tillegg, vil interaksjon med </a:t>
            </a:r>
            <a:r>
              <a:rPr lang="nb-NO" sz="1100" kern="100" dirty="0" err="1">
                <a:effectLst/>
                <a:latin typeface="+mn-lt"/>
                <a:ea typeface="Aptos" panose="020B0004020202020204" pitchFamily="34" charset="0"/>
                <a:cs typeface="Times New Roman" panose="02020603050405020304" pitchFamily="18" charset="0"/>
              </a:rPr>
              <a:t>lamotrigin</a:t>
            </a:r>
            <a:r>
              <a:rPr lang="nb-NO" sz="1100" kern="100" dirty="0">
                <a:effectLst/>
                <a:latin typeface="+mn-lt"/>
                <a:ea typeface="Aptos" panose="020B0004020202020204" pitchFamily="34" charset="0"/>
                <a:cs typeface="Times New Roman" panose="02020603050405020304" pitchFamily="18" charset="0"/>
              </a:rPr>
              <a:t> redusere konsentrasjon av </a:t>
            </a:r>
            <a:r>
              <a:rPr lang="nb-NO" sz="1100" kern="100" dirty="0" err="1">
                <a:effectLst/>
                <a:latin typeface="+mn-lt"/>
                <a:ea typeface="Aptos" panose="020B0004020202020204" pitchFamily="34" charset="0"/>
                <a:cs typeface="Times New Roman" panose="02020603050405020304" pitchFamily="18" charset="0"/>
              </a:rPr>
              <a:t>kvetiapin</a:t>
            </a:r>
            <a:r>
              <a:rPr lang="nb-NO" sz="1100" kern="100" dirty="0">
                <a:effectLst/>
                <a:latin typeface="+mn-lt"/>
                <a:ea typeface="Aptos" panose="020B0004020202020204" pitchFamily="34" charset="0"/>
                <a:cs typeface="Times New Roman" panose="02020603050405020304" pitchFamily="18" charset="0"/>
              </a:rPr>
              <a:t> med 20-60%. Ved samtidig bruk av </a:t>
            </a:r>
            <a:r>
              <a:rPr lang="nb-NO" sz="1100" kern="100" dirty="0" err="1">
                <a:effectLst/>
                <a:latin typeface="+mn-lt"/>
                <a:ea typeface="Aptos" panose="020B0004020202020204" pitchFamily="34" charset="0"/>
                <a:cs typeface="Times New Roman" panose="02020603050405020304" pitchFamily="18" charset="0"/>
              </a:rPr>
              <a:t>valproat</a:t>
            </a:r>
            <a:r>
              <a:rPr lang="nb-NO" sz="1100" kern="100" dirty="0">
                <a:effectLst/>
                <a:latin typeface="+mn-lt"/>
                <a:ea typeface="Aptos" panose="020B0004020202020204" pitchFamily="34" charset="0"/>
                <a:cs typeface="Times New Roman" panose="02020603050405020304" pitchFamily="18" charset="0"/>
              </a:rPr>
              <a:t> må doseringen av </a:t>
            </a:r>
            <a:r>
              <a:rPr lang="nb-NO" sz="1100" kern="100" dirty="0" err="1">
                <a:effectLst/>
                <a:latin typeface="+mn-lt"/>
                <a:ea typeface="Aptos" panose="020B0004020202020204" pitchFamily="34" charset="0"/>
                <a:cs typeface="Times New Roman" panose="02020603050405020304" pitchFamily="18" charset="0"/>
              </a:rPr>
              <a:t>lamotrigin</a:t>
            </a:r>
            <a:r>
              <a:rPr lang="nb-NO" sz="1100" kern="100" dirty="0">
                <a:effectLst/>
                <a:latin typeface="+mn-lt"/>
                <a:ea typeface="Aptos" panose="020B0004020202020204" pitchFamily="34" charset="0"/>
                <a:cs typeface="Times New Roman" panose="02020603050405020304" pitchFamily="18" charset="0"/>
              </a:rPr>
              <a:t> ca. halveres så lenge medisineringen med </a:t>
            </a:r>
            <a:r>
              <a:rPr lang="nb-NO" sz="1100" kern="100" dirty="0" err="1">
                <a:effectLst/>
                <a:latin typeface="+mn-lt"/>
                <a:ea typeface="Aptos" panose="020B0004020202020204" pitchFamily="34" charset="0"/>
                <a:cs typeface="Times New Roman" panose="02020603050405020304" pitchFamily="18" charset="0"/>
              </a:rPr>
              <a:t>valproat</a:t>
            </a:r>
            <a:r>
              <a:rPr lang="nb-NO" sz="1100" kern="100" dirty="0">
                <a:effectLst/>
                <a:latin typeface="+mn-lt"/>
                <a:ea typeface="Aptos" panose="020B0004020202020204" pitchFamily="34" charset="0"/>
                <a:cs typeface="Times New Roman" panose="02020603050405020304" pitchFamily="18" charset="0"/>
              </a:rPr>
              <a:t> varer. </a:t>
            </a:r>
          </a:p>
          <a:p>
            <a:r>
              <a:rPr lang="nb-NO" sz="1100" kern="100" dirty="0">
                <a:effectLst/>
                <a:latin typeface="+mn-lt"/>
                <a:ea typeface="Aptos" panose="020B0004020202020204" pitchFamily="34" charset="0"/>
                <a:cs typeface="Times New Roman" panose="02020603050405020304" pitchFamily="18" charset="0"/>
              </a:rPr>
              <a:t>Ved samtidig bruk av p-piller, omsettes </a:t>
            </a:r>
            <a:r>
              <a:rPr lang="nb-NO" sz="1100" kern="100" dirty="0" err="1">
                <a:effectLst/>
                <a:latin typeface="+mn-lt"/>
                <a:ea typeface="Aptos" panose="020B0004020202020204" pitchFamily="34" charset="0"/>
                <a:cs typeface="Times New Roman" panose="02020603050405020304" pitchFamily="18" charset="0"/>
              </a:rPr>
              <a:t>lamotrigin</a:t>
            </a:r>
            <a:r>
              <a:rPr lang="nb-NO" sz="1100" kern="100" dirty="0">
                <a:effectLst/>
                <a:latin typeface="+mn-lt"/>
                <a:ea typeface="Aptos" panose="020B0004020202020204" pitchFamily="34" charset="0"/>
                <a:cs typeface="Times New Roman" panose="02020603050405020304" pitchFamily="18" charset="0"/>
              </a:rPr>
              <a:t> raskere med behov for høyere dosering. </a:t>
            </a:r>
          </a:p>
          <a:p>
            <a:endParaRPr lang="nb-NO" sz="1100" u="sng" kern="100" dirty="0">
              <a:effectLst/>
              <a:latin typeface="+mn-lt"/>
              <a:ea typeface="Aptos" panose="020B0004020202020204" pitchFamily="34" charset="0"/>
              <a:cs typeface="Times New Roman" panose="02020603050405020304" pitchFamily="18" charset="0"/>
            </a:endParaRPr>
          </a:p>
          <a:p>
            <a:r>
              <a:rPr lang="nb-NO" sz="1100" u="sng" kern="100" dirty="0">
                <a:effectLst/>
                <a:latin typeface="+mn-lt"/>
                <a:ea typeface="Aptos" panose="020B0004020202020204" pitchFamily="34" charset="0"/>
                <a:cs typeface="Times New Roman" panose="02020603050405020304" pitchFamily="18" charset="0"/>
              </a:rPr>
              <a:t>Kunnskapsgrunnlag for depresjon bipolar type 1: </a:t>
            </a:r>
          </a:p>
          <a:p>
            <a:r>
              <a:rPr lang="nb-NO" sz="1100" kern="100" dirty="0">
                <a:effectLst/>
                <a:latin typeface="+mn-lt"/>
                <a:ea typeface="Aptos" panose="020B0004020202020204" pitchFamily="34" charset="0"/>
                <a:cs typeface="Times New Roman" panose="02020603050405020304" pitchFamily="18" charset="0"/>
              </a:rPr>
              <a:t>Anbefalingen er </a:t>
            </a:r>
            <a:r>
              <a:rPr lang="nb-NO" sz="1100" kern="100" dirty="0" err="1">
                <a:effectLst/>
                <a:latin typeface="+mn-lt"/>
                <a:ea typeface="Aptos" panose="020B0004020202020204" pitchFamily="34" charset="0"/>
                <a:cs typeface="Times New Roman" panose="02020603050405020304" pitchFamily="18" charset="0"/>
              </a:rPr>
              <a:t>lamotrigin</a:t>
            </a:r>
            <a:r>
              <a:rPr lang="nb-NO" sz="1100" kern="100" dirty="0">
                <a:effectLst/>
                <a:latin typeface="+mn-lt"/>
                <a:ea typeface="Aptos" panose="020B0004020202020204" pitchFamily="34" charset="0"/>
                <a:cs typeface="Times New Roman" panose="02020603050405020304" pitchFamily="18" charset="0"/>
              </a:rPr>
              <a:t> i kombinasjon med litium eller </a:t>
            </a:r>
            <a:r>
              <a:rPr lang="nb-NO" sz="1100" kern="100" dirty="0" err="1">
                <a:effectLst/>
                <a:latin typeface="+mn-lt"/>
                <a:ea typeface="Aptos" panose="020B0004020202020204" pitchFamily="34" charset="0"/>
                <a:cs typeface="Times New Roman" panose="02020603050405020304" pitchFamily="18" charset="0"/>
              </a:rPr>
              <a:t>kvetiapin</a:t>
            </a:r>
            <a:r>
              <a:rPr lang="nb-NO" sz="1100" kern="100" dirty="0">
                <a:effectLst/>
                <a:latin typeface="+mn-lt"/>
                <a:ea typeface="Aptos" panose="020B0004020202020204" pitchFamily="34" charset="0"/>
                <a:cs typeface="Times New Roman" panose="02020603050405020304" pitchFamily="18" charset="0"/>
              </a:rPr>
              <a:t> ved akutt bipolar depresjon type 1: Svak for </a:t>
            </a:r>
          </a:p>
          <a:p>
            <a:r>
              <a:rPr lang="nb-NO" sz="1100" kern="100" dirty="0">
                <a:effectLst/>
                <a:latin typeface="+mn-lt"/>
                <a:ea typeface="Aptos" panose="020B0004020202020204" pitchFamily="34" charset="0"/>
                <a:cs typeface="Times New Roman" panose="02020603050405020304" pitchFamily="18" charset="0"/>
              </a:rPr>
              <a:t>Som monoterapi for depressiv fase bipolar 1 er det manglende kunnskap.</a:t>
            </a:r>
          </a:p>
          <a:p>
            <a:endParaRPr lang="nb-NO" sz="1100" kern="100" dirty="0">
              <a:effectLst/>
              <a:latin typeface="+mn-lt"/>
              <a:ea typeface="Aptos" panose="020B0004020202020204" pitchFamily="34" charset="0"/>
              <a:cs typeface="Times New Roman" panose="02020603050405020304" pitchFamily="18" charset="0"/>
            </a:endParaRPr>
          </a:p>
          <a:p>
            <a:r>
              <a:rPr lang="nb-NO" sz="1100" u="sng" kern="100" dirty="0">
                <a:effectLst/>
                <a:latin typeface="+mn-lt"/>
                <a:ea typeface="Aptos" panose="020B0004020202020204" pitchFamily="34" charset="0"/>
                <a:cs typeface="Times New Roman" panose="02020603050405020304" pitchFamily="18" charset="0"/>
              </a:rPr>
              <a:t>Kunnskapsgrunnlag for f</a:t>
            </a:r>
            <a:r>
              <a:rPr lang="nb-NO" sz="1100" i="0" u="sng" kern="100" dirty="0">
                <a:effectLst/>
                <a:latin typeface="+mn-lt"/>
                <a:ea typeface="Aptos" panose="020B0004020202020204" pitchFamily="34" charset="0"/>
                <a:cs typeface="Times New Roman" panose="02020603050405020304" pitchFamily="18" charset="0"/>
              </a:rPr>
              <a:t>orebyggende behandling depresjon bipolar type 1 og type 2: </a:t>
            </a:r>
          </a:p>
          <a:p>
            <a:r>
              <a:rPr lang="nb-NO" sz="1100" i="0" kern="100" dirty="0">
                <a:effectLst/>
                <a:latin typeface="+mn-lt"/>
                <a:ea typeface="Aptos" panose="020B0004020202020204" pitchFamily="34" charset="0"/>
                <a:cs typeface="Times New Roman" panose="02020603050405020304" pitchFamily="18" charset="0"/>
              </a:rPr>
              <a:t>Sterk for</a:t>
            </a:r>
          </a:p>
          <a:p>
            <a:pPr marL="0" marR="0" lvl="0" indent="0" defTabSz="457200" eaLnBrk="1" fontAlgn="auto" latinLnBrk="0" hangingPunct="1">
              <a:lnSpc>
                <a:spcPct val="117999"/>
              </a:lnSpc>
              <a:spcBef>
                <a:spcPts val="0"/>
              </a:spcBef>
              <a:spcAft>
                <a:spcPts val="0"/>
              </a:spcAft>
              <a:buClrTx/>
              <a:buSzTx/>
              <a:buFontTx/>
              <a:buNone/>
              <a:tabLst/>
              <a:defRPr/>
            </a:pPr>
            <a:endParaRPr lang="nb-NO" sz="11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6199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nSpc>
                <a:spcPct val="100000"/>
              </a:lnSpc>
            </a:pPr>
            <a:r>
              <a:rPr lang="nb-NO" sz="1100" b="1" dirty="0">
                <a:solidFill>
                  <a:srgbClr val="000000"/>
                </a:solidFill>
                <a:latin typeface="Calibri" panose="020F0502020204030204" pitchFamily="34" charset="0"/>
                <a:cs typeface="Calibri" panose="020F0502020204030204" pitchFamily="34" charset="0"/>
              </a:rPr>
              <a:t>Tekst: </a:t>
            </a:r>
          </a:p>
          <a:p>
            <a:pPr>
              <a:lnSpc>
                <a:spcPct val="100000"/>
              </a:lnSpc>
            </a:pPr>
            <a:r>
              <a:rPr lang="nb-NO" sz="1100" b="0" u="sng" dirty="0" err="1">
                <a:solidFill>
                  <a:srgbClr val="000000"/>
                </a:solidFill>
                <a:latin typeface="Calibri" panose="020F0502020204030204" pitchFamily="34" charset="0"/>
                <a:cs typeface="Calibri" panose="020F0502020204030204" pitchFamily="34" charset="0"/>
              </a:rPr>
              <a:t>Valproat</a:t>
            </a:r>
            <a:r>
              <a:rPr lang="nb-NO" sz="1100" b="0" u="sng" dirty="0">
                <a:solidFill>
                  <a:srgbClr val="000000"/>
                </a:solidFill>
                <a:latin typeface="Calibri" panose="020F0502020204030204" pitchFamily="34" charset="0"/>
                <a:cs typeface="Calibri" panose="020F0502020204030204" pitchFamily="34" charset="0"/>
              </a:rPr>
              <a:t> (</a:t>
            </a:r>
            <a:r>
              <a:rPr lang="nb-NO" sz="1100" b="0" u="sng" dirty="0" err="1">
                <a:solidFill>
                  <a:srgbClr val="000000"/>
                </a:solidFill>
                <a:latin typeface="Calibri" panose="020F0502020204030204" pitchFamily="34" charset="0"/>
                <a:cs typeface="Calibri" panose="020F0502020204030204" pitchFamily="34" charset="0"/>
              </a:rPr>
              <a:t>Orfiril</a:t>
            </a:r>
            <a:r>
              <a:rPr lang="nb-NO" sz="1100" b="0" u="sng" dirty="0">
                <a:solidFill>
                  <a:srgbClr val="000000"/>
                </a:solidFill>
                <a:latin typeface="Calibri" panose="020F0502020204030204" pitchFamily="34" charset="0"/>
                <a:cs typeface="Calibri" panose="020F0502020204030204" pitchFamily="34" charset="0"/>
              </a:rPr>
              <a:t>):</a:t>
            </a:r>
          </a:p>
          <a:p>
            <a:pPr marL="171450" indent="-171450">
              <a:lnSpc>
                <a:spcPct val="100000"/>
              </a:lnSpc>
              <a:buFont typeface="Arial" panose="020B0604020202020204" pitchFamily="34" charset="0"/>
              <a:buChar char="•"/>
            </a:pPr>
            <a:r>
              <a:rPr lang="nb-NO" sz="1100" dirty="0">
                <a:solidFill>
                  <a:srgbClr val="000000"/>
                </a:solidFill>
                <a:latin typeface="Calibri" panose="020F0502020204030204" pitchFamily="34" charset="0"/>
                <a:cs typeface="Calibri" panose="020F0502020204030204" pitchFamily="34" charset="0"/>
              </a:rPr>
              <a:t>Opprinnelig utviklet mot epilepsi</a:t>
            </a:r>
          </a:p>
          <a:p>
            <a:pPr marL="171450" indent="-171450">
              <a:lnSpc>
                <a:spcPct val="100000"/>
              </a:lnSpc>
              <a:buFont typeface="Arial" panose="020B0604020202020204" pitchFamily="34" charset="0"/>
              <a:buChar char="•"/>
            </a:pPr>
            <a:r>
              <a:rPr lang="nb-NO" sz="1100" dirty="0">
                <a:solidFill>
                  <a:srgbClr val="000000"/>
                </a:solidFill>
                <a:latin typeface="Calibri" panose="020F0502020204030204" pitchFamily="34" charset="0"/>
                <a:cs typeface="Calibri" panose="020F0502020204030204" pitchFamily="34" charset="0"/>
              </a:rPr>
              <a:t>Til behandling av moderat til alvorlig manisk episode eller blandet episode</a:t>
            </a:r>
          </a:p>
          <a:p>
            <a:pPr marL="171450" indent="-171450">
              <a:lnSpc>
                <a:spcPct val="100000"/>
              </a:lnSpc>
              <a:buFont typeface="Arial" panose="020B0604020202020204" pitchFamily="34" charset="0"/>
              <a:buChar char="•"/>
            </a:pPr>
            <a:r>
              <a:rPr lang="nb-NO" sz="1100" dirty="0">
                <a:solidFill>
                  <a:srgbClr val="000000"/>
                </a:solidFill>
                <a:latin typeface="Calibri" panose="020F0502020204030204" pitchFamily="34" charset="0"/>
                <a:cs typeface="Calibri" panose="020F0502020204030204" pitchFamily="34" charset="0"/>
              </a:rPr>
              <a:t>Til forebygging av nye maniske episoder</a:t>
            </a:r>
          </a:p>
          <a:p>
            <a:pPr marL="171450" indent="-171450">
              <a:lnSpc>
                <a:spcPct val="100000"/>
              </a:lnSpc>
              <a:buFont typeface="Arial" panose="020B0604020202020204" pitchFamily="34" charset="0"/>
              <a:buChar char="•"/>
            </a:pPr>
            <a:r>
              <a:rPr lang="nb-NO" sz="1100" dirty="0">
                <a:solidFill>
                  <a:srgbClr val="000000"/>
                </a:solidFill>
                <a:latin typeface="Calibri" panose="020F0502020204030204" pitchFamily="34" charset="0"/>
                <a:cs typeface="Calibri" panose="020F0502020204030204" pitchFamily="34" charset="0"/>
              </a:rPr>
              <a:t>Ofte i kombinasjon med et antipsykotisk legemiddel </a:t>
            </a:r>
          </a:p>
          <a:p>
            <a:pPr marL="171450" indent="-171450">
              <a:lnSpc>
                <a:spcPct val="100000"/>
              </a:lnSpc>
              <a:buFont typeface="Arial" panose="020B0604020202020204" pitchFamily="34" charset="0"/>
              <a:buChar char="•"/>
            </a:pPr>
            <a:r>
              <a:rPr lang="nb-NO" sz="1100" dirty="0">
                <a:solidFill>
                  <a:srgbClr val="000000"/>
                </a:solidFill>
                <a:latin typeface="Calibri" panose="020F0502020204030204" pitchFamily="34" charset="0"/>
                <a:cs typeface="Calibri" panose="020F0502020204030204" pitchFamily="34" charset="0"/>
              </a:rPr>
              <a:t>Tabletter tas en time før mat, svelges hele med et glass vann.</a:t>
            </a:r>
            <a:r>
              <a:rPr lang="nb-NO" sz="1100" baseline="0" dirty="0">
                <a:solidFill>
                  <a:srgbClr val="000000"/>
                </a:solidFill>
                <a:latin typeface="Calibri" panose="020F0502020204030204" pitchFamily="34" charset="0"/>
                <a:cs typeface="Calibri" panose="020F0502020204030204" pitchFamily="34" charset="0"/>
              </a:rPr>
              <a:t> </a:t>
            </a:r>
            <a:r>
              <a:rPr lang="nb-NO" sz="1100" dirty="0">
                <a:solidFill>
                  <a:srgbClr val="000000"/>
                </a:solidFill>
                <a:latin typeface="Calibri" panose="020F0502020204030204" pitchFamily="34" charset="0"/>
                <a:cs typeface="Calibri" panose="020F0502020204030204" pitchFamily="34" charset="0"/>
              </a:rPr>
              <a:t>Granulat og kapsler tas med eller uten mat</a:t>
            </a:r>
          </a:p>
          <a:p>
            <a:pPr marL="171450" lvl="3" indent="-171450" algn="l" defTabSz="914400">
              <a:lnSpc>
                <a:spcPct val="100000"/>
              </a:lnSpc>
              <a:buFont typeface="Calibri" panose="020F0502020204030204" pitchFamily="34" charset="0"/>
              <a:buChar char="‒"/>
              <a:defRPr sz="3600">
                <a:solidFill>
                  <a:srgbClr val="FFFFFF"/>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Med mat kan plager fra magen reduseres</a:t>
            </a:r>
          </a:p>
          <a:p>
            <a:pPr marL="171450" indent="-171450" algn="l" defTabSz="914400">
              <a:lnSpc>
                <a:spcPct val="100000"/>
              </a:lnSpc>
              <a:buFont typeface="Arial" panose="020B0604020202020204" pitchFamily="34" charset="0"/>
              <a:buChar char="•"/>
              <a:defRPr sz="3600">
                <a:solidFill>
                  <a:srgbClr val="FFFFFF"/>
                </a:solidFill>
                <a:latin typeface="Calibri"/>
                <a:ea typeface="Calibri"/>
                <a:cs typeface="Calibri"/>
                <a:sym typeface="Calibri"/>
              </a:defRPr>
            </a:pPr>
            <a:r>
              <a:rPr lang="nb-NO" sz="1100" b="0" u="none" dirty="0">
                <a:solidFill>
                  <a:srgbClr val="000000"/>
                </a:solidFill>
                <a:latin typeface="Calibri" panose="020F0502020204030204" pitchFamily="34" charset="0"/>
                <a:cs typeface="Calibri" panose="020F0502020204030204" pitchFamily="34" charset="0"/>
              </a:rPr>
              <a:t>Kan gi fosterskade. Skal ikke brukes av kvinner i fertil alder</a:t>
            </a:r>
          </a:p>
          <a:p>
            <a:pPr marL="0" indent="0" algn="l" defTabSz="914400">
              <a:lnSpc>
                <a:spcPct val="100000"/>
              </a:lnSpc>
              <a:buFont typeface="Arial" panose="020B0604020202020204" pitchFamily="34" charset="0"/>
              <a:buNone/>
              <a:defRPr sz="3600">
                <a:solidFill>
                  <a:srgbClr val="FFFFFF"/>
                </a:solidFill>
                <a:latin typeface="Calibri"/>
                <a:ea typeface="Calibri"/>
                <a:cs typeface="Calibri"/>
                <a:sym typeface="Calibri"/>
              </a:defRPr>
            </a:pPr>
            <a:endParaRPr lang="nb-NO" sz="1100" b="0" u="none" dirty="0">
              <a:solidFill>
                <a:srgbClr val="000000"/>
              </a:solidFill>
              <a:latin typeface="Calibri" panose="020F0502020204030204" pitchFamily="34" charset="0"/>
              <a:cs typeface="Calibri" panose="020F0502020204030204" pitchFamily="34" charset="0"/>
            </a:endParaRPr>
          </a:p>
          <a:p>
            <a:pPr>
              <a:lnSpc>
                <a:spcPct val="100000"/>
              </a:lnSpc>
            </a:pPr>
            <a:r>
              <a:rPr lang="nb-NO" sz="1100" b="0" u="sng" dirty="0">
                <a:solidFill>
                  <a:srgbClr val="000000"/>
                </a:solidFill>
                <a:latin typeface="Calibri" panose="020F0502020204030204" pitchFamily="34" charset="0"/>
                <a:cs typeface="Calibri" panose="020F0502020204030204" pitchFamily="34" charset="0"/>
              </a:rPr>
              <a:t>Bivirkninger:</a:t>
            </a:r>
            <a:r>
              <a:rPr lang="nb-NO" sz="1100" b="0" u="sng" baseline="0" dirty="0">
                <a:solidFill>
                  <a:srgbClr val="000000"/>
                </a:solidFill>
                <a:latin typeface="Calibri" panose="020F0502020204030204" pitchFamily="34" charset="0"/>
                <a:cs typeface="Calibri" panose="020F0502020204030204" pitchFamily="34" charset="0"/>
              </a:rPr>
              <a:t> </a:t>
            </a:r>
          </a:p>
          <a:p>
            <a:pPr marL="171450" lvl="1" indent="-171450" algn="l" defTabSz="914400">
              <a:lnSpc>
                <a:spcPct val="100000"/>
              </a:lnSpc>
              <a:buFont typeface="Arial" panose="020B0604020202020204" pitchFamily="34" charset="0"/>
              <a:buChar char="•"/>
              <a:defRPr sz="3600">
                <a:solidFill>
                  <a:srgbClr val="000000"/>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Redusert appetitt, kvalme, diaré</a:t>
            </a:r>
          </a:p>
          <a:p>
            <a:pPr marL="171450" lvl="1" indent="-171450" algn="l" defTabSz="914400">
              <a:lnSpc>
                <a:spcPct val="100000"/>
              </a:lnSpc>
              <a:buFont typeface="Arial" panose="020B0604020202020204" pitchFamily="34" charset="0"/>
              <a:buChar char="•"/>
              <a:defRPr sz="3600">
                <a:solidFill>
                  <a:srgbClr val="000000"/>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Skjelvinger</a:t>
            </a:r>
          </a:p>
          <a:p>
            <a:pPr marL="171450" lvl="1" indent="-171450" algn="l" defTabSz="914400">
              <a:lnSpc>
                <a:spcPct val="100000"/>
              </a:lnSpc>
              <a:buFont typeface="Arial" panose="020B0604020202020204" pitchFamily="34" charset="0"/>
              <a:buChar char="•"/>
              <a:defRPr sz="3600">
                <a:solidFill>
                  <a:srgbClr val="000000"/>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Søvnighet, svimmelhet, hodepine</a:t>
            </a:r>
          </a:p>
          <a:p>
            <a:pPr marL="171450" lvl="1" indent="-171450" algn="l" defTabSz="914400">
              <a:lnSpc>
                <a:spcPct val="100000"/>
              </a:lnSpc>
              <a:buFont typeface="Arial" panose="020B0604020202020204" pitchFamily="34" charset="0"/>
              <a:buChar char="•"/>
              <a:defRPr sz="3600">
                <a:solidFill>
                  <a:srgbClr val="000000"/>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Håravfall/hår- og negleendringer</a:t>
            </a:r>
          </a:p>
          <a:p>
            <a:pPr marL="171450" lvl="1" indent="-171450" algn="l" defTabSz="914400">
              <a:lnSpc>
                <a:spcPct val="100000"/>
              </a:lnSpc>
              <a:buFont typeface="Arial" panose="020B0604020202020204" pitchFamily="34" charset="0"/>
              <a:buChar char="•"/>
              <a:defRPr sz="3600">
                <a:solidFill>
                  <a:srgbClr val="000000"/>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Vektøkning eller vektreduksjon</a:t>
            </a:r>
          </a:p>
          <a:p>
            <a:pPr marL="171450" lvl="1" indent="-171450" algn="l" defTabSz="914400">
              <a:lnSpc>
                <a:spcPct val="100000"/>
              </a:lnSpc>
              <a:buFont typeface="Arial" panose="020B0604020202020204" pitchFamily="34" charset="0"/>
              <a:buChar char="•"/>
              <a:defRPr sz="3600">
                <a:solidFill>
                  <a:srgbClr val="000000"/>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Blåmerker</a:t>
            </a:r>
          </a:p>
          <a:p>
            <a:pPr marL="171450" lvl="1" indent="-171450" algn="l" defTabSz="914400">
              <a:lnSpc>
                <a:spcPct val="100000"/>
              </a:lnSpc>
              <a:buFont typeface="Arial" panose="020B0604020202020204" pitchFamily="34" charset="0"/>
              <a:buChar char="•"/>
              <a:defRPr sz="3600">
                <a:solidFill>
                  <a:srgbClr val="000000"/>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Polycystisk </a:t>
            </a:r>
            <a:r>
              <a:rPr lang="nb-NO" sz="1100" dirty="0" err="1">
                <a:solidFill>
                  <a:srgbClr val="000000"/>
                </a:solidFill>
                <a:latin typeface="Calibri" panose="020F0502020204030204" pitchFamily="34" charset="0"/>
                <a:cs typeface="Calibri" panose="020F0502020204030204" pitchFamily="34" charset="0"/>
              </a:rPr>
              <a:t>ovariesyndrom</a:t>
            </a:r>
            <a:r>
              <a:rPr lang="nb-NO" sz="1100" dirty="0">
                <a:solidFill>
                  <a:srgbClr val="000000"/>
                </a:solidFill>
                <a:latin typeface="Calibri" panose="020F0502020204030204" pitchFamily="34" charset="0"/>
                <a:cs typeface="Calibri" panose="020F0502020204030204" pitchFamily="34" charset="0"/>
              </a:rPr>
              <a:t>:</a:t>
            </a:r>
            <a:r>
              <a:rPr lang="nb-NO" sz="1100" baseline="0" dirty="0">
                <a:solidFill>
                  <a:srgbClr val="000000"/>
                </a:solidFill>
                <a:latin typeface="Calibri" panose="020F0502020204030204" pitchFamily="34" charset="0"/>
                <a:cs typeface="Calibri" panose="020F0502020204030204" pitchFamily="34" charset="0"/>
              </a:rPr>
              <a:t> </a:t>
            </a:r>
            <a:r>
              <a:rPr lang="nb-NO" sz="1100" dirty="0">
                <a:solidFill>
                  <a:srgbClr val="000000"/>
                </a:solidFill>
                <a:latin typeface="Calibri" panose="020F0502020204030204" pitchFamily="34" charset="0"/>
                <a:cs typeface="Calibri" panose="020F0502020204030204" pitchFamily="34" charset="0"/>
              </a:rPr>
              <a:t>uregelmessig menstruasjon, økte mannlige kjønnshormoner</a:t>
            </a:r>
          </a:p>
          <a:p>
            <a:pPr marL="0" lvl="1" indent="0" algn="l" defTabSz="914400">
              <a:lnSpc>
                <a:spcPct val="100000"/>
              </a:lnSpc>
              <a:buFont typeface="Arial" panose="020B0604020202020204" pitchFamily="34" charset="0"/>
              <a:buNone/>
              <a:defRPr sz="3600">
                <a:solidFill>
                  <a:srgbClr val="000000"/>
                </a:solidFill>
                <a:latin typeface="Calibri"/>
                <a:ea typeface="Calibri"/>
                <a:cs typeface="Calibri"/>
                <a:sym typeface="Calibri"/>
              </a:defRPr>
            </a:pPr>
            <a:endParaRPr lang="nb-NO" sz="1100" b="1" baseline="0" dirty="0">
              <a:solidFill>
                <a:srgbClr val="000000"/>
              </a:solidFill>
              <a:latin typeface="Calibri" panose="020F0502020204030204" pitchFamily="34" charset="0"/>
              <a:cs typeface="Calibri" panose="020F0502020204030204" pitchFamily="34" charset="0"/>
            </a:endParaRPr>
          </a:p>
          <a:p>
            <a:pPr>
              <a:lnSpc>
                <a:spcPct val="100000"/>
              </a:lnSpc>
            </a:pPr>
            <a:r>
              <a:rPr lang="nb-NO" sz="1100" b="0" u="sng" baseline="0" dirty="0">
                <a:solidFill>
                  <a:srgbClr val="000000"/>
                </a:solidFill>
                <a:latin typeface="Calibri" panose="020F0502020204030204" pitchFamily="34" charset="0"/>
                <a:cs typeface="Calibri" panose="020F0502020204030204" pitchFamily="34" charset="0"/>
              </a:rPr>
              <a:t>Interaksjoner:</a:t>
            </a:r>
          </a:p>
          <a:p>
            <a:pPr marL="171450" indent="-171450">
              <a:lnSpc>
                <a:spcPct val="100000"/>
              </a:lnSpc>
              <a:buFont typeface="Arial" panose="020B0604020202020204" pitchFamily="34" charset="0"/>
              <a:buChar char="•"/>
            </a:pPr>
            <a:r>
              <a:rPr lang="nb-NO" sz="1100" dirty="0" err="1">
                <a:solidFill>
                  <a:srgbClr val="000000"/>
                </a:solidFill>
                <a:latin typeface="Calibri" panose="020F0502020204030204" pitchFamily="34" charset="0"/>
                <a:cs typeface="Calibri" panose="020F0502020204030204" pitchFamily="34" charset="0"/>
              </a:rPr>
              <a:t>Valproat</a:t>
            </a:r>
            <a:r>
              <a:rPr lang="nb-NO" sz="1100" dirty="0">
                <a:solidFill>
                  <a:srgbClr val="000000"/>
                </a:solidFill>
                <a:latin typeface="Calibri" panose="020F0502020204030204" pitchFamily="34" charset="0"/>
                <a:cs typeface="Calibri" panose="020F0502020204030204" pitchFamily="34" charset="0"/>
              </a:rPr>
              <a:t> (</a:t>
            </a:r>
            <a:r>
              <a:rPr lang="nb-NO" sz="1100" dirty="0" err="1">
                <a:solidFill>
                  <a:srgbClr val="000000"/>
                </a:solidFill>
                <a:latin typeface="Calibri" panose="020F0502020204030204" pitchFamily="34" charset="0"/>
                <a:cs typeface="Calibri" panose="020F0502020204030204" pitchFamily="34" charset="0"/>
              </a:rPr>
              <a:t>Orfiril</a:t>
            </a:r>
            <a:r>
              <a:rPr lang="nb-NO" sz="1100" dirty="0">
                <a:solidFill>
                  <a:srgbClr val="000000"/>
                </a:solidFill>
                <a:latin typeface="Calibri" panose="020F0502020204030204" pitchFamily="34" charset="0"/>
                <a:cs typeface="Calibri" panose="020F0502020204030204" pitchFamily="34" charset="0"/>
              </a:rPr>
              <a:t>) øker nivået av </a:t>
            </a:r>
            <a:r>
              <a:rPr lang="nb-NO" sz="1100" dirty="0" err="1">
                <a:solidFill>
                  <a:srgbClr val="000000"/>
                </a:solidFill>
                <a:latin typeface="Calibri" panose="020F0502020204030204" pitchFamily="34" charset="0"/>
                <a:cs typeface="Calibri" panose="020F0502020204030204" pitchFamily="34" charset="0"/>
              </a:rPr>
              <a:t>Lamictal</a:t>
            </a:r>
            <a:r>
              <a:rPr lang="nb-NO" sz="1100" dirty="0">
                <a:solidFill>
                  <a:srgbClr val="000000"/>
                </a:solidFill>
                <a:latin typeface="Calibri" panose="020F0502020204030204" pitchFamily="34" charset="0"/>
                <a:cs typeface="Calibri" panose="020F0502020204030204" pitchFamily="34" charset="0"/>
              </a:rPr>
              <a:t> 2-4 ganger</a:t>
            </a:r>
          </a:p>
          <a:p>
            <a:pPr marL="0" indent="0">
              <a:lnSpc>
                <a:spcPct val="100000"/>
              </a:lnSpc>
              <a:buFont typeface="Arial" panose="020B0604020202020204" pitchFamily="34" charset="0"/>
              <a:buNone/>
            </a:pPr>
            <a:endParaRPr lang="nb-NO" sz="1100" b="1" baseline="0" dirty="0">
              <a:solidFill>
                <a:srgbClr val="000000"/>
              </a:solidFill>
              <a:latin typeface="Calibri" panose="020F0502020204030204" pitchFamily="34" charset="0"/>
              <a:cs typeface="Calibri" panose="020F0502020204030204" pitchFamily="34" charset="0"/>
            </a:endParaRPr>
          </a:p>
          <a:p>
            <a:pPr>
              <a:lnSpc>
                <a:spcPct val="100000"/>
              </a:lnSpc>
            </a:pPr>
            <a:r>
              <a:rPr lang="nb-NO" sz="1100" b="0" u="sng" baseline="0" dirty="0">
                <a:solidFill>
                  <a:srgbClr val="000000"/>
                </a:solidFill>
                <a:latin typeface="Calibri" panose="020F0502020204030204" pitchFamily="34" charset="0"/>
                <a:cs typeface="Calibri" panose="020F0502020204030204" pitchFamily="34" charset="0"/>
              </a:rPr>
              <a:t>Oppfølging:</a:t>
            </a:r>
          </a:p>
          <a:p>
            <a:pPr marL="171450" indent="-171450" algn="l" defTabSz="914400">
              <a:lnSpc>
                <a:spcPct val="100000"/>
              </a:lnSpc>
              <a:buFont typeface="Arial" panose="020B0604020202020204" pitchFamily="34" charset="0"/>
              <a:buChar char="•"/>
              <a:defRPr sz="3600">
                <a:solidFill>
                  <a:srgbClr val="000000"/>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Kontrollere leververdier, prøver av bukspyttkjertelen og blodceller/blodplater, særlig i oppstartsfasen og ved eventuelt uvanlige symptomer som blødningstendens</a:t>
            </a:r>
          </a:p>
          <a:p>
            <a:pPr algn="l" defTabSz="914400">
              <a:lnSpc>
                <a:spcPct val="100000"/>
              </a:lnSpc>
              <a:defRPr sz="3600">
                <a:solidFill>
                  <a:srgbClr val="000000"/>
                </a:solidFill>
                <a:latin typeface="Calibri"/>
                <a:ea typeface="Calibri"/>
                <a:cs typeface="Calibri"/>
                <a:sym typeface="Calibri"/>
              </a:defRPr>
            </a:pPr>
            <a:endParaRPr lang="nb-NO" sz="1100" dirty="0">
              <a:solidFill>
                <a:srgbClr val="000000"/>
              </a:solidFill>
              <a:latin typeface="Calibri" panose="020F0502020204030204" pitchFamily="34" charset="0"/>
              <a:cs typeface="Calibri" panose="020F0502020204030204" pitchFamily="34" charset="0"/>
            </a:endParaRPr>
          </a:p>
          <a:p>
            <a:pPr>
              <a:lnSpc>
                <a:spcPct val="100000"/>
              </a:lnSpc>
            </a:pPr>
            <a:r>
              <a:rPr lang="nb-NO" sz="1100" dirty="0">
                <a:solidFill>
                  <a:srgbClr val="000000"/>
                </a:solidFill>
                <a:latin typeface="Calibri" panose="020F0502020204030204" pitchFamily="34" charset="0"/>
                <a:cs typeface="Calibri" panose="020F0502020204030204" pitchFamily="34" charset="0"/>
                <a:hlinkClick r:id="rId3"/>
              </a:rPr>
              <a:t>Brosjyre om Orfiril.pdf (stolav.no)</a:t>
            </a:r>
            <a:r>
              <a:rPr lang="nb-NO" sz="1100" dirty="0">
                <a:solidFill>
                  <a:srgbClr val="000000"/>
                </a:solidFill>
                <a:latin typeface="Calibri" panose="020F0502020204030204" pitchFamily="34" charset="0"/>
                <a:cs typeface="Calibri" panose="020F0502020204030204" pitchFamily="34" charset="0"/>
              </a:rPr>
              <a:t> (</a:t>
            </a:r>
            <a:r>
              <a:rPr lang="nb-NO" sz="1100" dirty="0" err="1">
                <a:solidFill>
                  <a:srgbClr val="000000"/>
                </a:solidFill>
                <a:latin typeface="Calibri" panose="020F0502020204030204" pitchFamily="34" charset="0"/>
                <a:cs typeface="Calibri" panose="020F0502020204030204" pitchFamily="34" charset="0"/>
              </a:rPr>
              <a:t>https</a:t>
            </a:r>
            <a:r>
              <a:rPr lang="nb-NO" sz="1100" dirty="0">
                <a:solidFill>
                  <a:srgbClr val="000000"/>
                </a:solidFill>
                <a:latin typeface="Calibri" panose="020F0502020204030204" pitchFamily="34" charset="0"/>
                <a:cs typeface="Calibri" panose="020F0502020204030204" pitchFamily="34" charset="0"/>
              </a:rPr>
              <a:t>://</a:t>
            </a:r>
            <a:r>
              <a:rPr lang="nb-NO" sz="1100" dirty="0" err="1">
                <a:solidFill>
                  <a:srgbClr val="000000"/>
                </a:solidFill>
                <a:latin typeface="Calibri" panose="020F0502020204030204" pitchFamily="34" charset="0"/>
                <a:cs typeface="Calibri" panose="020F0502020204030204" pitchFamily="34" charset="0"/>
              </a:rPr>
              <a:t>stolav.no</a:t>
            </a:r>
            <a:r>
              <a:rPr lang="nb-NO" sz="1100" dirty="0">
                <a:solidFill>
                  <a:srgbClr val="000000"/>
                </a:solidFill>
                <a:latin typeface="Calibri" panose="020F0502020204030204" pitchFamily="34" charset="0"/>
                <a:cs typeface="Calibri" panose="020F0502020204030204" pitchFamily="34" charset="0"/>
              </a:rPr>
              <a:t>/</a:t>
            </a:r>
            <a:r>
              <a:rPr lang="nb-NO" sz="1100" dirty="0" err="1">
                <a:solidFill>
                  <a:srgbClr val="000000"/>
                </a:solidFill>
                <a:latin typeface="Calibri" panose="020F0502020204030204" pitchFamily="34" charset="0"/>
                <a:cs typeface="Calibri" panose="020F0502020204030204" pitchFamily="34" charset="0"/>
              </a:rPr>
              <a:t>Documents</a:t>
            </a:r>
            <a:r>
              <a:rPr lang="nb-NO" sz="1100" dirty="0">
                <a:solidFill>
                  <a:srgbClr val="000000"/>
                </a:solidFill>
                <a:latin typeface="Calibri" panose="020F0502020204030204" pitchFamily="34" charset="0"/>
                <a:cs typeface="Calibri" panose="020F0502020204030204" pitchFamily="34" charset="0"/>
              </a:rPr>
              <a:t>/Brosjyre%20om%20Orfiril.pdf)</a:t>
            </a:r>
          </a:p>
          <a:p>
            <a:endParaRPr lang="nb-NO" sz="1100" dirty="0">
              <a:solidFill>
                <a:srgbClr val="000000"/>
              </a:solidFill>
              <a:latin typeface="Calibri" panose="020F0502020204030204" pitchFamily="34" charset="0"/>
              <a:cs typeface="Calibri" panose="020F0502020204030204" pitchFamily="34" charset="0"/>
            </a:endParaRPr>
          </a:p>
          <a:p>
            <a:endParaRPr lang="nb-NO" sz="11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80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nSpc>
                <a:spcPct val="100000"/>
              </a:lnSpc>
            </a:pPr>
            <a:r>
              <a:rPr lang="nb-NO" sz="1100" b="1" dirty="0">
                <a:solidFill>
                  <a:srgbClr val="000000"/>
                </a:solidFill>
                <a:latin typeface="Calibri" panose="020F0502020204030204" pitchFamily="34" charset="0"/>
                <a:cs typeface="Calibri" panose="020F0502020204030204" pitchFamily="34" charset="0"/>
              </a:rPr>
              <a:t>Tekst:</a:t>
            </a:r>
            <a:r>
              <a:rPr lang="nb-NO" sz="1100" b="1" baseline="0" dirty="0">
                <a:solidFill>
                  <a:srgbClr val="000000"/>
                </a:solidFill>
                <a:latin typeface="Calibri" panose="020F0502020204030204" pitchFamily="34" charset="0"/>
                <a:cs typeface="Calibri" panose="020F0502020204030204" pitchFamily="34" charset="0"/>
              </a:rPr>
              <a:t> </a:t>
            </a:r>
            <a:endParaRPr lang="nb-NO" sz="1100" b="1" dirty="0">
              <a:solidFill>
                <a:srgbClr val="000000"/>
              </a:solidFill>
              <a:latin typeface="Calibri" panose="020F0502020204030204" pitchFamily="34" charset="0"/>
              <a:cs typeface="Calibri" panose="020F0502020204030204" pitchFamily="34" charset="0"/>
            </a:endParaRPr>
          </a:p>
          <a:p>
            <a:pPr>
              <a:lnSpc>
                <a:spcPct val="100000"/>
              </a:lnSpc>
            </a:pPr>
            <a:r>
              <a:rPr lang="nb-NO" sz="1100" b="0" u="sng" dirty="0" err="1">
                <a:solidFill>
                  <a:srgbClr val="000000"/>
                </a:solidFill>
                <a:latin typeface="Calibri" panose="020F0502020204030204" pitchFamily="34" charset="0"/>
                <a:cs typeface="Calibri" panose="020F0502020204030204" pitchFamily="34" charset="0"/>
              </a:rPr>
              <a:t>Quetiapin</a:t>
            </a:r>
            <a:r>
              <a:rPr lang="nb-NO" sz="1100" b="0" u="sng" dirty="0">
                <a:solidFill>
                  <a:srgbClr val="000000"/>
                </a:solidFill>
                <a:latin typeface="Calibri" panose="020F0502020204030204" pitchFamily="34" charset="0"/>
                <a:cs typeface="Calibri" panose="020F0502020204030204" pitchFamily="34" charset="0"/>
              </a:rPr>
              <a:t>/</a:t>
            </a:r>
            <a:r>
              <a:rPr lang="nb-NO" sz="1100" b="0" u="sng" dirty="0" err="1">
                <a:solidFill>
                  <a:srgbClr val="000000"/>
                </a:solidFill>
                <a:latin typeface="Calibri" panose="020F0502020204030204" pitchFamily="34" charset="0"/>
                <a:cs typeface="Calibri" panose="020F0502020204030204" pitchFamily="34" charset="0"/>
              </a:rPr>
              <a:t>Kvetiapin</a:t>
            </a:r>
            <a:r>
              <a:rPr lang="nb-NO" sz="1100" b="0" u="sng" dirty="0">
                <a:solidFill>
                  <a:srgbClr val="000000"/>
                </a:solidFill>
                <a:latin typeface="Calibri" panose="020F0502020204030204" pitchFamily="34" charset="0"/>
                <a:cs typeface="Calibri" panose="020F0502020204030204" pitchFamily="34" charset="0"/>
              </a:rPr>
              <a:t> (</a:t>
            </a:r>
            <a:r>
              <a:rPr lang="nb-NO" sz="1100" b="0" u="sng" dirty="0" err="1">
                <a:solidFill>
                  <a:srgbClr val="000000"/>
                </a:solidFill>
                <a:latin typeface="Calibri" panose="020F0502020204030204" pitchFamily="34" charset="0"/>
                <a:cs typeface="Calibri" panose="020F0502020204030204" pitchFamily="34" charset="0"/>
              </a:rPr>
              <a:t>Seroquel</a:t>
            </a:r>
            <a:r>
              <a:rPr lang="nb-NO" sz="1100" b="0" u="sng" dirty="0">
                <a:solidFill>
                  <a:srgbClr val="000000"/>
                </a:solidFill>
                <a:latin typeface="Calibri" panose="020F0502020204030204" pitchFamily="34" charset="0"/>
                <a:cs typeface="Calibri" panose="020F0502020204030204" pitchFamily="34" charset="0"/>
              </a:rPr>
              <a:t>):</a:t>
            </a:r>
          </a:p>
          <a:p>
            <a:pPr marL="171450" indent="-171450" defTabSz="859536">
              <a:lnSpc>
                <a:spcPct val="100000"/>
              </a:lnSpc>
              <a:buFont typeface="Arial" panose="020B0604020202020204" pitchFamily="34" charset="0"/>
              <a:buChar char="•"/>
              <a:defRPr sz="3384"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Opprinnelig utviklet mot psykose</a:t>
            </a:r>
          </a:p>
          <a:p>
            <a:pPr marL="171450" indent="-171450" defTabSz="859536">
              <a:lnSpc>
                <a:spcPct val="100000"/>
              </a:lnSpc>
              <a:buFont typeface="Arial" panose="020B0604020202020204" pitchFamily="34" charset="0"/>
              <a:buChar char="•"/>
              <a:defRPr sz="3384"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Til behandling av moderat til alvorlig manisk episode uten/med psykose</a:t>
            </a:r>
          </a:p>
          <a:p>
            <a:pPr marL="171450" indent="-171450" defTabSz="859536">
              <a:lnSpc>
                <a:spcPct val="100000"/>
              </a:lnSpc>
              <a:buFont typeface="Arial" panose="020B0604020202020204" pitchFamily="34" charset="0"/>
              <a:buChar char="•"/>
              <a:defRPr sz="3384"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Til behandling av depressiv episode</a:t>
            </a:r>
          </a:p>
          <a:p>
            <a:pPr marL="171450" indent="-171450" defTabSz="859536">
              <a:lnSpc>
                <a:spcPct val="100000"/>
              </a:lnSpc>
              <a:buFont typeface="Arial" panose="020B0604020202020204" pitchFamily="34" charset="0"/>
              <a:buChar char="•"/>
              <a:defRPr sz="3384"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Til forebygging av ny depressiv eller hypoman/manisk episode</a:t>
            </a:r>
          </a:p>
          <a:p>
            <a:pPr marL="171450" indent="-171450" defTabSz="859536">
              <a:lnSpc>
                <a:spcPct val="100000"/>
              </a:lnSpc>
              <a:buFont typeface="Arial" panose="020B0604020202020204" pitchFamily="34" charset="0"/>
              <a:buChar char="•"/>
              <a:defRPr sz="3384"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Kan gis som tilleggsbehandling til andre stemningsstabiliserende medikamenter, eller som eneste medikasjon for å dempe angst/uro, eller bedre søvn i nedstemte eller oppstemte faser</a:t>
            </a:r>
          </a:p>
          <a:p>
            <a:pPr marL="171450" indent="-171450" defTabSz="859536">
              <a:lnSpc>
                <a:spcPct val="100000"/>
              </a:lnSpc>
              <a:buFont typeface="Arial" panose="020B0604020202020204" pitchFamily="34" charset="0"/>
              <a:buChar char="•"/>
              <a:defRPr sz="3384"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Depottablett har et forsinket opptak slik at man kan dosere en gang om dagen i stedet for to eller tre. Kan redusere uønsket trøtthet/sløvhet og svimmelhet</a:t>
            </a:r>
          </a:p>
          <a:p>
            <a:pPr marL="0" indent="0" defTabSz="859536">
              <a:lnSpc>
                <a:spcPct val="100000"/>
              </a:lnSpc>
              <a:buFont typeface="Arial" panose="020B0604020202020204" pitchFamily="34" charset="0"/>
              <a:buNone/>
              <a:defRPr sz="3384" b="0">
                <a:latin typeface="Calibri"/>
                <a:ea typeface="Calibri"/>
                <a:cs typeface="Calibri"/>
                <a:sym typeface="Calibri"/>
              </a:defRPr>
            </a:pPr>
            <a:endParaRPr lang="nb-NO" sz="1100" b="0" dirty="0">
              <a:solidFill>
                <a:srgbClr val="000000"/>
              </a:solidFill>
              <a:latin typeface="Calibri" panose="020F0502020204030204" pitchFamily="34" charset="0"/>
              <a:cs typeface="Calibri" panose="020F0502020204030204" pitchFamily="34" charset="0"/>
            </a:endParaRPr>
          </a:p>
          <a:p>
            <a:pPr>
              <a:lnSpc>
                <a:spcPct val="100000"/>
              </a:lnSpc>
            </a:pPr>
            <a:r>
              <a:rPr lang="nb-NO" sz="1100" b="0" u="sng" dirty="0">
                <a:solidFill>
                  <a:srgbClr val="000000"/>
                </a:solidFill>
                <a:latin typeface="Calibri" panose="020F0502020204030204" pitchFamily="34" charset="0"/>
                <a:cs typeface="Calibri" panose="020F0502020204030204" pitchFamily="34" charset="0"/>
              </a:rPr>
              <a:t>Bivirkninger:</a:t>
            </a:r>
          </a:p>
          <a:p>
            <a:pPr marL="171450" lvl="0" indent="-171450" algn="l" defTabSz="914400">
              <a:lnSpc>
                <a:spcPct val="100000"/>
              </a:lnSpc>
              <a:buFont typeface="Arial" panose="020B0604020202020204" pitchFamily="34" charset="0"/>
              <a:buChar char="•"/>
              <a:defRPr sz="3600">
                <a:solidFill>
                  <a:srgbClr val="FFFFFF"/>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Søvnighet, tretthet, svimmelhet, </a:t>
            </a:r>
            <a:r>
              <a:rPr lang="nb-NO" sz="1100" dirty="0" err="1">
                <a:solidFill>
                  <a:srgbClr val="000000"/>
                </a:solidFill>
                <a:latin typeface="Calibri" panose="020F0502020204030204" pitchFamily="34" charset="0"/>
                <a:cs typeface="Calibri" panose="020F0502020204030204" pitchFamily="34" charset="0"/>
              </a:rPr>
              <a:t>hangover</a:t>
            </a:r>
            <a:endParaRPr lang="nb-NO" sz="1100" dirty="0">
              <a:solidFill>
                <a:srgbClr val="000000"/>
              </a:solidFill>
              <a:latin typeface="Calibri" panose="020F0502020204030204" pitchFamily="34" charset="0"/>
              <a:cs typeface="Calibri" panose="020F0502020204030204" pitchFamily="34" charset="0"/>
            </a:endParaRPr>
          </a:p>
          <a:p>
            <a:pPr marL="171450" lvl="1" indent="-171450" algn="l" defTabSz="914400">
              <a:lnSpc>
                <a:spcPct val="100000"/>
              </a:lnSpc>
              <a:buFont typeface="Arial" panose="020B0604020202020204" pitchFamily="34" charset="0"/>
              <a:buChar char="•"/>
              <a:defRPr sz="3600">
                <a:solidFill>
                  <a:srgbClr val="FFFFFF"/>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Vektoppgang hos noen, men ikke alle</a:t>
            </a:r>
          </a:p>
          <a:p>
            <a:pPr marL="171450" lvl="0" indent="-171450" algn="l" defTabSz="914400">
              <a:lnSpc>
                <a:spcPct val="100000"/>
              </a:lnSpc>
              <a:buFont typeface="Arial" panose="020B0604020202020204" pitchFamily="34" charset="0"/>
              <a:buChar char="•"/>
              <a:defRPr sz="3600">
                <a:solidFill>
                  <a:srgbClr val="FFFFFF"/>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sym typeface="Calibri"/>
              </a:rPr>
              <a:t>Påvirkning av kolesterol og blodsukker</a:t>
            </a:r>
            <a:endParaRPr lang="nb-NO" sz="1100" dirty="0">
              <a:solidFill>
                <a:srgbClr val="000000"/>
              </a:solidFill>
              <a:latin typeface="Calibri" panose="020F0502020204030204" pitchFamily="34" charset="0"/>
              <a:cs typeface="Calibri" panose="020F0502020204030204" pitchFamily="34" charset="0"/>
            </a:endParaRPr>
          </a:p>
          <a:p>
            <a:pPr marL="171450" lvl="1" indent="-171450" algn="l" defTabSz="914400">
              <a:lnSpc>
                <a:spcPct val="100000"/>
              </a:lnSpc>
              <a:buFont typeface="Arial" panose="020B0604020202020204" pitchFamily="34" charset="0"/>
              <a:buChar char="•"/>
              <a:defRPr sz="3600">
                <a:solidFill>
                  <a:srgbClr val="FFFFFF"/>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Munntørrhet</a:t>
            </a:r>
          </a:p>
          <a:p>
            <a:pPr marL="171450" lvl="1" indent="-171450" algn="l" defTabSz="914400">
              <a:lnSpc>
                <a:spcPct val="100000"/>
              </a:lnSpc>
              <a:buFont typeface="Arial" panose="020B0604020202020204" pitchFamily="34" charset="0"/>
              <a:buChar char="•"/>
              <a:defRPr sz="3600">
                <a:solidFill>
                  <a:srgbClr val="FFFFFF"/>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Hodepine</a:t>
            </a:r>
          </a:p>
          <a:p>
            <a:pPr marL="171450" lvl="1" indent="-171450" algn="l" defTabSz="914400">
              <a:lnSpc>
                <a:spcPct val="100000"/>
              </a:lnSpc>
              <a:buFont typeface="Arial" panose="020B0604020202020204" pitchFamily="34" charset="0"/>
              <a:buChar char="•"/>
              <a:defRPr sz="3600">
                <a:solidFill>
                  <a:srgbClr val="FFFFFF"/>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Kvalme</a:t>
            </a:r>
            <a:r>
              <a:rPr lang="nb-NO" sz="1100" baseline="0" dirty="0">
                <a:solidFill>
                  <a:srgbClr val="000000"/>
                </a:solidFill>
                <a:latin typeface="Calibri" panose="020F0502020204030204" pitchFamily="34" charset="0"/>
                <a:cs typeface="Calibri" panose="020F0502020204030204" pitchFamily="34" charset="0"/>
              </a:rPr>
              <a:t> og</a:t>
            </a:r>
            <a:r>
              <a:rPr lang="nb-NO" sz="1100" dirty="0">
                <a:solidFill>
                  <a:srgbClr val="000000"/>
                </a:solidFill>
                <a:latin typeface="Calibri" panose="020F0502020204030204" pitchFamily="34" charset="0"/>
                <a:cs typeface="Calibri" panose="020F0502020204030204" pitchFamily="34" charset="0"/>
              </a:rPr>
              <a:t> treg mage</a:t>
            </a:r>
          </a:p>
          <a:p>
            <a:pPr>
              <a:lnSpc>
                <a:spcPct val="100000"/>
              </a:lnSpc>
            </a:pPr>
            <a:endParaRPr lang="nb-NO" sz="1100" b="1" dirty="0">
              <a:solidFill>
                <a:srgbClr val="000000"/>
              </a:solidFill>
              <a:latin typeface="Calibri" panose="020F0502020204030204" pitchFamily="34" charset="0"/>
              <a:cs typeface="Calibri" panose="020F0502020204030204" pitchFamily="34" charset="0"/>
            </a:endParaRPr>
          </a:p>
          <a:p>
            <a:pPr marL="0" marR="0" lvl="0" indent="0" defTabSz="457200" eaLnBrk="1" fontAlgn="auto" latinLnBrk="0" hangingPunct="1">
              <a:lnSpc>
                <a:spcPct val="100000"/>
              </a:lnSpc>
              <a:buClrTx/>
              <a:buSzTx/>
              <a:buFontTx/>
              <a:buNone/>
              <a:tabLst/>
              <a:defRPr/>
            </a:pPr>
            <a:r>
              <a:rPr lang="nn-NO" sz="1100" dirty="0">
                <a:solidFill>
                  <a:srgbClr val="000000"/>
                </a:solidFill>
                <a:latin typeface="Calibri" panose="020F0502020204030204" pitchFamily="34" charset="0"/>
                <a:cs typeface="Calibri" panose="020F0502020204030204" pitchFamily="34" charset="0"/>
                <a:hlinkClick r:id="rId3"/>
              </a:rPr>
              <a:t>Brosjyre om Kvetiapin (003).pdf (stolav.no)</a:t>
            </a:r>
            <a:r>
              <a:rPr lang="nn-NO" sz="1100" dirty="0">
                <a:solidFill>
                  <a:srgbClr val="000000"/>
                </a:solidFill>
                <a:latin typeface="Calibri" panose="020F0502020204030204" pitchFamily="34" charset="0"/>
                <a:cs typeface="Calibri" panose="020F0502020204030204" pitchFamily="34" charset="0"/>
              </a:rPr>
              <a:t> (</a:t>
            </a:r>
            <a:r>
              <a:rPr lang="nn-NO" sz="1100" dirty="0" err="1">
                <a:solidFill>
                  <a:srgbClr val="000000"/>
                </a:solidFill>
                <a:latin typeface="Calibri" panose="020F0502020204030204" pitchFamily="34" charset="0"/>
                <a:cs typeface="Calibri" panose="020F0502020204030204" pitchFamily="34" charset="0"/>
              </a:rPr>
              <a:t>https</a:t>
            </a:r>
            <a:r>
              <a:rPr lang="nn-NO" sz="1100" dirty="0">
                <a:solidFill>
                  <a:srgbClr val="000000"/>
                </a:solidFill>
                <a:latin typeface="Calibri" panose="020F0502020204030204" pitchFamily="34" charset="0"/>
                <a:cs typeface="Calibri" panose="020F0502020204030204" pitchFamily="34" charset="0"/>
              </a:rPr>
              <a:t>://</a:t>
            </a:r>
            <a:r>
              <a:rPr lang="nn-NO" sz="1100" dirty="0" err="1">
                <a:solidFill>
                  <a:srgbClr val="000000"/>
                </a:solidFill>
                <a:latin typeface="Calibri" panose="020F0502020204030204" pitchFamily="34" charset="0"/>
                <a:cs typeface="Calibri" panose="020F0502020204030204" pitchFamily="34" charset="0"/>
              </a:rPr>
              <a:t>stolav.no</a:t>
            </a:r>
            <a:r>
              <a:rPr lang="nn-NO" sz="1100" dirty="0">
                <a:solidFill>
                  <a:srgbClr val="000000"/>
                </a:solidFill>
                <a:latin typeface="Calibri" panose="020F0502020204030204" pitchFamily="34" charset="0"/>
                <a:cs typeface="Calibri" panose="020F0502020204030204" pitchFamily="34" charset="0"/>
              </a:rPr>
              <a:t>/</a:t>
            </a:r>
            <a:r>
              <a:rPr lang="nn-NO" sz="1100" dirty="0" err="1">
                <a:solidFill>
                  <a:srgbClr val="000000"/>
                </a:solidFill>
                <a:latin typeface="Calibri" panose="020F0502020204030204" pitchFamily="34" charset="0"/>
                <a:cs typeface="Calibri" panose="020F0502020204030204" pitchFamily="34" charset="0"/>
              </a:rPr>
              <a:t>Documents</a:t>
            </a:r>
            <a:r>
              <a:rPr lang="nn-NO" sz="1100" dirty="0">
                <a:solidFill>
                  <a:srgbClr val="000000"/>
                </a:solidFill>
                <a:latin typeface="Calibri" panose="020F0502020204030204" pitchFamily="34" charset="0"/>
                <a:cs typeface="Calibri" panose="020F0502020204030204" pitchFamily="34" charset="0"/>
              </a:rPr>
              <a:t>/Brosjyre%20om%20Kvetiapin%20(003).pdf)</a:t>
            </a:r>
          </a:p>
          <a:p>
            <a:endParaRPr lang="nb-NO" sz="11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7918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nSpc>
                <a:spcPct val="100000"/>
              </a:lnSpc>
            </a:pPr>
            <a:r>
              <a:rPr lang="nb-NO" sz="1100" b="1" dirty="0">
                <a:solidFill>
                  <a:srgbClr val="000000"/>
                </a:solidFill>
                <a:latin typeface="Calibri" panose="020F0502020204030204" pitchFamily="34" charset="0"/>
                <a:cs typeface="Calibri" panose="020F0502020204030204" pitchFamily="34" charset="0"/>
              </a:rPr>
              <a:t>Tekst:</a:t>
            </a:r>
          </a:p>
          <a:p>
            <a:pPr marL="0" marR="0" lvl="0" indent="0" algn="l" defTabSz="457200" eaLnBrk="1" fontAlgn="auto" latinLnBrk="0" hangingPunct="1">
              <a:lnSpc>
                <a:spcPct val="100000"/>
              </a:lnSpc>
              <a:buClrTx/>
              <a:buSzTx/>
              <a:buFontTx/>
              <a:buNone/>
              <a:tabLst/>
              <a:defRPr/>
            </a:pPr>
            <a:r>
              <a:rPr lang="nb-NO" sz="1100" b="0" u="sng" dirty="0" err="1">
                <a:solidFill>
                  <a:srgbClr val="000000"/>
                </a:solidFill>
                <a:latin typeface="Calibri" panose="020F0502020204030204" pitchFamily="34" charset="0"/>
                <a:cs typeface="Calibri" panose="020F0502020204030204" pitchFamily="34" charset="0"/>
              </a:rPr>
              <a:t>Olanzapine</a:t>
            </a:r>
            <a:r>
              <a:rPr lang="nb-NO" sz="1100" b="0" u="sng" dirty="0">
                <a:solidFill>
                  <a:srgbClr val="000000"/>
                </a:solidFill>
                <a:latin typeface="Calibri" panose="020F0502020204030204" pitchFamily="34" charset="0"/>
                <a:cs typeface="Calibri" panose="020F0502020204030204" pitchFamily="34" charset="0"/>
              </a:rPr>
              <a:t> (</a:t>
            </a:r>
            <a:r>
              <a:rPr lang="nb-NO" sz="1100" b="0" u="sng" dirty="0" err="1">
                <a:solidFill>
                  <a:srgbClr val="000000"/>
                </a:solidFill>
                <a:latin typeface="Calibri" panose="020F0502020204030204" pitchFamily="34" charset="0"/>
                <a:cs typeface="Calibri" panose="020F0502020204030204" pitchFamily="34" charset="0"/>
              </a:rPr>
              <a:t>Zyprexa</a:t>
            </a:r>
            <a:r>
              <a:rPr lang="nb-NO" sz="1100" b="0" u="sng" dirty="0">
                <a:solidFill>
                  <a:srgbClr val="000000"/>
                </a:solidFill>
                <a:latin typeface="Calibri" panose="020F0502020204030204" pitchFamily="34" charset="0"/>
                <a:cs typeface="Calibri" panose="020F0502020204030204" pitchFamily="34" charset="0"/>
              </a:rPr>
              <a:t>):</a:t>
            </a:r>
          </a:p>
          <a:p>
            <a:pPr marL="171450" indent="-171450" algn="l" defTabSz="914400">
              <a:lnSpc>
                <a:spcPct val="100000"/>
              </a:lnSpc>
              <a:buFont typeface="Arial" panose="020B0604020202020204" pitchFamily="34" charset="0"/>
              <a:buChar char="•"/>
              <a:defRPr sz="3400">
                <a:solidFill>
                  <a:srgbClr val="FFFFFF"/>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Opprinnelig utviklet mot psykose</a:t>
            </a:r>
          </a:p>
          <a:p>
            <a:pPr marL="171450" indent="-171450" algn="l" defTabSz="914400">
              <a:lnSpc>
                <a:spcPct val="100000"/>
              </a:lnSpc>
              <a:buFont typeface="Arial" panose="020B0604020202020204" pitchFamily="34" charset="0"/>
              <a:buChar char="•"/>
              <a:defRPr sz="3400">
                <a:solidFill>
                  <a:srgbClr val="FFFFFF"/>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Blir regnet som ett av de mest effektive medikamentene ved mani. Psykotiske og maniske symptomer kan bedres i løpet av en uke, men full effekt tar gjerne flere uker</a:t>
            </a:r>
          </a:p>
          <a:p>
            <a:pPr marL="171450" indent="-171450" algn="l" defTabSz="914400">
              <a:lnSpc>
                <a:spcPct val="100000"/>
              </a:lnSpc>
              <a:buFont typeface="Arial" panose="020B0604020202020204" pitchFamily="34" charset="0"/>
              <a:buChar char="•"/>
              <a:defRPr sz="3400">
                <a:solidFill>
                  <a:srgbClr val="FFFFFF"/>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Akutt behandling og forebygging av blandet episode, mani og psykose</a:t>
            </a:r>
          </a:p>
          <a:p>
            <a:pPr marL="171450" indent="-171450" algn="l" defTabSz="914400">
              <a:lnSpc>
                <a:spcPct val="100000"/>
              </a:lnSpc>
              <a:buFont typeface="Arial" panose="020B0604020202020204" pitchFamily="34" charset="0"/>
              <a:buChar char="•"/>
              <a:defRPr sz="3400">
                <a:solidFill>
                  <a:srgbClr val="FFFFFF"/>
                </a:solidFill>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Kan brukes i kombinasjon med andre medisiner for bipolar lidelse</a:t>
            </a:r>
            <a:endParaRPr lang="nb-NO" sz="1100" b="0" dirty="0">
              <a:solidFill>
                <a:srgbClr val="000000"/>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buClrTx/>
              <a:buSzTx/>
              <a:buFontTx/>
              <a:buNone/>
              <a:tabLst/>
              <a:defRPr/>
            </a:pPr>
            <a:r>
              <a:rPr kumimoji="0" lang="nb-NO" sz="1100" b="0" i="0" u="sng"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Bivirkninger:</a:t>
            </a:r>
          </a:p>
          <a:p>
            <a:pPr marL="171450" lvl="0" indent="-171450" algn="l" defTabSz="914400">
              <a:lnSpc>
                <a:spcPct val="100000"/>
              </a:lnSpc>
              <a:buFont typeface="Arial" panose="020B0604020202020204" pitchFamily="34" charset="0"/>
              <a:buChar char="•"/>
              <a:defRPr sz="3600">
                <a:solidFill>
                  <a:srgbClr val="000000"/>
                </a:solidFill>
                <a:latin typeface="Cambria"/>
                <a:ea typeface="Cambria"/>
                <a:cs typeface="Cambria"/>
                <a:sym typeface="Cambria"/>
              </a:defRPr>
            </a:pPr>
            <a:r>
              <a:rPr lang="nb-NO" sz="1100" dirty="0">
                <a:solidFill>
                  <a:srgbClr val="000000"/>
                </a:solidFill>
                <a:latin typeface="Calibri" panose="020F0502020204030204" pitchFamily="34" charset="0"/>
                <a:cs typeface="Calibri" panose="020F0502020204030204" pitchFamily="34" charset="0"/>
              </a:rPr>
              <a:t>Lavt blodtrykk/svimmelhet og søvnighet</a:t>
            </a:r>
          </a:p>
          <a:p>
            <a:pPr marL="171450" lvl="0" indent="-171450" algn="l" defTabSz="914400">
              <a:lnSpc>
                <a:spcPct val="100000"/>
              </a:lnSpc>
              <a:buFont typeface="Arial" panose="020B0604020202020204" pitchFamily="34" charset="0"/>
              <a:buChar char="•"/>
              <a:defRPr sz="3600">
                <a:solidFill>
                  <a:srgbClr val="000000"/>
                </a:solidFill>
                <a:latin typeface="Cambria"/>
                <a:ea typeface="Cambria"/>
                <a:cs typeface="Cambria"/>
                <a:sym typeface="Cambria"/>
              </a:defRPr>
            </a:pPr>
            <a:r>
              <a:rPr lang="nb-NO" sz="1100" dirty="0">
                <a:solidFill>
                  <a:srgbClr val="000000"/>
                </a:solidFill>
                <a:latin typeface="Calibri" panose="020F0502020204030204" pitchFamily="34" charset="0"/>
                <a:cs typeface="Calibri" panose="020F0502020204030204" pitchFamily="34" charset="0"/>
              </a:rPr>
              <a:t>Sterk sultfølelse, </a:t>
            </a:r>
            <a:r>
              <a:rPr lang="nb-NO" sz="1100" dirty="0" err="1">
                <a:solidFill>
                  <a:srgbClr val="000000"/>
                </a:solidFill>
                <a:latin typeface="Calibri" panose="020F0502020204030204" pitchFamily="34" charset="0"/>
                <a:cs typeface="Calibri" panose="020F0502020204030204" pitchFamily="34" charset="0"/>
              </a:rPr>
              <a:t>søtsug</a:t>
            </a:r>
            <a:r>
              <a:rPr lang="nb-NO" sz="1100" dirty="0">
                <a:solidFill>
                  <a:srgbClr val="000000"/>
                </a:solidFill>
                <a:latin typeface="Calibri" panose="020F0502020204030204" pitchFamily="34" charset="0"/>
                <a:cs typeface="Calibri" panose="020F0502020204030204" pitchFamily="34" charset="0"/>
              </a:rPr>
              <a:t> og forsinket metthetsfølelse</a:t>
            </a:r>
          </a:p>
          <a:p>
            <a:pPr marL="171450" lvl="0" indent="-171450" algn="l" defTabSz="914400">
              <a:lnSpc>
                <a:spcPct val="100000"/>
              </a:lnSpc>
              <a:buFont typeface="Arial" panose="020B0604020202020204" pitchFamily="34" charset="0"/>
              <a:buChar char="•"/>
              <a:defRPr sz="3600">
                <a:solidFill>
                  <a:srgbClr val="000000"/>
                </a:solidFill>
                <a:latin typeface="Cambria"/>
                <a:ea typeface="Cambria"/>
                <a:cs typeface="Cambria"/>
                <a:sym typeface="Cambria"/>
              </a:defRPr>
            </a:pPr>
            <a:r>
              <a:rPr lang="nb-NO" sz="1100" dirty="0">
                <a:solidFill>
                  <a:srgbClr val="000000"/>
                </a:solidFill>
                <a:latin typeface="Calibri" panose="020F0502020204030204" pitchFamily="34" charset="0"/>
                <a:cs typeface="Calibri" panose="020F0502020204030204" pitchFamily="34" charset="0"/>
              </a:rPr>
              <a:t>Vektoppgang, økt kolesterol og blodsukker</a:t>
            </a:r>
          </a:p>
          <a:p>
            <a:pPr marL="171450" lvl="0" indent="-171450" algn="l" defTabSz="914400">
              <a:lnSpc>
                <a:spcPct val="100000"/>
              </a:lnSpc>
              <a:buFont typeface="Arial" panose="020B0604020202020204" pitchFamily="34" charset="0"/>
              <a:buChar char="•"/>
              <a:defRPr sz="3600">
                <a:solidFill>
                  <a:srgbClr val="000000"/>
                </a:solidFill>
                <a:latin typeface="Cambria"/>
                <a:ea typeface="Cambria"/>
                <a:cs typeface="Cambria"/>
                <a:sym typeface="Cambria"/>
              </a:defRPr>
            </a:pPr>
            <a:r>
              <a:rPr lang="nb-NO" sz="1100" dirty="0">
                <a:solidFill>
                  <a:srgbClr val="000000"/>
                </a:solidFill>
                <a:latin typeface="Calibri" panose="020F0502020204030204" pitchFamily="34" charset="0"/>
                <a:cs typeface="Calibri" panose="020F0502020204030204" pitchFamily="34" charset="0"/>
              </a:rPr>
              <a:t>Særlig ved sterk vektoppgang i starten bør annet legemiddel vurderes</a:t>
            </a:r>
          </a:p>
          <a:p>
            <a:pPr lvl="1" algn="l" defTabSz="914400">
              <a:lnSpc>
                <a:spcPct val="100000"/>
              </a:lnSpc>
              <a:defRPr sz="3600">
                <a:solidFill>
                  <a:srgbClr val="000000"/>
                </a:solidFill>
                <a:latin typeface="Cambria"/>
                <a:ea typeface="Cambria"/>
                <a:cs typeface="Cambria"/>
                <a:sym typeface="Cambria"/>
              </a:defRPr>
            </a:pPr>
            <a:endParaRPr lang="nb-NO" sz="1100" dirty="0">
              <a:solidFill>
                <a:srgbClr val="000000"/>
              </a:solidFill>
              <a:latin typeface="Calibri" panose="020F0502020204030204" pitchFamily="34" charset="0"/>
              <a:cs typeface="Calibri" panose="020F0502020204030204" pitchFamily="34" charset="0"/>
            </a:endParaRPr>
          </a:p>
          <a:p>
            <a:pPr>
              <a:lnSpc>
                <a:spcPct val="100000"/>
              </a:lnSpc>
            </a:pPr>
            <a:r>
              <a:rPr lang="nb-NO" sz="1100" dirty="0">
                <a:solidFill>
                  <a:srgbClr val="000000"/>
                </a:solidFill>
                <a:latin typeface="Calibri" panose="020F0502020204030204" pitchFamily="34" charset="0"/>
                <a:cs typeface="Calibri" panose="020F0502020204030204" pitchFamily="34" charset="0"/>
                <a:hlinkClick r:id="rId3"/>
              </a:rPr>
              <a:t>Brosjyre om Olanzapin.pdf (stolav.no)</a:t>
            </a:r>
            <a:r>
              <a:rPr lang="nb-NO" sz="1100" dirty="0">
                <a:solidFill>
                  <a:srgbClr val="000000"/>
                </a:solidFill>
                <a:latin typeface="Calibri" panose="020F0502020204030204" pitchFamily="34" charset="0"/>
                <a:cs typeface="Calibri" panose="020F0502020204030204" pitchFamily="34" charset="0"/>
              </a:rPr>
              <a:t> (</a:t>
            </a:r>
            <a:r>
              <a:rPr lang="nb-NO" sz="1100" dirty="0" err="1">
                <a:solidFill>
                  <a:srgbClr val="000000"/>
                </a:solidFill>
                <a:latin typeface="Calibri" panose="020F0502020204030204" pitchFamily="34" charset="0"/>
                <a:cs typeface="Calibri" panose="020F0502020204030204" pitchFamily="34" charset="0"/>
              </a:rPr>
              <a:t>https</a:t>
            </a:r>
            <a:r>
              <a:rPr lang="nb-NO" sz="1100" dirty="0">
                <a:solidFill>
                  <a:srgbClr val="000000"/>
                </a:solidFill>
                <a:latin typeface="Calibri" panose="020F0502020204030204" pitchFamily="34" charset="0"/>
                <a:cs typeface="Calibri" panose="020F0502020204030204" pitchFamily="34" charset="0"/>
              </a:rPr>
              <a:t>://</a:t>
            </a:r>
            <a:r>
              <a:rPr lang="nb-NO" sz="1100" dirty="0" err="1">
                <a:solidFill>
                  <a:srgbClr val="000000"/>
                </a:solidFill>
                <a:latin typeface="Calibri" panose="020F0502020204030204" pitchFamily="34" charset="0"/>
                <a:cs typeface="Calibri" panose="020F0502020204030204" pitchFamily="34" charset="0"/>
              </a:rPr>
              <a:t>stolav.no</a:t>
            </a:r>
            <a:r>
              <a:rPr lang="nb-NO" sz="1100" dirty="0">
                <a:solidFill>
                  <a:srgbClr val="000000"/>
                </a:solidFill>
                <a:latin typeface="Calibri" panose="020F0502020204030204" pitchFamily="34" charset="0"/>
                <a:cs typeface="Calibri" panose="020F0502020204030204" pitchFamily="34" charset="0"/>
              </a:rPr>
              <a:t>/behandlinger/</a:t>
            </a:r>
            <a:r>
              <a:rPr lang="nb-NO" sz="1100" dirty="0" err="1">
                <a:solidFill>
                  <a:srgbClr val="000000"/>
                </a:solidFill>
                <a:latin typeface="Calibri" panose="020F0502020204030204" pitchFamily="34" charset="0"/>
                <a:cs typeface="Calibri" panose="020F0502020204030204" pitchFamily="34" charset="0"/>
              </a:rPr>
              <a:t>PublishingImages</a:t>
            </a:r>
            <a:r>
              <a:rPr lang="nb-NO" sz="1100" dirty="0">
                <a:solidFill>
                  <a:srgbClr val="000000"/>
                </a:solidFill>
                <a:latin typeface="Calibri" panose="020F0502020204030204" pitchFamily="34" charset="0"/>
                <a:cs typeface="Calibri" panose="020F0502020204030204" pitchFamily="34" charset="0"/>
              </a:rPr>
              <a:t>/Sider/Medikamentell-behandling-/Brosjyre%20om%20Olanzapin.pdf)</a:t>
            </a:r>
          </a:p>
          <a:p>
            <a:pPr>
              <a:lnSpc>
                <a:spcPct val="100000"/>
              </a:lnSpc>
            </a:pPr>
            <a:endParaRPr lang="nb-NO" sz="1100" dirty="0">
              <a:solidFill>
                <a:srgbClr val="000000"/>
              </a:solidFill>
              <a:latin typeface="Calibri" panose="020F0502020204030204" pitchFamily="34" charset="0"/>
              <a:cs typeface="Calibri" panose="020F0502020204030204" pitchFamily="34" charset="0"/>
            </a:endParaRPr>
          </a:p>
          <a:p>
            <a:pPr>
              <a:lnSpc>
                <a:spcPct val="100000"/>
              </a:lnSpc>
            </a:pPr>
            <a:r>
              <a:rPr lang="nb-NO" sz="1100" dirty="0">
                <a:solidFill>
                  <a:srgbClr val="000000"/>
                </a:solidFill>
                <a:latin typeface="Calibri" panose="020F0502020204030204" pitchFamily="34" charset="0"/>
                <a:cs typeface="Calibri" panose="020F0502020204030204" pitchFamily="34" charset="0"/>
              </a:rPr>
              <a:t>Andre</a:t>
            </a:r>
            <a:r>
              <a:rPr lang="nb-NO" sz="1100" baseline="0" dirty="0">
                <a:solidFill>
                  <a:srgbClr val="000000"/>
                </a:solidFill>
                <a:latin typeface="Calibri" panose="020F0502020204030204" pitchFamily="34" charset="0"/>
                <a:cs typeface="Calibri" panose="020F0502020204030204" pitchFamily="34" charset="0"/>
              </a:rPr>
              <a:t> vanlige og godkjente antipsykotiske </a:t>
            </a:r>
            <a:r>
              <a:rPr lang="nb-NO" sz="1100" baseline="0" dirty="0" err="1">
                <a:solidFill>
                  <a:srgbClr val="000000"/>
                </a:solidFill>
                <a:latin typeface="Calibri" panose="020F0502020204030204" pitchFamily="34" charset="0"/>
                <a:cs typeface="Calibri" panose="020F0502020204030204" pitchFamily="34" charset="0"/>
              </a:rPr>
              <a:t>medikamententer</a:t>
            </a:r>
            <a:r>
              <a:rPr lang="nb-NO" sz="1100" baseline="0" dirty="0">
                <a:solidFill>
                  <a:srgbClr val="000000"/>
                </a:solidFill>
                <a:latin typeface="Calibri" panose="020F0502020204030204" pitchFamily="34" charset="0"/>
                <a:cs typeface="Calibri" panose="020F0502020204030204" pitchFamily="34" charset="0"/>
              </a:rPr>
              <a:t> til behandling av mani: </a:t>
            </a:r>
            <a:endParaRPr lang="nb-NO" sz="1100" dirty="0">
              <a:solidFill>
                <a:srgbClr val="000000"/>
              </a:solidFill>
              <a:latin typeface="Calibri" panose="020F0502020204030204" pitchFamily="34" charset="0"/>
              <a:cs typeface="Calibri" panose="020F0502020204030204" pitchFamily="34" charset="0"/>
            </a:endParaRPr>
          </a:p>
          <a:p>
            <a:pPr marL="171450" marR="0" lvl="0" indent="-171450" defTabSz="457200" eaLnBrk="1" fontAlgn="auto" latinLnBrk="0" hangingPunct="1">
              <a:lnSpc>
                <a:spcPct val="100000"/>
              </a:lnSpc>
              <a:buClrTx/>
              <a:buSzTx/>
              <a:buFont typeface="Arial" panose="020B0604020202020204" pitchFamily="34" charset="0"/>
              <a:buChar char="•"/>
              <a:tabLst/>
              <a:defRPr/>
            </a:pPr>
            <a:r>
              <a:rPr lang="nb-NO" sz="1100" dirty="0" err="1">
                <a:solidFill>
                  <a:srgbClr val="000000"/>
                </a:solidFill>
                <a:effectLst/>
                <a:latin typeface="Calibri" panose="020F0502020204030204" pitchFamily="34" charset="0"/>
                <a:ea typeface="+mn-ea"/>
                <a:cs typeface="Calibri" panose="020F0502020204030204" pitchFamily="34" charset="0"/>
                <a:sym typeface="Helvetica Neue"/>
              </a:rPr>
              <a:t>Aripiprazol</a:t>
            </a: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 (</a:t>
            </a:r>
            <a:r>
              <a:rPr lang="nb-NO" sz="1100" dirty="0" err="1">
                <a:solidFill>
                  <a:srgbClr val="000000"/>
                </a:solidFill>
                <a:effectLst/>
                <a:latin typeface="Calibri" panose="020F0502020204030204" pitchFamily="34" charset="0"/>
                <a:ea typeface="+mn-ea"/>
                <a:cs typeface="Calibri" panose="020F0502020204030204" pitchFamily="34" charset="0"/>
                <a:sym typeface="Helvetica Neue"/>
              </a:rPr>
              <a:t>Abilify</a:t>
            </a: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 </a:t>
            </a:r>
          </a:p>
          <a:p>
            <a:pPr marL="171450" marR="0" lvl="0" indent="-171450" defTabSz="457200" eaLnBrk="1" fontAlgn="auto" latinLnBrk="0" hangingPunct="1">
              <a:lnSpc>
                <a:spcPct val="100000"/>
              </a:lnSpc>
              <a:buClrTx/>
              <a:buSzTx/>
              <a:buFont typeface="Arial" panose="020B0604020202020204" pitchFamily="34" charset="0"/>
              <a:buChar char="•"/>
              <a:tabLst/>
              <a:defRPr/>
            </a:pPr>
            <a:r>
              <a:rPr lang="nb-NO" sz="1100" dirty="0" err="1">
                <a:solidFill>
                  <a:srgbClr val="000000"/>
                </a:solidFill>
                <a:effectLst/>
                <a:latin typeface="Calibri" panose="020F0502020204030204" pitchFamily="34" charset="0"/>
                <a:ea typeface="+mn-ea"/>
                <a:cs typeface="Calibri" panose="020F0502020204030204" pitchFamily="34" charset="0"/>
                <a:sym typeface="Helvetica Neue"/>
              </a:rPr>
              <a:t>Risperidon</a:t>
            </a: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 (Risperdal) </a:t>
            </a:r>
          </a:p>
          <a:p>
            <a:pPr marL="171450" marR="0" lvl="0" indent="-171450" defTabSz="457200" eaLnBrk="1" fontAlgn="auto" latinLnBrk="0" hangingPunct="1">
              <a:lnSpc>
                <a:spcPct val="100000"/>
              </a:lnSpc>
              <a:buClrTx/>
              <a:buSzTx/>
              <a:buFont typeface="Arial" panose="020B0604020202020204" pitchFamily="34" charset="0"/>
              <a:buChar char="•"/>
              <a:tabLst/>
              <a:defRPr/>
            </a:pPr>
            <a:r>
              <a:rPr lang="nb-NO" sz="1100" dirty="0" err="1">
                <a:solidFill>
                  <a:srgbClr val="000000"/>
                </a:solidFill>
                <a:effectLst/>
                <a:latin typeface="Calibri" panose="020F0502020204030204" pitchFamily="34" charset="0"/>
                <a:ea typeface="+mn-ea"/>
                <a:cs typeface="Calibri" panose="020F0502020204030204" pitchFamily="34" charset="0"/>
                <a:sym typeface="Helvetica Neue"/>
              </a:rPr>
              <a:t>Ziprasidon</a:t>
            </a: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 (</a:t>
            </a:r>
            <a:r>
              <a:rPr lang="nb-NO" sz="1100" dirty="0" err="1">
                <a:solidFill>
                  <a:srgbClr val="000000"/>
                </a:solidFill>
                <a:effectLst/>
                <a:latin typeface="Calibri" panose="020F0502020204030204" pitchFamily="34" charset="0"/>
                <a:ea typeface="+mn-ea"/>
                <a:cs typeface="Calibri" panose="020F0502020204030204" pitchFamily="34" charset="0"/>
                <a:sym typeface="Helvetica Neue"/>
              </a:rPr>
              <a:t>Zeldox</a:t>
            </a: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a:t>
            </a:r>
          </a:p>
          <a:p>
            <a:pPr lvl="1" algn="l" defTabSz="914400">
              <a:lnSpc>
                <a:spcPct val="120000"/>
              </a:lnSpc>
              <a:spcBef>
                <a:spcPts val="300"/>
              </a:spcBef>
              <a:defRPr sz="3600">
                <a:solidFill>
                  <a:srgbClr val="000000"/>
                </a:solidFill>
                <a:latin typeface="Cambria"/>
                <a:ea typeface="Cambria"/>
                <a:cs typeface="Cambria"/>
                <a:sym typeface="Cambria"/>
              </a:defRPr>
            </a:pPr>
            <a:endParaRPr lang="nb-NO" sz="1100" dirty="0">
              <a:solidFill>
                <a:srgbClr val="000000"/>
              </a:solidFill>
              <a:latin typeface="Calibri" panose="020F0502020204030204" pitchFamily="34" charset="0"/>
              <a:cs typeface="Calibri" panose="020F0502020204030204" pitchFamily="34" charset="0"/>
            </a:endParaRPr>
          </a:p>
          <a:p>
            <a:endParaRPr lang="nb-NO" sz="11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9069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523BC-9054-28FE-19BA-9E204C05BFD8}"/>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D5E26EEC-E875-7A03-A925-FD872F5044BF}"/>
              </a:ext>
            </a:extLst>
          </p:cNvPr>
          <p:cNvSpPr>
            <a:spLocks noGrp="1" noRot="1" noChangeAspect="1"/>
          </p:cNvSpPr>
          <p:nvPr>
            <p:ph type="sldImg"/>
          </p:nvPr>
        </p:nvSpPr>
        <p:spPr>
          <a:xfrm>
            <a:off x="409575" y="1220788"/>
            <a:ext cx="5853113" cy="3292475"/>
          </a:xfrm>
          <a:prstGeom prst="rect">
            <a:avLst/>
          </a:prstGeom>
        </p:spPr>
      </p:sp>
      <p:sp>
        <p:nvSpPr>
          <p:cNvPr id="3" name="Plassholder for notater 2">
            <a:extLst>
              <a:ext uri="{FF2B5EF4-FFF2-40B4-BE49-F238E27FC236}">
                <a16:creationId xmlns:a16="http://schemas.microsoft.com/office/drawing/2014/main" id="{C5ADBABD-B840-D5D4-7FFC-EA79933B5026}"/>
              </a:ext>
            </a:extLst>
          </p:cNvPr>
          <p:cNvSpPr>
            <a:spLocks noGrp="1"/>
          </p:cNvSpPr>
          <p:nvPr>
            <p:ph type="body" idx="1"/>
          </p:nvPr>
        </p:nvSpPr>
        <p:spPr>
          <a:xfrm>
            <a:off x="889212" y="4632960"/>
            <a:ext cx="4890665" cy="4389120"/>
          </a:xfrm>
          <a:prstGeom prst="rect">
            <a:avLst/>
          </a:prstGeom>
        </p:spPr>
        <p:txBody>
          <a:bodyPr/>
          <a:lstStyle/>
          <a:p>
            <a:pPr>
              <a:lnSpc>
                <a:spcPct val="100000"/>
              </a:lnSpc>
            </a:pPr>
            <a:r>
              <a:rPr lang="nb-NO" b="1" dirty="0">
                <a:solidFill>
                  <a:srgbClr val="000000"/>
                </a:solidFill>
                <a:latin typeface="Calibri" panose="020F0502020204030204" pitchFamily="34" charset="0"/>
                <a:ea typeface="Calibri" panose="020F0502020204030204" pitchFamily="34" charset="0"/>
                <a:cs typeface="Calibri" panose="020F0502020204030204" pitchFamily="34" charset="0"/>
              </a:rPr>
              <a:t>Tekst:</a:t>
            </a:r>
          </a:p>
          <a:p>
            <a:pPr>
              <a:defRPr/>
            </a:pPr>
            <a:r>
              <a:rPr lang="nb-NO" kern="100" dirty="0" err="1">
                <a:latin typeface="Calibri" panose="020F0502020204030204" pitchFamily="34" charset="0"/>
                <a:ea typeface="Calibri" panose="020F0502020204030204" pitchFamily="34" charset="0"/>
                <a:cs typeface="Calibri" panose="020F0502020204030204" pitchFamily="34" charset="0"/>
              </a:rPr>
              <a:t>Aripiprazol</a:t>
            </a:r>
            <a:r>
              <a:rPr lang="nb-NO" kern="100" dirty="0">
                <a:latin typeface="Calibri" panose="020F0502020204030204" pitchFamily="34" charset="0"/>
                <a:ea typeface="Calibri" panose="020F0502020204030204" pitchFamily="34" charset="0"/>
                <a:cs typeface="Calibri" panose="020F0502020204030204" pitchFamily="34" charset="0"/>
              </a:rPr>
              <a:t> (</a:t>
            </a:r>
            <a:r>
              <a:rPr lang="nb-NO" kern="100" dirty="0" err="1">
                <a:latin typeface="Calibri" panose="020F0502020204030204" pitchFamily="34" charset="0"/>
                <a:ea typeface="Calibri" panose="020F0502020204030204" pitchFamily="34" charset="0"/>
                <a:cs typeface="Calibri" panose="020F0502020204030204" pitchFamily="34" charset="0"/>
              </a:rPr>
              <a:t>Abilify</a:t>
            </a:r>
            <a:r>
              <a:rPr lang="nb-NO" kern="100" dirty="0">
                <a:latin typeface="Calibri" panose="020F0502020204030204" pitchFamily="34" charset="0"/>
                <a:ea typeface="Calibri" panose="020F0502020204030204" pitchFamily="34" charset="0"/>
                <a:cs typeface="Calibri" panose="020F0502020204030204" pitchFamily="34" charset="0"/>
              </a:rPr>
              <a:t>)</a:t>
            </a:r>
            <a:r>
              <a:rPr lang="nb-NO" kern="100" dirty="0">
                <a:effectLst/>
                <a:latin typeface="Calibri" panose="020F0502020204030204" pitchFamily="34" charset="0"/>
                <a:ea typeface="Calibri" panose="020F0502020204030204" pitchFamily="34" charset="0"/>
                <a:cs typeface="Calibri" panose="020F0502020204030204" pitchFamily="34" charset="0"/>
              </a:rPr>
              <a:t> er godkjent for bruk ved moderat til alvorlig manisk episode, og godkjent for forebygging av nye maniske episoder der</a:t>
            </a:r>
            <a:r>
              <a:rPr lang="nb-NO" kern="100" dirty="0">
                <a:latin typeface="Calibri" panose="020F0502020204030204" pitchFamily="34" charset="0"/>
                <a:ea typeface="Calibri" panose="020F0502020204030204" pitchFamily="34" charset="0"/>
                <a:cs typeface="Calibri" panose="020F0502020204030204" pitchFamily="34" charset="0"/>
              </a:rPr>
              <a:t> </a:t>
            </a:r>
            <a:r>
              <a:rPr lang="nb-NO" kern="100" dirty="0" err="1">
                <a:latin typeface="Calibri" panose="020F0502020204030204" pitchFamily="34" charset="0"/>
                <a:ea typeface="Calibri" panose="020F0502020204030204" pitchFamily="34" charset="0"/>
                <a:cs typeface="Calibri" panose="020F0502020204030204" pitchFamily="34" charset="0"/>
              </a:rPr>
              <a:t>Aripiprazol</a:t>
            </a:r>
            <a:r>
              <a:rPr lang="nb-NO" kern="100" dirty="0">
                <a:effectLst/>
                <a:latin typeface="Calibri" panose="020F0502020204030204" pitchFamily="34" charset="0"/>
                <a:ea typeface="Calibri" panose="020F0502020204030204" pitchFamily="34" charset="0"/>
                <a:cs typeface="Calibri" panose="020F0502020204030204" pitchFamily="34" charset="0"/>
              </a:rPr>
              <a:t> (</a:t>
            </a:r>
            <a:r>
              <a:rPr lang="nb-NO" kern="100" dirty="0" err="1">
                <a:latin typeface="Calibri" panose="020F0502020204030204" pitchFamily="34" charset="0"/>
                <a:ea typeface="Calibri" panose="020F0502020204030204" pitchFamily="34" charset="0"/>
                <a:cs typeface="Calibri" panose="020F0502020204030204" pitchFamily="34" charset="0"/>
              </a:rPr>
              <a:t>Abilify</a:t>
            </a:r>
            <a:r>
              <a:rPr lang="nb-NO" kern="100" dirty="0">
                <a:effectLst/>
                <a:latin typeface="Calibri" panose="020F0502020204030204" pitchFamily="34" charset="0"/>
                <a:ea typeface="Calibri" panose="020F0502020204030204" pitchFamily="34" charset="0"/>
                <a:cs typeface="Calibri" panose="020F0502020204030204" pitchFamily="34" charset="0"/>
              </a:rPr>
              <a:t>)</a:t>
            </a:r>
            <a:r>
              <a:rPr lang="nb-NO" kern="100" dirty="0">
                <a:latin typeface="Calibri" panose="020F0502020204030204" pitchFamily="34" charset="0"/>
                <a:ea typeface="Calibri" panose="020F0502020204030204" pitchFamily="34" charset="0"/>
                <a:cs typeface="Calibri" panose="020F0502020204030204" pitchFamily="34" charset="0"/>
              </a:rPr>
              <a:t> </a:t>
            </a:r>
            <a:r>
              <a:rPr lang="nb-NO" kern="100" dirty="0">
                <a:effectLst/>
                <a:latin typeface="Calibri" panose="020F0502020204030204" pitchFamily="34" charset="0"/>
                <a:ea typeface="Calibri" panose="020F0502020204030204" pitchFamily="34" charset="0"/>
                <a:cs typeface="Calibri" panose="020F0502020204030204" pitchFamily="34" charset="0"/>
              </a:rPr>
              <a:t>har vist effekt ved fasebehandling av mani. </a:t>
            </a:r>
            <a:endParaRPr lang="nb-NO" dirty="0">
              <a:latin typeface="Calibri" panose="020F0502020204030204" pitchFamily="34" charset="0"/>
              <a:ea typeface="Calibri" panose="020F0502020204030204" pitchFamily="34" charset="0"/>
              <a:cs typeface="Calibri" panose="020F0502020204030204" pitchFamily="34" charset="0"/>
            </a:endParaRPr>
          </a:p>
          <a:p>
            <a:pPr>
              <a:defRPr/>
            </a:pPr>
            <a:r>
              <a:rPr lang="nb-NO" kern="100" dirty="0">
                <a:effectLst/>
                <a:latin typeface="Calibri" panose="020F0502020204030204" pitchFamily="34" charset="0"/>
                <a:ea typeface="Calibri" panose="020F0502020204030204" pitchFamily="34" charset="0"/>
                <a:cs typeface="Calibri" panose="020F0502020204030204" pitchFamily="34" charset="0"/>
              </a:rPr>
              <a:t>Det er ikke evidens for at</a:t>
            </a:r>
            <a:r>
              <a:rPr lang="nb-NO" kern="100" dirty="0">
                <a:latin typeface="Calibri" panose="020F0502020204030204" pitchFamily="34" charset="0"/>
                <a:ea typeface="Calibri" panose="020F0502020204030204" pitchFamily="34" charset="0"/>
                <a:cs typeface="Calibri" panose="020F0502020204030204" pitchFamily="34" charset="0"/>
              </a:rPr>
              <a:t> </a:t>
            </a:r>
            <a:r>
              <a:rPr lang="nb-NO" kern="100" dirty="0" err="1">
                <a:latin typeface="Calibri" panose="020F0502020204030204" pitchFamily="34" charset="0"/>
                <a:ea typeface="Calibri" panose="020F0502020204030204" pitchFamily="34" charset="0"/>
                <a:cs typeface="Calibri" panose="020F0502020204030204" pitchFamily="34" charset="0"/>
              </a:rPr>
              <a:t>Aripiprazol</a:t>
            </a:r>
            <a:r>
              <a:rPr lang="nb-NO" kern="100" dirty="0">
                <a:effectLst/>
                <a:latin typeface="Calibri" panose="020F0502020204030204" pitchFamily="34" charset="0"/>
                <a:ea typeface="Calibri" panose="020F0502020204030204" pitchFamily="34" charset="0"/>
                <a:cs typeface="Calibri" panose="020F0502020204030204" pitchFamily="34" charset="0"/>
              </a:rPr>
              <a:t> (</a:t>
            </a:r>
            <a:r>
              <a:rPr lang="nb-NO" kern="100" dirty="0" err="1">
                <a:latin typeface="Calibri" panose="020F0502020204030204" pitchFamily="34" charset="0"/>
                <a:ea typeface="Calibri" panose="020F0502020204030204" pitchFamily="34" charset="0"/>
                <a:cs typeface="Calibri" panose="020F0502020204030204" pitchFamily="34" charset="0"/>
              </a:rPr>
              <a:t>Abilify</a:t>
            </a:r>
            <a:r>
              <a:rPr lang="nb-NO" kern="100" dirty="0">
                <a:effectLst/>
                <a:latin typeface="Calibri" panose="020F0502020204030204" pitchFamily="34" charset="0"/>
                <a:ea typeface="Calibri" panose="020F0502020204030204" pitchFamily="34" charset="0"/>
                <a:cs typeface="Calibri" panose="020F0502020204030204" pitchFamily="34" charset="0"/>
              </a:rPr>
              <a:t>)</a:t>
            </a:r>
            <a:r>
              <a:rPr lang="nb-NO" kern="100" dirty="0">
                <a:latin typeface="Calibri" panose="020F0502020204030204" pitchFamily="34" charset="0"/>
                <a:ea typeface="Calibri" panose="020F0502020204030204" pitchFamily="34" charset="0"/>
                <a:cs typeface="Calibri" panose="020F0502020204030204" pitchFamily="34" charset="0"/>
              </a:rPr>
              <a:t> </a:t>
            </a:r>
            <a:r>
              <a:rPr lang="nb-NO" kern="100" dirty="0">
                <a:effectLst/>
                <a:latin typeface="Calibri" panose="020F0502020204030204" pitchFamily="34" charset="0"/>
                <a:ea typeface="Calibri" panose="020F0502020204030204" pitchFamily="34" charset="0"/>
                <a:cs typeface="Calibri" panose="020F0502020204030204" pitchFamily="34" charset="0"/>
              </a:rPr>
              <a:t>har effekt for å behandle eller forebygge depressive faser. </a:t>
            </a:r>
          </a:p>
          <a:p>
            <a:pPr>
              <a:lnSpc>
                <a:spcPct val="100000"/>
              </a:lnSpc>
              <a:spcBef>
                <a:spcPts val="0"/>
              </a:spcBef>
              <a:spcAft>
                <a:spcPts val="0"/>
              </a:spcAft>
            </a:pPr>
            <a:endParaRPr lang="nb-NO"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nb-NO" u="sng" kern="100" dirty="0">
                <a:effectLst/>
                <a:latin typeface="Calibri" panose="020F0502020204030204" pitchFamily="34" charset="0"/>
                <a:ea typeface="Calibri" panose="020F0502020204030204" pitchFamily="34" charset="0"/>
                <a:cs typeface="Calibri" panose="020F0502020204030204" pitchFamily="34" charset="0"/>
              </a:rPr>
              <a:t>Bivirkninger: </a:t>
            </a:r>
          </a:p>
          <a:p>
            <a:pPr>
              <a:lnSpc>
                <a:spcPct val="100000"/>
              </a:lnSpc>
              <a:spcBef>
                <a:spcPts val="0"/>
              </a:spcBef>
              <a:spcAft>
                <a:spcPts val="0"/>
              </a:spcAft>
            </a:pPr>
            <a:r>
              <a:rPr lang="nb-NO"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Relativt vanlige: (kan påvirke opp til 1 av 10 personer): av disse mest hyppig:</a:t>
            </a:r>
            <a:endParaRPr lang="nb-NO"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0000"/>
              </a:lnSpc>
              <a:spcBef>
                <a:spcPts val="0"/>
              </a:spcBef>
              <a:spcAft>
                <a:spcPts val="0"/>
              </a:spcAft>
              <a:buFont typeface="Symbol" panose="05050102010706020507" pitchFamily="18" charset="2"/>
              <a:buChar char=""/>
            </a:pPr>
            <a:r>
              <a:rPr lang="nb-NO"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Akatisi</a:t>
            </a:r>
            <a:r>
              <a:rPr lang="nb-NO"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(en ubehagelig følelse av indre rastløshet og behov for å bevege seg hele tiden)</a:t>
            </a:r>
            <a:endParaRPr lang="nb-NO"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0000"/>
              </a:lnSpc>
              <a:spcBef>
                <a:spcPts val="0"/>
              </a:spcBef>
              <a:spcAft>
                <a:spcPts val="0"/>
              </a:spcAft>
              <a:buFont typeface="Symbol" panose="05050102010706020507" pitchFamily="18" charset="2"/>
              <a:buChar char=""/>
            </a:pPr>
            <a:r>
              <a:rPr lang="nb-NO"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Tretthet, søvnighet</a:t>
            </a:r>
          </a:p>
          <a:p>
            <a:pPr marL="342900" lvl="0" indent="-342900">
              <a:lnSpc>
                <a:spcPct val="100000"/>
              </a:lnSpc>
              <a:spcBef>
                <a:spcPts val="0"/>
              </a:spcBef>
              <a:spcAft>
                <a:spcPts val="0"/>
              </a:spcAft>
              <a:buFont typeface="Symbol" panose="05050102010706020507" pitchFamily="18" charset="2"/>
              <a:buChar char=""/>
            </a:pPr>
            <a:r>
              <a:rPr lang="nb-NO"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Kvalme</a:t>
            </a:r>
            <a:endParaRPr lang="nb-NO" kern="100" dirty="0">
              <a:effectLst/>
              <a:latin typeface="Calibri" panose="020F0502020204030204" pitchFamily="34" charset="0"/>
              <a:ea typeface="Calibri" panose="020F0502020204030204" pitchFamily="34" charset="0"/>
              <a:cs typeface="Calibri" panose="020F0502020204030204" pitchFamily="34" charset="0"/>
            </a:endParaRPr>
          </a:p>
          <a:p>
            <a:pPr marL="0" lvl="0" indent="0">
              <a:lnSpc>
                <a:spcPct val="100000"/>
              </a:lnSpc>
              <a:spcBef>
                <a:spcPts val="0"/>
              </a:spcBef>
              <a:spcAft>
                <a:spcPts val="0"/>
              </a:spcAft>
              <a:buFont typeface="Symbol" panose="05050102010706020507" pitchFamily="18" charset="2"/>
              <a:buNone/>
            </a:pPr>
            <a:r>
              <a:rPr lang="nb-NO"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Flere bivirkninger også oppgitt hos opp til 1 av 10</a:t>
            </a:r>
            <a:endParaRPr lang="nb-NO" kern="100" dirty="0">
              <a:effectLst/>
              <a:latin typeface="Calibri" panose="020F0502020204030204" pitchFamily="34" charset="0"/>
              <a:ea typeface="Calibri" panose="020F0502020204030204" pitchFamily="34" charset="0"/>
              <a:cs typeface="Calibri" panose="020F0502020204030204" pitchFamily="34" charset="0"/>
            </a:endParaRPr>
          </a:p>
          <a:p>
            <a:pPr marL="457200">
              <a:lnSpc>
                <a:spcPct val="100000"/>
              </a:lnSpc>
              <a:spcBef>
                <a:spcPts val="0"/>
              </a:spcBef>
              <a:spcAft>
                <a:spcPts val="0"/>
              </a:spcAft>
            </a:pPr>
            <a:r>
              <a:rPr lang="nb-NO"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nb-NO"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nb-NO" u="sng" kern="100" dirty="0">
                <a:effectLst/>
                <a:latin typeface="Calibri" panose="020F0502020204030204" pitchFamily="34" charset="0"/>
                <a:ea typeface="Calibri" panose="020F0502020204030204" pitchFamily="34" charset="0"/>
                <a:cs typeface="Calibri" panose="020F0502020204030204" pitchFamily="34" charset="0"/>
              </a:rPr>
              <a:t>Dosering:</a:t>
            </a:r>
          </a:p>
          <a:p>
            <a:pPr>
              <a:lnSpc>
                <a:spcPct val="100000"/>
              </a:lnSpc>
              <a:spcBef>
                <a:spcPts val="0"/>
              </a:spcBef>
              <a:spcAft>
                <a:spcPts val="0"/>
              </a:spcAft>
            </a:pPr>
            <a:r>
              <a:rPr lang="nb-NO" kern="100" dirty="0">
                <a:effectLst/>
                <a:latin typeface="Calibri" panose="020F0502020204030204" pitchFamily="34" charset="0"/>
                <a:ea typeface="Calibri" panose="020F0502020204030204" pitchFamily="34" charset="0"/>
                <a:cs typeface="Calibri" panose="020F0502020204030204" pitchFamily="34" charset="0"/>
              </a:rPr>
              <a:t>Startdose ved mani er 10 mg som tas om morgenen. Kan økes med en ukes mellomrom med 5-10 mg av gangen inntil effekt. Måldose er 15-30 mg per dag ved akuttbehandling. Ved forebyggende behandling er gjerne 5-10 mg tilstrekkelig. </a:t>
            </a:r>
          </a:p>
          <a:p>
            <a:pPr>
              <a:lnSpc>
                <a:spcPct val="100000"/>
              </a:lnSpc>
              <a:spcBef>
                <a:spcPts val="0"/>
              </a:spcBef>
              <a:spcAft>
                <a:spcPts val="0"/>
              </a:spcAft>
            </a:pPr>
            <a:endParaRPr lang="nb-NO"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nb-NO" u="sng" kern="100" dirty="0">
                <a:effectLst/>
                <a:latin typeface="Calibri" panose="020F0502020204030204" pitchFamily="34" charset="0"/>
                <a:ea typeface="Calibri" panose="020F0502020204030204" pitchFamily="34" charset="0"/>
                <a:cs typeface="Calibri" panose="020F0502020204030204" pitchFamily="34" charset="0"/>
              </a:rPr>
              <a:t>Kunnskapsgrunnlag:</a:t>
            </a:r>
          </a:p>
          <a:p>
            <a:pPr>
              <a:lnSpc>
                <a:spcPct val="100000"/>
              </a:lnSpc>
              <a:spcBef>
                <a:spcPts val="0"/>
              </a:spcBef>
              <a:spcAft>
                <a:spcPts val="0"/>
              </a:spcAft>
            </a:pPr>
            <a:r>
              <a:rPr lang="nb-NO" kern="100" dirty="0">
                <a:effectLst/>
                <a:latin typeface="Calibri" panose="020F0502020204030204" pitchFamily="34" charset="0"/>
                <a:ea typeface="Calibri" panose="020F0502020204030204" pitchFamily="34" charset="0"/>
                <a:cs typeface="Calibri" panose="020F0502020204030204" pitchFamily="34" charset="0"/>
              </a:rPr>
              <a:t>Mani: Svak for</a:t>
            </a:r>
          </a:p>
          <a:p>
            <a:pPr>
              <a:lnSpc>
                <a:spcPct val="100000"/>
              </a:lnSpc>
            </a:pPr>
            <a:endParaRPr lang="nb-NO" sz="1100" dirty="0">
              <a:solidFill>
                <a:srgbClr val="000000"/>
              </a:solidFill>
              <a:latin typeface="Calibri" panose="020F0502020204030204" pitchFamily="34" charset="0"/>
              <a:cs typeface="Calibri" panose="020F0502020204030204" pitchFamily="34" charset="0"/>
            </a:endParaRPr>
          </a:p>
          <a:p>
            <a:endParaRPr lang="nb-NO" sz="11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7610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11163" y="1220788"/>
            <a:ext cx="5853112"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r>
              <a:rPr lang="nb-NO" b="1" dirty="0">
                <a:latin typeface="Calibri" panose="020F0502020204030204" pitchFamily="34" charset="0"/>
                <a:ea typeface="Calibri" panose="020F0502020204030204" pitchFamily="34" charset="0"/>
                <a:cs typeface="Calibri" panose="020F0502020204030204" pitchFamily="34" charset="0"/>
              </a:rPr>
              <a:t>Tekst: </a:t>
            </a:r>
          </a:p>
          <a:p>
            <a:r>
              <a:rPr lang="nb-NO" b="0" dirty="0">
                <a:latin typeface="Calibri" panose="020F0502020204030204" pitchFamily="34" charset="0"/>
                <a:ea typeface="Calibri" panose="020F0502020204030204" pitchFamily="34" charset="0"/>
                <a:cs typeface="Calibri" panose="020F0502020204030204" pitchFamily="34" charset="0"/>
              </a:rPr>
              <a:t>Hvordan gikk egenaktiviteten til i dag? </a:t>
            </a:r>
          </a:p>
          <a:p>
            <a:endParaRPr lang="nb-NO" sz="2400" b="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7764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nSpc>
                <a:spcPct val="100000"/>
              </a:lnSpc>
            </a:pPr>
            <a:r>
              <a:rPr lang="nb-NO" b="1" dirty="0">
                <a:solidFill>
                  <a:srgbClr val="000000"/>
                </a:solidFill>
                <a:latin typeface="Calibri" panose="020F0502020204030204" pitchFamily="34" charset="0"/>
                <a:cs typeface="Calibri" panose="020F0502020204030204" pitchFamily="34" charset="0"/>
              </a:rPr>
              <a:t>Tekst:</a:t>
            </a:r>
            <a:endParaRPr lang="nb-NO" dirty="0">
              <a:solidFill>
                <a:srgbClr val="000000"/>
              </a:solidFill>
              <a:latin typeface="Calibri" panose="020F0502020204030204" pitchFamily="34" charset="0"/>
              <a:cs typeface="Calibri" panose="020F0502020204030204" pitchFamily="34" charset="0"/>
            </a:endParaRPr>
          </a:p>
          <a:p>
            <a:pPr>
              <a:lnSpc>
                <a:spcPct val="100000"/>
              </a:lnSpc>
              <a:spcAft>
                <a:spcPts val="0"/>
              </a:spcAft>
            </a:pPr>
            <a:endParaRPr lang="nb-NO" b="1" u="sng" kern="100" dirty="0">
              <a:effectLst/>
              <a:latin typeface="+mn-lt"/>
              <a:ea typeface="Aptos" panose="020B0004020202020204" pitchFamily="34" charset="0"/>
              <a:cs typeface="Aptos" panose="020B0004020202020204" pitchFamily="34" charset="0"/>
            </a:endParaRPr>
          </a:p>
          <a:p>
            <a:pPr>
              <a:lnSpc>
                <a:spcPct val="100000"/>
              </a:lnSpc>
              <a:spcAft>
                <a:spcPts val="0"/>
              </a:spcAft>
            </a:pPr>
            <a:r>
              <a:rPr lang="nb-NO" b="1" u="sng" kern="100" dirty="0">
                <a:effectLst/>
                <a:latin typeface="+mn-lt"/>
                <a:ea typeface="Aptos" panose="020B0004020202020204" pitchFamily="34" charset="0"/>
                <a:cs typeface="Aptos" panose="020B0004020202020204" pitchFamily="34" charset="0"/>
              </a:rPr>
              <a:t>Antidepressiva:</a:t>
            </a:r>
            <a:r>
              <a:rPr lang="nb-NO" u="sng" kern="100" dirty="0">
                <a:effectLst/>
                <a:latin typeface="+mn-lt"/>
                <a:ea typeface="Aptos" panose="020B0004020202020204" pitchFamily="34" charset="0"/>
                <a:cs typeface="Aptos" panose="020B0004020202020204" pitchFamily="34" charset="0"/>
              </a:rPr>
              <a:t> </a:t>
            </a:r>
            <a:endParaRPr lang="nb-NO" u="sng" kern="100" dirty="0">
              <a:effectLst/>
              <a:latin typeface="+mn-lt"/>
              <a:ea typeface="Aptos" panose="020B0004020202020204" pitchFamily="34" charset="0"/>
              <a:cs typeface="Times New Roman" panose="02020603050405020304" pitchFamily="18" charset="0"/>
            </a:endParaRPr>
          </a:p>
          <a:p>
            <a:pPr>
              <a:lnSpc>
                <a:spcPct val="100000"/>
              </a:lnSpc>
              <a:spcAft>
                <a:spcPts val="0"/>
              </a:spcAft>
            </a:pPr>
            <a:endParaRPr lang="nb-NO" u="sng" kern="100" dirty="0">
              <a:effectLst/>
              <a:latin typeface="+mn-lt"/>
              <a:ea typeface="Aptos" panose="020B0004020202020204" pitchFamily="34" charset="0"/>
              <a:cs typeface="Aptos" panose="020B0004020202020204" pitchFamily="34" charset="0"/>
            </a:endParaRPr>
          </a:p>
          <a:p>
            <a:pPr>
              <a:lnSpc>
                <a:spcPct val="100000"/>
              </a:lnSpc>
              <a:spcAft>
                <a:spcPts val="0"/>
              </a:spcAft>
            </a:pPr>
            <a:r>
              <a:rPr lang="nb-NO" u="sng" kern="100" dirty="0">
                <a:effectLst/>
                <a:latin typeface="+mn-lt"/>
                <a:ea typeface="Aptos" panose="020B0004020202020204" pitchFamily="34" charset="0"/>
                <a:cs typeface="Aptos" panose="020B0004020202020204" pitchFamily="34" charset="0"/>
              </a:rPr>
              <a:t>Depressiv fase bipolar type 1</a:t>
            </a:r>
            <a:r>
              <a:rPr lang="nb-NO" kern="100" dirty="0">
                <a:effectLst/>
                <a:latin typeface="+mn-lt"/>
                <a:ea typeface="Aptos" panose="020B0004020202020204" pitchFamily="34" charset="0"/>
                <a:cs typeface="Aptos" panose="020B0004020202020204" pitchFamily="34" charset="0"/>
              </a:rPr>
              <a:t> :</a:t>
            </a:r>
            <a:endParaRPr lang="nb-NO" kern="100" dirty="0">
              <a:effectLst/>
              <a:latin typeface="+mn-lt"/>
              <a:ea typeface="Aptos" panose="020B0004020202020204" pitchFamily="34" charset="0"/>
              <a:cs typeface="Times New Roman" panose="02020603050405020304" pitchFamily="18" charset="0"/>
            </a:endParaRPr>
          </a:p>
          <a:p>
            <a:pPr>
              <a:lnSpc>
                <a:spcPct val="100000"/>
              </a:lnSpc>
              <a:spcAft>
                <a:spcPts val="0"/>
              </a:spcAft>
            </a:pPr>
            <a:r>
              <a:rPr lang="nb-NO" kern="100" dirty="0">
                <a:effectLst/>
                <a:latin typeface="+mn-lt"/>
                <a:ea typeface="Aptos" panose="020B0004020202020204" pitchFamily="34" charset="0"/>
                <a:cs typeface="Aptos" panose="020B0004020202020204" pitchFamily="34" charset="0"/>
              </a:rPr>
              <a:t>Det er ikke klar forskningsevidens for effekt av antidepressiva ved bipolar depresjon. Om det likevel ønskes prøvd ved bipolar lidelse type 1, bør antidepressiva kun brukes sammen med forbyggende medikament(er) for mani og for depresjon. </a:t>
            </a:r>
          </a:p>
          <a:p>
            <a:pPr>
              <a:lnSpc>
                <a:spcPct val="100000"/>
              </a:lnSpc>
              <a:spcAft>
                <a:spcPts val="0"/>
              </a:spcAft>
            </a:pPr>
            <a:r>
              <a:rPr lang="nb-NO" kern="100" dirty="0">
                <a:effectLst/>
                <a:latin typeface="+mn-lt"/>
                <a:ea typeface="Aptos" panose="020B0004020202020204" pitchFamily="34" charset="0"/>
                <a:cs typeface="Aptos" panose="020B0004020202020204" pitchFamily="34" charset="0"/>
              </a:rPr>
              <a:t>Årsak: Antidepressiva kan gi rask utvikling av en mani, eller kan utløse en mer ustabil sykdomsepisode. Antidepressiva kan også forverre selvmords-impulser i depressiv fase hvis medikamentet er brukt som eneste medikament. Uønskede effekter av antidepressiva oppstår hovedsakelig de første ukene etter oppstart. Etter at en depressiv episode har gått i remisjon er det ikke vist noen forebyggende effekt av antidepressiva. </a:t>
            </a:r>
          </a:p>
          <a:p>
            <a:pPr>
              <a:lnSpc>
                <a:spcPct val="100000"/>
              </a:lnSpc>
              <a:spcAft>
                <a:spcPts val="0"/>
              </a:spcAft>
            </a:pPr>
            <a:r>
              <a:rPr lang="nb-NO" i="1" kern="100" dirty="0">
                <a:effectLst/>
                <a:latin typeface="+mn-lt"/>
                <a:ea typeface="Aptos" panose="020B0004020202020204" pitchFamily="34" charset="0"/>
                <a:cs typeface="Aptos" panose="020B0004020202020204" pitchFamily="34" charset="0"/>
              </a:rPr>
              <a:t>Noen bruker antidepressiva på fast basis </a:t>
            </a:r>
            <a:r>
              <a:rPr lang="nb-NO" i="1" kern="100" dirty="0" err="1">
                <a:effectLst/>
                <a:latin typeface="+mn-lt"/>
                <a:ea typeface="Aptos" panose="020B0004020202020204" pitchFamily="34" charset="0"/>
                <a:cs typeface="Aptos" panose="020B0004020202020204" pitchFamily="34" charset="0"/>
              </a:rPr>
              <a:t>pga</a:t>
            </a:r>
            <a:r>
              <a:rPr lang="nb-NO" i="1" kern="100" dirty="0">
                <a:effectLst/>
                <a:latin typeface="+mn-lt"/>
                <a:ea typeface="Aptos" panose="020B0004020202020204" pitchFamily="34" charset="0"/>
                <a:cs typeface="Aptos" panose="020B0004020202020204" pitchFamily="34" charset="0"/>
              </a:rPr>
              <a:t> </a:t>
            </a:r>
            <a:r>
              <a:rPr lang="nb-NO" i="1" kern="100" dirty="0" err="1">
                <a:effectLst/>
                <a:latin typeface="+mn-lt"/>
                <a:ea typeface="Aptos" panose="020B0004020202020204" pitchFamily="34" charset="0"/>
                <a:cs typeface="Aptos" panose="020B0004020202020204" pitchFamily="34" charset="0"/>
              </a:rPr>
              <a:t>komorbid</a:t>
            </a:r>
            <a:r>
              <a:rPr lang="nb-NO" i="1" kern="100" dirty="0">
                <a:effectLst/>
                <a:latin typeface="+mn-lt"/>
                <a:ea typeface="Aptos" panose="020B0004020202020204" pitchFamily="34" charset="0"/>
                <a:cs typeface="Aptos" panose="020B0004020202020204" pitchFamily="34" charset="0"/>
              </a:rPr>
              <a:t> angsttilstand og kan fortsette med det, selv om de kan utvikle bipolare sykdomsfaser, men antidepressiva bør seponeres ved nye </a:t>
            </a:r>
            <a:r>
              <a:rPr lang="nb-NO" i="1" kern="100" dirty="0" err="1">
                <a:effectLst/>
                <a:latin typeface="+mn-lt"/>
                <a:ea typeface="Aptos" panose="020B0004020202020204" pitchFamily="34" charset="0"/>
                <a:cs typeface="Aptos" panose="020B0004020202020204" pitchFamily="34" charset="0"/>
              </a:rPr>
              <a:t>maniforme</a:t>
            </a:r>
            <a:r>
              <a:rPr lang="nb-NO" i="1" kern="100" dirty="0">
                <a:effectLst/>
                <a:latin typeface="+mn-lt"/>
                <a:ea typeface="Aptos" panose="020B0004020202020204" pitchFamily="34" charset="0"/>
                <a:cs typeface="Aptos" panose="020B0004020202020204" pitchFamily="34" charset="0"/>
              </a:rPr>
              <a:t> symptomer. </a:t>
            </a:r>
            <a:endParaRPr lang="nb-NO" kern="100" dirty="0">
              <a:effectLst/>
              <a:latin typeface="+mn-lt"/>
              <a:ea typeface="Aptos" panose="020B0004020202020204" pitchFamily="34" charset="0"/>
              <a:cs typeface="Times New Roman" panose="02020603050405020304" pitchFamily="18" charset="0"/>
            </a:endParaRPr>
          </a:p>
          <a:p>
            <a:pPr>
              <a:lnSpc>
                <a:spcPct val="100000"/>
              </a:lnSpc>
              <a:spcAft>
                <a:spcPts val="0"/>
              </a:spcAft>
            </a:pPr>
            <a:endParaRPr lang="nb-NO" kern="100" dirty="0">
              <a:effectLst/>
              <a:latin typeface="+mn-lt"/>
              <a:ea typeface="Aptos" panose="020B0004020202020204" pitchFamily="34" charset="0"/>
              <a:cs typeface="Aptos" panose="020B0004020202020204" pitchFamily="34" charset="0"/>
            </a:endParaRPr>
          </a:p>
          <a:p>
            <a:pPr>
              <a:lnSpc>
                <a:spcPct val="100000"/>
              </a:lnSpc>
              <a:spcAft>
                <a:spcPts val="0"/>
              </a:spcAft>
            </a:pPr>
            <a:r>
              <a:rPr lang="nb-NO" u="sng" kern="100" dirty="0">
                <a:effectLst/>
                <a:latin typeface="+mn-lt"/>
                <a:ea typeface="Aptos" panose="020B0004020202020204" pitchFamily="34" charset="0"/>
                <a:cs typeface="Aptos" panose="020B0004020202020204" pitchFamily="34" charset="0"/>
              </a:rPr>
              <a:t>Kunnskapsgrunnlag:</a:t>
            </a:r>
          </a:p>
          <a:p>
            <a:pPr>
              <a:lnSpc>
                <a:spcPct val="100000"/>
              </a:lnSpc>
              <a:spcAft>
                <a:spcPts val="0"/>
              </a:spcAft>
            </a:pPr>
            <a:r>
              <a:rPr lang="nb-NO" kern="100" dirty="0">
                <a:effectLst/>
                <a:latin typeface="+mn-lt"/>
                <a:ea typeface="Aptos" panose="020B0004020202020204" pitchFamily="34" charset="0"/>
                <a:cs typeface="Aptos" panose="020B0004020202020204" pitchFamily="34" charset="0"/>
              </a:rPr>
              <a:t>Det er utilstrekkelig evidens for å kunne anbefale antidepressiva som tillegg til antipsykotika eller stemningsstabiliserende medikamenter: Hverken for eller imot</a:t>
            </a:r>
            <a:endParaRPr lang="nb-NO" kern="100" dirty="0">
              <a:effectLst/>
              <a:latin typeface="+mn-lt"/>
              <a:ea typeface="Aptos" panose="020B0004020202020204" pitchFamily="34" charset="0"/>
              <a:cs typeface="Times New Roman" panose="02020603050405020304" pitchFamily="18" charset="0"/>
            </a:endParaRPr>
          </a:p>
          <a:p>
            <a:pPr>
              <a:lnSpc>
                <a:spcPct val="100000"/>
              </a:lnSpc>
              <a:spcAft>
                <a:spcPts val="0"/>
              </a:spcAft>
            </a:pPr>
            <a:endParaRPr lang="nb-NO" kern="100" dirty="0">
              <a:effectLst/>
              <a:latin typeface="+mn-lt"/>
              <a:ea typeface="Aptos" panose="020B0004020202020204" pitchFamily="34" charset="0"/>
              <a:cs typeface="Aptos" panose="020B0004020202020204" pitchFamily="34" charset="0"/>
            </a:endParaRPr>
          </a:p>
          <a:p>
            <a:pPr>
              <a:lnSpc>
                <a:spcPct val="100000"/>
              </a:lnSpc>
              <a:spcAft>
                <a:spcPts val="0"/>
              </a:spcAft>
            </a:pPr>
            <a:r>
              <a:rPr lang="nb-NO" b="1" kern="100" dirty="0">
                <a:effectLst/>
                <a:latin typeface="+mn-lt"/>
                <a:ea typeface="Aptos" panose="020B0004020202020204" pitchFamily="34" charset="0"/>
                <a:cs typeface="Aptos" panose="020B0004020202020204" pitchFamily="34" charset="0"/>
              </a:rPr>
              <a:t>Merk:</a:t>
            </a:r>
            <a:r>
              <a:rPr lang="nb-NO" kern="100" dirty="0">
                <a:effectLst/>
                <a:latin typeface="+mn-lt"/>
                <a:ea typeface="Aptos" panose="020B0004020202020204" pitchFamily="34" charset="0"/>
                <a:cs typeface="Aptos" panose="020B0004020202020204" pitchFamily="34" charset="0"/>
              </a:rPr>
              <a:t> Under avsnitt om medikamentelle muligheter ved FASEBEHANDLING AV DEPRESSIV EPISODE type 2 i «Bipolarveileder» er antidepressiva ikke nevnt.</a:t>
            </a:r>
            <a:endParaRPr lang="nb-NO" kern="100" dirty="0">
              <a:effectLst/>
              <a:latin typeface="+mn-lt"/>
              <a:ea typeface="Aptos" panose="020B0004020202020204" pitchFamily="34" charset="0"/>
              <a:cs typeface="Times New Roman" panose="02020603050405020304" pitchFamily="18" charset="0"/>
            </a:endParaRPr>
          </a:p>
          <a:p>
            <a:pPr>
              <a:lnSpc>
                <a:spcPct val="100000"/>
              </a:lnSpc>
            </a:pPr>
            <a:endParaRPr lang="nb-NO" b="1" dirty="0">
              <a:solidFill>
                <a:srgbClr val="000000"/>
              </a:solidFill>
              <a:latin typeface="Calibri" panose="020F0502020204030204" pitchFamily="34" charset="0"/>
              <a:cs typeface="Calibri" panose="020F0502020204030204" pitchFamily="34" charset="0"/>
            </a:endParaRPr>
          </a:p>
          <a:p>
            <a:pPr>
              <a:lnSpc>
                <a:spcPct val="100000"/>
              </a:lnSpc>
            </a:pPr>
            <a:r>
              <a:rPr lang="nb-NO" b="0" u="sng" dirty="0">
                <a:solidFill>
                  <a:srgbClr val="000000"/>
                </a:solidFill>
                <a:latin typeface="Calibri" panose="020F0502020204030204" pitchFamily="34" charset="0"/>
                <a:cs typeface="Calibri" panose="020F0502020204030204" pitchFamily="34" charset="0"/>
              </a:rPr>
              <a:t>Vedrørende bivirkninger:</a:t>
            </a:r>
          </a:p>
          <a:p>
            <a:pPr marL="0" marR="0" lvl="0" indent="0" defTabSz="457200" eaLnBrk="1" fontAlgn="auto" latinLnBrk="0" hangingPunct="1">
              <a:lnSpc>
                <a:spcPct val="100000"/>
              </a:lnSpc>
              <a:buClrTx/>
              <a:buSzTx/>
              <a:buFontTx/>
              <a:buNone/>
              <a:tabLst/>
              <a:defRPr/>
            </a:pPr>
            <a:r>
              <a:rPr lang="nb-NO" dirty="0">
                <a:solidFill>
                  <a:srgbClr val="000000"/>
                </a:solidFill>
                <a:effectLst/>
                <a:latin typeface="Calibri" panose="020F0502020204030204" pitchFamily="34" charset="0"/>
                <a:ea typeface="+mn-ea"/>
                <a:cs typeface="Calibri" panose="020F0502020204030204" pitchFamily="34" charset="0"/>
                <a:sym typeface="Helvetica Neue"/>
              </a:rPr>
              <a:t>Når det gjelder bivirkninger for antidepressiva kan det som ved andre medisiner variere mellom de ulike medikamentene, og fra person til person. Noen kan gi seksuell dysfunksjon (redusert sexlyst). Dog bør man være obs på at depresjon i seg selv kan redusere seksuell lyst.</a:t>
            </a:r>
          </a:p>
          <a:p>
            <a:pPr marL="0" marR="0" lvl="0" indent="0" defTabSz="457200" eaLnBrk="1" fontAlgn="auto" latinLnBrk="0" hangingPunct="1">
              <a:lnSpc>
                <a:spcPct val="100000"/>
              </a:lnSpc>
              <a:buClrTx/>
              <a:buSzTx/>
              <a:buFontTx/>
              <a:buNone/>
              <a:tabLst/>
              <a:defRPr/>
            </a:pPr>
            <a:endParaRPr lang="nb-NO" dirty="0">
              <a:solidFill>
                <a:srgbClr val="000000"/>
              </a:solidFill>
              <a:effectLst/>
              <a:latin typeface="Calibri" panose="020F0502020204030204" pitchFamily="34" charset="0"/>
              <a:ea typeface="+mn-ea"/>
              <a:cs typeface="Calibri" panose="020F0502020204030204" pitchFamily="34" charset="0"/>
              <a:sym typeface="Helvetica Neue"/>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u="sng" dirty="0">
                <a:solidFill>
                  <a:srgbClr val="000000"/>
                </a:solidFill>
                <a:effectLst/>
                <a:latin typeface="Calibri" panose="020F0502020204030204" pitchFamily="34" charset="0"/>
                <a:ea typeface="+mn-ea"/>
                <a:cs typeface="Calibri" panose="020F0502020204030204" pitchFamily="34" charset="0"/>
                <a:sym typeface="Helvetica Neue"/>
              </a:rPr>
              <a:t>Kilde: </a:t>
            </a:r>
          </a:p>
          <a:p>
            <a:pPr marL="0" marR="0" lvl="0" indent="0" algn="l" defTabSz="457200" rtl="0" eaLnBrk="1" fontAlgn="auto" latinLnBrk="0" hangingPunct="1">
              <a:lnSpc>
                <a:spcPct val="100000"/>
              </a:lnSpc>
              <a:spcBef>
                <a:spcPts val="0"/>
              </a:spcBef>
              <a:spcAft>
                <a:spcPts val="0"/>
              </a:spcAft>
              <a:buClrTx/>
              <a:buSzTx/>
              <a:buFontTx/>
              <a:buNone/>
              <a:tabLst/>
              <a:defRPr/>
            </a:pPr>
            <a:r>
              <a:rPr lang="nb-NO" dirty="0">
                <a:latin typeface="+mn-lt"/>
                <a:hlinkClick r:id="rId3"/>
              </a:rPr>
              <a:t>Bipolarveileder - oppdatert kunnskap - Helsebiblioteket</a:t>
            </a:r>
            <a:endParaRPr lang="nb-NO" kern="100" dirty="0">
              <a:effectLst/>
              <a:latin typeface="+mn-lt"/>
              <a:ea typeface="Aptos" panose="020B0004020202020204" pitchFamily="34" charset="0"/>
              <a:cs typeface="Times New Roman" panose="02020603050405020304" pitchFamily="18" charset="0"/>
            </a:endParaRPr>
          </a:p>
          <a:p>
            <a:pPr marL="0" marR="0" lvl="0" indent="0" defTabSz="457200" eaLnBrk="1" fontAlgn="auto" latinLnBrk="0" hangingPunct="1">
              <a:lnSpc>
                <a:spcPct val="100000"/>
              </a:lnSpc>
              <a:buClrTx/>
              <a:buSzTx/>
              <a:buFontTx/>
              <a:buNone/>
              <a:tabLst/>
              <a:defRPr/>
            </a:pPr>
            <a:endParaRPr lang="nb-NO" sz="1100" dirty="0">
              <a:solidFill>
                <a:srgbClr val="000000"/>
              </a:solidFill>
              <a:effectLst/>
              <a:latin typeface="Calibri" panose="020F0502020204030204" pitchFamily="34" charset="0"/>
              <a:ea typeface="+mn-ea"/>
              <a:cs typeface="Calibri" panose="020F0502020204030204" pitchFamily="34" charset="0"/>
              <a:sym typeface="Helvetica Neue"/>
            </a:endParaRPr>
          </a:p>
        </p:txBody>
      </p:sp>
    </p:spTree>
    <p:extLst>
      <p:ext uri="{BB962C8B-B14F-4D97-AF65-F5344CB8AC3E}">
        <p14:creationId xmlns:p14="http://schemas.microsoft.com/office/powerpoint/2010/main" val="3263742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74EF3-0A23-741A-6925-C7F58974108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469773D-1AC2-2FAA-2F3F-12C18F0BBFE1}"/>
              </a:ext>
            </a:extLst>
          </p:cNvPr>
          <p:cNvSpPr>
            <a:spLocks noGrp="1" noRot="1" noChangeAspect="1"/>
          </p:cNvSpPr>
          <p:nvPr>
            <p:ph type="sldImg"/>
          </p:nvPr>
        </p:nvSpPr>
        <p:spPr>
          <a:xfrm>
            <a:off x="409575" y="1220788"/>
            <a:ext cx="5853113" cy="3292475"/>
          </a:xfrm>
          <a:prstGeom prst="rect">
            <a:avLst/>
          </a:prstGeom>
        </p:spPr>
      </p:sp>
      <p:sp>
        <p:nvSpPr>
          <p:cNvPr id="3" name="Plassholder for notater 2">
            <a:extLst>
              <a:ext uri="{FF2B5EF4-FFF2-40B4-BE49-F238E27FC236}">
                <a16:creationId xmlns:a16="http://schemas.microsoft.com/office/drawing/2014/main" id="{900A2E58-235E-7ED2-98D3-712B8E1E07E9}"/>
              </a:ext>
            </a:extLst>
          </p:cNvPr>
          <p:cNvSpPr>
            <a:spLocks noGrp="1"/>
          </p:cNvSpPr>
          <p:nvPr>
            <p:ph type="body" idx="1"/>
          </p:nvPr>
        </p:nvSpPr>
        <p:spPr>
          <a:xfrm>
            <a:off x="889212" y="4632960"/>
            <a:ext cx="4890665" cy="4389120"/>
          </a:xfrm>
          <a:prstGeom prst="rect">
            <a:avLst/>
          </a:prstGeom>
        </p:spPr>
        <p:txBody>
          <a:bodyPr/>
          <a:lstStyle/>
          <a:p>
            <a:pPr marL="0" marR="0" lvl="0" indent="0" defTabSz="457200" eaLnBrk="1" fontAlgn="auto" latinLnBrk="0" hangingPunct="1">
              <a:lnSpc>
                <a:spcPct val="100000"/>
              </a:lnSpc>
              <a:buClrTx/>
              <a:buSzTx/>
              <a:buFontTx/>
              <a:buNone/>
              <a:tabLst/>
              <a:defRPr/>
            </a:pPr>
            <a:r>
              <a:rPr lang="nb-NO" b="1" dirty="0">
                <a:effectLst/>
                <a:ea typeface="+mn-ea"/>
                <a:cs typeface="Calibri" panose="020F0502020204030204" pitchFamily="34" charset="0"/>
                <a:sym typeface="Helvetica Neue"/>
              </a:rPr>
              <a:t>Tekst:</a:t>
            </a:r>
            <a:r>
              <a:rPr lang="nb-NO" b="1" baseline="0" dirty="0">
                <a:effectLst/>
                <a:ea typeface="+mn-ea"/>
                <a:cs typeface="Calibri" panose="020F0502020204030204" pitchFamily="34" charset="0"/>
                <a:sym typeface="Helvetica Neue"/>
              </a:rPr>
              <a:t> </a:t>
            </a:r>
            <a:endParaRPr lang="nb-NO" dirty="0">
              <a:effectLst/>
              <a:ea typeface="+mn-ea"/>
              <a:cs typeface="Calibri" panose="020F0502020204030204" pitchFamily="34" charset="0"/>
              <a:sym typeface="Helvetica Neue"/>
            </a:endParaRPr>
          </a:p>
          <a:p>
            <a:r>
              <a:rPr lang="nb-NO" i="1" dirty="0">
                <a:effectLst/>
                <a:ea typeface="Calibri" panose="020F0502020204030204" pitchFamily="34" charset="0"/>
                <a:cs typeface="Aptos" panose="020B0004020202020204" pitchFamily="34" charset="0"/>
              </a:rPr>
              <a:t>Om blandet episode, se informasjon fra tidligere </a:t>
            </a:r>
            <a:r>
              <a:rPr lang="nb-NO" i="1" dirty="0" err="1">
                <a:effectLst/>
                <a:ea typeface="Calibri" panose="020F0502020204030204" pitchFamily="34" charset="0"/>
                <a:cs typeface="Aptos" panose="020B0004020202020204" pitchFamily="34" charset="0"/>
              </a:rPr>
              <a:t>kursgang</a:t>
            </a:r>
            <a:r>
              <a:rPr lang="nb-NO" i="1" dirty="0">
                <a:effectLst/>
                <a:ea typeface="Calibri" panose="020F0502020204030204" pitchFamily="34" charset="0"/>
                <a:cs typeface="Aptos" panose="020B0004020202020204" pitchFamily="34" charset="0"/>
              </a:rPr>
              <a:t> 4 om depresjon og blandet tilstand.</a:t>
            </a:r>
          </a:p>
          <a:p>
            <a:pPr marL="0" marR="0" lvl="0" indent="0" algn="l" defTabSz="914400" rtl="0" eaLnBrk="1" fontAlgn="auto" latinLnBrk="0" hangingPunct="1">
              <a:lnSpc>
                <a:spcPct val="100000"/>
              </a:lnSpc>
              <a:spcBef>
                <a:spcPts val="0"/>
              </a:spcBef>
              <a:spcAft>
                <a:spcPts val="0"/>
              </a:spcAft>
              <a:buClrTx/>
              <a:buSzTx/>
              <a:buFontTx/>
              <a:buNone/>
              <a:tabLst/>
              <a:defRPr/>
            </a:pPr>
            <a:r>
              <a:rPr lang="nb-NO" i="1" baseline="0" dirty="0">
                <a:effectLst/>
                <a:ea typeface="+mn-ea"/>
                <a:cs typeface="Calibri" panose="020F0502020204030204" pitchFamily="34" charset="0"/>
                <a:sym typeface="Helvetica Neue"/>
              </a:rPr>
              <a:t>Les opp teksten på bildet.</a:t>
            </a:r>
          </a:p>
          <a:p>
            <a:endParaRPr lang="nb-NO" dirty="0">
              <a:effectLst/>
              <a:ea typeface="Calibri" panose="020F0502020204030204" pitchFamily="34" charset="0"/>
              <a:cs typeface="Aptos" panose="020B0004020202020204" pitchFamily="34" charset="0"/>
            </a:endParaRPr>
          </a:p>
          <a:p>
            <a:pPr marL="0" marR="0" lvl="0" indent="0" algn="l" defTabSz="457200" rtl="0" eaLnBrk="1" fontAlgn="auto" latinLnBrk="0" hangingPunct="1">
              <a:buClrTx/>
              <a:buSzTx/>
              <a:buFontTx/>
              <a:buNone/>
              <a:tabLst/>
              <a:defRPr/>
            </a:pPr>
            <a:r>
              <a:rPr lang="nb-NO" b="1" dirty="0">
                <a:cs typeface="Calibri" panose="020F0502020204030204" pitchFamily="34" charset="0"/>
              </a:rPr>
              <a:t>Tilleggsinformasjon fra «Bipolarveileder» 2024:</a:t>
            </a:r>
          </a:p>
          <a:p>
            <a:endParaRPr lang="nb-NO" i="1" dirty="0">
              <a:effectLst/>
              <a:ea typeface="Calibri" panose="020F0502020204030204" pitchFamily="34" charset="0"/>
              <a:cs typeface="Aptos" panose="020B0004020202020204" pitchFamily="34" charset="0"/>
            </a:endParaRPr>
          </a:p>
          <a:p>
            <a:r>
              <a:rPr lang="nb-NO" b="1" i="0" u="sng" dirty="0">
                <a:effectLst/>
                <a:ea typeface="Calibri" panose="020F0502020204030204" pitchFamily="34" charset="0"/>
                <a:cs typeface="Aptos" panose="020B0004020202020204" pitchFamily="34" charset="0"/>
              </a:rPr>
              <a:t>Bipolar lidelse type1:</a:t>
            </a:r>
          </a:p>
          <a:p>
            <a:r>
              <a:rPr lang="nb-NO" i="0" dirty="0">
                <a:effectLst/>
                <a:ea typeface="Calibri" panose="020F0502020204030204" pitchFamily="34" charset="0"/>
                <a:cs typeface="Aptos" panose="020B0004020202020204" pitchFamily="34" charset="0"/>
              </a:rPr>
              <a:t>Medikamentelle muligheter ved </a:t>
            </a:r>
            <a:r>
              <a:rPr lang="nb-NO" dirty="0">
                <a:effectLst/>
                <a:ea typeface="Calibri" panose="020F0502020204030204" pitchFamily="34" charset="0"/>
                <a:cs typeface="Aptos" panose="020B0004020202020204" pitchFamily="34" charset="0"/>
              </a:rPr>
              <a:t>FASEBEHANDLING AV EN BLANDET EPISODE</a:t>
            </a:r>
            <a:r>
              <a:rPr lang="nb-NO" i="0" dirty="0">
                <a:effectLst/>
                <a:ea typeface="Calibri" panose="020F0502020204030204" pitchFamily="34" charset="0"/>
                <a:cs typeface="Aptos" panose="020B0004020202020204" pitchFamily="34" charset="0"/>
              </a:rPr>
              <a:t>: </a:t>
            </a:r>
          </a:p>
          <a:p>
            <a:r>
              <a:rPr lang="nb-NO" i="0" dirty="0">
                <a:effectLst/>
                <a:ea typeface="Calibri" panose="020F0502020204030204" pitchFamily="34" charset="0"/>
                <a:cs typeface="Aptos" panose="020B0004020202020204" pitchFamily="34" charset="0"/>
              </a:rPr>
              <a:t>Ved blandet episode er det symptomer på mani og depresjon samtidig. I mange studier får pasientene samme behandling for blandet episode som ved mani. </a:t>
            </a:r>
          </a:p>
          <a:p>
            <a:r>
              <a:rPr lang="nb-NO" i="0" u="sng" dirty="0">
                <a:effectLst/>
                <a:ea typeface="Calibri" panose="020F0502020204030204" pitchFamily="34" charset="0"/>
                <a:cs typeface="Aptos" panose="020B0004020202020204" pitchFamily="34" charset="0"/>
              </a:rPr>
              <a:t>Kunnskapsgrunnlag:</a:t>
            </a:r>
          </a:p>
          <a:p>
            <a:r>
              <a:rPr lang="nb-NO" i="0" dirty="0" err="1">
                <a:effectLst/>
                <a:ea typeface="Calibri" panose="020F0502020204030204" pitchFamily="34" charset="0"/>
                <a:cs typeface="Aptos" panose="020B0004020202020204" pitchFamily="34" charset="0"/>
              </a:rPr>
              <a:t>Olanzapin</a:t>
            </a:r>
            <a:r>
              <a:rPr lang="nb-NO" i="0" dirty="0">
                <a:effectLst/>
                <a:ea typeface="Calibri" panose="020F0502020204030204" pitchFamily="34" charset="0"/>
                <a:cs typeface="Aptos" panose="020B0004020202020204" pitchFamily="34" charset="0"/>
              </a:rPr>
              <a:t> har best evidens. </a:t>
            </a:r>
            <a:r>
              <a:rPr lang="nb-NO" i="0" dirty="0" err="1">
                <a:effectLst/>
                <a:ea typeface="Calibri" panose="020F0502020204030204" pitchFamily="34" charset="0"/>
                <a:cs typeface="Aptos" panose="020B0004020202020204" pitchFamily="34" charset="0"/>
              </a:rPr>
              <a:t>Ziprasidon</a:t>
            </a:r>
            <a:r>
              <a:rPr lang="nb-NO" i="0" dirty="0">
                <a:effectLst/>
                <a:ea typeface="Calibri" panose="020F0502020204030204" pitchFamily="34" charset="0"/>
                <a:cs typeface="Aptos" panose="020B0004020202020204" pitchFamily="34" charset="0"/>
              </a:rPr>
              <a:t> kan også ha effekt.</a:t>
            </a:r>
          </a:p>
          <a:p>
            <a:r>
              <a:rPr lang="nb-NO" dirty="0">
                <a:effectLst/>
                <a:ea typeface="Calibri" panose="020F0502020204030204" pitchFamily="34" charset="0"/>
                <a:cs typeface="Aptos" panose="020B0004020202020204" pitchFamily="34" charset="0"/>
              </a:rPr>
              <a:t> </a:t>
            </a:r>
          </a:p>
          <a:p>
            <a:r>
              <a:rPr lang="nb-NO" b="1" i="0" u="sng" dirty="0">
                <a:effectLst/>
                <a:ea typeface="Calibri" panose="020F0502020204030204" pitchFamily="34" charset="0"/>
                <a:cs typeface="Aptos" panose="020B0004020202020204" pitchFamily="34" charset="0"/>
              </a:rPr>
              <a:t>Bipolar lidelse type2:</a:t>
            </a:r>
          </a:p>
          <a:p>
            <a:r>
              <a:rPr lang="nb-NO" dirty="0">
                <a:effectLst/>
                <a:ea typeface="Calibri" panose="020F0502020204030204" pitchFamily="34" charset="0"/>
                <a:cs typeface="Aptos" panose="020B0004020202020204" pitchFamily="34" charset="0"/>
              </a:rPr>
              <a:t>Det er ikke nevnt noe om blandet episode ved bipolar type 2 i «Bipolarveileder»</a:t>
            </a:r>
          </a:p>
          <a:p>
            <a:endParaRPr lang="nb-NO" dirty="0">
              <a:effectLst/>
              <a:ea typeface="Calibri" panose="020F0502020204030204" pitchFamily="34" charset="0"/>
              <a:cs typeface="Aptos" panose="020B0004020202020204" pitchFamily="34" charset="0"/>
            </a:endParaRPr>
          </a:p>
          <a:p>
            <a:r>
              <a:rPr lang="nb-NO" dirty="0">
                <a:effectLst/>
                <a:ea typeface="Calibri" panose="020F0502020204030204" pitchFamily="34" charset="0"/>
                <a:cs typeface="Aptos" panose="020B0004020202020204" pitchFamily="34" charset="0"/>
              </a:rPr>
              <a:t>Om medikamentelle muligheter ved FASEBEHANDLING AV HYPOMANE FASER nevnes: </a:t>
            </a:r>
          </a:p>
          <a:p>
            <a:r>
              <a:rPr lang="nb-NO" i="1" dirty="0">
                <a:effectLst/>
                <a:ea typeface="Calibri" panose="020F0502020204030204" pitchFamily="34" charset="0"/>
                <a:cs typeface="Aptos" panose="020B0004020202020204" pitchFamily="34" charset="0"/>
              </a:rPr>
              <a:t>Hypomane episoder kan vare fra 4 dager til mange uker. Hvis det er behov for medisinering er det ofte nok med en liten dose </a:t>
            </a:r>
            <a:r>
              <a:rPr lang="nb-NO" i="1" dirty="0" err="1">
                <a:effectLst/>
                <a:ea typeface="Calibri" panose="020F0502020204030204" pitchFamily="34" charset="0"/>
                <a:cs typeface="Aptos" panose="020B0004020202020204" pitchFamily="34" charset="0"/>
              </a:rPr>
              <a:t>kvetiapin</a:t>
            </a:r>
            <a:r>
              <a:rPr lang="nb-NO" i="1" dirty="0">
                <a:effectLst/>
                <a:ea typeface="Calibri" panose="020F0502020204030204" pitchFamily="34" charset="0"/>
                <a:cs typeface="Aptos" panose="020B0004020202020204" pitchFamily="34" charset="0"/>
              </a:rPr>
              <a:t> ved sengetid for søvn og ro (</a:t>
            </a:r>
            <a:r>
              <a:rPr lang="nb-NO" i="1" dirty="0" err="1">
                <a:effectLst/>
                <a:ea typeface="Calibri" panose="020F0502020204030204" pitchFamily="34" charset="0"/>
                <a:cs typeface="Aptos" panose="020B0004020202020204" pitchFamily="34" charset="0"/>
              </a:rPr>
              <a:t>kvetiapin</a:t>
            </a:r>
            <a:r>
              <a:rPr lang="nb-NO" i="1" dirty="0">
                <a:effectLst/>
                <a:ea typeface="Calibri" panose="020F0502020204030204" pitchFamily="34" charset="0"/>
                <a:cs typeface="Aptos" panose="020B0004020202020204" pitchFamily="34" charset="0"/>
              </a:rPr>
              <a:t> tabletter 25-50 mg). </a:t>
            </a:r>
          </a:p>
          <a:p>
            <a:r>
              <a:rPr lang="nb-NO" i="1" dirty="0">
                <a:effectLst/>
                <a:ea typeface="Calibri" panose="020F0502020204030204" pitchFamily="34" charset="0"/>
                <a:cs typeface="Aptos" panose="020B0004020202020204" pitchFamily="34" charset="0"/>
              </a:rPr>
              <a:t>Om det tilkommer langvarige og mer alvorlige høye faser, revurder om det kan være bipolar lidelse type 1 med </a:t>
            </a:r>
            <a:r>
              <a:rPr lang="nb-NO" i="1" dirty="0" err="1">
                <a:effectLst/>
                <a:ea typeface="Calibri" panose="020F0502020204030204" pitchFamily="34" charset="0"/>
                <a:cs typeface="Aptos" panose="020B0004020202020204" pitchFamily="34" charset="0"/>
              </a:rPr>
              <a:t>lavgradig</a:t>
            </a:r>
            <a:r>
              <a:rPr lang="nb-NO" i="1" dirty="0">
                <a:effectLst/>
                <a:ea typeface="Calibri" panose="020F0502020204030204" pitchFamily="34" charset="0"/>
                <a:cs typeface="Aptos" panose="020B0004020202020204" pitchFamily="34" charset="0"/>
              </a:rPr>
              <a:t> manisk fase med behov for antimanisk medisinering. </a:t>
            </a:r>
            <a:endParaRPr lang="nb-NO" dirty="0">
              <a:effectLst/>
              <a:ea typeface="Calibri" panose="020F0502020204030204" pitchFamily="34" charset="0"/>
              <a:cs typeface="Aptos" panose="020B0004020202020204" pitchFamily="34" charset="0"/>
            </a:endParaRPr>
          </a:p>
          <a:p>
            <a:r>
              <a:rPr lang="nb-NO" dirty="0">
                <a:ea typeface="Calibri"/>
                <a:cs typeface="Calibri"/>
              </a:rPr>
              <a:t>Bipolar</a:t>
            </a:r>
            <a:r>
              <a:rPr lang="nb-NO" dirty="0">
                <a:effectLst/>
                <a:ea typeface="Calibri"/>
                <a:cs typeface="Calibri"/>
              </a:rPr>
              <a:t> type 2 med blandet fase hypomani/ depresjon bør kunne følge råd gitt under hypomani og Bipolar type 2 både vedrørende medisiner og ikke-medikamentelle tiltak.</a:t>
            </a:r>
          </a:p>
          <a:p>
            <a:r>
              <a:rPr lang="nb-NO" dirty="0">
                <a:effectLst/>
                <a:ea typeface="Calibri" panose="020F0502020204030204" pitchFamily="34" charset="0"/>
                <a:cs typeface="Aptos" panose="020B0004020202020204" pitchFamily="34" charset="0"/>
              </a:rPr>
              <a:t> </a:t>
            </a:r>
          </a:p>
          <a:p>
            <a:pPr marL="0" marR="0" lvl="0" indent="0" defTabSz="457200" eaLnBrk="1" fontAlgn="auto" latinLnBrk="0" hangingPunct="1">
              <a:lnSpc>
                <a:spcPct val="117999"/>
              </a:lnSpc>
              <a:spcBef>
                <a:spcPts val="0"/>
              </a:spcBef>
              <a:spcAft>
                <a:spcPts val="0"/>
              </a:spcAft>
              <a:buClrTx/>
              <a:buSzTx/>
              <a:buFontTx/>
              <a:buNone/>
              <a:tabLst/>
              <a:defRPr/>
            </a:pPr>
            <a:endParaRPr lang="nb-NO" sz="1200" baseline="0" dirty="0">
              <a:solidFill>
                <a:srgbClr val="000000"/>
              </a:solidFill>
              <a:effectLst/>
              <a:latin typeface="Calibri" panose="020F0502020204030204" pitchFamily="34" charset="0"/>
              <a:ea typeface="+mn-ea"/>
              <a:cs typeface="Calibri" panose="020F0502020204030204" pitchFamily="34" charset="0"/>
              <a:sym typeface="Helvetica Neue"/>
            </a:endParaRPr>
          </a:p>
        </p:txBody>
      </p:sp>
    </p:spTree>
    <p:extLst>
      <p:ext uri="{BB962C8B-B14F-4D97-AF65-F5344CB8AC3E}">
        <p14:creationId xmlns:p14="http://schemas.microsoft.com/office/powerpoint/2010/main" val="612353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marL="0" marR="0" lvl="0" indent="0" defTabSz="457200" eaLnBrk="1" fontAlgn="auto" latinLnBrk="0" hangingPunct="1">
              <a:lnSpc>
                <a:spcPct val="100000"/>
              </a:lnSpc>
              <a:buClrTx/>
              <a:buSzTx/>
              <a:buFontTx/>
              <a:buNone/>
              <a:tabLst/>
              <a:defRPr/>
            </a:pPr>
            <a:r>
              <a:rPr lang="nb-NO" sz="1100" b="1" dirty="0">
                <a:solidFill>
                  <a:srgbClr val="000000"/>
                </a:solidFill>
                <a:latin typeface="Calibri" panose="020F0502020204030204" pitchFamily="34" charset="0"/>
                <a:cs typeface="Calibri" panose="020F0502020204030204" pitchFamily="34" charset="0"/>
              </a:rPr>
              <a:t>Tekst: </a:t>
            </a:r>
          </a:p>
          <a:p>
            <a:pPr marL="171450" indent="-171450" defTabSz="914400">
              <a:lnSpc>
                <a:spcPct val="100000"/>
              </a:lnSpc>
              <a:buFont typeface="Arial" panose="020B0604020202020204" pitchFamily="34" charset="0"/>
              <a:buChar char="•"/>
              <a:defRPr sz="36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Benzodiazepiner og Z-hypnotika er effektive til bruk i korte perioder med usedvanlig sykdomsaktivitet eller ytre påkjenninger – bør ikke brukes fast</a:t>
            </a:r>
          </a:p>
          <a:p>
            <a:pPr marL="0" lvl="2" indent="0" defTabSz="914400">
              <a:lnSpc>
                <a:spcPct val="100000"/>
              </a:lnSpc>
              <a:buFontTx/>
              <a:buNone/>
              <a:defRPr sz="36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	-</a:t>
            </a:r>
            <a:r>
              <a:rPr lang="nb-NO" sz="1100" baseline="0" dirty="0">
                <a:solidFill>
                  <a:srgbClr val="000000"/>
                </a:solidFill>
                <a:latin typeface="Calibri" panose="020F0502020204030204" pitchFamily="34" charset="0"/>
                <a:cs typeface="Calibri" panose="020F0502020204030204" pitchFamily="34" charset="0"/>
              </a:rPr>
              <a:t> </a:t>
            </a:r>
            <a:r>
              <a:rPr lang="nb-NO" sz="1100" dirty="0">
                <a:solidFill>
                  <a:srgbClr val="000000"/>
                </a:solidFill>
                <a:latin typeface="Calibri" panose="020F0502020204030204" pitchFamily="34" charset="0"/>
                <a:cs typeface="Calibri" panose="020F0502020204030204" pitchFamily="34" charset="0"/>
              </a:rPr>
              <a:t>Er</a:t>
            </a:r>
            <a:r>
              <a:rPr lang="nb-NO" sz="1100" baseline="0" dirty="0">
                <a:solidFill>
                  <a:srgbClr val="000000"/>
                </a:solidFill>
                <a:latin typeface="Calibri" panose="020F0502020204030204" pitchFamily="34" charset="0"/>
                <a:cs typeface="Calibri" panose="020F0502020204030204" pitchFamily="34" charset="0"/>
              </a:rPr>
              <a:t> effektive og hurtigvirkende medikamenter mot hhv. angst og   innsovningsvansker, og kan være et godt valg i korte perioder og i noen situasjoner.</a:t>
            </a:r>
            <a:endParaRPr lang="nb-NO" sz="1100" dirty="0">
              <a:solidFill>
                <a:srgbClr val="000000"/>
              </a:solidFill>
              <a:latin typeface="Calibri" panose="020F0502020204030204" pitchFamily="34" charset="0"/>
              <a:cs typeface="Calibri" panose="020F0502020204030204" pitchFamily="34" charset="0"/>
            </a:endParaRPr>
          </a:p>
          <a:p>
            <a:pPr marL="171450" indent="-171450" defTabSz="914400">
              <a:lnSpc>
                <a:spcPct val="100000"/>
              </a:lnSpc>
              <a:buFont typeface="Arial" panose="020B0604020202020204" pitchFamily="34" charset="0"/>
              <a:buChar char="•"/>
              <a:defRPr sz="36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Benzodiazepiner</a:t>
            </a:r>
            <a:r>
              <a:rPr lang="nb-NO" sz="1100" baseline="0" dirty="0">
                <a:solidFill>
                  <a:srgbClr val="000000"/>
                </a:solidFill>
                <a:latin typeface="Calibri" panose="020F0502020204030204" pitchFamily="34" charset="0"/>
                <a:cs typeface="Calibri" panose="020F0502020204030204" pitchFamily="34" charset="0"/>
              </a:rPr>
              <a:t> er a</a:t>
            </a:r>
            <a:r>
              <a:rPr lang="nb-NO" sz="1100" dirty="0">
                <a:solidFill>
                  <a:srgbClr val="000000"/>
                </a:solidFill>
                <a:latin typeface="Calibri" panose="020F0502020204030204" pitchFamily="34" charset="0"/>
                <a:cs typeface="Calibri" panose="020F0502020204030204" pitchFamily="34" charset="0"/>
              </a:rPr>
              <a:t>ngsthemmende og søvninduserende</a:t>
            </a:r>
          </a:p>
          <a:p>
            <a:pPr marL="0" lvl="8" indent="0" defTabSz="914400">
              <a:lnSpc>
                <a:spcPct val="100000"/>
              </a:lnSpc>
              <a:buFontTx/>
              <a:buNone/>
              <a:defRPr sz="36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	- Eksempler: </a:t>
            </a:r>
            <a:r>
              <a:rPr lang="nb-NO" sz="1100" dirty="0" err="1">
                <a:solidFill>
                  <a:srgbClr val="000000"/>
                </a:solidFill>
                <a:latin typeface="Calibri" panose="020F0502020204030204" pitchFamily="34" charset="0"/>
                <a:cs typeface="Calibri" panose="020F0502020204030204" pitchFamily="34" charset="0"/>
              </a:rPr>
              <a:t>Diazepam</a:t>
            </a:r>
            <a:r>
              <a:rPr lang="nb-NO" sz="1100" dirty="0">
                <a:solidFill>
                  <a:srgbClr val="000000"/>
                </a:solidFill>
                <a:latin typeface="Calibri" panose="020F0502020204030204" pitchFamily="34" charset="0"/>
                <a:cs typeface="Calibri" panose="020F0502020204030204" pitchFamily="34" charset="0"/>
              </a:rPr>
              <a:t> (</a:t>
            </a:r>
            <a:r>
              <a:rPr lang="nb-NO" sz="1100" dirty="0" err="1">
                <a:solidFill>
                  <a:srgbClr val="000000"/>
                </a:solidFill>
                <a:latin typeface="Calibri" panose="020F0502020204030204" pitchFamily="34" charset="0"/>
                <a:cs typeface="Calibri" panose="020F0502020204030204" pitchFamily="34" charset="0"/>
              </a:rPr>
              <a:t>Vival</a:t>
            </a:r>
            <a:r>
              <a:rPr lang="nb-NO" sz="1100" dirty="0">
                <a:solidFill>
                  <a:srgbClr val="000000"/>
                </a:solidFill>
                <a:latin typeface="Calibri" panose="020F0502020204030204" pitchFamily="34" charset="0"/>
                <a:cs typeface="Calibri" panose="020F0502020204030204" pitchFamily="34" charset="0"/>
              </a:rPr>
              <a:t>, Valium, Stesolid), </a:t>
            </a:r>
            <a:r>
              <a:rPr lang="nb-NO" sz="1100" dirty="0" err="1">
                <a:solidFill>
                  <a:srgbClr val="000000"/>
                </a:solidFill>
                <a:latin typeface="Calibri" panose="020F0502020204030204" pitchFamily="34" charset="0"/>
                <a:cs typeface="Calibri" panose="020F0502020204030204" pitchFamily="34" charset="0"/>
              </a:rPr>
              <a:t>Oxazepam</a:t>
            </a:r>
            <a:r>
              <a:rPr lang="nb-NO" sz="1100" dirty="0">
                <a:solidFill>
                  <a:srgbClr val="000000"/>
                </a:solidFill>
                <a:latin typeface="Calibri" panose="020F0502020204030204" pitchFamily="34" charset="0"/>
                <a:cs typeface="Calibri" panose="020F0502020204030204" pitchFamily="34" charset="0"/>
              </a:rPr>
              <a:t> (</a:t>
            </a:r>
            <a:r>
              <a:rPr lang="nb-NO" sz="1100" dirty="0" err="1">
                <a:solidFill>
                  <a:srgbClr val="000000"/>
                </a:solidFill>
                <a:latin typeface="Calibri" panose="020F0502020204030204" pitchFamily="34" charset="0"/>
                <a:cs typeface="Calibri" panose="020F0502020204030204" pitchFamily="34" charset="0"/>
              </a:rPr>
              <a:t>Sobril</a:t>
            </a:r>
            <a:r>
              <a:rPr lang="nb-NO" sz="1100" dirty="0">
                <a:solidFill>
                  <a:srgbClr val="000000"/>
                </a:solidFill>
                <a:latin typeface="Calibri" panose="020F0502020204030204" pitchFamily="34" charset="0"/>
                <a:cs typeface="Calibri" panose="020F0502020204030204" pitchFamily="34" charset="0"/>
              </a:rPr>
              <a:t>), </a:t>
            </a:r>
            <a:r>
              <a:rPr lang="nb-NO" sz="1100" dirty="0" err="1">
                <a:solidFill>
                  <a:srgbClr val="000000"/>
                </a:solidFill>
                <a:latin typeface="Calibri" panose="020F0502020204030204" pitchFamily="34" charset="0"/>
                <a:cs typeface="Calibri" panose="020F0502020204030204" pitchFamily="34" charset="0"/>
              </a:rPr>
              <a:t>Aloprazolam</a:t>
            </a:r>
            <a:r>
              <a:rPr lang="nb-NO" sz="1100" dirty="0">
                <a:solidFill>
                  <a:srgbClr val="000000"/>
                </a:solidFill>
                <a:latin typeface="Calibri" panose="020F0502020204030204" pitchFamily="34" charset="0"/>
                <a:cs typeface="Calibri" panose="020F0502020204030204" pitchFamily="34" charset="0"/>
              </a:rPr>
              <a:t> (</a:t>
            </a:r>
            <a:r>
              <a:rPr lang="nb-NO" sz="1100" dirty="0" err="1">
                <a:solidFill>
                  <a:srgbClr val="000000"/>
                </a:solidFill>
                <a:latin typeface="Calibri" panose="020F0502020204030204" pitchFamily="34" charset="0"/>
                <a:cs typeface="Calibri" panose="020F0502020204030204" pitchFamily="34" charset="0"/>
              </a:rPr>
              <a:t>Xanor</a:t>
            </a:r>
            <a:r>
              <a:rPr lang="nb-NO" sz="1100" dirty="0">
                <a:solidFill>
                  <a:srgbClr val="000000"/>
                </a:solidFill>
                <a:latin typeface="Calibri" panose="020F0502020204030204" pitchFamily="34" charset="0"/>
                <a:cs typeface="Calibri" panose="020F0502020204030204" pitchFamily="34" charset="0"/>
              </a:rPr>
              <a:t>), </a:t>
            </a:r>
            <a:r>
              <a:rPr lang="nb-NO" sz="1100" dirty="0" err="1">
                <a:solidFill>
                  <a:srgbClr val="000000"/>
                </a:solidFill>
                <a:latin typeface="Calibri" panose="020F0502020204030204" pitchFamily="34" charset="0"/>
                <a:cs typeface="Calibri" panose="020F0502020204030204" pitchFamily="34" charset="0"/>
              </a:rPr>
              <a:t>Klonazepam</a:t>
            </a:r>
            <a:r>
              <a:rPr lang="nb-NO" sz="1100" dirty="0">
                <a:solidFill>
                  <a:srgbClr val="000000"/>
                </a:solidFill>
                <a:latin typeface="Calibri" panose="020F0502020204030204" pitchFamily="34" charset="0"/>
                <a:cs typeface="Calibri" panose="020F0502020204030204" pitchFamily="34" charset="0"/>
              </a:rPr>
              <a:t> (</a:t>
            </a:r>
            <a:r>
              <a:rPr lang="nb-NO" sz="1100" dirty="0" err="1">
                <a:solidFill>
                  <a:srgbClr val="000000"/>
                </a:solidFill>
                <a:latin typeface="Calibri" panose="020F0502020204030204" pitchFamily="34" charset="0"/>
                <a:cs typeface="Calibri" panose="020F0502020204030204" pitchFamily="34" charset="0"/>
              </a:rPr>
              <a:t>Rivotril</a:t>
            </a:r>
            <a:r>
              <a:rPr lang="nb-NO" sz="1100" dirty="0">
                <a:solidFill>
                  <a:srgbClr val="000000"/>
                </a:solidFill>
                <a:latin typeface="Calibri" panose="020F0502020204030204" pitchFamily="34" charset="0"/>
                <a:cs typeface="Calibri" panose="020F0502020204030204" pitchFamily="34" charset="0"/>
              </a:rPr>
              <a:t>)</a:t>
            </a:r>
          </a:p>
          <a:p>
            <a:pPr marL="171450" marR="0" lvl="4" indent="-171450" defTabSz="914400" eaLnBrk="1" fontAlgn="auto" latinLnBrk="0" hangingPunct="1">
              <a:lnSpc>
                <a:spcPct val="100000"/>
              </a:lnSpc>
              <a:buClrTx/>
              <a:buSzTx/>
              <a:buFont typeface="Arial" panose="020B0604020202020204" pitchFamily="34" charset="0"/>
              <a:buChar char="•"/>
              <a:tabLst/>
              <a:defRPr sz="36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Z-</a:t>
            </a:r>
            <a:r>
              <a:rPr lang="nb-NO" sz="1100" dirty="0" err="1">
                <a:solidFill>
                  <a:srgbClr val="000000"/>
                </a:solidFill>
                <a:latin typeface="Calibri" panose="020F0502020204030204" pitchFamily="34" charset="0"/>
                <a:cs typeface="Calibri" panose="020F0502020204030204" pitchFamily="34" charset="0"/>
              </a:rPr>
              <a:t>hynotika</a:t>
            </a:r>
            <a:r>
              <a:rPr lang="nb-NO" sz="1100" baseline="0" dirty="0">
                <a:solidFill>
                  <a:srgbClr val="000000"/>
                </a:solidFill>
                <a:latin typeface="Calibri" panose="020F0502020204030204" pitchFamily="34" charset="0"/>
                <a:cs typeface="Calibri" panose="020F0502020204030204" pitchFamily="34" charset="0"/>
              </a:rPr>
              <a:t> (</a:t>
            </a:r>
            <a:r>
              <a:rPr lang="nb-NO" sz="1100" dirty="0">
                <a:solidFill>
                  <a:srgbClr val="000000"/>
                </a:solidFill>
                <a:latin typeface="Calibri" panose="020F0502020204030204" pitchFamily="34" charset="0"/>
                <a:cs typeface="Calibri" panose="020F0502020204030204" pitchFamily="34" charset="0"/>
              </a:rPr>
              <a:t>benzodiazepinlignende) </a:t>
            </a:r>
            <a:r>
              <a:rPr lang="nb-NO" sz="1100" baseline="0" dirty="0">
                <a:solidFill>
                  <a:srgbClr val="000000"/>
                </a:solidFill>
                <a:latin typeface="Calibri" panose="020F0502020204030204" pitchFamily="34" charset="0"/>
                <a:cs typeface="Calibri" panose="020F0502020204030204" pitchFamily="34" charset="0"/>
              </a:rPr>
              <a:t>er mer søvndyssende, men mindre  a</a:t>
            </a:r>
            <a:r>
              <a:rPr lang="nb-NO" sz="1100" dirty="0">
                <a:solidFill>
                  <a:srgbClr val="000000"/>
                </a:solidFill>
                <a:latin typeface="Calibri" panose="020F0502020204030204" pitchFamily="34" charset="0"/>
                <a:cs typeface="Calibri" panose="020F0502020204030204" pitchFamily="34" charset="0"/>
              </a:rPr>
              <a:t>ngsthemmende</a:t>
            </a:r>
          </a:p>
          <a:p>
            <a:pPr marL="0" lvl="2" indent="0" defTabSz="914400">
              <a:lnSpc>
                <a:spcPct val="100000"/>
              </a:lnSpc>
              <a:buFont typeface="Arial" panose="020B0604020202020204" pitchFamily="34" charset="0"/>
              <a:buNone/>
              <a:defRPr sz="36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	-</a:t>
            </a:r>
            <a:r>
              <a:rPr lang="nb-NO" sz="1100" baseline="0" dirty="0">
                <a:solidFill>
                  <a:srgbClr val="000000"/>
                </a:solidFill>
                <a:latin typeface="Calibri" panose="020F0502020204030204" pitchFamily="34" charset="0"/>
                <a:cs typeface="Calibri" panose="020F0502020204030204" pitchFamily="34" charset="0"/>
              </a:rPr>
              <a:t> </a:t>
            </a:r>
            <a:r>
              <a:rPr lang="nb-NO" sz="1100" dirty="0">
                <a:solidFill>
                  <a:srgbClr val="000000"/>
                </a:solidFill>
                <a:latin typeface="Calibri" panose="020F0502020204030204" pitchFamily="34" charset="0"/>
                <a:cs typeface="Calibri" panose="020F0502020204030204" pitchFamily="34" charset="0"/>
              </a:rPr>
              <a:t>Eksempler: </a:t>
            </a:r>
            <a:r>
              <a:rPr lang="nb-NO" sz="1100" b="0" dirty="0" err="1">
                <a:solidFill>
                  <a:srgbClr val="000000"/>
                </a:solidFill>
                <a:latin typeface="Calibri" panose="020F0502020204030204" pitchFamily="34" charset="0"/>
                <a:cs typeface="Calibri" panose="020F0502020204030204" pitchFamily="34" charset="0"/>
              </a:rPr>
              <a:t>Zopiklon</a:t>
            </a:r>
            <a:r>
              <a:rPr lang="nb-NO" sz="1100" b="0" dirty="0">
                <a:solidFill>
                  <a:srgbClr val="000000"/>
                </a:solidFill>
                <a:latin typeface="Calibri" panose="020F0502020204030204" pitchFamily="34" charset="0"/>
                <a:cs typeface="Calibri" panose="020F0502020204030204" pitchFamily="34" charset="0"/>
              </a:rPr>
              <a:t> (</a:t>
            </a:r>
            <a:r>
              <a:rPr lang="nb-NO" sz="1100" b="0" dirty="0" err="1">
                <a:solidFill>
                  <a:srgbClr val="000000"/>
                </a:solidFill>
                <a:latin typeface="Calibri" panose="020F0502020204030204" pitchFamily="34" charset="0"/>
                <a:cs typeface="Calibri" panose="020F0502020204030204" pitchFamily="34" charset="0"/>
              </a:rPr>
              <a:t>Imovane</a:t>
            </a:r>
            <a:r>
              <a:rPr lang="nb-NO" sz="1100" b="0" dirty="0">
                <a:solidFill>
                  <a:srgbClr val="000000"/>
                </a:solidFill>
                <a:latin typeface="Calibri" panose="020F0502020204030204" pitchFamily="34" charset="0"/>
                <a:cs typeface="Calibri" panose="020F0502020204030204" pitchFamily="34" charset="0"/>
              </a:rPr>
              <a:t>, </a:t>
            </a:r>
            <a:r>
              <a:rPr lang="nb-NO" sz="1100" b="0" dirty="0" err="1">
                <a:solidFill>
                  <a:srgbClr val="000000"/>
                </a:solidFill>
                <a:latin typeface="Calibri" panose="020F0502020204030204" pitchFamily="34" charset="0"/>
                <a:cs typeface="Calibri" panose="020F0502020204030204" pitchFamily="34" charset="0"/>
              </a:rPr>
              <a:t>Zopiclone</a:t>
            </a:r>
            <a:r>
              <a:rPr lang="nb-NO" sz="1100" b="0" dirty="0">
                <a:solidFill>
                  <a:srgbClr val="000000"/>
                </a:solidFill>
                <a:latin typeface="Calibri" panose="020F0502020204030204" pitchFamily="34" charset="0"/>
                <a:cs typeface="Calibri" panose="020F0502020204030204" pitchFamily="34" charset="0"/>
              </a:rPr>
              <a:t>, </a:t>
            </a:r>
            <a:r>
              <a:rPr lang="nb-NO" sz="1100" b="0" dirty="0" err="1">
                <a:solidFill>
                  <a:srgbClr val="000000"/>
                </a:solidFill>
                <a:latin typeface="Calibri" panose="020F0502020204030204" pitchFamily="34" charset="0"/>
                <a:cs typeface="Calibri" panose="020F0502020204030204" pitchFamily="34" charset="0"/>
              </a:rPr>
              <a:t>Zopitin</a:t>
            </a:r>
            <a:r>
              <a:rPr lang="nb-NO" sz="1100" b="0" dirty="0">
                <a:solidFill>
                  <a:srgbClr val="000000"/>
                </a:solidFill>
                <a:latin typeface="Calibri" panose="020F0502020204030204" pitchFamily="34" charset="0"/>
                <a:cs typeface="Calibri" panose="020F0502020204030204" pitchFamily="34" charset="0"/>
              </a:rPr>
              <a:t>), </a:t>
            </a:r>
            <a:r>
              <a:rPr lang="nb-NO" sz="1100" b="0" dirty="0" err="1">
                <a:solidFill>
                  <a:srgbClr val="000000"/>
                </a:solidFill>
                <a:latin typeface="Calibri" panose="020F0502020204030204" pitchFamily="34" charset="0"/>
                <a:cs typeface="Calibri" panose="020F0502020204030204" pitchFamily="34" charset="0"/>
              </a:rPr>
              <a:t>Zolpidem</a:t>
            </a:r>
            <a:r>
              <a:rPr lang="nb-NO" sz="1100" b="0" dirty="0">
                <a:solidFill>
                  <a:srgbClr val="000000"/>
                </a:solidFill>
                <a:latin typeface="Calibri" panose="020F0502020204030204" pitchFamily="34" charset="0"/>
                <a:cs typeface="Calibri" panose="020F0502020204030204" pitchFamily="34" charset="0"/>
              </a:rPr>
              <a:t> (</a:t>
            </a:r>
            <a:r>
              <a:rPr lang="nb-NO" sz="1100" b="0" dirty="0" err="1">
                <a:solidFill>
                  <a:srgbClr val="000000"/>
                </a:solidFill>
                <a:latin typeface="Calibri" panose="020F0502020204030204" pitchFamily="34" charset="0"/>
                <a:cs typeface="Calibri" panose="020F0502020204030204" pitchFamily="34" charset="0"/>
              </a:rPr>
              <a:t>Stilnoct</a:t>
            </a:r>
            <a:r>
              <a:rPr lang="nb-NO" sz="1100" b="0" dirty="0">
                <a:solidFill>
                  <a:srgbClr val="000000"/>
                </a:solidFill>
                <a:latin typeface="Calibri" panose="020F0502020204030204" pitchFamily="34" charset="0"/>
                <a:cs typeface="Calibri" panose="020F0502020204030204" pitchFamily="34" charset="0"/>
              </a:rPr>
              <a:t>) </a:t>
            </a:r>
          </a:p>
          <a:p>
            <a:pPr marL="171450" indent="-171450" defTabSz="914400">
              <a:lnSpc>
                <a:spcPct val="100000"/>
              </a:lnSpc>
              <a:buFont typeface="Arial" panose="020B0604020202020204" pitchFamily="34" charset="0"/>
              <a:buChar char="•"/>
              <a:defRPr sz="36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Avhengighetsskapende</a:t>
            </a:r>
          </a:p>
          <a:p>
            <a:pPr marL="0" indent="0" defTabSz="914400">
              <a:lnSpc>
                <a:spcPct val="100000"/>
              </a:lnSpc>
              <a:buFont typeface="Arial" panose="020B0604020202020204" pitchFamily="34" charset="0"/>
              <a:buNone/>
              <a:defRPr sz="3600" b="0">
                <a:latin typeface="Calibri"/>
                <a:ea typeface="Calibri"/>
                <a:cs typeface="Calibri"/>
                <a:sym typeface="Calibri"/>
              </a:defRPr>
            </a:pPr>
            <a:r>
              <a:rPr lang="nb-NO" sz="1100" baseline="0" dirty="0">
                <a:solidFill>
                  <a:srgbClr val="000000"/>
                </a:solidFill>
                <a:latin typeface="Calibri" panose="020F0502020204030204" pitchFamily="34" charset="0"/>
                <a:cs typeface="Calibri" panose="020F0502020204030204" pitchFamily="34" charset="0"/>
              </a:rPr>
              <a:t>	- Det utvikles raskt toleranse, som betyr at høyere og høyere dose må benyttes for å få ønsket effekt. Derfor skal denne typen medikamenter kun benyttes over en kortere 	periode, og det bør lages en plan for nedtrapping allerede ved forskrivning.</a:t>
            </a:r>
            <a:endParaRPr lang="nb-NO" sz="1100" dirty="0">
              <a:solidFill>
                <a:srgbClr val="000000"/>
              </a:solidFill>
              <a:latin typeface="Calibri" panose="020F0502020204030204" pitchFamily="34" charset="0"/>
              <a:cs typeface="Calibri" panose="020F0502020204030204" pitchFamily="34" charset="0"/>
            </a:endParaRPr>
          </a:p>
          <a:p>
            <a:pPr marL="171450" marR="0" lvl="0" indent="-171450" defTabSz="457200" eaLnBrk="1" fontAlgn="auto" latinLnBrk="0" hangingPunct="1">
              <a:lnSpc>
                <a:spcPct val="100000"/>
              </a:lnSpc>
              <a:buClrTx/>
              <a:buSzTx/>
              <a:buFont typeface="Arial" panose="020B0604020202020204" pitchFamily="34" charset="0"/>
              <a:buChar char="•"/>
              <a:tabLst/>
              <a:defRPr/>
            </a:pPr>
            <a:r>
              <a:rPr lang="nb-NO" sz="1100" dirty="0">
                <a:solidFill>
                  <a:srgbClr val="000000"/>
                </a:solidFill>
                <a:latin typeface="Calibri" panose="020F0502020204030204" pitchFamily="34" charset="0"/>
                <a:cs typeface="Calibri" panose="020F0502020204030204" pitchFamily="34" charset="0"/>
              </a:rPr>
              <a:t>Det finnes flere alternative medikamenter for søvnvansker som ikke er vanedannende </a:t>
            </a:r>
            <a:r>
              <a:rPr lang="nb-NO" sz="1100" i="1" dirty="0">
                <a:solidFill>
                  <a:srgbClr val="000000"/>
                </a:solidFill>
                <a:latin typeface="Calibri" panose="020F0502020204030204" pitchFamily="34" charset="0"/>
                <a:cs typeface="Calibri" panose="020F0502020204030204" pitchFamily="34" charset="0"/>
              </a:rPr>
              <a:t>(se neste lysbilde)</a:t>
            </a:r>
            <a:endParaRPr lang="nb-NO" sz="1100" dirty="0">
              <a:solidFill>
                <a:srgbClr val="000000"/>
              </a:solidFill>
              <a:latin typeface="Calibri" panose="020F0502020204030204" pitchFamily="34" charset="0"/>
              <a:cs typeface="Calibri" panose="020F0502020204030204" pitchFamily="34" charset="0"/>
            </a:endParaRPr>
          </a:p>
          <a:p>
            <a:pPr marL="0" marR="0" lvl="4" indent="0" defTabSz="457200" eaLnBrk="1" fontAlgn="auto" latinLnBrk="0" hangingPunct="1">
              <a:lnSpc>
                <a:spcPct val="100000"/>
              </a:lnSpc>
              <a:buClrTx/>
              <a:buSzTx/>
              <a:buFont typeface="Arial" panose="020B0604020202020204" pitchFamily="34" charset="0"/>
              <a:buNone/>
              <a:tabLst/>
              <a:defRPr/>
            </a:pPr>
            <a:r>
              <a:rPr lang="nb-NO" sz="1100" dirty="0">
                <a:solidFill>
                  <a:srgbClr val="000000"/>
                </a:solidFill>
                <a:latin typeface="Calibri" panose="020F0502020204030204" pitchFamily="34" charset="0"/>
                <a:cs typeface="Calibri" panose="020F0502020204030204" pitchFamily="34" charset="0"/>
              </a:rPr>
              <a:t>	           -</a:t>
            </a:r>
            <a:r>
              <a:rPr lang="nb-NO" sz="1100" baseline="0" dirty="0">
                <a:solidFill>
                  <a:srgbClr val="000000"/>
                </a:solidFill>
                <a:latin typeface="Calibri" panose="020F0502020204030204" pitchFamily="34" charset="0"/>
                <a:cs typeface="Calibri" panose="020F0502020204030204" pitchFamily="34" charset="0"/>
              </a:rPr>
              <a:t> </a:t>
            </a:r>
            <a:r>
              <a:rPr lang="nb-NO" sz="1100" dirty="0">
                <a:solidFill>
                  <a:srgbClr val="000000"/>
                </a:solidFill>
                <a:latin typeface="Calibri" panose="020F0502020204030204" pitchFamily="34" charset="0"/>
                <a:cs typeface="Calibri" panose="020F0502020204030204" pitchFamily="34" charset="0"/>
              </a:rPr>
              <a:t>Andre medisingrupper er foretrukket for behandling av langvarige søvnvansker</a:t>
            </a:r>
          </a:p>
        </p:txBody>
      </p:sp>
    </p:spTree>
    <p:extLst>
      <p:ext uri="{BB962C8B-B14F-4D97-AF65-F5344CB8AC3E}">
        <p14:creationId xmlns:p14="http://schemas.microsoft.com/office/powerpoint/2010/main" val="3765985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marL="0" marR="0" lvl="0" indent="0" defTabSz="457200" eaLnBrk="1" fontAlgn="auto" latinLnBrk="0" hangingPunct="1">
              <a:lnSpc>
                <a:spcPct val="100000"/>
              </a:lnSpc>
              <a:buClrTx/>
              <a:buSzTx/>
              <a:buFontTx/>
              <a:buNone/>
              <a:tabLst/>
              <a:defRPr/>
            </a:pPr>
            <a:r>
              <a:rPr lang="nb-NO" sz="1100" b="1" dirty="0">
                <a:solidFill>
                  <a:srgbClr val="000000"/>
                </a:solidFill>
                <a:effectLst/>
                <a:latin typeface="Calibri" panose="020F0502020204030204" pitchFamily="34" charset="0"/>
                <a:ea typeface="+mn-ea"/>
                <a:cs typeface="Calibri" panose="020F0502020204030204" pitchFamily="34" charset="0"/>
                <a:sym typeface="Helvetica Neue"/>
              </a:rPr>
              <a:t>Tekst:</a:t>
            </a:r>
            <a:r>
              <a:rPr lang="nb-NO" sz="1100" b="1" baseline="0" dirty="0">
                <a:solidFill>
                  <a:srgbClr val="000000"/>
                </a:solidFill>
                <a:effectLst/>
                <a:latin typeface="Calibri" panose="020F0502020204030204" pitchFamily="34" charset="0"/>
                <a:ea typeface="+mn-ea"/>
                <a:cs typeface="Calibri" panose="020F0502020204030204" pitchFamily="34" charset="0"/>
                <a:sym typeface="Helvetica Neue"/>
              </a:rPr>
              <a:t> </a:t>
            </a:r>
            <a:endParaRPr lang="nb-NO" sz="1100" dirty="0">
              <a:solidFill>
                <a:srgbClr val="000000"/>
              </a:solidFill>
              <a:effectLst/>
              <a:latin typeface="Calibri" panose="020F0502020204030204" pitchFamily="34" charset="0"/>
              <a:ea typeface="+mn-ea"/>
              <a:cs typeface="Calibri" panose="020F0502020204030204" pitchFamily="34" charset="0"/>
              <a:sym typeface="Helvetica Neue"/>
            </a:endParaRPr>
          </a:p>
          <a:p>
            <a:pPr marL="0" marR="0" lvl="0" indent="0" defTabSz="457200" eaLnBrk="1" fontAlgn="auto" latinLnBrk="0" hangingPunct="1">
              <a:lnSpc>
                <a:spcPct val="100000"/>
              </a:lnSpc>
              <a:buClrTx/>
              <a:buSzTx/>
              <a:buFontTx/>
              <a:buNone/>
              <a:tabLst/>
              <a:defRPr/>
            </a:pP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Søvnvansker er ofte et symptom både ved depresjon og mani.</a:t>
            </a:r>
            <a:r>
              <a:rPr lang="nb-NO" sz="1100" baseline="0" dirty="0">
                <a:solidFill>
                  <a:srgbClr val="000000"/>
                </a:solidFill>
                <a:effectLst/>
                <a:latin typeface="Calibri" panose="020F0502020204030204" pitchFamily="34" charset="0"/>
                <a:ea typeface="+mn-ea"/>
                <a:cs typeface="Calibri" panose="020F0502020204030204" pitchFamily="34" charset="0"/>
                <a:sym typeface="Helvetica Neue"/>
              </a:rPr>
              <a:t> </a:t>
            </a:r>
            <a:endParaRPr lang="nb-NO" sz="1100" baseline="0" dirty="0">
              <a:solidFill>
                <a:srgbClr val="000000"/>
              </a:solidFill>
              <a:latin typeface="Calibri" panose="020F0502020204030204" pitchFamily="34" charset="0"/>
              <a:cs typeface="Calibri" panose="020F0502020204030204" pitchFamily="34" charset="0"/>
            </a:endParaRPr>
          </a:p>
          <a:p>
            <a:pPr marL="171450" indent="-171450" defTabSz="914400">
              <a:lnSpc>
                <a:spcPct val="100000"/>
              </a:lnSpc>
              <a:buFont typeface="Arial" panose="020B0604020202020204" pitchFamily="34" charset="0"/>
              <a:buChar char="•"/>
              <a:defRPr sz="3400" b="0">
                <a:latin typeface="Calibri"/>
                <a:ea typeface="Calibri"/>
                <a:cs typeface="Calibri"/>
                <a:sym typeface="Calibri"/>
              </a:defRPr>
            </a:pPr>
            <a:r>
              <a:rPr lang="nb-NO" sz="1100" dirty="0" err="1">
                <a:solidFill>
                  <a:srgbClr val="000000"/>
                </a:solidFill>
                <a:latin typeface="Calibri" panose="020F0502020204030204" pitchFamily="34" charset="0"/>
                <a:cs typeface="Calibri" panose="020F0502020204030204" pitchFamily="34" charset="0"/>
              </a:rPr>
              <a:t>Kvetiapin</a:t>
            </a:r>
            <a:r>
              <a:rPr lang="nb-NO" sz="1100" dirty="0">
                <a:solidFill>
                  <a:srgbClr val="000000"/>
                </a:solidFill>
                <a:latin typeface="Calibri" panose="020F0502020204030204" pitchFamily="34" charset="0"/>
                <a:cs typeface="Calibri" panose="020F0502020204030204" pitchFamily="34" charset="0"/>
              </a:rPr>
              <a:t> eller </a:t>
            </a:r>
            <a:r>
              <a:rPr lang="nb-NO" sz="1100" dirty="0" err="1">
                <a:solidFill>
                  <a:srgbClr val="000000"/>
                </a:solidFill>
                <a:latin typeface="Calibri" panose="020F0502020204030204" pitchFamily="34" charset="0"/>
                <a:cs typeface="Calibri" panose="020F0502020204030204" pitchFamily="34" charset="0"/>
              </a:rPr>
              <a:t>Olanzapin</a:t>
            </a:r>
            <a:r>
              <a:rPr lang="nb-NO" sz="1100" dirty="0">
                <a:solidFill>
                  <a:srgbClr val="000000"/>
                </a:solidFill>
                <a:latin typeface="Calibri" panose="020F0502020204030204" pitchFamily="34" charset="0"/>
                <a:cs typeface="Calibri" panose="020F0502020204030204" pitchFamily="34" charset="0"/>
              </a:rPr>
              <a:t> </a:t>
            </a: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(og tilsvarende nyere </a:t>
            </a:r>
            <a:r>
              <a:rPr lang="nb-NO" sz="1100" dirty="0" err="1">
                <a:solidFill>
                  <a:srgbClr val="000000"/>
                </a:solidFill>
                <a:effectLst/>
                <a:latin typeface="Calibri" panose="020F0502020204030204" pitchFamily="34" charset="0"/>
                <a:ea typeface="+mn-ea"/>
                <a:cs typeface="Calibri" panose="020F0502020204030204" pitchFamily="34" charset="0"/>
                <a:sym typeface="Helvetica Neue"/>
              </a:rPr>
              <a:t>sederende</a:t>
            </a: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 antipsykotika) </a:t>
            </a:r>
            <a:r>
              <a:rPr lang="nb-NO" sz="1100" dirty="0">
                <a:solidFill>
                  <a:srgbClr val="000000"/>
                </a:solidFill>
                <a:latin typeface="Calibri" panose="020F0502020204030204" pitchFamily="34" charset="0"/>
                <a:cs typeface="Calibri" panose="020F0502020204030204" pitchFamily="34" charset="0"/>
              </a:rPr>
              <a:t>er</a:t>
            </a:r>
            <a:r>
              <a:rPr lang="nb-NO" sz="1100" baseline="0" dirty="0">
                <a:solidFill>
                  <a:srgbClr val="000000"/>
                </a:solidFill>
                <a:latin typeface="Calibri" panose="020F0502020204030204" pitchFamily="34" charset="0"/>
                <a:cs typeface="Calibri" panose="020F0502020204030204" pitchFamily="34" charset="0"/>
              </a:rPr>
              <a:t> o</a:t>
            </a:r>
            <a:r>
              <a:rPr lang="nb-NO" sz="1100" dirty="0">
                <a:solidFill>
                  <a:srgbClr val="000000"/>
                </a:solidFill>
                <a:latin typeface="Calibri" panose="020F0502020204030204" pitchFamily="34" charset="0"/>
                <a:cs typeface="Calibri" panose="020F0502020204030204" pitchFamily="34" charset="0"/>
              </a:rPr>
              <a:t>fte førstevalget ved søvnvansker på grunn av samtidig, dokumentert effekt ved bipolar lidelse.</a:t>
            </a:r>
          </a:p>
          <a:p>
            <a:pPr marL="457200" marR="0" lvl="1" indent="0" defTabSz="914400" eaLnBrk="1" fontAlgn="auto" latinLnBrk="0" hangingPunct="1">
              <a:lnSpc>
                <a:spcPct val="100000"/>
              </a:lnSpc>
              <a:buClrTx/>
              <a:buSzTx/>
              <a:buFont typeface="Arial" panose="020B0604020202020204" pitchFamily="34" charset="0"/>
              <a:buNone/>
              <a:tabLst/>
              <a:defRPr sz="34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  </a:t>
            </a: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Kan gi god effekt både på søvn og økt effekt for stabilisering (bremse ny episode, forebygge ny episode, behandle episode). </a:t>
            </a:r>
            <a:endParaRPr lang="nb-NO" sz="1100" dirty="0">
              <a:solidFill>
                <a:srgbClr val="000000"/>
              </a:solidFill>
              <a:latin typeface="Calibri" panose="020F0502020204030204" pitchFamily="34" charset="0"/>
              <a:cs typeface="Calibri" panose="020F0502020204030204" pitchFamily="34" charset="0"/>
            </a:endParaRPr>
          </a:p>
          <a:p>
            <a:pPr marL="457200" lvl="1" indent="0" defTabSz="914400">
              <a:lnSpc>
                <a:spcPct val="100000"/>
              </a:lnSpc>
              <a:buFont typeface="Arial" panose="020B0604020202020204" pitchFamily="34" charset="0"/>
              <a:buNone/>
              <a:defRPr sz="34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  En tilpasset dose tas kveld for søvn. </a:t>
            </a:r>
          </a:p>
          <a:p>
            <a:pPr marL="171450" indent="-171450" defTabSz="914400">
              <a:lnSpc>
                <a:spcPct val="100000"/>
              </a:lnSpc>
              <a:buFont typeface="Arial" panose="020B0604020202020204" pitchFamily="34" charset="0"/>
              <a:buChar char="•"/>
              <a:defRPr sz="34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Antihistaminliknende (f. eks. </a:t>
            </a:r>
            <a:r>
              <a:rPr lang="nb-NO" sz="1100" dirty="0" err="1">
                <a:solidFill>
                  <a:srgbClr val="000000"/>
                </a:solidFill>
                <a:latin typeface="Calibri" panose="020F0502020204030204" pitchFamily="34" charset="0"/>
                <a:cs typeface="Calibri" panose="020F0502020204030204" pitchFamily="34" charset="0"/>
              </a:rPr>
              <a:t>Zonat</a:t>
            </a:r>
            <a:r>
              <a:rPr lang="nb-NO" sz="1100" dirty="0">
                <a:solidFill>
                  <a:srgbClr val="000000"/>
                </a:solidFill>
                <a:latin typeface="Calibri" panose="020F0502020204030204" pitchFamily="34" charset="0"/>
                <a:cs typeface="Calibri" panose="020F0502020204030204" pitchFamily="34" charset="0"/>
              </a:rPr>
              <a:t> eller </a:t>
            </a:r>
            <a:r>
              <a:rPr lang="nb-NO" sz="1100" dirty="0" err="1">
                <a:solidFill>
                  <a:srgbClr val="000000"/>
                </a:solidFill>
                <a:latin typeface="Calibri" panose="020F0502020204030204" pitchFamily="34" charset="0"/>
                <a:cs typeface="Calibri" panose="020F0502020204030204" pitchFamily="34" charset="0"/>
              </a:rPr>
              <a:t>Alimemazin</a:t>
            </a:r>
            <a:r>
              <a:rPr lang="nb-NO" sz="1100" dirty="0">
                <a:solidFill>
                  <a:srgbClr val="000000"/>
                </a:solidFill>
                <a:latin typeface="Calibri" panose="020F0502020204030204" pitchFamily="34" charset="0"/>
                <a:cs typeface="Calibri" panose="020F0502020204030204" pitchFamily="34" charset="0"/>
              </a:rPr>
              <a:t>)</a:t>
            </a:r>
          </a:p>
          <a:p>
            <a:pPr marL="457200" lvl="1" indent="0" defTabSz="914400">
              <a:lnSpc>
                <a:spcPct val="100000"/>
              </a:lnSpc>
              <a:buFont typeface="Arial" panose="020B0604020202020204" pitchFamily="34" charset="0"/>
              <a:buNone/>
              <a:defRPr sz="34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 </a:t>
            </a: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Har ikke</a:t>
            </a:r>
            <a:r>
              <a:rPr lang="nb-NO" sz="1100" baseline="0" dirty="0">
                <a:solidFill>
                  <a:srgbClr val="000000"/>
                </a:solidFill>
                <a:effectLst/>
                <a:latin typeface="Calibri" panose="020F0502020204030204" pitchFamily="34" charset="0"/>
                <a:ea typeface="+mn-ea"/>
                <a:cs typeface="Calibri" panose="020F0502020204030204" pitchFamily="34" charset="0"/>
                <a:sym typeface="Helvetica Neue"/>
              </a:rPr>
              <a:t> </a:t>
            </a: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dokumentert effekt mot bipolar lidelse</a:t>
            </a:r>
            <a:endParaRPr lang="nb-NO" sz="1100" dirty="0">
              <a:solidFill>
                <a:srgbClr val="000000"/>
              </a:solidFill>
              <a:latin typeface="Calibri" panose="020F0502020204030204" pitchFamily="34" charset="0"/>
              <a:cs typeface="Calibri" panose="020F0502020204030204" pitchFamily="34" charset="0"/>
            </a:endParaRPr>
          </a:p>
          <a:p>
            <a:pPr marL="171450" indent="-171450" defTabSz="914400">
              <a:lnSpc>
                <a:spcPct val="100000"/>
              </a:lnSpc>
              <a:buFont typeface="Arial" panose="020B0604020202020204" pitchFamily="34" charset="0"/>
              <a:buChar char="•"/>
              <a:defRPr sz="34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Melatonin </a:t>
            </a:r>
          </a:p>
          <a:p>
            <a:pPr marL="457200" marR="0" lvl="1" indent="0" defTabSz="914400" eaLnBrk="1" fontAlgn="auto" latinLnBrk="0" hangingPunct="1">
              <a:lnSpc>
                <a:spcPct val="100000"/>
              </a:lnSpc>
              <a:buClrTx/>
              <a:buSzTx/>
              <a:buFont typeface="Arial" panose="020B0604020202020204" pitchFamily="34" charset="0"/>
              <a:buNone/>
              <a:tabLst/>
              <a:defRPr sz="34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 </a:t>
            </a: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Har ikke</a:t>
            </a:r>
            <a:r>
              <a:rPr lang="nb-NO" sz="1100" baseline="0" dirty="0">
                <a:solidFill>
                  <a:srgbClr val="000000"/>
                </a:solidFill>
                <a:effectLst/>
                <a:latin typeface="Calibri" panose="020F0502020204030204" pitchFamily="34" charset="0"/>
                <a:ea typeface="+mn-ea"/>
                <a:cs typeface="Calibri" panose="020F0502020204030204" pitchFamily="34" charset="0"/>
                <a:sym typeface="Helvetica Neue"/>
              </a:rPr>
              <a:t> </a:t>
            </a: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dokumentert effekt mot bipolar lidelse</a:t>
            </a:r>
          </a:p>
          <a:p>
            <a:pPr marL="171450" marR="0" lvl="0" indent="-171450" defTabSz="914400" eaLnBrk="1" fontAlgn="auto" latinLnBrk="0" hangingPunct="1">
              <a:lnSpc>
                <a:spcPct val="100000"/>
              </a:lnSpc>
              <a:buClrTx/>
              <a:buSzTx/>
              <a:buFont typeface="Arial" panose="020B0604020202020204" pitchFamily="34" charset="0"/>
              <a:buChar char="•"/>
              <a:tabLst/>
              <a:defRPr sz="3400" b="0">
                <a:latin typeface="Calibri"/>
                <a:ea typeface="Calibri"/>
                <a:cs typeface="Calibri"/>
                <a:sym typeface="Calibri"/>
              </a:defRPr>
            </a:pP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Benzodiazepiner (eller Z-hypnotika) ved kortvarige søvnvansker dersom lege finner grunn til dette og man ikke finner andre egnede alternativer.</a:t>
            </a:r>
            <a:endParaRPr lang="nb-NO" sz="1100" dirty="0">
              <a:solidFill>
                <a:srgbClr val="000000"/>
              </a:solidFill>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buClrTx/>
              <a:buSzTx/>
              <a:buFont typeface="Arial" panose="020B0604020202020204" pitchFamily="34" charset="0"/>
              <a:buNone/>
              <a:tabLst/>
              <a:defRPr sz="3400" b="0">
                <a:latin typeface="Calibri"/>
                <a:ea typeface="Calibri"/>
                <a:cs typeface="Calibri"/>
                <a:sym typeface="Calibri"/>
              </a:defRPr>
            </a:pPr>
            <a:endParaRPr lang="nb-NO" sz="1100" dirty="0">
              <a:solidFill>
                <a:srgbClr val="000000"/>
              </a:solidFill>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buClrTx/>
              <a:buSzTx/>
              <a:buFont typeface="Arial" panose="020B0604020202020204" pitchFamily="34" charset="0"/>
              <a:buNone/>
              <a:tabLst/>
              <a:defRPr sz="34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Råd:</a:t>
            </a:r>
          </a:p>
          <a:p>
            <a:pPr marL="0" indent="0" defTabSz="914400">
              <a:lnSpc>
                <a:spcPct val="100000"/>
              </a:lnSpc>
              <a:buFont typeface="Arial" panose="020B0604020202020204" pitchFamily="34" charset="0"/>
              <a:buNone/>
              <a:defRPr sz="34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 Lag en plan for behandling av søvnvansker med din behandlende lege. </a:t>
            </a:r>
          </a:p>
          <a:p>
            <a:pPr marL="0" indent="0" defTabSz="914400">
              <a:lnSpc>
                <a:spcPct val="100000"/>
              </a:lnSpc>
              <a:buFont typeface="Arial" panose="020B0604020202020204" pitchFamily="34" charset="0"/>
              <a:buNone/>
              <a:defRPr sz="34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 Ha medisiner eller andre virkemidler tilgjengelig</a:t>
            </a:r>
          </a:p>
          <a:p>
            <a:pPr marL="0" marR="0" lvl="4" indent="0" defTabSz="457200" eaLnBrk="1" fontAlgn="auto" latinLnBrk="0" hangingPunct="1">
              <a:lnSpc>
                <a:spcPct val="100000"/>
              </a:lnSpc>
              <a:buClrTx/>
              <a:buSzTx/>
              <a:buFontTx/>
              <a:buNone/>
              <a:tabLst/>
              <a:defRPr/>
            </a:pP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	- Poenget med å velge </a:t>
            </a:r>
            <a:r>
              <a:rPr lang="nb-NO" sz="1100" dirty="0" err="1">
                <a:solidFill>
                  <a:srgbClr val="000000"/>
                </a:solidFill>
                <a:effectLst/>
                <a:latin typeface="Calibri" panose="020F0502020204030204" pitchFamily="34" charset="0"/>
                <a:ea typeface="+mn-ea"/>
                <a:cs typeface="Calibri" panose="020F0502020204030204" pitchFamily="34" charset="0"/>
                <a:sym typeface="Helvetica Neue"/>
              </a:rPr>
              <a:t>Quetiapin</a:t>
            </a: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 </a:t>
            </a:r>
            <a:r>
              <a:rPr lang="nb-NO" sz="1100" dirty="0" err="1">
                <a:solidFill>
                  <a:srgbClr val="000000"/>
                </a:solidFill>
                <a:effectLst/>
                <a:latin typeface="Calibri" panose="020F0502020204030204" pitchFamily="34" charset="0"/>
                <a:ea typeface="+mn-ea"/>
                <a:cs typeface="Calibri" panose="020F0502020204030204" pitchFamily="34" charset="0"/>
                <a:sym typeface="Helvetica Neue"/>
              </a:rPr>
              <a:t>tbl</a:t>
            </a: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 eller </a:t>
            </a:r>
            <a:r>
              <a:rPr lang="nb-NO" sz="1100" dirty="0" err="1">
                <a:solidFill>
                  <a:srgbClr val="000000"/>
                </a:solidFill>
                <a:effectLst/>
                <a:latin typeface="Calibri" panose="020F0502020204030204" pitchFamily="34" charset="0"/>
                <a:ea typeface="+mn-ea"/>
                <a:cs typeface="Calibri" panose="020F0502020204030204" pitchFamily="34" charset="0"/>
                <a:sym typeface="Helvetica Neue"/>
              </a:rPr>
              <a:t>Olanzapin</a:t>
            </a: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 </a:t>
            </a:r>
            <a:r>
              <a:rPr lang="nb-NO" sz="1100" dirty="0" err="1">
                <a:solidFill>
                  <a:srgbClr val="000000"/>
                </a:solidFill>
                <a:effectLst/>
                <a:latin typeface="Calibri" panose="020F0502020204030204" pitchFamily="34" charset="0"/>
                <a:ea typeface="+mn-ea"/>
                <a:cs typeface="Calibri" panose="020F0502020204030204" pitchFamily="34" charset="0"/>
                <a:sym typeface="Helvetica Neue"/>
              </a:rPr>
              <a:t>tbl</a:t>
            </a: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 kveld i små doser for søvn er at det</a:t>
            </a:r>
            <a:r>
              <a:rPr lang="nb-NO" sz="1100" baseline="0" dirty="0">
                <a:solidFill>
                  <a:srgbClr val="000000"/>
                </a:solidFill>
                <a:effectLst/>
                <a:latin typeface="Calibri" panose="020F0502020204030204" pitchFamily="34" charset="0"/>
                <a:ea typeface="+mn-ea"/>
                <a:cs typeface="Calibri" panose="020F0502020204030204" pitchFamily="34" charset="0"/>
                <a:sym typeface="Helvetica Neue"/>
              </a:rPr>
              <a:t> er viktig å legge en plan med lege for behandling av søvnvansker, og det anbefales og ha 	medikamenter mot søvnvansker tilgjengelig.</a:t>
            </a:r>
            <a:r>
              <a:rPr lang="nb-NO" sz="1100" dirty="0">
                <a:solidFill>
                  <a:srgbClr val="000000"/>
                </a:solidFill>
                <a:effectLst/>
                <a:latin typeface="Calibri" panose="020F0502020204030204" pitchFamily="34" charset="0"/>
                <a:ea typeface="+mn-ea"/>
                <a:cs typeface="Calibri" panose="020F0502020204030204" pitchFamily="34" charset="0"/>
                <a:sym typeface="Helvetica Neue"/>
              </a:rPr>
              <a:t> </a:t>
            </a:r>
          </a:p>
          <a:p>
            <a:pPr marL="0" marR="0" lvl="0" indent="0" defTabSz="457200" eaLnBrk="1" fontAlgn="auto" latinLnBrk="0" hangingPunct="1">
              <a:lnSpc>
                <a:spcPct val="117999"/>
              </a:lnSpc>
              <a:spcBef>
                <a:spcPts val="0"/>
              </a:spcBef>
              <a:spcAft>
                <a:spcPts val="0"/>
              </a:spcAft>
              <a:buClrTx/>
              <a:buSzTx/>
              <a:buFontTx/>
              <a:buNone/>
              <a:tabLst/>
              <a:defRPr/>
            </a:pPr>
            <a:endParaRPr lang="nb-NO" sz="1200" baseline="0" dirty="0">
              <a:solidFill>
                <a:srgbClr val="000000"/>
              </a:solidFill>
              <a:effectLst/>
              <a:latin typeface="Calibri" panose="020F0502020204030204" pitchFamily="34" charset="0"/>
              <a:ea typeface="+mn-ea"/>
              <a:cs typeface="Calibri" panose="020F0502020204030204" pitchFamily="34" charset="0"/>
              <a:sym typeface="Helvetica Neue"/>
            </a:endParaRPr>
          </a:p>
        </p:txBody>
      </p:sp>
    </p:spTree>
    <p:extLst>
      <p:ext uri="{BB962C8B-B14F-4D97-AF65-F5344CB8AC3E}">
        <p14:creationId xmlns:p14="http://schemas.microsoft.com/office/powerpoint/2010/main" val="2167004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marL="0" marR="0" lvl="0" indent="0" defTabSz="457200" eaLnBrk="1" fontAlgn="auto" latinLnBrk="0" hangingPunct="1">
              <a:lnSpc>
                <a:spcPct val="100000"/>
              </a:lnSpc>
              <a:buClrTx/>
              <a:buSzTx/>
              <a:buFontTx/>
              <a:buNone/>
              <a:tabLst/>
              <a:defRPr/>
            </a:pPr>
            <a:r>
              <a:rPr lang="nb-NO" sz="1100" b="1" dirty="0">
                <a:solidFill>
                  <a:srgbClr val="40404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Tekst:</a:t>
            </a:r>
          </a:p>
          <a:p>
            <a:pPr marL="0" indent="0">
              <a:lnSpc>
                <a:spcPct val="100000"/>
              </a:lnSpc>
              <a:buNone/>
            </a:pPr>
            <a:r>
              <a:rPr lang="nb-NO" sz="1100" dirty="0">
                <a:solidFill>
                  <a:srgbClr val="404040"/>
                </a:solidFill>
                <a:effectLst/>
                <a:latin typeface="Calibri" panose="020F0502020204030204" pitchFamily="34" charset="0"/>
                <a:ea typeface="Aptos" panose="020B0004020202020204" pitchFamily="34" charset="0"/>
                <a:cs typeface="Calibri" panose="020F0502020204030204" pitchFamily="34" charset="0"/>
              </a:rPr>
              <a:t>Når rusmidler og legemidler er til stede i kroppen samtidig, kan de påvirke effekten av hverandre (interaksjoner). Det kan bety:</a:t>
            </a:r>
            <a:endParaRPr lang="nb-NO" sz="1100" dirty="0">
              <a:solidFill>
                <a:srgbClr val="404040"/>
              </a:solidFill>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ct val="100000"/>
              </a:lnSpc>
              <a:buFont typeface="Arial" panose="020B0604020202020204" pitchFamily="34" charset="0"/>
              <a:buChar char="•"/>
            </a:pPr>
            <a:r>
              <a:rPr lang="nb-NO" sz="1100" dirty="0">
                <a:solidFill>
                  <a:srgbClr val="404040"/>
                </a:solidFill>
                <a:highlight>
                  <a:srgbClr val="FFFFFF"/>
                </a:highlight>
                <a:latin typeface="Calibri" panose="020F0502020204030204" pitchFamily="34" charset="0"/>
                <a:ea typeface="Times New Roman" panose="02020603050405020304" pitchFamily="18" charset="0"/>
                <a:cs typeface="Calibri" panose="020F0502020204030204" pitchFamily="34" charset="0"/>
              </a:rPr>
              <a:t>Økt risiko for bivirkninger </a:t>
            </a:r>
          </a:p>
          <a:p>
            <a:pPr marL="171450" indent="-171450">
              <a:lnSpc>
                <a:spcPct val="100000"/>
              </a:lnSpc>
              <a:buFont typeface="Arial" panose="020B0604020202020204" pitchFamily="34" charset="0"/>
              <a:buChar char="•"/>
            </a:pPr>
            <a:r>
              <a:rPr lang="nb-NO" sz="1100" dirty="0">
                <a:solidFill>
                  <a:srgbClr val="404040"/>
                </a:solidFill>
                <a:highlight>
                  <a:srgbClr val="FFFFFF"/>
                </a:highlight>
                <a:latin typeface="Calibri" panose="020F0502020204030204" pitchFamily="34" charset="0"/>
                <a:ea typeface="Times New Roman" panose="02020603050405020304" pitchFamily="18" charset="0"/>
                <a:cs typeface="Calibri" panose="020F0502020204030204" pitchFamily="34" charset="0"/>
              </a:rPr>
              <a:t>Sterkere eller svakere effekt av legemidlet</a:t>
            </a:r>
          </a:p>
          <a:p>
            <a:pPr marL="171450" indent="-171450">
              <a:lnSpc>
                <a:spcPct val="100000"/>
              </a:lnSpc>
              <a:buFont typeface="Arial" panose="020B0604020202020204" pitchFamily="34" charset="0"/>
              <a:buChar char="•"/>
            </a:pPr>
            <a:r>
              <a:rPr lang="nb-NO" sz="1100" dirty="0">
                <a:solidFill>
                  <a:srgbClr val="404040"/>
                </a:solidFill>
                <a:highlight>
                  <a:srgbClr val="FFFFFF"/>
                </a:highlight>
                <a:latin typeface="Calibri" panose="020F0502020204030204" pitchFamily="34" charset="0"/>
                <a:ea typeface="Times New Roman" panose="02020603050405020304" pitchFamily="18" charset="0"/>
                <a:cs typeface="Calibri" panose="020F0502020204030204" pitchFamily="34" charset="0"/>
              </a:rPr>
              <a:t>Forsterket rusvirkning</a:t>
            </a:r>
          </a:p>
          <a:p>
            <a:pPr marL="0" indent="0">
              <a:lnSpc>
                <a:spcPct val="100000"/>
              </a:lnSpc>
              <a:buFont typeface="Arial" panose="020B0604020202020204" pitchFamily="34" charset="0"/>
              <a:buNone/>
            </a:pPr>
            <a:endParaRPr lang="nb-NO" sz="1100" dirty="0">
              <a:solidFill>
                <a:srgbClr val="404040"/>
              </a:solidFill>
              <a:highlight>
                <a:srgbClr val="FFFFFF"/>
              </a:highlight>
              <a:latin typeface="Calibri" panose="020F0502020204030204" pitchFamily="34" charset="0"/>
              <a:ea typeface="Times New Roman" panose="02020603050405020304" pitchFamily="18" charset="0"/>
              <a:cs typeface="Calibri" panose="020F0502020204030204" pitchFamily="34" charset="0"/>
            </a:endParaRPr>
          </a:p>
          <a:p>
            <a:pPr marL="0" indent="0">
              <a:lnSpc>
                <a:spcPct val="100000"/>
              </a:lnSpc>
              <a:buFont typeface="Arial" panose="020B0604020202020204" pitchFamily="34" charset="0"/>
              <a:buNone/>
            </a:pPr>
            <a:r>
              <a:rPr lang="nb-NO" sz="1100" dirty="0">
                <a:solidFill>
                  <a:srgbClr val="404040"/>
                </a:solidFill>
                <a:highlight>
                  <a:srgbClr val="FFFFFF"/>
                </a:highlight>
                <a:latin typeface="Calibri" panose="020F0502020204030204" pitchFamily="34" charset="0"/>
                <a:ea typeface="Times New Roman" panose="02020603050405020304" pitchFamily="18" charset="0"/>
                <a:cs typeface="Calibri" panose="020F0502020204030204" pitchFamily="34" charset="0"/>
              </a:rPr>
              <a:t>Som en hovedregel bør man ikke ta medisin og alkohol eller andre rusmidler samtidig</a:t>
            </a:r>
          </a:p>
          <a:p>
            <a:pPr marL="628650" lvl="6" indent="-171450" algn="l">
              <a:lnSpc>
                <a:spcPct val="100000"/>
              </a:lnSpc>
              <a:buFont typeface="Arial" panose="020B0604020202020204" pitchFamily="34" charset="0"/>
              <a:buChar char="•"/>
            </a:pPr>
            <a:r>
              <a:rPr lang="nb-NO" sz="1100" dirty="0">
                <a:solidFill>
                  <a:srgbClr val="404040"/>
                </a:solidFill>
                <a:highlight>
                  <a:srgbClr val="FFFFFF"/>
                </a:highlight>
                <a:latin typeface="Calibri" panose="020F0502020204030204" pitchFamily="34" charset="0"/>
                <a:ea typeface="Times New Roman" panose="02020603050405020304" pitchFamily="18" charset="0"/>
                <a:cs typeface="Calibri" panose="020F0502020204030204" pitchFamily="34" charset="0"/>
              </a:rPr>
              <a:t>Noen medisiner bør absolutt ikke kombineres med alkohol, og da kan et glass være for mye. Velger du å drikke alkohol sammen med medisinene du bruker, bør det gå 2-3 timer etter at medisinen er tatt til du drikker alkohol</a:t>
            </a:r>
          </a:p>
          <a:p>
            <a:pPr marL="628650" lvl="6" indent="-171450" algn="l">
              <a:lnSpc>
                <a:spcPct val="100000"/>
              </a:lnSpc>
              <a:buFont typeface="Arial" panose="020B0604020202020204" pitchFamily="34" charset="0"/>
              <a:buChar char="•"/>
            </a:pPr>
            <a:r>
              <a:rPr lang="nb-NO" sz="1100" dirty="0">
                <a:solidFill>
                  <a:srgbClr val="404040"/>
                </a:solidFill>
                <a:latin typeface="Calibri" panose="020F0502020204030204" pitchFamily="34" charset="0"/>
                <a:ea typeface="Times New Roman" panose="02020603050405020304" pitchFamily="18" charset="0"/>
                <a:cs typeface="Calibri" panose="020F0502020204030204" pitchFamily="34" charset="0"/>
              </a:rPr>
              <a:t>Det finnes over 200 medisiner som ikke bør kombineres med alkohol. Spør derfor legen eller apoteket om du kan drikke alkohol sammen med medisinene du bruker</a:t>
            </a:r>
            <a:endParaRPr lang="nb-NO" sz="1100" b="1" dirty="0">
              <a:solidFill>
                <a:sysClr val="windowText" lastClr="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endParaRPr>
          </a:p>
          <a:p>
            <a:pPr marL="0" marR="0" lvl="3" indent="0" defTabSz="457200" eaLnBrk="1" fontAlgn="auto" latinLnBrk="0" hangingPunct="1">
              <a:lnSpc>
                <a:spcPct val="100000"/>
              </a:lnSpc>
              <a:buClrTx/>
              <a:buSzTx/>
              <a:buFont typeface="Arial" panose="020B0604020202020204" pitchFamily="34" charset="0"/>
              <a:buNone/>
              <a:tabLst/>
              <a:defRPr/>
            </a:pPr>
            <a:endParaRPr lang="nb-NO" sz="1100" b="1" dirty="0">
              <a:solidFill>
                <a:sysClr val="windowText" lastClr="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endParaRPr>
          </a:p>
          <a:p>
            <a:pPr marL="171450" marR="0" lvl="3" indent="-171450" defTabSz="457200" eaLnBrk="1" fontAlgn="auto" latinLnBrk="0" hangingPunct="1">
              <a:lnSpc>
                <a:spcPct val="100000"/>
              </a:lnSpc>
              <a:buClrTx/>
              <a:buSzTx/>
              <a:buFontTx/>
              <a:buChar char="-"/>
              <a:tabLst/>
              <a:defRPr/>
            </a:pPr>
            <a:r>
              <a:rPr lang="nb-NO" sz="1100" dirty="0">
                <a:solidFill>
                  <a:srgbClr val="40404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Alkohol kan påvirke medisiner som gir såkalt ”modifisert frisetting” (medisindosen </a:t>
            </a:r>
            <a:r>
              <a:rPr lang="nb-NO" sz="1100" dirty="0" err="1">
                <a:solidFill>
                  <a:srgbClr val="40404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frisettes</a:t>
            </a:r>
            <a:r>
              <a:rPr lang="nb-NO" sz="1100" dirty="0">
                <a:solidFill>
                  <a:srgbClr val="40404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 fordelt over tid), fordi hjelpestoffene som sørger for at medisinen virker på riktig måte kan bli påvirket av alkohol.</a:t>
            </a:r>
            <a:endParaRPr lang="nb-NO" sz="1100" dirty="0">
              <a:solidFill>
                <a:sysClr val="windowText" lastClr="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endParaRPr>
          </a:p>
          <a:p>
            <a:pPr marL="171450" marR="0" lvl="6" indent="-171450" defTabSz="457200" eaLnBrk="1" fontAlgn="auto" latinLnBrk="0" hangingPunct="1">
              <a:lnSpc>
                <a:spcPct val="100000"/>
              </a:lnSpc>
              <a:buClrTx/>
              <a:buSzTx/>
              <a:buFontTx/>
              <a:buChar char="-"/>
              <a:tabLst/>
              <a:defRPr/>
            </a:pPr>
            <a:r>
              <a:rPr lang="nb-NO" sz="1100" dirty="0">
                <a:solidFill>
                  <a:srgbClr val="40404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Legemidler som kan være trafikkfarlige, er merket med rød varseltrekant. Disser virker på sentralnervesystemet og kan gjøre deg mindre kritisk, mindre årvåken og forlenge reaksjonstiden din. Alkohol kan forsterke denne effekten og skal derfor ikke brukes sammen med denne type legemidler. I Norge har vi i dag en egen promillegrenser for narkotiske stoffer, herunder en rekke legemidler. </a:t>
            </a:r>
            <a:r>
              <a:rPr lang="nb-NO" sz="1100" u="sng" dirty="0">
                <a:solidFill>
                  <a:srgbClr val="2B98CE"/>
                </a:solidFill>
                <a:effectLst/>
                <a:highlight>
                  <a:srgbClr val="FFFFFF"/>
                </a:highlight>
                <a:latin typeface="Calibri" panose="020F0502020204030204" pitchFamily="34" charset="0"/>
                <a:ea typeface="Aptos" panose="020B0004020202020204" pitchFamily="34" charset="0"/>
                <a:cs typeface="Calibri" panose="020F0502020204030204" pitchFamily="34" charset="0"/>
                <a:hlinkClick r:id="rId3"/>
              </a:rPr>
              <a:t>Les mer om bilkjøring og bruk av legemidler her.</a:t>
            </a:r>
            <a:endParaRPr lang="nb-NO" sz="1100" u="sng" dirty="0">
              <a:solidFill>
                <a:srgbClr val="2B98CE"/>
              </a:solidFill>
              <a:effectLst/>
              <a:highlight>
                <a:srgbClr val="FFFFFF"/>
              </a:highlight>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3813759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nb-NO" sz="1100" b="1" u="none" baseline="0" dirty="0">
                <a:solidFill>
                  <a:srgbClr val="000000"/>
                </a:solidFill>
                <a:latin typeface="Calibri" panose="020F0502020204030204" pitchFamily="34" charset="0"/>
                <a:cs typeface="Calibri" panose="020F0502020204030204" pitchFamily="34" charset="0"/>
              </a:rPr>
              <a:t>Tekst:</a:t>
            </a:r>
            <a:endParaRPr lang="nb-NO" sz="1100" b="1" dirty="0">
              <a:solidFill>
                <a:srgbClr val="000000"/>
              </a:solidFill>
              <a:latin typeface="Calibri" panose="020F0502020204030204" pitchFamily="34" charset="0"/>
              <a:cs typeface="Calibri" panose="020F0502020204030204" pitchFamily="34" charset="0"/>
            </a:endParaRPr>
          </a:p>
          <a:p>
            <a:pPr marL="171450" indent="-171450" algn="l" defTabSz="914400">
              <a:lnSpc>
                <a:spcPct val="100000"/>
              </a:lnSpc>
              <a:buFont typeface="Arial" panose="020B0604020202020204" pitchFamily="34" charset="0"/>
              <a:buChar char="•"/>
              <a:defRPr sz="3600">
                <a:solidFill>
                  <a:srgbClr val="FFFFFF"/>
                </a:solidFill>
                <a:latin typeface="Cambria"/>
                <a:ea typeface="Cambria"/>
                <a:cs typeface="Cambria"/>
                <a:sym typeface="Cambria"/>
              </a:defRPr>
            </a:pPr>
            <a:r>
              <a:rPr lang="nb-NO" sz="1100" dirty="0">
                <a:solidFill>
                  <a:srgbClr val="000000"/>
                </a:solidFill>
                <a:latin typeface="Calibri" panose="020F0502020204030204" pitchFamily="34" charset="0"/>
                <a:cs typeface="Calibri" panose="020F0502020204030204" pitchFamily="34" charset="0"/>
              </a:rPr>
              <a:t>ECT-behandling kan ha effekt på alvorlig depresjon med og uten psykose, og krever innleggelse </a:t>
            </a:r>
          </a:p>
          <a:p>
            <a:pPr marL="0" indent="0" algn="l" defTabSz="914400">
              <a:lnSpc>
                <a:spcPct val="100000"/>
              </a:lnSpc>
              <a:buFont typeface="Arial" panose="020B0604020202020204" pitchFamily="34" charset="0"/>
              <a:buNone/>
              <a:defRPr sz="3600">
                <a:solidFill>
                  <a:srgbClr val="FFFFFF"/>
                </a:solidFill>
                <a:latin typeface="Cambria"/>
                <a:ea typeface="Cambria"/>
                <a:cs typeface="Cambria"/>
                <a:sym typeface="Cambria"/>
              </a:defRPr>
            </a:pPr>
            <a:r>
              <a:rPr lang="nb-NO" sz="1100" b="0" u="none" baseline="0" dirty="0">
                <a:solidFill>
                  <a:srgbClr val="000000"/>
                </a:solidFill>
                <a:latin typeface="Calibri" panose="020F0502020204030204" pitchFamily="34" charset="0"/>
                <a:cs typeface="Calibri" panose="020F0502020204030204" pitchFamily="34" charset="0"/>
              </a:rPr>
              <a:t>	- Kan ha en relativt hurtig og god effekt på alvorlig depresjon med eller uten psykose</a:t>
            </a:r>
          </a:p>
          <a:p>
            <a:pPr marL="0" indent="0" algn="l" defTabSz="914400">
              <a:lnSpc>
                <a:spcPct val="100000"/>
              </a:lnSpc>
              <a:buFont typeface="Arial" panose="020B0604020202020204" pitchFamily="34" charset="0"/>
              <a:buNone/>
              <a:defRPr sz="3600">
                <a:solidFill>
                  <a:srgbClr val="FFFFFF"/>
                </a:solidFill>
                <a:latin typeface="Cambria"/>
                <a:ea typeface="Cambria"/>
                <a:cs typeface="Cambria"/>
                <a:sym typeface="Cambria"/>
              </a:defRPr>
            </a:pPr>
            <a:r>
              <a:rPr lang="nb-NO" sz="1100" b="0" u="none" baseline="0" dirty="0">
                <a:solidFill>
                  <a:srgbClr val="000000"/>
                </a:solidFill>
                <a:latin typeface="Calibri" panose="020F0502020204030204" pitchFamily="34" charset="0"/>
                <a:cs typeface="Calibri" panose="020F0502020204030204" pitchFamily="34" charset="0"/>
              </a:rPr>
              <a:t>	- ECT k</a:t>
            </a:r>
            <a:r>
              <a:rPr lang="nb-NO" sz="1100" b="0" u="none" dirty="0">
                <a:solidFill>
                  <a:srgbClr val="000000"/>
                </a:solidFill>
                <a:latin typeface="Calibri" panose="020F0502020204030204" pitchFamily="34" charset="0"/>
                <a:cs typeface="Calibri" panose="020F0502020204030204" pitchFamily="34" charset="0"/>
              </a:rPr>
              <a:t>an også unntaksvis brukes mot mani</a:t>
            </a:r>
            <a:r>
              <a:rPr lang="nb-NO" sz="1100" b="0" u="none" baseline="0" dirty="0">
                <a:solidFill>
                  <a:srgbClr val="000000"/>
                </a:solidFill>
                <a:latin typeface="Calibri" panose="020F0502020204030204" pitchFamily="34" charset="0"/>
                <a:cs typeface="Calibri" panose="020F0502020204030204" pitchFamily="34" charset="0"/>
              </a:rPr>
              <a:t> </a:t>
            </a:r>
          </a:p>
          <a:p>
            <a:pPr marL="171450" marR="0" lvl="0" indent="-171450" algn="l" defTabSz="914400" eaLnBrk="1" fontAlgn="auto" latinLnBrk="0" hangingPunct="1">
              <a:lnSpc>
                <a:spcPct val="100000"/>
              </a:lnSpc>
              <a:buClrTx/>
              <a:buSzTx/>
              <a:buFont typeface="Arial" panose="020B0604020202020204" pitchFamily="34" charset="0"/>
              <a:buChar char="•"/>
              <a:tabLst/>
              <a:defRPr sz="3600">
                <a:solidFill>
                  <a:srgbClr val="FFFFFF"/>
                </a:solidFill>
                <a:latin typeface="Cambria"/>
                <a:ea typeface="Cambria"/>
                <a:cs typeface="Cambria"/>
                <a:sym typeface="Cambria"/>
              </a:defRPr>
            </a:pPr>
            <a:r>
              <a:rPr lang="nb-NO" sz="1100" dirty="0">
                <a:solidFill>
                  <a:srgbClr val="000000"/>
                </a:solidFill>
                <a:latin typeface="Calibri" panose="020F0502020204030204" pitchFamily="34" charset="0"/>
                <a:cs typeface="Calibri" panose="020F0502020204030204" pitchFamily="34" charset="0"/>
              </a:rPr>
              <a:t>Et alternativ når medikamentell behandling ikke gir effekt</a:t>
            </a:r>
          </a:p>
          <a:p>
            <a:pPr marL="171450" indent="-171450" algn="l" defTabSz="914400">
              <a:lnSpc>
                <a:spcPct val="100000"/>
              </a:lnSpc>
              <a:buFont typeface="Arial" panose="020B0604020202020204" pitchFamily="34" charset="0"/>
              <a:buChar char="•"/>
              <a:defRPr sz="3600">
                <a:solidFill>
                  <a:srgbClr val="FFFFFF"/>
                </a:solidFill>
                <a:latin typeface="Cambria"/>
                <a:ea typeface="Cambria"/>
                <a:cs typeface="Cambria"/>
                <a:sym typeface="Cambria"/>
              </a:defRPr>
            </a:pPr>
            <a:r>
              <a:rPr lang="nb-NO" sz="1100" dirty="0">
                <a:solidFill>
                  <a:srgbClr val="000000"/>
                </a:solidFill>
                <a:latin typeface="Calibri" panose="020F0502020204030204" pitchFamily="34" charset="0"/>
                <a:cs typeface="Calibri" panose="020F0502020204030204" pitchFamily="34" charset="0"/>
              </a:rPr>
              <a:t>Kan kun gis på frivillig grunnlag</a:t>
            </a:r>
          </a:p>
          <a:p>
            <a:pPr marL="0" indent="0" algn="l" defTabSz="914400">
              <a:lnSpc>
                <a:spcPct val="100000"/>
              </a:lnSpc>
              <a:buFont typeface="Arial" panose="020B0604020202020204" pitchFamily="34" charset="0"/>
              <a:buNone/>
              <a:defRPr sz="3600">
                <a:solidFill>
                  <a:srgbClr val="FFFFFF"/>
                </a:solidFill>
                <a:latin typeface="Cambria"/>
                <a:ea typeface="Cambria"/>
                <a:cs typeface="Cambria"/>
                <a:sym typeface="Cambria"/>
              </a:defRPr>
            </a:pPr>
            <a:r>
              <a:rPr lang="nb-NO" sz="1100" b="0" u="none" dirty="0">
                <a:solidFill>
                  <a:srgbClr val="000000"/>
                </a:solidFill>
                <a:latin typeface="Calibri" panose="020F0502020204030204" pitchFamily="34" charset="0"/>
                <a:cs typeface="Calibri" panose="020F0502020204030204" pitchFamily="34" charset="0"/>
              </a:rPr>
              <a:t>	- I Norge er det vanligst å benytte</a:t>
            </a:r>
            <a:r>
              <a:rPr lang="nb-NO" sz="1100" b="0" u="none" baseline="0" dirty="0">
                <a:solidFill>
                  <a:srgbClr val="000000"/>
                </a:solidFill>
                <a:latin typeface="Calibri" panose="020F0502020204030204" pitchFamily="34" charset="0"/>
                <a:cs typeface="Calibri" panose="020F0502020204030204" pitchFamily="34" charset="0"/>
              </a:rPr>
              <a:t> ECT-behandling for behandlingsresistent depresjon</a:t>
            </a:r>
            <a:endParaRPr lang="nb-NO" sz="1100" dirty="0">
              <a:solidFill>
                <a:srgbClr val="000000"/>
              </a:solidFill>
              <a:latin typeface="Calibri" panose="020F0502020204030204" pitchFamily="34" charset="0"/>
              <a:cs typeface="Calibri" panose="020F0502020204030204" pitchFamily="34" charset="0"/>
            </a:endParaRPr>
          </a:p>
          <a:p>
            <a:pPr marL="171450" indent="-171450" algn="l" defTabSz="914400">
              <a:lnSpc>
                <a:spcPct val="100000"/>
              </a:lnSpc>
              <a:buFont typeface="Arial" panose="020B0604020202020204" pitchFamily="34" charset="0"/>
              <a:buChar char="•"/>
              <a:defRPr sz="3600">
                <a:solidFill>
                  <a:srgbClr val="FFFFFF"/>
                </a:solidFill>
                <a:latin typeface="Cambria"/>
                <a:ea typeface="Cambria"/>
                <a:cs typeface="Cambria"/>
                <a:sym typeface="Cambria"/>
              </a:defRPr>
            </a:pPr>
            <a:r>
              <a:rPr lang="nb-NO" sz="1100" dirty="0">
                <a:solidFill>
                  <a:srgbClr val="000000"/>
                </a:solidFill>
                <a:latin typeface="Calibri" panose="020F0502020204030204" pitchFamily="34" charset="0"/>
                <a:cs typeface="Calibri" panose="020F0502020204030204" pitchFamily="34" charset="0"/>
              </a:rPr>
              <a:t>Gir en rask stimulering av hjerneaktivitet</a:t>
            </a:r>
          </a:p>
          <a:p>
            <a:pPr marL="0" marR="0" lvl="3" indent="0" algn="l" defTabSz="914400" eaLnBrk="1" fontAlgn="auto" latinLnBrk="0" hangingPunct="1">
              <a:lnSpc>
                <a:spcPct val="100000"/>
              </a:lnSpc>
              <a:buClrTx/>
              <a:buSzTx/>
              <a:buFont typeface="Arial" panose="020B0604020202020204" pitchFamily="34" charset="0"/>
              <a:buNone/>
              <a:tabLst/>
              <a:defRPr sz="3600">
                <a:solidFill>
                  <a:srgbClr val="FFFFFF"/>
                </a:solidFill>
                <a:latin typeface="Cambria"/>
                <a:ea typeface="Cambria"/>
                <a:cs typeface="Cambria"/>
                <a:sym typeface="Cambria"/>
              </a:defRPr>
            </a:pPr>
            <a:r>
              <a:rPr lang="nb-NO" sz="1100" dirty="0">
                <a:solidFill>
                  <a:srgbClr val="000000"/>
                </a:solidFill>
                <a:latin typeface="Calibri" panose="020F0502020204030204" pitchFamily="34" charset="0"/>
                <a:cs typeface="Calibri" panose="020F0502020204030204" pitchFamily="34" charset="0"/>
              </a:rPr>
              <a:t>	- </a:t>
            </a:r>
            <a:r>
              <a:rPr lang="nb-NO" sz="1100" b="0" u="none" baseline="0" dirty="0">
                <a:solidFill>
                  <a:srgbClr val="000000"/>
                </a:solidFill>
                <a:latin typeface="Calibri" panose="020F0502020204030204" pitchFamily="34" charset="0"/>
                <a:cs typeface="Calibri" panose="020F0502020204030204" pitchFamily="34" charset="0"/>
              </a:rPr>
              <a:t>ECT gis under generell anestesi («full narkose») </a:t>
            </a:r>
            <a:endParaRPr lang="nb-NO" sz="1100" dirty="0">
              <a:solidFill>
                <a:srgbClr val="000000"/>
              </a:solidFill>
              <a:latin typeface="Calibri" panose="020F0502020204030204" pitchFamily="34" charset="0"/>
              <a:cs typeface="Calibri" panose="020F0502020204030204" pitchFamily="34" charset="0"/>
            </a:endParaRPr>
          </a:p>
          <a:p>
            <a:pPr marL="171450" indent="-171450" algn="l" defTabSz="914400">
              <a:lnSpc>
                <a:spcPct val="100000"/>
              </a:lnSpc>
              <a:buFont typeface="Arial" panose="020B0604020202020204" pitchFamily="34" charset="0"/>
              <a:buChar char="•"/>
              <a:defRPr sz="3600">
                <a:solidFill>
                  <a:srgbClr val="FFFFFF"/>
                </a:solidFill>
                <a:latin typeface="Cambria"/>
                <a:ea typeface="Cambria"/>
                <a:cs typeface="Cambria"/>
                <a:sym typeface="Cambria"/>
              </a:defRPr>
            </a:pPr>
            <a:r>
              <a:rPr lang="nb-NO" sz="1100" dirty="0">
                <a:solidFill>
                  <a:srgbClr val="000000"/>
                </a:solidFill>
                <a:latin typeface="Calibri" panose="020F0502020204030204" pitchFamily="34" charset="0"/>
                <a:cs typeface="Calibri" panose="020F0502020204030204" pitchFamily="34" charset="0"/>
              </a:rPr>
              <a:t>Gis vanligvis to-tre ganger i uken, totalt 9-12</a:t>
            </a:r>
            <a:r>
              <a:rPr lang="nb-NO" sz="1100" baseline="0" dirty="0">
                <a:solidFill>
                  <a:srgbClr val="000000"/>
                </a:solidFill>
                <a:latin typeface="Calibri" panose="020F0502020204030204" pitchFamily="34" charset="0"/>
                <a:cs typeface="Calibri" panose="020F0502020204030204" pitchFamily="34" charset="0"/>
              </a:rPr>
              <a:t> </a:t>
            </a:r>
            <a:r>
              <a:rPr lang="nb-NO" sz="1100" dirty="0">
                <a:solidFill>
                  <a:srgbClr val="000000"/>
                </a:solidFill>
                <a:latin typeface="Calibri" panose="020F0502020204030204" pitchFamily="34" charset="0"/>
                <a:cs typeface="Calibri" panose="020F0502020204030204" pitchFamily="34" charset="0"/>
              </a:rPr>
              <a:t>behandlinger</a:t>
            </a:r>
          </a:p>
          <a:p>
            <a:pPr marL="171450" indent="-171450" algn="l" defTabSz="914400">
              <a:lnSpc>
                <a:spcPct val="100000"/>
              </a:lnSpc>
              <a:buFont typeface="Arial" panose="020B0604020202020204" pitchFamily="34" charset="0"/>
              <a:buChar char="•"/>
              <a:defRPr sz="3600">
                <a:solidFill>
                  <a:srgbClr val="000000"/>
                </a:solidFill>
                <a:latin typeface="Cambria"/>
                <a:ea typeface="Cambria"/>
                <a:cs typeface="Cambria"/>
                <a:sym typeface="Cambria"/>
              </a:defRPr>
            </a:pPr>
            <a:r>
              <a:rPr lang="nb-NO" sz="1100" dirty="0">
                <a:solidFill>
                  <a:srgbClr val="000000"/>
                </a:solidFill>
                <a:latin typeface="Calibri" panose="020F0502020204030204" pitchFamily="34" charset="0"/>
                <a:cs typeface="Calibri" panose="020F0502020204030204" pitchFamily="34" charset="0"/>
              </a:rPr>
              <a:t>Enkelte opplever merkbar bedring allerede etter de første behandlingene, men ofte merkes bedring etter tre til seks behandlinger</a:t>
            </a:r>
          </a:p>
          <a:p>
            <a:pPr marL="171450" indent="-171450" algn="l" defTabSz="914400">
              <a:lnSpc>
                <a:spcPct val="100000"/>
              </a:lnSpc>
              <a:buFont typeface="Arial" panose="020B0604020202020204" pitchFamily="34" charset="0"/>
              <a:buChar char="•"/>
              <a:defRPr sz="3600">
                <a:solidFill>
                  <a:srgbClr val="000000"/>
                </a:solidFill>
                <a:latin typeface="Cambria"/>
                <a:ea typeface="Cambria"/>
                <a:cs typeface="Cambria"/>
                <a:sym typeface="Cambria"/>
              </a:defRPr>
            </a:pPr>
            <a:r>
              <a:rPr lang="nb-NO" sz="1100" dirty="0">
                <a:solidFill>
                  <a:srgbClr val="000000"/>
                </a:solidFill>
                <a:latin typeface="Calibri" panose="020F0502020204030204" pitchFamily="34" charset="0"/>
                <a:cs typeface="Calibri" panose="020F0502020204030204" pitchFamily="34" charset="0"/>
              </a:rPr>
              <a:t>Hukommelsesvansker er en vanlig bivirkning</a:t>
            </a:r>
          </a:p>
          <a:p>
            <a:pPr marL="0" lvl="1" indent="0" algn="l" defTabSz="914400">
              <a:lnSpc>
                <a:spcPct val="100000"/>
              </a:lnSpc>
              <a:buFont typeface="Arial" panose="020B0604020202020204" pitchFamily="34" charset="0"/>
              <a:buNone/>
              <a:defRPr sz="3600">
                <a:solidFill>
                  <a:srgbClr val="000000"/>
                </a:solidFill>
                <a:latin typeface="Cambria"/>
                <a:ea typeface="Cambria"/>
                <a:cs typeface="Cambria"/>
                <a:sym typeface="Cambria"/>
              </a:defRPr>
            </a:pPr>
            <a:r>
              <a:rPr lang="nb-NO" sz="1100" dirty="0">
                <a:solidFill>
                  <a:srgbClr val="000000"/>
                </a:solidFill>
                <a:latin typeface="Calibri" panose="020F0502020204030204" pitchFamily="34" charset="0"/>
                <a:cs typeface="Calibri" panose="020F0502020204030204" pitchFamily="34" charset="0"/>
              </a:rPr>
              <a:t>	-</a:t>
            </a:r>
            <a:r>
              <a:rPr lang="nb-NO" sz="1100" baseline="0" dirty="0">
                <a:solidFill>
                  <a:srgbClr val="000000"/>
                </a:solidFill>
                <a:latin typeface="Calibri" panose="020F0502020204030204" pitchFamily="34" charset="0"/>
                <a:cs typeface="Calibri" panose="020F0502020204030204" pitchFamily="34" charset="0"/>
              </a:rPr>
              <a:t> </a:t>
            </a:r>
            <a:r>
              <a:rPr lang="nb-NO" sz="1100" b="0" u="none" baseline="0" dirty="0">
                <a:solidFill>
                  <a:srgbClr val="000000"/>
                </a:solidFill>
                <a:latin typeface="Calibri" panose="020F0502020204030204" pitchFamily="34" charset="0"/>
                <a:cs typeface="Calibri" panose="020F0502020204030204" pitchFamily="34" charset="0"/>
              </a:rPr>
              <a:t>Som regel forbigående</a:t>
            </a:r>
            <a:endParaRPr lang="nb-NO" sz="1100" dirty="0">
              <a:solidFill>
                <a:srgbClr val="000000"/>
              </a:solidFill>
              <a:latin typeface="Calibri" panose="020F0502020204030204" pitchFamily="34" charset="0"/>
              <a:cs typeface="Calibri" panose="020F0502020204030204" pitchFamily="34" charset="0"/>
            </a:endParaRPr>
          </a:p>
          <a:p>
            <a:pPr marL="0" indent="0" algn="l" defTabSz="914400">
              <a:lnSpc>
                <a:spcPct val="100000"/>
              </a:lnSpc>
              <a:buFont typeface="Arial" panose="020B0604020202020204" pitchFamily="34" charset="0"/>
              <a:buNone/>
              <a:defRPr sz="3600">
                <a:solidFill>
                  <a:srgbClr val="000000"/>
                </a:solidFill>
                <a:latin typeface="Cambria"/>
                <a:ea typeface="Cambria"/>
                <a:cs typeface="Cambria"/>
                <a:sym typeface="Cambria"/>
              </a:defRPr>
            </a:pPr>
            <a:r>
              <a:rPr lang="nb-NO" sz="1100" b="0" u="none" baseline="0" dirty="0">
                <a:solidFill>
                  <a:srgbClr val="000000"/>
                </a:solidFill>
                <a:latin typeface="Calibri" panose="020F0502020204030204" pitchFamily="34" charset="0"/>
                <a:cs typeface="Calibri" panose="020F0502020204030204" pitchFamily="34" charset="0"/>
              </a:rPr>
              <a:t>	- Kan også gi lette bivirkninger som hodepine i timene etter behandling. </a:t>
            </a:r>
            <a:endParaRPr lang="nb-NO" sz="1100" dirty="0">
              <a:solidFill>
                <a:srgbClr val="000000"/>
              </a:solidFill>
              <a:latin typeface="Calibri" panose="020F0502020204030204" pitchFamily="34" charset="0"/>
              <a:cs typeface="Calibri" panose="020F0502020204030204" pitchFamily="34" charset="0"/>
            </a:endParaRPr>
          </a:p>
          <a:p>
            <a:pPr algn="l" defTabSz="914400">
              <a:lnSpc>
                <a:spcPct val="100000"/>
              </a:lnSpc>
              <a:defRPr sz="3600">
                <a:solidFill>
                  <a:srgbClr val="FFFFFF"/>
                </a:solidFill>
                <a:latin typeface="Cambria"/>
                <a:ea typeface="Cambria"/>
                <a:cs typeface="Cambria"/>
                <a:sym typeface="Cambria"/>
              </a:defRPr>
            </a:pPr>
            <a:endParaRPr lang="nb-NO" sz="1100" dirty="0">
              <a:solidFill>
                <a:srgbClr val="000000"/>
              </a:solidFill>
              <a:latin typeface="Calibri" panose="020F0502020204030204" pitchFamily="34" charset="0"/>
              <a:cs typeface="Calibri" panose="020F0502020204030204" pitchFamily="34" charset="0"/>
            </a:endParaRPr>
          </a:p>
          <a:p>
            <a:endParaRPr lang="nb-NO" sz="11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1497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nSpc>
                <a:spcPct val="115000"/>
              </a:lnSpc>
              <a:spcAft>
                <a:spcPts val="800"/>
              </a:spcAft>
            </a:pPr>
            <a:r>
              <a:rPr lang="nb-NO" b="1" kern="100" dirty="0">
                <a:effectLst/>
                <a:latin typeface="Calibri" panose="020F0502020204030204" pitchFamily="34" charset="0"/>
                <a:ea typeface="Aptos" panose="020B0004020202020204" pitchFamily="34" charset="0"/>
                <a:cs typeface="Calibri" panose="020F0502020204030204" pitchFamily="34" charset="0"/>
              </a:rPr>
              <a:t>Tekst: </a:t>
            </a:r>
            <a:endParaRPr lang="nb-NO" kern="100" dirty="0">
              <a:effectLst/>
              <a:latin typeface="Calibri" panose="020F0502020204030204" pitchFamily="34" charset="0"/>
              <a:ea typeface="Aptos" panose="020B0004020202020204" pitchFamily="34" charset="0"/>
              <a:cs typeface="Calibri" panose="020F0502020204030204" pitchFamily="34" charset="0"/>
            </a:endParaRPr>
          </a:p>
          <a:p>
            <a:r>
              <a:rPr lang="nb-NO" kern="100" dirty="0">
                <a:effectLst/>
                <a:latin typeface="Calibri" panose="020F0502020204030204" pitchFamily="34" charset="0"/>
                <a:ea typeface="Aptos" panose="020B0004020202020204" pitchFamily="34" charset="0"/>
                <a:cs typeface="Calibri" panose="020F0502020204030204" pitchFamily="34" charset="0"/>
              </a:rPr>
              <a:t>Serumspeil er blodprøver som måler nivået av et bestemt legemiddel i blodet. Flere medikamenter ved bipolar lidelse har et smalt «terapeutisk vindu», som kort forklart betyr at det er kort fra for lave nivåer som ikke gir ønsket effekt til for høye nivåer som gir for mye bivirkninger. Det kan derfor være viktig med denne typen blodprøvekontroll i startfasen når man skal titrere seg frem til riktig dose. </a:t>
            </a:r>
          </a:p>
          <a:p>
            <a:pPr marL="342900" lvl="0" indent="-342900">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Måling av medisinnivået i blodet</a:t>
            </a:r>
          </a:p>
          <a:p>
            <a:r>
              <a:rPr lang="nb-NO" kern="100" dirty="0">
                <a:effectLst/>
                <a:latin typeface="Calibri" panose="020F0502020204030204" pitchFamily="34" charset="0"/>
                <a:ea typeface="Aptos" panose="020B0004020202020204" pitchFamily="34" charset="0"/>
                <a:cs typeface="Calibri" panose="020F0502020204030204" pitchFamily="34" charset="0"/>
              </a:rPr>
              <a:t>	- Litium: Ukentlig blodprøve ved oppstart, deretter hver måned i et halvt år og senere hver 2.-3. måned så lenge man bruker litium! Svært viktig at man selv tar ansvar for å sikre slike kontroller i samarbeid med behandlende lege (ofte oppstart i spesialisthelsetjenesten, senere slike kontroller hos fastlege). NB! prøve tas medisinfastende 12 timer ( +/- 30 min) etter siste litiumdose</a:t>
            </a:r>
          </a:p>
          <a:p>
            <a:r>
              <a:rPr lang="nb-NO" kern="100" dirty="0">
                <a:effectLst/>
                <a:latin typeface="Calibri" panose="020F0502020204030204" pitchFamily="34" charset="0"/>
                <a:ea typeface="Aptos" panose="020B0004020202020204" pitchFamily="34" charset="0"/>
                <a:cs typeface="Calibri" panose="020F0502020204030204" pitchFamily="34" charset="0"/>
              </a:rPr>
              <a:t>	- Andre medisiner til forebygging/behandling av akutte episoder 	ved bipolar lidelse</a:t>
            </a:r>
          </a:p>
          <a:p>
            <a:pPr marL="342900" lvl="0" indent="-342900">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Situasjoner hvor det er ekstra nyttig å måle blodkonsentrasjon:</a:t>
            </a:r>
          </a:p>
          <a:p>
            <a:r>
              <a:rPr lang="nb-NO" kern="100" dirty="0">
                <a:effectLst/>
                <a:latin typeface="Calibri" panose="020F0502020204030204" pitchFamily="34" charset="0"/>
                <a:ea typeface="Aptos" panose="020B0004020202020204" pitchFamily="34" charset="0"/>
                <a:cs typeface="Calibri" panose="020F0502020204030204" pitchFamily="34" charset="0"/>
              </a:rPr>
              <a:t>	- Fravær av effekt</a:t>
            </a:r>
          </a:p>
          <a:p>
            <a:r>
              <a:rPr lang="nb-NO" kern="100" dirty="0">
                <a:effectLst/>
                <a:latin typeface="Calibri" panose="020F0502020204030204" pitchFamily="34" charset="0"/>
                <a:ea typeface="Aptos" panose="020B0004020202020204" pitchFamily="34" charset="0"/>
                <a:cs typeface="Calibri" panose="020F0502020204030204" pitchFamily="34" charset="0"/>
              </a:rPr>
              <a:t>	- Bivirkninger</a:t>
            </a:r>
          </a:p>
          <a:p>
            <a:r>
              <a:rPr lang="nb-NO" kern="100" dirty="0">
                <a:effectLst/>
                <a:latin typeface="Calibri" panose="020F0502020204030204" pitchFamily="34" charset="0"/>
                <a:ea typeface="Aptos" panose="020B0004020202020204" pitchFamily="34" charset="0"/>
                <a:cs typeface="Calibri" panose="020F0502020204030204" pitchFamily="34" charset="0"/>
              </a:rPr>
              <a:t>	- Mistanke om at medisinen ikke tas som forskrevet</a:t>
            </a:r>
          </a:p>
          <a:p>
            <a:r>
              <a:rPr lang="nb-NO" kern="100" dirty="0">
                <a:effectLst/>
                <a:latin typeface="Calibri" panose="020F0502020204030204" pitchFamily="34" charset="0"/>
                <a:ea typeface="Aptos" panose="020B0004020202020204" pitchFamily="34" charset="0"/>
                <a:cs typeface="Calibri" panose="020F0502020204030204" pitchFamily="34" charset="0"/>
              </a:rPr>
              <a:t>	- Inntak av annen medisin som påvirker blodkonsentrasjonen 	(interaksjoner)</a:t>
            </a:r>
          </a:p>
          <a:p>
            <a:r>
              <a:rPr lang="nb-NO" kern="100" dirty="0">
                <a:effectLst/>
                <a:latin typeface="Calibri" panose="020F0502020204030204" pitchFamily="34" charset="0"/>
                <a:ea typeface="Aptos" panose="020B0004020202020204" pitchFamily="34" charset="0"/>
                <a:cs typeface="Calibri" panose="020F0502020204030204" pitchFamily="34" charset="0"/>
              </a:rPr>
              <a:t>	- Sykdom i lever og/eller nyrer</a:t>
            </a:r>
          </a:p>
          <a:p>
            <a:pPr marL="342900" lvl="0" indent="-342900">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Mange pasienter har god effekt og få/ingen bivirkninger ved normal blodkonsentrasjon</a:t>
            </a:r>
          </a:p>
          <a:p>
            <a:r>
              <a:rPr lang="nb-NO" kern="100" dirty="0">
                <a:effectLst/>
                <a:latin typeface="Calibri" panose="020F0502020204030204" pitchFamily="34" charset="0"/>
                <a:ea typeface="Aptos" panose="020B0004020202020204" pitchFamily="34" charset="0"/>
                <a:cs typeface="Calibri" panose="020F0502020204030204" pitchFamily="34" charset="0"/>
              </a:rPr>
              <a:t>Endringer kan også skje i kroppen som endrer kroppens effekt på medikamentene og gjennom dette ender hva som er riktig dose. Derfor kan det være nødvendig med årlige kontroller, samt kontroller dersom det er særlige situasjoner som nevnt i </a:t>
            </a:r>
            <a:r>
              <a:rPr lang="nb-NO" kern="100" dirty="0" err="1">
                <a:effectLst/>
                <a:latin typeface="Calibri" panose="020F0502020204030204" pitchFamily="34" charset="0"/>
                <a:ea typeface="Aptos" panose="020B0004020202020204" pitchFamily="34" charset="0"/>
                <a:cs typeface="Calibri" panose="020F0502020204030204" pitchFamily="34" charset="0"/>
              </a:rPr>
              <a:t>slide’en</a:t>
            </a:r>
            <a:r>
              <a:rPr lang="nb-NO" kern="100" dirty="0">
                <a:effectLst/>
                <a:latin typeface="Calibri" panose="020F0502020204030204" pitchFamily="34" charset="0"/>
                <a:ea typeface="Aptos" panose="020B0004020202020204" pitchFamily="34" charset="0"/>
                <a:cs typeface="Calibri" panose="020F0502020204030204" pitchFamily="34" charset="0"/>
              </a:rPr>
              <a:t>.</a:t>
            </a:r>
          </a:p>
          <a:p>
            <a:pPr>
              <a:lnSpc>
                <a:spcPct val="115000"/>
              </a:lnSpc>
              <a:spcAft>
                <a:spcPts val="800"/>
              </a:spcAft>
            </a:pPr>
            <a:r>
              <a:rPr lang="nb-NO" kern="100" dirty="0">
                <a:effectLst/>
                <a:latin typeface="Calibri" panose="020F0502020204030204" pitchFamily="34" charset="0"/>
                <a:ea typeface="Aptos" panose="020B0004020202020204" pitchFamily="34" charset="0"/>
                <a:cs typeface="Calibri" panose="020F0502020204030204" pitchFamily="34" charset="0"/>
              </a:rPr>
              <a:t> </a:t>
            </a:r>
          </a:p>
        </p:txBody>
      </p:sp>
    </p:spTree>
    <p:extLst>
      <p:ext uri="{BB962C8B-B14F-4D97-AF65-F5344CB8AC3E}">
        <p14:creationId xmlns:p14="http://schemas.microsoft.com/office/powerpoint/2010/main" val="3847388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nSpc>
                <a:spcPct val="115000"/>
              </a:lnSpc>
              <a:spcAft>
                <a:spcPts val="800"/>
              </a:spcAft>
            </a:pPr>
            <a:r>
              <a:rPr lang="nb-NO" b="1" kern="100" dirty="0">
                <a:effectLst/>
                <a:latin typeface="Calibri" panose="020F0502020204030204" pitchFamily="34" charset="0"/>
                <a:ea typeface="Aptos" panose="020B0004020202020204" pitchFamily="34" charset="0"/>
                <a:cs typeface="Calibri" panose="020F0502020204030204" pitchFamily="34" charset="0"/>
              </a:rPr>
              <a:t>Tekst: </a:t>
            </a:r>
            <a:endParaRPr lang="nb-NO"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15000"/>
              </a:lnSpc>
              <a:spcAft>
                <a:spcPts val="800"/>
              </a:spcAft>
            </a:pPr>
            <a:r>
              <a:rPr lang="nb-NO" kern="100" dirty="0">
                <a:effectLst/>
                <a:latin typeface="Calibri" panose="020F0502020204030204" pitchFamily="34" charset="0"/>
                <a:ea typeface="Aptos" panose="020B0004020202020204" pitchFamily="34" charset="0"/>
                <a:cs typeface="Calibri" panose="020F0502020204030204" pitchFamily="34" charset="0"/>
              </a:rPr>
              <a:t>Generelt om bivirkninger</a:t>
            </a:r>
          </a:p>
          <a:p>
            <a:pPr marL="342900" lvl="0" indent="-342900">
              <a:lnSpc>
                <a:spcPct val="115000"/>
              </a:lnSpc>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All behandling har bivirkninger</a:t>
            </a:r>
          </a:p>
          <a:p>
            <a:pPr marL="342900" lvl="0" indent="-342900">
              <a:lnSpc>
                <a:spcPct val="115000"/>
              </a:lnSpc>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Medikamenteffekt må veies opp mot bivirkninger</a:t>
            </a:r>
          </a:p>
          <a:p>
            <a:pPr marL="342900" lvl="0" indent="-342900">
              <a:lnSpc>
                <a:spcPct val="115000"/>
              </a:lnSpc>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Viktig å finne tolerabel bivirkningsprofil</a:t>
            </a:r>
          </a:p>
          <a:p>
            <a:pPr marL="342900" lvl="0" indent="-342900">
              <a:lnSpc>
                <a:spcPct val="115000"/>
              </a:lnSpc>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Måle medisinnivået</a:t>
            </a:r>
          </a:p>
          <a:p>
            <a:pPr marL="342900" lvl="0" indent="-342900">
              <a:lnSpc>
                <a:spcPct val="115000"/>
              </a:lnSpc>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Bivirkninger er ofte doseavhengig og forbigående</a:t>
            </a:r>
          </a:p>
          <a:p>
            <a:pPr>
              <a:lnSpc>
                <a:spcPct val="115000"/>
              </a:lnSpc>
              <a:spcAft>
                <a:spcPts val="800"/>
              </a:spcAft>
            </a:pPr>
            <a:r>
              <a:rPr lang="nb-NO" kern="100" dirty="0">
                <a:effectLst/>
                <a:latin typeface="Calibri" panose="020F0502020204030204" pitchFamily="34" charset="0"/>
                <a:ea typeface="Aptos" panose="020B0004020202020204" pitchFamily="34" charset="0"/>
                <a:cs typeface="Calibri" panose="020F0502020204030204" pitchFamily="34" charset="0"/>
              </a:rPr>
              <a:t> </a:t>
            </a:r>
          </a:p>
          <a:p>
            <a:endParaRPr lang="nb-NO"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3786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nSpc>
                <a:spcPct val="100000"/>
              </a:lnSpc>
            </a:pPr>
            <a:r>
              <a:rPr lang="nb-NO" b="1" dirty="0">
                <a:solidFill>
                  <a:srgbClr val="000000"/>
                </a:solidFill>
                <a:latin typeface="Calibri" panose="020F0502020204030204" pitchFamily="34" charset="0"/>
                <a:cs typeface="Calibri" panose="020F0502020204030204" pitchFamily="34" charset="0"/>
              </a:rPr>
              <a:t>Tekst:</a:t>
            </a:r>
          </a:p>
          <a:p>
            <a:pPr>
              <a:lnSpc>
                <a:spcPct val="100000"/>
              </a:lnSpc>
            </a:pPr>
            <a:r>
              <a:rPr lang="nb-NO" dirty="0">
                <a:solidFill>
                  <a:srgbClr val="000000"/>
                </a:solidFill>
                <a:latin typeface="Calibri" panose="020F0502020204030204" pitchFamily="34" charset="0"/>
                <a:cs typeface="Calibri" panose="020F0502020204030204" pitchFamily="34" charset="0"/>
              </a:rPr>
              <a:t>Det er viktig å ivareta fysisk</a:t>
            </a:r>
            <a:r>
              <a:rPr lang="nb-NO" baseline="0" dirty="0">
                <a:solidFill>
                  <a:srgbClr val="000000"/>
                </a:solidFill>
                <a:latin typeface="Calibri" panose="020F0502020204030204" pitchFamily="34" charset="0"/>
                <a:cs typeface="Calibri" panose="020F0502020204030204" pitchFamily="34" charset="0"/>
              </a:rPr>
              <a:t> (somatisk) helse også ved psykisk sykdom. </a:t>
            </a:r>
          </a:p>
          <a:p>
            <a:pPr marL="171450" marR="0" lvl="2" indent="-171450" defTabSz="457200" eaLnBrk="1" fontAlgn="auto" latinLnBrk="0" hangingPunct="1">
              <a:lnSpc>
                <a:spcPct val="100000"/>
              </a:lnSpc>
              <a:buClrTx/>
              <a:buSzTx/>
              <a:buFont typeface="Arial" panose="020B0604020202020204" pitchFamily="34" charset="0"/>
              <a:buChar char="•"/>
              <a:tabLst/>
              <a:defRPr/>
            </a:pPr>
            <a:r>
              <a:rPr lang="nb-NO" b="0" dirty="0">
                <a:solidFill>
                  <a:srgbClr val="000000"/>
                </a:solidFill>
                <a:latin typeface="Calibri" panose="020F0502020204030204" pitchFamily="34" charset="0"/>
                <a:cs typeface="Calibri" panose="020F0502020204030204" pitchFamily="34" charset="0"/>
              </a:rPr>
              <a:t>Helsesjekk anbefales ved bruk av antipsykotika eller andre medikamenter som kan bidra til vektøkning (innen 3</a:t>
            </a:r>
            <a:r>
              <a:rPr lang="nb-NO" b="0" baseline="0" dirty="0">
                <a:solidFill>
                  <a:srgbClr val="000000"/>
                </a:solidFill>
                <a:latin typeface="Calibri" panose="020F0502020204030204" pitchFamily="34" charset="0"/>
                <a:cs typeface="Calibri" panose="020F0502020204030204" pitchFamily="34" charset="0"/>
              </a:rPr>
              <a:t> </a:t>
            </a:r>
            <a:r>
              <a:rPr lang="nb-NO" b="0" baseline="0" dirty="0" err="1">
                <a:solidFill>
                  <a:srgbClr val="000000"/>
                </a:solidFill>
                <a:latin typeface="Calibri" panose="020F0502020204030204" pitchFamily="34" charset="0"/>
                <a:cs typeface="Calibri" panose="020F0502020204030204" pitchFamily="34" charset="0"/>
              </a:rPr>
              <a:t>mnd</a:t>
            </a:r>
            <a:r>
              <a:rPr lang="nb-NO" b="0" baseline="0" dirty="0">
                <a:solidFill>
                  <a:srgbClr val="000000"/>
                </a:solidFill>
                <a:latin typeface="Calibri" panose="020F0502020204030204" pitchFamily="34" charset="0"/>
                <a:cs typeface="Calibri" panose="020F0502020204030204" pitchFamily="34" charset="0"/>
              </a:rPr>
              <a:t> ved oppstart av antipsykotika, deretter minst årlig)</a:t>
            </a:r>
          </a:p>
          <a:p>
            <a:pPr marL="628650" marR="0" lvl="4" indent="-171450" defTabSz="457200" eaLnBrk="1" fontAlgn="auto" latinLnBrk="0" hangingPunct="1">
              <a:lnSpc>
                <a:spcPct val="100000"/>
              </a:lnSpc>
              <a:buClrTx/>
              <a:buSzTx/>
              <a:buFont typeface="Arial" panose="020B0604020202020204" pitchFamily="34" charset="0"/>
              <a:buChar char="•"/>
              <a:tabLst/>
              <a:defRPr/>
            </a:pPr>
            <a:r>
              <a:rPr lang="nb-NO" dirty="0">
                <a:solidFill>
                  <a:srgbClr val="000000"/>
                </a:solidFill>
                <a:latin typeface="Calibri" panose="020F0502020204030204" pitchFamily="34" charset="0"/>
                <a:cs typeface="Calibri" panose="020F0502020204030204" pitchFamily="34" charset="0"/>
              </a:rPr>
              <a:t>Blodprøve (blodsukker, fettstoffer) </a:t>
            </a:r>
            <a:r>
              <a:rPr lang="nb-NO" b="0" dirty="0">
                <a:solidFill>
                  <a:srgbClr val="000000"/>
                </a:solidFill>
                <a:effectLst/>
                <a:latin typeface="Calibri" panose="020F0502020204030204" pitchFamily="34" charset="0"/>
                <a:ea typeface="+mn-ea"/>
                <a:cs typeface="Calibri" panose="020F0502020204030204" pitchFamily="34" charset="0"/>
                <a:sym typeface="Helvetica Neue"/>
              </a:rPr>
              <a:t>for måling av legemiddel kan være nyttig ved mistanke om overdosering, bivirkning av ukjent årsak og for å kartlegge legemiddeletterlevelse.</a:t>
            </a:r>
            <a:endParaRPr lang="nb-NO" b="0" dirty="0">
              <a:solidFill>
                <a:srgbClr val="000000"/>
              </a:solidFill>
              <a:latin typeface="Calibri" panose="020F0502020204030204" pitchFamily="34" charset="0"/>
              <a:cs typeface="Calibri" panose="020F0502020204030204" pitchFamily="34" charset="0"/>
            </a:endParaRPr>
          </a:p>
          <a:p>
            <a:pPr marL="628650" lvl="3" indent="-171450">
              <a:lnSpc>
                <a:spcPct val="100000"/>
              </a:lnSpc>
              <a:buFont typeface="Arial" panose="020B0604020202020204" pitchFamily="34" charset="0"/>
              <a:buChar char="•"/>
            </a:pPr>
            <a:r>
              <a:rPr lang="nb-NO" dirty="0">
                <a:solidFill>
                  <a:srgbClr val="000000"/>
                </a:solidFill>
                <a:latin typeface="Calibri" panose="020F0502020204030204" pitchFamily="34" charset="0"/>
                <a:cs typeface="Calibri" panose="020F0502020204030204" pitchFamily="34" charset="0"/>
              </a:rPr>
              <a:t>Blodtrykk</a:t>
            </a:r>
          </a:p>
          <a:p>
            <a:pPr marL="628650" lvl="3" indent="-171450">
              <a:lnSpc>
                <a:spcPct val="100000"/>
              </a:lnSpc>
              <a:buFont typeface="Arial" panose="020B0604020202020204" pitchFamily="34" charset="0"/>
              <a:buChar char="•"/>
            </a:pPr>
            <a:r>
              <a:rPr lang="nb-NO" dirty="0">
                <a:solidFill>
                  <a:srgbClr val="000000"/>
                </a:solidFill>
                <a:latin typeface="Calibri" panose="020F0502020204030204" pitchFamily="34" charset="0"/>
                <a:cs typeface="Calibri" panose="020F0502020204030204" pitchFamily="34" charset="0"/>
              </a:rPr>
              <a:t>Vekt og midjemål</a:t>
            </a:r>
          </a:p>
          <a:p>
            <a:pPr marL="628650" lvl="3" indent="-171450">
              <a:lnSpc>
                <a:spcPct val="100000"/>
              </a:lnSpc>
              <a:buFont typeface="Arial" panose="020B0604020202020204" pitchFamily="34" charset="0"/>
              <a:buChar char="•"/>
            </a:pPr>
            <a:r>
              <a:rPr lang="nb-NO" dirty="0">
                <a:solidFill>
                  <a:srgbClr val="000000"/>
                </a:solidFill>
                <a:latin typeface="Calibri" panose="020F0502020204030204" pitchFamily="34" charset="0"/>
                <a:cs typeface="Calibri" panose="020F0502020204030204" pitchFamily="34" charset="0"/>
              </a:rPr>
              <a:t>Hjertehelse og arvelige hjertesykdom. </a:t>
            </a:r>
            <a:r>
              <a:rPr lang="nb-NO" b="0" dirty="0">
                <a:solidFill>
                  <a:srgbClr val="000000"/>
                </a:solidFill>
                <a:effectLst/>
                <a:latin typeface="Calibri" panose="020F0502020204030204" pitchFamily="34" charset="0"/>
                <a:ea typeface="+mn-ea"/>
                <a:cs typeface="Calibri" panose="020F0502020204030204" pitchFamily="34" charset="0"/>
                <a:sym typeface="Helvetica Neue"/>
              </a:rPr>
              <a:t>Ved hjertesykdom bør EKG kontrolleres.</a:t>
            </a:r>
            <a:endParaRPr lang="nb-NO" baseline="0" dirty="0">
              <a:solidFill>
                <a:srgbClr val="000000"/>
              </a:solidFill>
              <a:latin typeface="Calibri" panose="020F0502020204030204" pitchFamily="34" charset="0"/>
              <a:cs typeface="Calibri" panose="020F0502020204030204" pitchFamily="34" charset="0"/>
            </a:endParaRPr>
          </a:p>
          <a:p>
            <a:pPr marL="171450" marR="0" lvl="0" indent="-171450" defTabSz="457200" eaLnBrk="1" fontAlgn="auto" latinLnBrk="0" hangingPunct="1">
              <a:lnSpc>
                <a:spcPct val="100000"/>
              </a:lnSpc>
              <a:buClrTx/>
              <a:buSzTx/>
              <a:buFont typeface="Arial" panose="020B0604020202020204" pitchFamily="34" charset="0"/>
              <a:buChar char="•"/>
              <a:tabLst/>
              <a:defRPr/>
            </a:pPr>
            <a:r>
              <a:rPr lang="nb-NO" b="0" dirty="0">
                <a:solidFill>
                  <a:srgbClr val="000000"/>
                </a:solidFill>
                <a:latin typeface="Calibri" panose="020F0502020204030204" pitchFamily="34" charset="0"/>
                <a:cs typeface="Calibri" panose="020F0502020204030204" pitchFamily="34" charset="0"/>
              </a:rPr>
              <a:t>Avtal hvem som følger opp somatisk helse og ha en plan for kontroller</a:t>
            </a:r>
          </a:p>
          <a:p>
            <a:pPr marL="0" marR="0" lvl="0" indent="0" defTabSz="457200" eaLnBrk="1" fontAlgn="auto" latinLnBrk="0" hangingPunct="1">
              <a:lnSpc>
                <a:spcPct val="100000"/>
              </a:lnSpc>
              <a:buClrTx/>
              <a:buSzTx/>
              <a:buFont typeface="Arial" panose="020B0604020202020204" pitchFamily="34" charset="0"/>
              <a:buNone/>
              <a:tabLst/>
              <a:defRPr/>
            </a:pPr>
            <a:r>
              <a:rPr lang="nb-NO" b="0" dirty="0">
                <a:solidFill>
                  <a:srgbClr val="000000"/>
                </a:solidFill>
                <a:latin typeface="Calibri" panose="020F0502020204030204" pitchFamily="34" charset="0"/>
                <a:cs typeface="Calibri" panose="020F0502020204030204" pitchFamily="34" charset="0"/>
              </a:rPr>
              <a:t>	- Fastlege eller annen lege? </a:t>
            </a:r>
          </a:p>
          <a:p>
            <a:pPr marL="171450" marR="0" lvl="0" indent="-171450" defTabSz="457200" eaLnBrk="1" fontAlgn="auto" latinLnBrk="0" hangingPunct="1">
              <a:lnSpc>
                <a:spcPct val="100000"/>
              </a:lnSpc>
              <a:buClrTx/>
              <a:buSzTx/>
              <a:buFont typeface="Arial" panose="020B0604020202020204" pitchFamily="34" charset="0"/>
              <a:buChar char="•"/>
              <a:tabLst/>
              <a:defRPr/>
            </a:pPr>
            <a:r>
              <a:rPr lang="nb-NO" b="0" u="none" dirty="0">
                <a:solidFill>
                  <a:srgbClr val="000000"/>
                </a:solidFill>
                <a:latin typeface="Calibri" panose="020F0502020204030204" pitchFamily="34" charset="0"/>
                <a:cs typeface="Calibri" panose="020F0502020204030204" pitchFamily="34" charset="0"/>
              </a:rPr>
              <a:t>Metabolsk</a:t>
            </a:r>
            <a:r>
              <a:rPr lang="nb-NO" b="0" u="none" baseline="0" dirty="0">
                <a:solidFill>
                  <a:srgbClr val="000000"/>
                </a:solidFill>
                <a:latin typeface="Calibri" panose="020F0502020204030204" pitchFamily="34" charset="0"/>
                <a:cs typeface="Calibri" panose="020F0502020204030204" pitchFamily="34" charset="0"/>
              </a:rPr>
              <a:t> syndrom er en samlebetegnelse for en samling symptomer</a:t>
            </a:r>
          </a:p>
          <a:p>
            <a:pPr marL="628650" marR="0" lvl="5" indent="-171450" defTabSz="457200" eaLnBrk="1" fontAlgn="auto" latinLnBrk="0" hangingPunct="1">
              <a:lnSpc>
                <a:spcPct val="100000"/>
              </a:lnSpc>
              <a:buClrTx/>
              <a:buSzTx/>
              <a:buFont typeface="Arial" panose="020B0604020202020204" pitchFamily="34" charset="0"/>
              <a:buChar char="•"/>
              <a:tabLst/>
              <a:defRPr/>
            </a:pPr>
            <a:r>
              <a:rPr lang="nb-NO" sz="1100" dirty="0">
                <a:solidFill>
                  <a:srgbClr val="000000"/>
                </a:solidFill>
                <a:latin typeface="Calibri" panose="020F0502020204030204" pitchFamily="34" charset="0"/>
                <a:cs typeface="Calibri" panose="020F0502020204030204" pitchFamily="34" charset="0"/>
              </a:rPr>
              <a:t>Består av overvekt, </a:t>
            </a:r>
            <a:r>
              <a:rPr lang="nb-NO" sz="1100" b="0" dirty="0">
                <a:solidFill>
                  <a:srgbClr val="000000"/>
                </a:solidFill>
                <a:latin typeface="Calibri" panose="020F0502020204030204" pitchFamily="34" charset="0"/>
                <a:cs typeface="Calibri" panose="020F0502020204030204" pitchFamily="34" charset="0"/>
                <a:sym typeface="Calibri"/>
              </a:rPr>
              <a:t>økt mageomkrets, </a:t>
            </a:r>
            <a:r>
              <a:rPr lang="nb-NO" sz="1100" dirty="0">
                <a:solidFill>
                  <a:srgbClr val="000000"/>
                </a:solidFill>
                <a:latin typeface="Calibri" panose="020F0502020204030204" pitchFamily="34" charset="0"/>
                <a:cs typeface="Calibri" panose="020F0502020204030204" pitchFamily="34" charset="0"/>
              </a:rPr>
              <a:t>høyt blodtrykk, forhøyet kolesterolnivå i blodet og nedsatt følsomhet for insulin</a:t>
            </a:r>
          </a:p>
          <a:p>
            <a:pPr marL="628650" marR="0" lvl="5" indent="-171450" defTabSz="457200" eaLnBrk="1" fontAlgn="auto" latinLnBrk="0" hangingPunct="1">
              <a:lnSpc>
                <a:spcPct val="100000"/>
              </a:lnSpc>
              <a:buClrTx/>
              <a:buSzTx/>
              <a:buFont typeface="Arial" panose="020B0604020202020204" pitchFamily="34" charset="0"/>
              <a:buChar char="•"/>
              <a:tabLst/>
              <a:defRPr/>
            </a:pPr>
            <a:r>
              <a:rPr lang="nb-NO" sz="1100" dirty="0">
                <a:solidFill>
                  <a:srgbClr val="000000"/>
                </a:solidFill>
                <a:latin typeface="Calibri" panose="020F0502020204030204" pitchFamily="34" charset="0"/>
                <a:cs typeface="Calibri" panose="020F0502020204030204" pitchFamily="34" charset="0"/>
              </a:rPr>
              <a:t>Kan være bivirkning av antipsykotisk medisin</a:t>
            </a:r>
          </a:p>
          <a:p>
            <a:pPr marL="628650" marR="0" lvl="5" indent="-171450" defTabSz="457200" eaLnBrk="1" fontAlgn="auto" latinLnBrk="0" hangingPunct="1">
              <a:lnSpc>
                <a:spcPct val="100000"/>
              </a:lnSpc>
              <a:buClrTx/>
              <a:buSzTx/>
              <a:buFont typeface="Arial" panose="020B0604020202020204" pitchFamily="34" charset="0"/>
              <a:buChar char="•"/>
              <a:tabLst/>
              <a:defRPr/>
            </a:pPr>
            <a:r>
              <a:rPr lang="nb-NO" sz="1100" dirty="0">
                <a:solidFill>
                  <a:srgbClr val="000000"/>
                </a:solidFill>
                <a:latin typeface="Calibri" panose="020F0502020204030204" pitchFamily="34" charset="0"/>
                <a:cs typeface="Calibri" panose="020F0502020204030204" pitchFamily="34" charset="0"/>
              </a:rPr>
              <a:t>Forstyrrelse i kroppens normale drift og omsetting av næringsstoffer </a:t>
            </a:r>
          </a:p>
          <a:p>
            <a:pPr marL="628650" marR="0" lvl="5" indent="-171450" defTabSz="457200" eaLnBrk="1" fontAlgn="auto" latinLnBrk="0" hangingPunct="1">
              <a:lnSpc>
                <a:spcPct val="100000"/>
              </a:lnSpc>
              <a:buClrTx/>
              <a:buSzTx/>
              <a:buFont typeface="Arial" panose="020B0604020202020204" pitchFamily="34" charset="0"/>
              <a:buChar char="•"/>
              <a:tabLst/>
              <a:defRPr/>
            </a:pPr>
            <a:r>
              <a:rPr lang="nb-NO" sz="1100" dirty="0">
                <a:solidFill>
                  <a:srgbClr val="000000"/>
                </a:solidFill>
                <a:latin typeface="Calibri" panose="020F0502020204030204" pitchFamily="34" charset="0"/>
                <a:cs typeface="Calibri" panose="020F0502020204030204" pitchFamily="34" charset="0"/>
              </a:rPr>
              <a:t>Øker risikoen for diabetes og hjerte-/karsykdom </a:t>
            </a:r>
          </a:p>
          <a:p>
            <a:pPr>
              <a:lnSpc>
                <a:spcPct val="100000"/>
              </a:lnSpc>
            </a:pPr>
            <a:endParaRPr lang="nb-NO" dirty="0">
              <a:solidFill>
                <a:srgbClr val="000000"/>
              </a:solidFill>
              <a:latin typeface="Calibri" panose="020F0502020204030204" pitchFamily="34" charset="0"/>
              <a:cs typeface="Calibri" panose="020F0502020204030204" pitchFamily="34" charset="0"/>
            </a:endParaRPr>
          </a:p>
          <a:p>
            <a:pPr>
              <a:lnSpc>
                <a:spcPct val="100000"/>
              </a:lnSpc>
            </a:pPr>
            <a:r>
              <a:rPr lang="nb-NO" u="sng" dirty="0">
                <a:solidFill>
                  <a:srgbClr val="000000"/>
                </a:solidFill>
                <a:latin typeface="Calibri" panose="020F0502020204030204" pitchFamily="34" charset="0"/>
                <a:cs typeface="Calibri" panose="020F0502020204030204" pitchFamily="34" charset="0"/>
              </a:rPr>
              <a:t>Tilleggsinformasjon</a:t>
            </a:r>
            <a:r>
              <a:rPr lang="nb-NO" u="sng" baseline="0" dirty="0">
                <a:solidFill>
                  <a:srgbClr val="000000"/>
                </a:solidFill>
                <a:latin typeface="Calibri" panose="020F0502020204030204" pitchFamily="34" charset="0"/>
                <a:cs typeface="Calibri" panose="020F0502020204030204" pitchFamily="34" charset="0"/>
              </a:rPr>
              <a:t> ved behov: </a:t>
            </a:r>
            <a:endParaRPr lang="nb-NO" u="sng" dirty="0">
              <a:solidFill>
                <a:srgbClr val="000000"/>
              </a:solidFill>
              <a:latin typeface="Calibri" panose="020F0502020204030204" pitchFamily="34" charset="0"/>
              <a:cs typeface="Calibri" panose="020F0502020204030204" pitchFamily="34" charset="0"/>
            </a:endParaRPr>
          </a:p>
          <a:p>
            <a:pPr marL="342900" indent="-342900">
              <a:lnSpc>
                <a:spcPct val="100000"/>
              </a:lnSpc>
              <a:buFont typeface="Calibri" panose="020F0502020204030204" pitchFamily="34" charset="0"/>
              <a:buChar char="‒"/>
            </a:pPr>
            <a:r>
              <a:rPr lang="nb-NO" dirty="0">
                <a:solidFill>
                  <a:srgbClr val="000000"/>
                </a:solidFill>
                <a:effectLst/>
                <a:latin typeface="Calibri" panose="020F0502020204030204" pitchFamily="34" charset="0"/>
                <a:ea typeface="+mn-ea"/>
                <a:cs typeface="Calibri" panose="020F0502020204030204" pitchFamily="34" charset="0"/>
                <a:sym typeface="Helvetica Neue"/>
              </a:rPr>
              <a:t>Noen medisiner kan øke risikoen for metabolsk syndrom.</a:t>
            </a:r>
            <a:r>
              <a:rPr lang="nb-NO" baseline="0" dirty="0">
                <a:solidFill>
                  <a:srgbClr val="000000"/>
                </a:solidFill>
                <a:effectLst/>
                <a:latin typeface="Calibri" panose="020F0502020204030204" pitchFamily="34" charset="0"/>
                <a:ea typeface="+mn-ea"/>
                <a:cs typeface="Calibri" panose="020F0502020204030204" pitchFamily="34" charset="0"/>
                <a:sym typeface="Helvetica Neue"/>
              </a:rPr>
              <a:t> </a:t>
            </a:r>
            <a:r>
              <a:rPr lang="nb-NO" dirty="0">
                <a:solidFill>
                  <a:srgbClr val="000000"/>
                </a:solidFill>
                <a:effectLst/>
                <a:latin typeface="Calibri" panose="020F0502020204030204" pitchFamily="34" charset="0"/>
                <a:ea typeface="+mn-ea"/>
                <a:cs typeface="Calibri" panose="020F0502020204030204" pitchFamily="34" charset="0"/>
                <a:sym typeface="Helvetica Neue"/>
              </a:rPr>
              <a:t>Imidlertid kan psykisk sykdom som bipolar lidelse over tid i seg selv påvirke flere forhold (bl.a. ulike livsstilsfaktorer) som kan føre til at kosthold, vekt, fysisk aktivitet og andre faktorer (</a:t>
            </a:r>
            <a:r>
              <a:rPr lang="nb-NO" dirty="0" err="1">
                <a:solidFill>
                  <a:srgbClr val="000000"/>
                </a:solidFill>
                <a:effectLst/>
                <a:latin typeface="Calibri" panose="020F0502020204030204" pitchFamily="34" charset="0"/>
                <a:ea typeface="+mn-ea"/>
                <a:cs typeface="Calibri" panose="020F0502020204030204" pitchFamily="34" charset="0"/>
                <a:sym typeface="Helvetica Neue"/>
              </a:rPr>
              <a:t>bl.a</a:t>
            </a:r>
            <a:r>
              <a:rPr lang="nb-NO" dirty="0">
                <a:solidFill>
                  <a:srgbClr val="000000"/>
                </a:solidFill>
                <a:effectLst/>
                <a:latin typeface="Calibri" panose="020F0502020204030204" pitchFamily="34" charset="0"/>
                <a:ea typeface="+mn-ea"/>
                <a:cs typeface="Calibri" panose="020F0502020204030204" pitchFamily="34" charset="0"/>
                <a:sym typeface="Helvetica Neue"/>
              </a:rPr>
              <a:t> tobakk og alkohol) påvirkes. Slike forhold kan medvirke til utvikling av metabolsk syndrom inkl. diabetes og ev. hjertesykdom. Det er derfor svært viktig å ivareta den fysiske helsen og sikre kontroller og gode tiltak for å forebygge risiko og oppdage eventuelle endringer for å gjøre gode tiltak. Man kan selv påvirke egen risiko ved sunn livsførsel </a:t>
            </a:r>
            <a:r>
              <a:rPr lang="nb-NO" dirty="0" err="1">
                <a:solidFill>
                  <a:srgbClr val="000000"/>
                </a:solidFill>
                <a:effectLst/>
                <a:latin typeface="Calibri" panose="020F0502020204030204" pitchFamily="34" charset="0"/>
                <a:ea typeface="+mn-ea"/>
                <a:cs typeface="Calibri" panose="020F0502020204030204" pitchFamily="34" charset="0"/>
                <a:sym typeface="Helvetica Neue"/>
              </a:rPr>
              <a:t>inkl</a:t>
            </a:r>
            <a:r>
              <a:rPr lang="nb-NO" dirty="0">
                <a:solidFill>
                  <a:srgbClr val="000000"/>
                </a:solidFill>
                <a:effectLst/>
                <a:latin typeface="Calibri" panose="020F0502020204030204" pitchFamily="34" charset="0"/>
                <a:ea typeface="+mn-ea"/>
                <a:cs typeface="Calibri" panose="020F0502020204030204" pitchFamily="34" charset="0"/>
                <a:sym typeface="Helvetica Neue"/>
              </a:rPr>
              <a:t> godt kosthold og fysisk aktivitet </a:t>
            </a:r>
            <a:r>
              <a:rPr lang="nb-NO" dirty="0" err="1">
                <a:solidFill>
                  <a:srgbClr val="000000"/>
                </a:solidFill>
                <a:effectLst/>
                <a:latin typeface="Calibri" panose="020F0502020204030204" pitchFamily="34" charset="0"/>
                <a:ea typeface="+mn-ea"/>
                <a:cs typeface="Calibri" panose="020F0502020204030204" pitchFamily="34" charset="0"/>
                <a:sym typeface="Helvetica Neue"/>
              </a:rPr>
              <a:t>jmf</a:t>
            </a:r>
            <a:r>
              <a:rPr lang="nb-NO" dirty="0">
                <a:solidFill>
                  <a:srgbClr val="000000"/>
                </a:solidFill>
                <a:effectLst/>
                <a:latin typeface="Calibri" panose="020F0502020204030204" pitchFamily="34" charset="0"/>
                <a:ea typeface="+mn-ea"/>
                <a:cs typeface="Calibri" panose="020F0502020204030204" pitchFamily="34" charset="0"/>
                <a:sym typeface="Helvetica Neue"/>
              </a:rPr>
              <a:t>. anbefalinger fra Helsedirektoratet. Motivasjon for endring er også et viktig område å se på.</a:t>
            </a:r>
          </a:p>
          <a:p>
            <a:pPr marL="342900" indent="-342900">
              <a:lnSpc>
                <a:spcPct val="100000"/>
              </a:lnSpc>
              <a:buFont typeface="Calibri" panose="020F0502020204030204" pitchFamily="34" charset="0"/>
              <a:buChar char="‒"/>
            </a:pPr>
            <a:r>
              <a:rPr lang="nb-NO" dirty="0">
                <a:solidFill>
                  <a:srgbClr val="000000"/>
                </a:solidFill>
                <a:effectLst/>
                <a:latin typeface="Calibri" panose="020F0502020204030204" pitchFamily="34" charset="0"/>
                <a:ea typeface="+mn-ea"/>
                <a:cs typeface="Calibri" panose="020F0502020204030204" pitchFamily="34" charset="0"/>
                <a:sym typeface="Helvetica Neue"/>
              </a:rPr>
              <a:t>Det finnes mange tilbud og tiltak for å komme i gang. Noen kommuner har «Friskliv» eller tilsvarende med fokus på forebyggende og behandlende tiltak for bedring av helsen. Alle kommuner har noen tilbud som kan være egnet og man kan få informasjon om muligheter </a:t>
            </a:r>
            <a:r>
              <a:rPr lang="nb-NO" dirty="0" err="1">
                <a:solidFill>
                  <a:srgbClr val="000000"/>
                </a:solidFill>
                <a:effectLst/>
                <a:latin typeface="Calibri" panose="020F0502020204030204" pitchFamily="34" charset="0"/>
                <a:ea typeface="+mn-ea"/>
                <a:cs typeface="Calibri" panose="020F0502020204030204" pitchFamily="34" charset="0"/>
                <a:sym typeface="Helvetica Neue"/>
              </a:rPr>
              <a:t>inkl</a:t>
            </a:r>
            <a:r>
              <a:rPr lang="nb-NO" dirty="0">
                <a:solidFill>
                  <a:srgbClr val="000000"/>
                </a:solidFill>
                <a:effectLst/>
                <a:latin typeface="Calibri" panose="020F0502020204030204" pitchFamily="34" charset="0"/>
                <a:ea typeface="+mn-ea"/>
                <a:cs typeface="Calibri" panose="020F0502020204030204" pitchFamily="34" charset="0"/>
                <a:sym typeface="Helvetica Neue"/>
              </a:rPr>
              <a:t> gode nettbaserte programmer.</a:t>
            </a:r>
          </a:p>
          <a:p>
            <a:endParaRPr lang="nb-NO"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2682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nb-NO" b="1" dirty="0">
                <a:solidFill>
                  <a:srgbClr val="000000"/>
                </a:solidFill>
                <a:latin typeface="Calibri" panose="020F0502020204030204" pitchFamily="34" charset="0"/>
                <a:cs typeface="Calibri" panose="020F0502020204030204" pitchFamily="34" charset="0"/>
              </a:rPr>
              <a:t>Tekst:</a:t>
            </a:r>
            <a:r>
              <a:rPr lang="nb-NO" b="1" baseline="0" dirty="0">
                <a:solidFill>
                  <a:srgbClr val="000000"/>
                </a:solidFill>
                <a:latin typeface="Calibri" panose="020F0502020204030204" pitchFamily="34" charset="0"/>
                <a:cs typeface="Calibri" panose="020F0502020204030204" pitchFamily="34" charset="0"/>
              </a:rPr>
              <a:t> </a:t>
            </a:r>
            <a:endParaRPr lang="nb-NO" b="0" dirty="0">
              <a:solidFill>
                <a:srgbClr val="000000"/>
              </a:solidFill>
              <a:latin typeface="Calibri" panose="020F0502020204030204" pitchFamily="34" charset="0"/>
              <a:cs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r>
              <a:rPr lang="nb-NO" dirty="0">
                <a:solidFill>
                  <a:srgbClr val="000000"/>
                </a:solidFill>
                <a:latin typeface="Calibri" panose="020F0502020204030204" pitchFamily="34" charset="0"/>
                <a:cs typeface="Calibri" panose="020F0502020204030204" pitchFamily="34" charset="0"/>
              </a:rPr>
              <a:t>Aktiv psykisk lidelse,</a:t>
            </a:r>
            <a:r>
              <a:rPr lang="nb-NO" baseline="0" dirty="0">
                <a:solidFill>
                  <a:srgbClr val="000000"/>
                </a:solidFill>
                <a:latin typeface="Calibri" panose="020F0502020204030204" pitchFamily="34" charset="0"/>
                <a:cs typeface="Calibri" panose="020F0502020204030204" pitchFamily="34" charset="0"/>
              </a:rPr>
              <a:t> og særlig maniske episoder kan påvirke evnen til å kjøre bil. </a:t>
            </a:r>
          </a:p>
          <a:p>
            <a:pPr marL="342900" marR="0" lvl="0" indent="-342900" defTabSz="457200" eaLnBrk="1" fontAlgn="auto" latinLnBrk="0" hangingPunct="1">
              <a:lnSpc>
                <a:spcPct val="100000"/>
              </a:lnSpc>
              <a:spcBef>
                <a:spcPts val="0"/>
              </a:spcBef>
              <a:spcAft>
                <a:spcPts val="0"/>
              </a:spcAft>
              <a:buClrTx/>
              <a:buSzTx/>
              <a:buFontTx/>
              <a:buChar char="-"/>
              <a:tabLst/>
              <a:defRPr/>
            </a:pPr>
            <a:r>
              <a:rPr lang="nb-NO" baseline="0" dirty="0">
                <a:solidFill>
                  <a:srgbClr val="000000"/>
                </a:solidFill>
                <a:latin typeface="Calibri" panose="020F0502020204030204" pitchFamily="34" charset="0"/>
                <a:cs typeface="Calibri" panose="020F0502020204030204" pitchFamily="34" charset="0"/>
              </a:rPr>
              <a:t>Kravene gjeler for Førerkortgruppe 1 (Førerkortklassene AM, S, T, A1, A2, A, B, BE). </a:t>
            </a:r>
          </a:p>
          <a:p>
            <a:pPr marL="342900" marR="0" lvl="0" indent="-342900" defTabSz="457200" eaLnBrk="1" fontAlgn="auto" latinLnBrk="0" hangingPunct="1">
              <a:lnSpc>
                <a:spcPct val="100000"/>
              </a:lnSpc>
              <a:spcBef>
                <a:spcPts val="0"/>
              </a:spcBef>
              <a:spcAft>
                <a:spcPts val="0"/>
              </a:spcAft>
              <a:buClrTx/>
              <a:buSzTx/>
              <a:buFontTx/>
              <a:buChar char="-"/>
              <a:tabLst/>
              <a:defRPr/>
            </a:pPr>
            <a:r>
              <a:rPr lang="nb-NO" baseline="0" dirty="0">
                <a:solidFill>
                  <a:srgbClr val="000000"/>
                </a:solidFill>
                <a:latin typeface="Calibri" panose="020F0502020204030204" pitchFamily="34" charset="0"/>
                <a:cs typeface="Calibri" panose="020F0502020204030204" pitchFamily="34" charset="0"/>
              </a:rPr>
              <a:t>Det er strengere krav, med 1 og 2 års «karantenetid» for henholdsvis Førerkortgruppe 2 (Førerkortklassene C1, C1E, C, CE) og 3 (Førerkortklassene D1, D1E, D, DE).</a:t>
            </a:r>
          </a:p>
          <a:p>
            <a:pPr marL="0" marR="0" lvl="0" indent="0" defTabSz="457200" eaLnBrk="1" fontAlgn="auto" latinLnBrk="0" hangingPunct="1">
              <a:lnSpc>
                <a:spcPct val="100000"/>
              </a:lnSpc>
              <a:spcBef>
                <a:spcPts val="0"/>
              </a:spcBef>
              <a:spcAft>
                <a:spcPts val="0"/>
              </a:spcAft>
              <a:buClrTx/>
              <a:buSzTx/>
              <a:buFontTx/>
              <a:buNone/>
              <a:tabLst/>
              <a:defRPr/>
            </a:pPr>
            <a:endParaRPr lang="nb-NO" b="0" i="1" baseline="0" dirty="0">
              <a:solidFill>
                <a:srgbClr val="000000"/>
              </a:solidFill>
              <a:latin typeface="Calibri" panose="020F0502020204030204" pitchFamily="34" charset="0"/>
              <a:cs typeface="Calibri" panose="020F050202020403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r>
              <a:rPr lang="nb-NO" b="0" i="1" baseline="0" dirty="0">
                <a:solidFill>
                  <a:srgbClr val="000000"/>
                </a:solidFill>
                <a:latin typeface="Calibri" panose="020F0502020204030204" pitchFamily="34" charset="0"/>
                <a:cs typeface="Calibri" panose="020F0502020204030204" pitchFamily="34" charset="0"/>
              </a:rPr>
              <a:t>Les opp de to paragrafene. </a:t>
            </a:r>
          </a:p>
          <a:p>
            <a:pPr marL="0" marR="0" lvl="0" indent="0" defTabSz="457200" eaLnBrk="1" fontAlgn="auto" latinLnBrk="0" hangingPunct="1">
              <a:lnSpc>
                <a:spcPct val="100000"/>
              </a:lnSpc>
              <a:spcBef>
                <a:spcPts val="0"/>
              </a:spcBef>
              <a:spcAft>
                <a:spcPts val="0"/>
              </a:spcAft>
              <a:buClrTx/>
              <a:buSzTx/>
              <a:buFontTx/>
              <a:buNone/>
              <a:tabLst/>
              <a:defRPr/>
            </a:pPr>
            <a:r>
              <a:rPr lang="nb-NO" b="0" i="1" baseline="0" dirty="0">
                <a:solidFill>
                  <a:srgbClr val="000000"/>
                </a:solidFill>
                <a:latin typeface="Calibri" panose="020F0502020204030204" pitchFamily="34" charset="0"/>
                <a:cs typeface="Calibri" panose="020F0502020204030204" pitchFamily="34" charset="0"/>
              </a:rPr>
              <a:t>Se fortsettelse om førerkortforskriften på neste lysbilde. </a:t>
            </a:r>
          </a:p>
          <a:p>
            <a:endParaRPr lang="nb-NO" sz="12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1841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marL="0" marR="0" lvl="0" indent="0" algn="l" defTabSz="914400" rtl="0" eaLnBrk="1" fontAlgn="auto" latinLnBrk="0" hangingPunct="1">
              <a:lnSpc>
                <a:spcPct val="100000"/>
              </a:lnSpc>
              <a:buClrTx/>
              <a:buSzTx/>
              <a:buFontTx/>
              <a:buNone/>
              <a:tabLst/>
              <a:defRPr/>
            </a:pPr>
            <a:r>
              <a:rPr lang="nb-NO" sz="1100" b="1" dirty="0">
                <a:latin typeface="Calibri" panose="020F0502020204030204" pitchFamily="34" charset="0"/>
                <a:ea typeface="Calibri" panose="020F0502020204030204" pitchFamily="34" charset="0"/>
                <a:cs typeface="Calibri" panose="020F0502020204030204" pitchFamily="34" charset="0"/>
              </a:rPr>
              <a:t>Tekst:</a:t>
            </a:r>
          </a:p>
          <a:p>
            <a:pPr marL="0" indent="0">
              <a:lnSpc>
                <a:spcPct val="100000"/>
              </a:lnSpc>
              <a:buFont typeface="Arial" panose="020B0604020202020204" pitchFamily="34" charset="0"/>
              <a:buNone/>
            </a:pPr>
            <a:r>
              <a:rPr lang="nb-NO" sz="1100" baseline="0" dirty="0">
                <a:latin typeface="Calibri" panose="020F0502020204030204" pitchFamily="34" charset="0"/>
                <a:ea typeface="Calibri" panose="020F0502020204030204" pitchFamily="34" charset="0"/>
                <a:cs typeface="Calibri" panose="020F0502020204030204" pitchFamily="34" charset="0"/>
              </a:rPr>
              <a:t>Dagens tema er medikamenter. </a:t>
            </a:r>
          </a:p>
          <a:p>
            <a:pPr marL="171450" indent="-171450">
              <a:lnSpc>
                <a:spcPct val="100000"/>
              </a:lnSpc>
              <a:buFont typeface="Arial" panose="020B0604020202020204" pitchFamily="34" charset="0"/>
              <a:buChar char="•"/>
            </a:pPr>
            <a:r>
              <a:rPr lang="nb-NO" sz="1100" baseline="0" dirty="0">
                <a:latin typeface="Calibri" panose="020F0502020204030204" pitchFamily="34" charset="0"/>
                <a:ea typeface="Calibri" panose="020F0502020204030204" pitchFamily="34" charset="0"/>
                <a:cs typeface="Calibri" panose="020F0502020204030204" pitchFamily="34" charset="0"/>
              </a:rPr>
              <a:t>Vi kommer først til å snakke litt generelt om medikamentell behandling, om akutt- og forebyggende behandling, og om medikamenter som </a:t>
            </a:r>
            <a:r>
              <a:rPr lang="nb-NO" sz="1100" baseline="0" dirty="0" err="1">
                <a:latin typeface="Calibri" panose="020F0502020204030204" pitchFamily="34" charset="0"/>
                <a:ea typeface="Calibri" panose="020F0502020204030204" pitchFamily="34" charset="0"/>
                <a:cs typeface="Calibri" panose="020F0502020204030204" pitchFamily="34" charset="0"/>
              </a:rPr>
              <a:t>motsyklisk</a:t>
            </a:r>
            <a:r>
              <a:rPr lang="nb-NO" sz="1100" baseline="0" dirty="0">
                <a:latin typeface="Calibri" panose="020F0502020204030204" pitchFamily="34" charset="0"/>
                <a:ea typeface="Calibri" panose="020F0502020204030204" pitchFamily="34" charset="0"/>
                <a:cs typeface="Calibri" panose="020F0502020204030204" pitchFamily="34" charset="0"/>
              </a:rPr>
              <a:t> tiltak. Det blir også snakk om samvalg og om medikamentfri behandling. </a:t>
            </a:r>
          </a:p>
          <a:p>
            <a:pPr marL="171450" lvl="6" indent="-171450">
              <a:lnSpc>
                <a:spcPct val="100000"/>
              </a:lnSpc>
              <a:buFontTx/>
              <a:buChar char="-"/>
            </a:pPr>
            <a:r>
              <a:rPr lang="nb-NO" sz="1100" baseline="0" dirty="0">
                <a:latin typeface="Calibri" panose="020F0502020204030204" pitchFamily="34" charset="0"/>
                <a:ea typeface="Calibri" panose="020F0502020204030204" pitchFamily="34" charset="0"/>
                <a:cs typeface="Calibri" panose="020F0502020204030204" pitchFamily="34" charset="0"/>
              </a:rPr>
              <a:t>I summegruppen til den første delen skal vi snakke om hvilke medisiner man bruker og om man har deltatt i valg av medikament. </a:t>
            </a:r>
          </a:p>
          <a:p>
            <a:pPr marL="171450" indent="-171450">
              <a:lnSpc>
                <a:spcPct val="100000"/>
              </a:lnSpc>
              <a:buFont typeface="Arial" panose="020B0604020202020204" pitchFamily="34" charset="0"/>
              <a:buChar char="•"/>
            </a:pPr>
            <a:r>
              <a:rPr lang="nb-NO" sz="1100" baseline="0" dirty="0">
                <a:latin typeface="Calibri" panose="020F0502020204030204" pitchFamily="34" charset="0"/>
                <a:ea typeface="Calibri" panose="020F0502020204030204" pitchFamily="34" charset="0"/>
                <a:cs typeface="Calibri" panose="020F0502020204030204" pitchFamily="34" charset="0"/>
              </a:rPr>
              <a:t>Deretter går vi nærmere inn på de vanligste medisinene som brukes ved bipolar lidelse, inkludert </a:t>
            </a:r>
            <a:r>
              <a:rPr lang="nb-NO" sz="1100" dirty="0">
                <a:effectLst/>
                <a:latin typeface="Calibri" panose="020F0502020204030204" pitchFamily="34" charset="0"/>
                <a:ea typeface="Calibri" panose="020F0502020204030204" pitchFamily="34" charset="0"/>
                <a:cs typeface="Calibri" panose="020F0502020204030204" pitchFamily="34" charset="0"/>
              </a:rPr>
              <a:t>bivirkninger og forsiktighetsregler. Vi skal også snakke om ECT som behandling. </a:t>
            </a:r>
          </a:p>
          <a:p>
            <a:pPr marL="171450" indent="-171450">
              <a:lnSpc>
                <a:spcPct val="100000"/>
              </a:lnSpc>
              <a:buFont typeface="Arial" panose="020B0604020202020204" pitchFamily="34" charset="0"/>
              <a:buChar char="•"/>
            </a:pPr>
            <a:r>
              <a:rPr lang="nb-NO" sz="1100" dirty="0">
                <a:effectLst/>
                <a:latin typeface="Calibri" panose="020F0502020204030204" pitchFamily="34" charset="0"/>
                <a:ea typeface="Calibri" panose="020F0502020204030204" pitchFamily="34" charset="0"/>
                <a:cs typeface="Calibri" panose="020F0502020204030204" pitchFamily="34" charset="0"/>
              </a:rPr>
              <a:t>Videre skal vi snakke om hva man selv kan gjøre, og hva man bør være obs på med tanke på sin egen helse: blodprøvekontroll, bivirkninger, somatisk (fysisk) helse, og førerkortforskriften. Vi skal snakke om utfordringer med å ta medisiner som planlagt. </a:t>
            </a:r>
          </a:p>
          <a:p>
            <a:pPr marL="171450" lvl="2" indent="-171450">
              <a:lnSpc>
                <a:spcPct val="100000"/>
              </a:lnSpc>
              <a:buFontTx/>
              <a:buChar char="-"/>
            </a:pPr>
            <a:r>
              <a:rPr lang="nb-NO" sz="1100" dirty="0">
                <a:effectLst/>
                <a:latin typeface="Calibri" panose="020F0502020204030204" pitchFamily="34" charset="0"/>
                <a:ea typeface="Calibri" panose="020F0502020204030204" pitchFamily="34" charset="0"/>
                <a:cs typeface="Calibri" panose="020F0502020204030204" pitchFamily="34" charset="0"/>
              </a:rPr>
              <a:t>Siste summegruppe handler om erfaringer om dette. </a:t>
            </a:r>
          </a:p>
          <a:p>
            <a:pPr marL="171450" indent="-171450">
              <a:lnSpc>
                <a:spcPct val="100000"/>
              </a:lnSpc>
              <a:buFont typeface="Arial" panose="020B0604020202020204" pitchFamily="34" charset="0"/>
              <a:buChar char="•"/>
            </a:pPr>
            <a:r>
              <a:rPr lang="nb-NO" sz="1100" dirty="0">
                <a:effectLst/>
                <a:latin typeface="Calibri" panose="020F0502020204030204" pitchFamily="34" charset="0"/>
                <a:ea typeface="Calibri" panose="020F0502020204030204" pitchFamily="34" charset="0"/>
                <a:cs typeface="Calibri" panose="020F0502020204030204" pitchFamily="34" charset="0"/>
              </a:rPr>
              <a:t>I egenaktiviteten til neste gang er det lagt opp til at dere fyller ut om medikamenter både i stemningsdagbok og forebyggelsesplan.  </a:t>
            </a:r>
          </a:p>
          <a:p>
            <a:pPr>
              <a:lnSpc>
                <a:spcPct val="107000"/>
              </a:lnSpc>
              <a:spcAft>
                <a:spcPts val="800"/>
              </a:spcAft>
            </a:pPr>
            <a:endParaRPr lang="nb-NO" sz="1100" dirty="0">
              <a:effectLst/>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endParaRPr lang="nb-NO" sz="1100" dirty="0">
              <a:latin typeface="Calibri" panose="020F0502020204030204" pitchFamily="34" charset="0"/>
              <a:ea typeface="Calibri" panose="020F0502020204030204" pitchFamily="34" charset="0"/>
              <a:cs typeface="Calibri" panose="020F0502020204030204" pitchFamily="34" charset="0"/>
            </a:endParaRPr>
          </a:p>
          <a:p>
            <a:endParaRPr lang="nb-NO"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3562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nSpc>
                <a:spcPct val="115000"/>
              </a:lnSpc>
              <a:spcAft>
                <a:spcPts val="800"/>
              </a:spcAft>
            </a:pPr>
            <a:r>
              <a:rPr lang="nb-NO" b="1" kern="100" dirty="0">
                <a:effectLst/>
                <a:latin typeface="Calibri" panose="020F0502020204030204" pitchFamily="34" charset="0"/>
                <a:ea typeface="Aptos" panose="020B0004020202020204" pitchFamily="34" charset="0"/>
                <a:cs typeface="Calibri" panose="020F0502020204030204" pitchFamily="34" charset="0"/>
              </a:rPr>
              <a:t>Tekst:</a:t>
            </a:r>
            <a:endParaRPr lang="nb-NO" kern="1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lnSpc>
                <a:spcPct val="115000"/>
              </a:lnSpc>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I tillegg er det viktig å være oppmerksom på at flere legemidler forskrives med forsiktighetsregler angående bilkjøring </a:t>
            </a:r>
          </a:p>
          <a:p>
            <a:pPr marL="342900" lvl="0" indent="-342900">
              <a:lnSpc>
                <a:spcPct val="115000"/>
              </a:lnSpc>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Se etter varseltrekant </a:t>
            </a:r>
          </a:p>
          <a:p>
            <a:pPr>
              <a:lnSpc>
                <a:spcPct val="115000"/>
              </a:lnSpc>
              <a:spcAft>
                <a:spcPts val="800"/>
              </a:spcAft>
            </a:pPr>
            <a:endParaRPr lang="nb-NO" u="sng"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15000"/>
              </a:lnSpc>
              <a:spcAft>
                <a:spcPts val="800"/>
              </a:spcAft>
            </a:pPr>
            <a:r>
              <a:rPr lang="nb-NO" u="sng" kern="100" dirty="0">
                <a:effectLst/>
                <a:latin typeface="Calibri" panose="020F0502020204030204" pitchFamily="34" charset="0"/>
                <a:ea typeface="Aptos" panose="020B0004020202020204" pitchFamily="34" charset="0"/>
                <a:cs typeface="Calibri" panose="020F0502020204030204" pitchFamily="34" charset="0"/>
              </a:rPr>
              <a:t>Ressurs for videre lesing</a:t>
            </a:r>
            <a:r>
              <a:rPr lang="nb-NO" kern="100" dirty="0">
                <a:effectLst/>
                <a:latin typeface="Calibri" panose="020F0502020204030204" pitchFamily="34" charset="0"/>
                <a:ea typeface="Aptos" panose="020B0004020202020204" pitchFamily="34" charset="0"/>
                <a:cs typeface="Calibri" panose="020F0502020204030204" pitchFamily="34" charset="0"/>
              </a:rPr>
              <a:t>: Link til helsedirektoratets oversikt over medikamenter som påvirker kjøreevnen: </a:t>
            </a:r>
            <a:r>
              <a:rPr lang="nb-NO" u="sng" kern="100" dirty="0">
                <a:solidFill>
                  <a:srgbClr val="467886"/>
                </a:solidFill>
                <a:effectLst/>
                <a:latin typeface="Calibri" panose="020F0502020204030204" pitchFamily="34" charset="0"/>
                <a:ea typeface="Aptos" panose="020B0004020202020204" pitchFamily="34" charset="0"/>
                <a:cs typeface="Calibri" panose="020F0502020204030204" pitchFamily="34" charset="0"/>
                <a:hlinkClick r:id="rId3"/>
              </a:rPr>
              <a:t>Midler som kan påvirke kjøreevnen (§§ 35–37) – Helsedirektoratet</a:t>
            </a:r>
            <a:r>
              <a:rPr lang="nb-NO" kern="100" dirty="0">
                <a:effectLst/>
                <a:latin typeface="Calibri" panose="020F0502020204030204" pitchFamily="34" charset="0"/>
                <a:ea typeface="Aptos" panose="020B0004020202020204" pitchFamily="34" charset="0"/>
                <a:cs typeface="Calibri" panose="020F0502020204030204" pitchFamily="34" charset="0"/>
              </a:rPr>
              <a:t> (https://www.helsedirektoratet.no/veiledere/forerkortveileder/midler-som-kan-pavirke-kjoreevnen-35-37)</a:t>
            </a:r>
          </a:p>
          <a:p>
            <a:pPr>
              <a:lnSpc>
                <a:spcPct val="115000"/>
              </a:lnSpc>
              <a:spcAft>
                <a:spcPts val="800"/>
              </a:spcAft>
            </a:pPr>
            <a:r>
              <a:rPr lang="nb-NO" kern="100" dirty="0">
                <a:effectLst/>
                <a:latin typeface="Calibri" panose="020F0502020204030204" pitchFamily="34" charset="0"/>
                <a:ea typeface="Aptos" panose="020B0004020202020204" pitchFamily="34" charset="0"/>
                <a:cs typeface="Calibri" panose="020F0502020204030204" pitchFamily="34" charset="0"/>
              </a:rPr>
              <a:t> </a:t>
            </a:r>
          </a:p>
          <a:p>
            <a:pPr marL="0" marR="0" lvl="0" indent="0" defTabSz="457200" eaLnBrk="1" fontAlgn="auto" latinLnBrk="0" hangingPunct="1">
              <a:lnSpc>
                <a:spcPct val="100000"/>
              </a:lnSpc>
              <a:buClrTx/>
              <a:buSzTx/>
              <a:buFontTx/>
              <a:buNone/>
              <a:tabLst/>
              <a:defRPr/>
            </a:pPr>
            <a:endParaRPr lang="nb-NO"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1832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nSpc>
                <a:spcPct val="115000"/>
              </a:lnSpc>
              <a:spcAft>
                <a:spcPts val="800"/>
              </a:spcAft>
            </a:pPr>
            <a:r>
              <a:rPr lang="da-DK" b="1" kern="100" dirty="0">
                <a:effectLst/>
                <a:latin typeface="Calibri" panose="020F0502020204030204" pitchFamily="34" charset="0"/>
                <a:ea typeface="Aptos" panose="020B0004020202020204" pitchFamily="34" charset="0"/>
                <a:cs typeface="Calibri" panose="020F0502020204030204" pitchFamily="34" charset="0"/>
              </a:rPr>
              <a:t>Tekst: </a:t>
            </a:r>
            <a:endParaRPr lang="nb-NO" kern="100" dirty="0">
              <a:effectLst/>
              <a:latin typeface="Calibri" panose="020F0502020204030204" pitchFamily="34" charset="0"/>
              <a:ea typeface="Aptos" panose="020B0004020202020204" pitchFamily="34" charset="0"/>
              <a:cs typeface="Calibri" panose="020F0502020204030204" pitchFamily="34" charset="0"/>
            </a:endParaRPr>
          </a:p>
          <a:p>
            <a:r>
              <a:rPr lang="da-DK" kern="100" dirty="0">
                <a:effectLst/>
                <a:latin typeface="Calibri" panose="020F0502020204030204" pitchFamily="34" charset="0"/>
                <a:ea typeface="Aptos" panose="020B0004020202020204" pitchFamily="34" charset="0"/>
                <a:cs typeface="Calibri" panose="020F0502020204030204" pitchFamily="34" charset="0"/>
              </a:rPr>
              <a:t>Mange med bipolar lidelse opplever problemer med å ta medisin som foreskrevet av lege. Det er mange </a:t>
            </a:r>
            <a:r>
              <a:rPr lang="da-DK" kern="100" dirty="0" err="1">
                <a:effectLst/>
                <a:latin typeface="Calibri" panose="020F0502020204030204" pitchFamily="34" charset="0"/>
                <a:ea typeface="Aptos" panose="020B0004020202020204" pitchFamily="34" charset="0"/>
                <a:cs typeface="Calibri" panose="020F0502020204030204" pitchFamily="34" charset="0"/>
              </a:rPr>
              <a:t>forskjellige</a:t>
            </a:r>
            <a:r>
              <a:rPr lang="da-DK" kern="100" dirty="0">
                <a:effectLst/>
                <a:latin typeface="Calibri" panose="020F0502020204030204" pitchFamily="34" charset="0"/>
                <a:ea typeface="Aptos" panose="020B0004020202020204" pitchFamily="34" charset="0"/>
                <a:cs typeface="Calibri" panose="020F0502020204030204" pitchFamily="34" charset="0"/>
              </a:rPr>
              <a:t> og sammensatte </a:t>
            </a:r>
            <a:r>
              <a:rPr lang="da-DK" kern="100" dirty="0" err="1">
                <a:effectLst/>
                <a:latin typeface="Calibri" panose="020F0502020204030204" pitchFamily="34" charset="0"/>
                <a:ea typeface="Aptos" panose="020B0004020202020204" pitchFamily="34" charset="0"/>
                <a:cs typeface="Calibri" panose="020F0502020204030204" pitchFamily="34" charset="0"/>
              </a:rPr>
              <a:t>årsaker</a:t>
            </a:r>
            <a:r>
              <a:rPr lang="da-DK" kern="100" dirty="0">
                <a:effectLst/>
                <a:latin typeface="Calibri" panose="020F0502020204030204" pitchFamily="34" charset="0"/>
                <a:ea typeface="Aptos" panose="020B0004020202020204" pitchFamily="34" charset="0"/>
                <a:cs typeface="Calibri" panose="020F0502020204030204" pitchFamily="34" charset="0"/>
              </a:rPr>
              <a:t> til dette. </a:t>
            </a:r>
            <a:endParaRPr lang="nb-NO" kern="100" dirty="0">
              <a:effectLst/>
              <a:latin typeface="Calibri" panose="020F0502020204030204" pitchFamily="34" charset="0"/>
              <a:ea typeface="Aptos" panose="020B0004020202020204" pitchFamily="34" charset="0"/>
              <a:cs typeface="Calibri" panose="020F0502020204030204" pitchFamily="34" charset="0"/>
            </a:endParaRPr>
          </a:p>
          <a:p>
            <a:pPr marL="171450" lvl="0" indent="-171450">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I en undersøkelse svarte 47% ”JA” på spørsmål om de noensinne hadde avsluttet medisin uten å ha avtalt dette med legen </a:t>
            </a:r>
          </a:p>
          <a:p>
            <a:pPr marL="171450" lvl="0" indent="-171450">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Hvorfor?</a:t>
            </a:r>
          </a:p>
          <a:p>
            <a:pPr lvl="1"/>
            <a:r>
              <a:rPr lang="nb-NO" kern="100" dirty="0">
                <a:effectLst/>
                <a:latin typeface="Calibri" panose="020F0502020204030204" pitchFamily="34" charset="0"/>
                <a:ea typeface="Aptos" panose="020B0004020202020204" pitchFamily="34" charset="0"/>
                <a:cs typeface="Calibri" panose="020F0502020204030204" pitchFamily="34" charset="0"/>
              </a:rPr>
              <a:t>- Bivirkninger 18%</a:t>
            </a:r>
          </a:p>
          <a:p>
            <a:pPr lvl="1"/>
            <a:r>
              <a:rPr lang="nb-NO" kern="100" dirty="0">
                <a:effectLst/>
                <a:latin typeface="Calibri" panose="020F0502020204030204" pitchFamily="34" charset="0"/>
                <a:ea typeface="Aptos" panose="020B0004020202020204" pitchFamily="34" charset="0"/>
                <a:cs typeface="Calibri" panose="020F0502020204030204" pitchFamily="34" charset="0"/>
              </a:rPr>
              <a:t>- Lei av å ta medisin 21%</a:t>
            </a:r>
          </a:p>
          <a:p>
            <a:pPr lvl="1"/>
            <a:r>
              <a:rPr lang="nb-NO" kern="100" dirty="0">
                <a:effectLst/>
                <a:latin typeface="Calibri" panose="020F0502020204030204" pitchFamily="34" charset="0"/>
                <a:ea typeface="Aptos" panose="020B0004020202020204" pitchFamily="34" charset="0"/>
                <a:cs typeface="Calibri" panose="020F0502020204030204" pitchFamily="34" charset="0"/>
              </a:rPr>
              <a:t>- Medisinen er ubrukelig 19%</a:t>
            </a:r>
          </a:p>
          <a:p>
            <a:pPr lvl="1"/>
            <a:r>
              <a:rPr lang="nb-NO" kern="100" dirty="0">
                <a:effectLst/>
                <a:latin typeface="Calibri" panose="020F0502020204030204" pitchFamily="34" charset="0"/>
                <a:ea typeface="Aptos" panose="020B0004020202020204" pitchFamily="34" charset="0"/>
                <a:cs typeface="Calibri" panose="020F0502020204030204" pitchFamily="34" charset="0"/>
              </a:rPr>
              <a:t>- Redd for å bli avhengig 12%</a:t>
            </a:r>
          </a:p>
          <a:p>
            <a:pPr marL="171450" lvl="0" indent="-171450">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49% synes det var plagsomt å ta medisin</a:t>
            </a:r>
          </a:p>
          <a:p>
            <a:pPr lvl="1"/>
            <a:r>
              <a:rPr lang="nb-NO" kern="100" dirty="0">
                <a:effectLst/>
                <a:latin typeface="Calibri" panose="020F0502020204030204" pitchFamily="34" charset="0"/>
                <a:ea typeface="Aptos" panose="020B0004020202020204" pitchFamily="34" charset="0"/>
                <a:cs typeface="Calibri" panose="020F0502020204030204" pitchFamily="34" charset="0"/>
              </a:rPr>
              <a:t>- Det er slaveri, føler jeg er avhengig 30%</a:t>
            </a:r>
          </a:p>
          <a:p>
            <a:pPr lvl="1"/>
            <a:r>
              <a:rPr lang="nb-NO" kern="100" dirty="0">
                <a:effectLst/>
                <a:latin typeface="Calibri" panose="020F0502020204030204" pitchFamily="34" charset="0"/>
                <a:ea typeface="Aptos" panose="020B0004020202020204" pitchFamily="34" charset="0"/>
                <a:cs typeface="Calibri" panose="020F0502020204030204" pitchFamily="34" charset="0"/>
              </a:rPr>
              <a:t>- Det er usunt, er redd for langtidseffekter 20%</a:t>
            </a:r>
          </a:p>
          <a:p>
            <a:pPr lvl="1"/>
            <a:r>
              <a:rPr lang="nb-NO" kern="100" dirty="0">
                <a:effectLst/>
                <a:latin typeface="Calibri" panose="020F0502020204030204" pitchFamily="34" charset="0"/>
                <a:ea typeface="Aptos" panose="020B0004020202020204" pitchFamily="34" charset="0"/>
                <a:cs typeface="Calibri" panose="020F0502020204030204" pitchFamily="34" charset="0"/>
              </a:rPr>
              <a:t>- Bivirkninger 3%</a:t>
            </a:r>
          </a:p>
          <a:p>
            <a:endParaRPr lang="da-DK" i="1" kern="100" dirty="0">
              <a:effectLst/>
              <a:latin typeface="Calibri" panose="020F0502020204030204" pitchFamily="34" charset="0"/>
              <a:ea typeface="Aptos" panose="020B0004020202020204" pitchFamily="34" charset="0"/>
              <a:cs typeface="Calibri" panose="020F0502020204030204" pitchFamily="34" charset="0"/>
            </a:endParaRPr>
          </a:p>
          <a:p>
            <a:r>
              <a:rPr lang="da-DK" i="1" kern="100" dirty="0">
                <a:effectLst/>
                <a:latin typeface="Calibri" panose="020F0502020204030204" pitchFamily="34" charset="0"/>
                <a:ea typeface="Aptos" panose="020B0004020202020204" pitchFamily="34" charset="0"/>
                <a:cs typeface="Calibri" panose="020F0502020204030204" pitchFamily="34" charset="0"/>
              </a:rPr>
              <a:t>Se fortsettelse om utfordringer med å ta medisiner på neste lysbilde. </a:t>
            </a:r>
            <a:endParaRPr lang="nb-NO" kern="100" dirty="0">
              <a:effectLst/>
              <a:latin typeface="Calibri" panose="020F0502020204030204" pitchFamily="34" charset="0"/>
              <a:ea typeface="Aptos" panose="020B0004020202020204" pitchFamily="34" charset="0"/>
              <a:cs typeface="Calibri" panose="020F0502020204030204" pitchFamily="34" charset="0"/>
            </a:endParaRPr>
          </a:p>
          <a:p>
            <a:endParaRPr lang="da-DK" u="sng" kern="100" dirty="0">
              <a:effectLst/>
              <a:latin typeface="Calibri" panose="020F0502020204030204" pitchFamily="34" charset="0"/>
              <a:ea typeface="Aptos" panose="020B0004020202020204" pitchFamily="34" charset="0"/>
              <a:cs typeface="Calibri" panose="020F0502020204030204" pitchFamily="34" charset="0"/>
            </a:endParaRPr>
          </a:p>
          <a:p>
            <a:r>
              <a:rPr lang="da-DK" u="sng" kern="100" dirty="0">
                <a:effectLst/>
                <a:latin typeface="Calibri" panose="020F0502020204030204" pitchFamily="34" charset="0"/>
                <a:ea typeface="Aptos" panose="020B0004020202020204" pitchFamily="34" charset="0"/>
                <a:cs typeface="Calibri" panose="020F0502020204030204" pitchFamily="34" charset="0"/>
              </a:rPr>
              <a:t>Referanse</a:t>
            </a:r>
            <a:r>
              <a:rPr lang="da-DK" kern="100" dirty="0">
                <a:effectLst/>
                <a:latin typeface="Calibri" panose="020F0502020204030204" pitchFamily="34" charset="0"/>
                <a:ea typeface="Aptos" panose="020B0004020202020204" pitchFamily="34" charset="0"/>
                <a:cs typeface="Calibri" panose="020F0502020204030204" pitchFamily="34" charset="0"/>
              </a:rPr>
              <a:t>: </a:t>
            </a:r>
            <a:r>
              <a:rPr lang="nb-NO" kern="100" dirty="0" err="1">
                <a:effectLst/>
                <a:latin typeface="Calibri" panose="020F0502020204030204" pitchFamily="34" charset="0"/>
                <a:ea typeface="Aptos" panose="020B0004020202020204" pitchFamily="34" charset="0"/>
                <a:cs typeface="Calibri" panose="020F0502020204030204" pitchFamily="34" charset="0"/>
              </a:rPr>
              <a:t>Morselli</a:t>
            </a:r>
            <a:r>
              <a:rPr lang="nb-NO" kern="100" dirty="0">
                <a:effectLst/>
                <a:latin typeface="Calibri" panose="020F0502020204030204" pitchFamily="34" charset="0"/>
                <a:ea typeface="Aptos" panose="020B0004020202020204" pitchFamily="34" charset="0"/>
                <a:cs typeface="Calibri" panose="020F0502020204030204" pitchFamily="34" charset="0"/>
              </a:rPr>
              <a:t> &amp; </a:t>
            </a:r>
            <a:r>
              <a:rPr lang="nb-NO" kern="100" dirty="0" err="1">
                <a:effectLst/>
                <a:latin typeface="Calibri" panose="020F0502020204030204" pitchFamily="34" charset="0"/>
                <a:ea typeface="Aptos" panose="020B0004020202020204" pitchFamily="34" charset="0"/>
                <a:cs typeface="Calibri" panose="020F0502020204030204" pitchFamily="34" charset="0"/>
              </a:rPr>
              <a:t>Elgie</a:t>
            </a:r>
            <a:r>
              <a:rPr lang="nb-NO" kern="100" dirty="0">
                <a:effectLst/>
                <a:latin typeface="Calibri" panose="020F0502020204030204" pitchFamily="34" charset="0"/>
                <a:ea typeface="Aptos" panose="020B0004020202020204" pitchFamily="34" charset="0"/>
                <a:cs typeface="Calibri" panose="020F0502020204030204" pitchFamily="34" charset="0"/>
              </a:rPr>
              <a:t>, </a:t>
            </a:r>
            <a:r>
              <a:rPr lang="nb-NO" kern="100" dirty="0" err="1">
                <a:effectLst/>
                <a:latin typeface="Calibri" panose="020F0502020204030204" pitchFamily="34" charset="0"/>
                <a:ea typeface="Aptos" panose="020B0004020202020204" pitchFamily="34" charset="0"/>
                <a:cs typeface="Calibri" panose="020F0502020204030204" pitchFamily="34" charset="0"/>
              </a:rPr>
              <a:t>BipolDisord</a:t>
            </a:r>
            <a:r>
              <a:rPr lang="nb-NO" kern="100" dirty="0">
                <a:effectLst/>
                <a:latin typeface="Calibri" panose="020F0502020204030204" pitchFamily="34" charset="0"/>
                <a:ea typeface="Aptos" panose="020B0004020202020204" pitchFamily="34" charset="0"/>
                <a:cs typeface="Calibri" panose="020F0502020204030204" pitchFamily="34" charset="0"/>
              </a:rPr>
              <a:t>, 2003.</a:t>
            </a:r>
          </a:p>
          <a:p>
            <a:r>
              <a:rPr lang="nb-NO" kern="100" dirty="0">
                <a:effectLst/>
                <a:latin typeface="Calibri" panose="020F0502020204030204" pitchFamily="34" charset="0"/>
                <a:ea typeface="Aptos" panose="020B0004020202020204" pitchFamily="34" charset="0"/>
                <a:cs typeface="Calibri" panose="020F0502020204030204" pitchFamily="34" charset="0"/>
              </a:rPr>
              <a:t> </a:t>
            </a:r>
          </a:p>
          <a:p>
            <a:endParaRPr lang="nb-NO"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4547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nSpc>
                <a:spcPct val="115000"/>
              </a:lnSpc>
              <a:spcAft>
                <a:spcPts val="800"/>
              </a:spcAft>
            </a:pPr>
            <a:r>
              <a:rPr lang="nb-NO" b="1" kern="100" dirty="0">
                <a:effectLst/>
                <a:latin typeface="Calibri" panose="020F0502020204030204" pitchFamily="34" charset="0"/>
                <a:ea typeface="Aptos" panose="020B0004020202020204" pitchFamily="34" charset="0"/>
                <a:cs typeface="Calibri" panose="020F0502020204030204" pitchFamily="34" charset="0"/>
              </a:rPr>
              <a:t>Tekst:</a:t>
            </a:r>
            <a:endParaRPr lang="nb-NO"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15000"/>
              </a:lnSpc>
              <a:spcAft>
                <a:spcPts val="800"/>
              </a:spcAft>
            </a:pPr>
            <a:r>
              <a:rPr lang="nb-NO" kern="100" dirty="0">
                <a:effectLst/>
                <a:latin typeface="Calibri" panose="020F0502020204030204" pitchFamily="34" charset="0"/>
                <a:ea typeface="Aptos" panose="020B0004020202020204" pitchFamily="34" charset="0"/>
                <a:cs typeface="Calibri" panose="020F0502020204030204" pitchFamily="34" charset="0"/>
              </a:rPr>
              <a:t>I tillegg til bivirkninger og årsaker som er knyttet direkte til den type medisin man bruker, er det mange mer generelle grunner til at mange har vanskeligheter med å ta medisin.</a:t>
            </a:r>
          </a:p>
          <a:p>
            <a:pPr>
              <a:lnSpc>
                <a:spcPct val="115000"/>
              </a:lnSpc>
              <a:spcAft>
                <a:spcPts val="800"/>
              </a:spcAft>
            </a:pPr>
            <a:r>
              <a:rPr lang="nb-NO" kern="100" dirty="0">
                <a:effectLst/>
                <a:latin typeface="Calibri" panose="020F0502020204030204" pitchFamily="34" charset="0"/>
                <a:ea typeface="Aptos" panose="020B0004020202020204" pitchFamily="34" charset="0"/>
                <a:cs typeface="Calibri" panose="020F0502020204030204" pitchFamily="34" charset="0"/>
              </a:rPr>
              <a:t>Andre grunner til at noen slutter med medisiner:</a:t>
            </a:r>
          </a:p>
          <a:p>
            <a:pPr marL="342900" lvl="0" indent="-342900">
              <a:lnSpc>
                <a:spcPct val="115000"/>
              </a:lnSpc>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Man føler seg frisk</a:t>
            </a:r>
          </a:p>
          <a:p>
            <a:pPr marL="342900" lvl="0" indent="-342900">
              <a:lnSpc>
                <a:spcPct val="115000"/>
              </a:lnSpc>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Påminning om sykdom</a:t>
            </a:r>
          </a:p>
          <a:p>
            <a:pPr marL="342900" lvl="0" indent="-342900">
              <a:lnSpc>
                <a:spcPct val="115000"/>
              </a:lnSpc>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Upraktisk</a:t>
            </a:r>
          </a:p>
          <a:p>
            <a:pPr marL="342900" lvl="0" indent="-342900">
              <a:lnSpc>
                <a:spcPct val="115000"/>
              </a:lnSpc>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Negative holdninger fra familie og/eller samfunn</a:t>
            </a:r>
          </a:p>
          <a:p>
            <a:pPr marL="342900" lvl="0" indent="-342900">
              <a:lnSpc>
                <a:spcPct val="115000"/>
              </a:lnSpc>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Legen er bare opptatt av symptomreduksjon, pasienten er opptatt av bivirkninger og livskvalitet</a:t>
            </a:r>
          </a:p>
          <a:p>
            <a:pPr marL="342900" lvl="0" indent="-342900">
              <a:lnSpc>
                <a:spcPct val="115000"/>
              </a:lnSpc>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Manglende informasjon om medisinens virkning og bivirkning</a:t>
            </a:r>
          </a:p>
          <a:p>
            <a:pPr marL="342900" lvl="0" indent="-342900">
              <a:lnSpc>
                <a:spcPct val="115000"/>
              </a:lnSpc>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Prinsipiell motstand, “kunstig”, “endrer tankene mine”, farlig</a:t>
            </a:r>
          </a:p>
          <a:p>
            <a:pPr marL="342900" lvl="0" indent="-342900">
              <a:lnSpc>
                <a:spcPct val="115000"/>
              </a:lnSpc>
              <a:spcAft>
                <a:spcPts val="800"/>
              </a:spcAft>
              <a:buFont typeface="Arial" panose="020B0604020202020204" pitchFamily="34" charset="0"/>
              <a:buChar char="•"/>
              <a:tabLst>
                <a:tab pos="457200" algn="l"/>
              </a:tabLst>
            </a:pPr>
            <a:r>
              <a:rPr lang="nb-NO" kern="100" dirty="0">
                <a:effectLst/>
                <a:latin typeface="Calibri" panose="020F0502020204030204" pitchFamily="34" charset="0"/>
                <a:ea typeface="Aptos" panose="020B0004020202020204" pitchFamily="34" charset="0"/>
                <a:cs typeface="Calibri" panose="020F0502020204030204" pitchFamily="34" charset="0"/>
              </a:rPr>
              <a:t>Manglende sykdomserkjennelse</a:t>
            </a:r>
          </a:p>
          <a:p>
            <a:pPr>
              <a:lnSpc>
                <a:spcPct val="115000"/>
              </a:lnSpc>
              <a:spcAft>
                <a:spcPts val="800"/>
              </a:spcAft>
            </a:pPr>
            <a:r>
              <a:rPr lang="nb-NO" kern="100" dirty="0">
                <a:effectLst/>
                <a:latin typeface="Calibri" panose="020F0502020204030204" pitchFamily="34" charset="0"/>
                <a:ea typeface="Aptos" panose="020B0004020202020204" pitchFamily="34" charset="0"/>
                <a:cs typeface="Calibri" panose="020F0502020204030204" pitchFamily="34" charset="0"/>
              </a:rPr>
              <a:t> </a:t>
            </a:r>
          </a:p>
          <a:p>
            <a:endParaRPr lang="nb-NO"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00646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nb-NO" b="1" dirty="0">
                <a:solidFill>
                  <a:srgbClr val="000000"/>
                </a:solidFill>
                <a:latin typeface="Calibri" panose="020F0502020204030204" pitchFamily="34" charset="0"/>
                <a:cs typeface="Calibri" panose="020F0502020204030204" pitchFamily="34" charset="0"/>
              </a:rPr>
              <a:t>Tekst:</a:t>
            </a:r>
          </a:p>
          <a:p>
            <a:pPr marL="0" marR="0" lvl="0" indent="0" defTabSz="457200" eaLnBrk="1" fontAlgn="auto" latinLnBrk="0" hangingPunct="1">
              <a:lnSpc>
                <a:spcPct val="117999"/>
              </a:lnSpc>
              <a:spcBef>
                <a:spcPts val="0"/>
              </a:spcBef>
              <a:spcAft>
                <a:spcPts val="0"/>
              </a:spcAft>
              <a:buClrTx/>
              <a:buSzTx/>
              <a:buFontTx/>
              <a:buNone/>
              <a:tabLst/>
              <a:defRPr/>
            </a:pPr>
            <a:r>
              <a:rPr lang="nb-NO" dirty="0">
                <a:solidFill>
                  <a:srgbClr val="000000"/>
                </a:solidFill>
                <a:latin typeface="Calibri" panose="020F0502020204030204" pitchFamily="34" charset="0"/>
                <a:cs typeface="Calibri" panose="020F0502020204030204" pitchFamily="34" charset="0"/>
              </a:rPr>
              <a:t>Dersom man selv har vanskeligheter med å ta medisin, og kanskje ønsker å endre dose,</a:t>
            </a:r>
            <a:r>
              <a:rPr lang="nb-NO" baseline="0" dirty="0">
                <a:solidFill>
                  <a:srgbClr val="000000"/>
                </a:solidFill>
                <a:latin typeface="Calibri" panose="020F0502020204030204" pitchFamily="34" charset="0"/>
                <a:cs typeface="Calibri" panose="020F0502020204030204" pitchFamily="34" charset="0"/>
              </a:rPr>
              <a:t> endre medikament eller slutte helt med medisin, kan det være viktig å gå systematisk gjennom egne tanker og holdninger til medisin. </a:t>
            </a:r>
          </a:p>
          <a:p>
            <a:pPr marL="171450" marR="0" lvl="0" indent="-17145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nb-NO" dirty="0">
                <a:solidFill>
                  <a:srgbClr val="000000"/>
                </a:solidFill>
                <a:latin typeface="Calibri" panose="020F0502020204030204" pitchFamily="34" charset="0"/>
                <a:cs typeface="Calibri" panose="020F0502020204030204" pitchFamily="34" charset="0"/>
              </a:rPr>
              <a:t>Identifiser årsakene til at du ikke tar medisiner som forskrevet</a:t>
            </a:r>
          </a:p>
          <a:p>
            <a:pPr marL="0" marR="0" lvl="0" indent="0" defTabSz="457200" eaLnBrk="1" fontAlgn="auto" latinLnBrk="0" hangingPunct="1">
              <a:lnSpc>
                <a:spcPct val="117999"/>
              </a:lnSpc>
              <a:spcBef>
                <a:spcPts val="0"/>
              </a:spcBef>
              <a:spcAft>
                <a:spcPts val="0"/>
              </a:spcAft>
              <a:buClrTx/>
              <a:buSzTx/>
              <a:buFontTx/>
              <a:buNone/>
              <a:tabLst/>
              <a:defRPr/>
            </a:pPr>
            <a:r>
              <a:rPr lang="nb-NO" baseline="0" dirty="0">
                <a:solidFill>
                  <a:srgbClr val="000000"/>
                </a:solidFill>
                <a:latin typeface="Calibri" panose="020F0502020204030204" pitchFamily="34" charset="0"/>
                <a:cs typeface="Calibri" panose="020F0502020204030204" pitchFamily="34" charset="0"/>
              </a:rPr>
              <a:t>	- Når man selv er klar over hvorfor man ikke ønsker å fortsette med forskrevet medisin, kan man diskutere alternative løsninger med egen lege. </a:t>
            </a:r>
          </a:p>
          <a:p>
            <a:pPr marL="171450" marR="0" lvl="0" indent="-17145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nb-NO" dirty="0">
                <a:solidFill>
                  <a:srgbClr val="000000"/>
                </a:solidFill>
                <a:latin typeface="Calibri" panose="020F0502020204030204" pitchFamily="34" charset="0"/>
                <a:cs typeface="Calibri" panose="020F0502020204030204" pitchFamily="34" charset="0"/>
              </a:rPr>
              <a:t>Samarbeid med lege ved ønske om nedtrapping eller endring av medisin</a:t>
            </a:r>
          </a:p>
          <a:p>
            <a:pPr marL="0" marR="0" lvl="0" indent="0" defTabSz="457200" eaLnBrk="1" fontAlgn="auto" latinLnBrk="0" hangingPunct="1">
              <a:lnSpc>
                <a:spcPct val="117999"/>
              </a:lnSpc>
              <a:spcBef>
                <a:spcPts val="0"/>
              </a:spcBef>
              <a:spcAft>
                <a:spcPts val="0"/>
              </a:spcAft>
              <a:buClrTx/>
              <a:buSzTx/>
              <a:buFontTx/>
              <a:buNone/>
              <a:tabLst/>
              <a:defRPr/>
            </a:pPr>
            <a:r>
              <a:rPr lang="nb-NO" baseline="0" dirty="0">
                <a:solidFill>
                  <a:srgbClr val="000000"/>
                </a:solidFill>
                <a:latin typeface="Calibri" panose="020F0502020204030204" pitchFamily="34" charset="0"/>
                <a:cs typeface="Calibri" panose="020F0502020204030204" pitchFamily="34" charset="0"/>
              </a:rPr>
              <a:t>	- Da er det viktig å være åpen om årsakene til hvorfor man ønsker endringer, slik at man sammen kan finne en best mulig individuell tilpasset behandling.</a:t>
            </a:r>
            <a:endParaRPr lang="nb-NO" dirty="0">
              <a:solidFill>
                <a:srgbClr val="000000"/>
              </a:solidFill>
              <a:latin typeface="Calibri" panose="020F0502020204030204" pitchFamily="34" charset="0"/>
              <a:cs typeface="Calibri" panose="020F0502020204030204" pitchFamily="34" charset="0"/>
            </a:endParaRPr>
          </a:p>
          <a:p>
            <a:endParaRPr lang="nb-NO" sz="12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9270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nSpc>
                <a:spcPct val="115000"/>
              </a:lnSpc>
              <a:spcAft>
                <a:spcPts val="800"/>
              </a:spcAft>
            </a:pPr>
            <a:r>
              <a:rPr lang="nb-NO" kern="100" dirty="0">
                <a:effectLst/>
                <a:ea typeface="Aptos" panose="020B0004020202020204" pitchFamily="34" charset="0"/>
                <a:cs typeface="Times New Roman" panose="02020603050405020304" pitchFamily="18" charset="0"/>
              </a:rPr>
              <a:t>SUMMEGRUPPE: </a:t>
            </a:r>
          </a:p>
          <a:p>
            <a:pPr>
              <a:lnSpc>
                <a:spcPct val="115000"/>
              </a:lnSpc>
              <a:spcAft>
                <a:spcPts val="800"/>
              </a:spcAft>
            </a:pPr>
            <a:r>
              <a:rPr lang="nb-NO" i="1" kern="100" dirty="0">
                <a:effectLst/>
                <a:ea typeface="Aptos" panose="020B0004020202020204" pitchFamily="34" charset="0"/>
                <a:cs typeface="Times New Roman" panose="02020603050405020304" pitchFamily="18" charset="0"/>
              </a:rPr>
              <a:t>I denne summegruppen må deltagerne gjerne ta utgangspunkt i egenaktiviteten som ble gjort til i dag (Spørreskjema om Etterlevelse av Medisinering ved Bipolar Lidelse - SEMB).</a:t>
            </a:r>
            <a:endParaRPr lang="nb-NO" kern="100" dirty="0">
              <a:effectLst/>
              <a:ea typeface="Aptos" panose="020B0004020202020204" pitchFamily="34" charset="0"/>
              <a:cs typeface="Times New Roman" panose="02020603050405020304" pitchFamily="18" charset="0"/>
            </a:endParaRPr>
          </a:p>
          <a:p>
            <a:pPr>
              <a:lnSpc>
                <a:spcPct val="115000"/>
              </a:lnSpc>
              <a:spcAft>
                <a:spcPts val="800"/>
              </a:spcAft>
            </a:pPr>
            <a:r>
              <a:rPr lang="nb-NO" kern="100" dirty="0">
                <a:effectLst/>
                <a:ea typeface="Aptos" panose="020B0004020202020204" pitchFamily="34" charset="0"/>
                <a:cs typeface="Times New Roman" panose="02020603050405020304" pitchFamily="18" charset="0"/>
              </a:rPr>
              <a:t>SPØRSMÅL: </a:t>
            </a:r>
          </a:p>
          <a:p>
            <a:pPr marL="342900" lvl="0" indent="-342900">
              <a:lnSpc>
                <a:spcPct val="115000"/>
              </a:lnSpc>
              <a:spcAft>
                <a:spcPts val="800"/>
              </a:spcAft>
              <a:buFont typeface="+mj-lt"/>
              <a:buAutoNum type="arabicPeriod"/>
              <a:tabLst>
                <a:tab pos="457200" algn="l"/>
              </a:tabLst>
            </a:pPr>
            <a:r>
              <a:rPr lang="nb-NO" kern="100" dirty="0">
                <a:effectLst/>
                <a:ea typeface="Aptos" panose="020B0004020202020204" pitchFamily="34" charset="0"/>
                <a:cs typeface="Times New Roman" panose="02020603050405020304" pitchFamily="18" charset="0"/>
              </a:rPr>
              <a:t>Har du utfordringer med å ta medisin som planlagt?</a:t>
            </a:r>
          </a:p>
          <a:p>
            <a:pPr marL="342900" lvl="0" indent="-342900">
              <a:lnSpc>
                <a:spcPct val="115000"/>
              </a:lnSpc>
              <a:spcAft>
                <a:spcPts val="800"/>
              </a:spcAft>
              <a:buFont typeface="+mj-lt"/>
              <a:buAutoNum type="arabicPeriod"/>
              <a:tabLst>
                <a:tab pos="457200" algn="l"/>
              </a:tabLst>
            </a:pPr>
            <a:r>
              <a:rPr lang="nb-NO" kern="100" dirty="0">
                <a:effectLst/>
                <a:ea typeface="Aptos" panose="020B0004020202020204" pitchFamily="34" charset="0"/>
                <a:cs typeface="Times New Roman" panose="02020603050405020304" pitchFamily="18" charset="0"/>
              </a:rPr>
              <a:t>Hvis ja, hva gjør det vanskelig?</a:t>
            </a:r>
          </a:p>
          <a:p>
            <a:pPr>
              <a:lnSpc>
                <a:spcPct val="115000"/>
              </a:lnSpc>
              <a:spcAft>
                <a:spcPts val="800"/>
              </a:spcAft>
            </a:pPr>
            <a:r>
              <a:rPr lang="nb-NO" kern="100" dirty="0">
                <a:effectLst/>
                <a:ea typeface="Aptos" panose="020B0004020202020204" pitchFamily="34" charset="0"/>
                <a:cs typeface="Times New Roman" panose="02020603050405020304" pitchFamily="18" charset="0"/>
              </a:rPr>
              <a:t> </a:t>
            </a:r>
          </a:p>
          <a:p>
            <a:pPr marL="0" marR="0" lvl="0" indent="0" algn="l" defTabSz="457200" rtl="0" eaLnBrk="1" fontAlgn="auto" latinLnBrk="0" hangingPunct="1">
              <a:lnSpc>
                <a:spcPct val="100000"/>
              </a:lnSpc>
              <a:buClrTx/>
              <a:buSzTx/>
              <a:buFontTx/>
              <a:buNone/>
              <a:tabLst/>
              <a:defRPr/>
            </a:pPr>
            <a:endParaRPr lang="nb-NO" dirty="0">
              <a:solidFill>
                <a:srgbClr val="000000"/>
              </a:solidFill>
              <a:cs typeface="Calibri" panose="020F0502020204030204" pitchFamily="34" charset="0"/>
            </a:endParaRPr>
          </a:p>
        </p:txBody>
      </p:sp>
    </p:spTree>
    <p:extLst>
      <p:ext uri="{BB962C8B-B14F-4D97-AF65-F5344CB8AC3E}">
        <p14:creationId xmlns:p14="http://schemas.microsoft.com/office/powerpoint/2010/main" val="15876605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nSpc>
                <a:spcPct val="100000"/>
              </a:lnSpc>
            </a:pPr>
            <a:r>
              <a:rPr lang="nb-NO" sz="1100" b="1" dirty="0">
                <a:solidFill>
                  <a:srgbClr val="000000"/>
                </a:solidFill>
                <a:latin typeface="Calibri" panose="020F0502020204030204" pitchFamily="34" charset="0"/>
                <a:cs typeface="Calibri" panose="020F0502020204030204" pitchFamily="34" charset="0"/>
              </a:rPr>
              <a:t>Tekst: </a:t>
            </a:r>
          </a:p>
          <a:p>
            <a:pPr marL="342900" indent="-342900" defTabSz="914400">
              <a:lnSpc>
                <a:spcPct val="100000"/>
              </a:lnSpc>
              <a:buFont typeface="Arial" panose="020B0604020202020204" pitchFamily="34" charset="0"/>
              <a:buChar char="•"/>
              <a:defRPr sz="34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Få info om medisiner muntlig og skriftlig</a:t>
            </a:r>
          </a:p>
          <a:p>
            <a:pPr marL="342900" indent="-342900" defTabSz="914400">
              <a:lnSpc>
                <a:spcPct val="100000"/>
              </a:lnSpc>
              <a:buFont typeface="Arial" panose="020B0604020202020204" pitchFamily="34" charset="0"/>
              <a:buChar char="•"/>
              <a:defRPr sz="34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Sjekk behov for resepter i god tid</a:t>
            </a:r>
          </a:p>
          <a:p>
            <a:pPr marL="342900" indent="-342900" defTabSz="914400">
              <a:lnSpc>
                <a:spcPct val="100000"/>
              </a:lnSpc>
              <a:buFont typeface="Arial" panose="020B0604020202020204" pitchFamily="34" charset="0"/>
              <a:buChar char="•"/>
              <a:defRPr sz="34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Ta medisinen til fast tid, knytt til ritual, ev. dosett eller påminnelse (f.eks. kalenderfunksjon på mobil)</a:t>
            </a:r>
          </a:p>
          <a:p>
            <a:pPr marL="342900" indent="-342900" defTabSz="914400">
              <a:lnSpc>
                <a:spcPct val="100000"/>
              </a:lnSpc>
              <a:buFont typeface="Arial" panose="020B0604020202020204" pitchFamily="34" charset="0"/>
              <a:buChar char="•"/>
              <a:defRPr sz="34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Hold</a:t>
            </a:r>
            <a:r>
              <a:rPr lang="nb-NO" sz="1100" baseline="0" dirty="0">
                <a:solidFill>
                  <a:srgbClr val="000000"/>
                </a:solidFill>
                <a:latin typeface="Calibri" panose="020F0502020204030204" pitchFamily="34" charset="0"/>
                <a:cs typeface="Calibri" panose="020F0502020204030204" pitchFamily="34" charset="0"/>
              </a:rPr>
              <a:t> </a:t>
            </a:r>
            <a:r>
              <a:rPr lang="nb-NO" sz="1100" dirty="0">
                <a:solidFill>
                  <a:srgbClr val="000000"/>
                </a:solidFill>
                <a:latin typeface="Calibri" panose="020F0502020204030204" pitchFamily="34" charset="0"/>
                <a:cs typeface="Calibri" panose="020F0502020204030204" pitchFamily="34" charset="0"/>
              </a:rPr>
              <a:t>fastlegen oppdatert!</a:t>
            </a:r>
            <a:r>
              <a:rPr lang="nb-NO" sz="1100" baseline="0" dirty="0">
                <a:solidFill>
                  <a:srgbClr val="000000"/>
                </a:solidFill>
                <a:latin typeface="Calibri" panose="020F0502020204030204" pitchFamily="34" charset="0"/>
                <a:cs typeface="Calibri" panose="020F0502020204030204" pitchFamily="34" charset="0"/>
              </a:rPr>
              <a:t> </a:t>
            </a:r>
          </a:p>
          <a:p>
            <a:pPr marL="0" lvl="1" indent="0" defTabSz="914400">
              <a:lnSpc>
                <a:spcPct val="100000"/>
              </a:lnSpc>
              <a:buFont typeface="Arial" panose="020B0604020202020204" pitchFamily="34" charset="0"/>
              <a:buNone/>
              <a:defRPr sz="3400" b="0">
                <a:latin typeface="Calibri"/>
                <a:ea typeface="Calibri"/>
                <a:cs typeface="Calibri"/>
                <a:sym typeface="Calibri"/>
              </a:defRPr>
            </a:pPr>
            <a:r>
              <a:rPr lang="nb-NO" sz="1100" baseline="0" dirty="0">
                <a:solidFill>
                  <a:srgbClr val="000000"/>
                </a:solidFill>
                <a:latin typeface="Calibri" panose="020F0502020204030204" pitchFamily="34" charset="0"/>
                <a:cs typeface="Calibri" panose="020F0502020204030204" pitchFamily="34" charset="0"/>
              </a:rPr>
              <a:t>	- </a:t>
            </a:r>
            <a:r>
              <a:rPr lang="nb-NO" sz="1100" dirty="0">
                <a:solidFill>
                  <a:srgbClr val="000000"/>
                </a:solidFill>
                <a:latin typeface="Calibri" panose="020F0502020204030204" pitchFamily="34" charset="0"/>
                <a:cs typeface="Calibri" panose="020F0502020204030204" pitchFamily="34" charset="0"/>
              </a:rPr>
              <a:t>Informer om medisinen du bruker ved behandling hos annen spesialist/sykehus</a:t>
            </a:r>
          </a:p>
          <a:p>
            <a:pPr marL="342900" indent="-342900" defTabSz="914400">
              <a:lnSpc>
                <a:spcPct val="100000"/>
              </a:lnSpc>
              <a:buFont typeface="Arial" panose="020B0604020202020204" pitchFamily="34" charset="0"/>
              <a:buChar char="•"/>
              <a:defRPr sz="3400" b="0">
                <a:latin typeface="Calibri"/>
                <a:ea typeface="Calibri"/>
                <a:cs typeface="Calibri"/>
                <a:sym typeface="Calibri"/>
              </a:defRPr>
            </a:pPr>
            <a:r>
              <a:rPr lang="nb-NO" sz="1100" dirty="0">
                <a:solidFill>
                  <a:srgbClr val="000000"/>
                </a:solidFill>
                <a:latin typeface="Calibri" panose="020F0502020204030204" pitchFamily="34" charset="0"/>
                <a:cs typeface="Calibri" panose="020F0502020204030204" pitchFamily="34" charset="0"/>
              </a:rPr>
              <a:t>Utenlandsreise? Ta med skriv på engelsk</a:t>
            </a:r>
          </a:p>
          <a:p>
            <a:endParaRPr lang="nb-NO" sz="11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41990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r>
              <a:rPr lang="nb-NO" sz="1100" i="1" dirty="0"/>
              <a:t>Les fra lysbildet.</a:t>
            </a:r>
          </a:p>
          <a:p>
            <a:endParaRPr lang="nb-NO" sz="1100" i="1" dirty="0"/>
          </a:p>
          <a:p>
            <a:r>
              <a:rPr lang="nb-NO" sz="1100" b="1" i="0" dirty="0"/>
              <a:t>Evalueringsskjemaet:</a:t>
            </a:r>
            <a:r>
              <a:rPr lang="nb-NO" sz="1100" i="0" dirty="0"/>
              <a:t> Minn deltagerne om å evaluere dagens kurs.</a:t>
            </a:r>
            <a:r>
              <a:rPr lang="nb-NO" sz="1100" i="1" dirty="0"/>
              <a:t> </a:t>
            </a:r>
          </a:p>
        </p:txBody>
      </p:sp>
    </p:spTree>
    <p:extLst>
      <p:ext uri="{BB962C8B-B14F-4D97-AF65-F5344CB8AC3E}">
        <p14:creationId xmlns:p14="http://schemas.microsoft.com/office/powerpoint/2010/main" val="32107803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endParaRPr lang="nb-NO" dirty="0"/>
          </a:p>
        </p:txBody>
      </p:sp>
    </p:spTree>
    <p:extLst>
      <p:ext uri="{BB962C8B-B14F-4D97-AF65-F5344CB8AC3E}">
        <p14:creationId xmlns:p14="http://schemas.microsoft.com/office/powerpoint/2010/main" val="382858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marL="0" marR="0" lvl="0" indent="0" algn="l" defTabSz="914400" rtl="0" eaLnBrk="1" fontAlgn="auto" latinLnBrk="0" hangingPunct="1">
              <a:lnSpc>
                <a:spcPct val="100000"/>
              </a:lnSpc>
              <a:buClrTx/>
              <a:buSzTx/>
              <a:buFontTx/>
              <a:buNone/>
              <a:tabLst/>
              <a:defRPr/>
            </a:pPr>
            <a:r>
              <a:rPr lang="nb-NO" sz="1100" b="1" dirty="0">
                <a:solidFill>
                  <a:srgbClr val="000000"/>
                </a:solidFill>
                <a:latin typeface="Calibri" panose="020F0502020204030204" pitchFamily="34" charset="0"/>
                <a:ea typeface="Calibri" panose="020F0502020204030204" pitchFamily="34" charset="0"/>
                <a:cs typeface="Calibri" panose="020F0502020204030204" pitchFamily="34" charset="0"/>
              </a:rPr>
              <a:t>Tekst:</a:t>
            </a:r>
          </a:p>
          <a:p>
            <a:pPr marL="0" indent="0">
              <a:lnSpc>
                <a:spcPct val="100000"/>
              </a:lnSpc>
              <a:buFont typeface="Arial" panose="020B0604020202020204" pitchFamily="34" charset="0"/>
              <a:buNone/>
            </a:pPr>
            <a:r>
              <a:rPr lang="nb-NO" sz="1100" baseline="0" dirty="0">
                <a:solidFill>
                  <a:srgbClr val="000000"/>
                </a:solidFill>
                <a:latin typeface="Calibri" panose="020F0502020204030204" pitchFamily="34" charset="0"/>
                <a:ea typeface="Calibri" panose="020F0502020204030204" pitchFamily="34" charset="0"/>
                <a:cs typeface="Calibri" panose="020F0502020204030204" pitchFamily="34" charset="0"/>
              </a:rPr>
              <a:t>Aller først tar vi en repetisjon av forebyggelsesplan</a:t>
            </a:r>
            <a:r>
              <a:rPr lang="nb-NO" sz="1100" dirty="0">
                <a:solidFill>
                  <a:srgbClr val="000000"/>
                </a:solidFill>
                <a:latin typeface="Calibri" panose="020F0502020204030204" pitchFamily="34" charset="0"/>
                <a:ea typeface="Calibri" panose="020F0502020204030204" pitchFamily="34" charset="0"/>
                <a:cs typeface="Calibri" panose="020F0502020204030204" pitchFamily="34" charset="0"/>
              </a:rPr>
              <a:t>en. Planen inneholder tre hoveddeler: </a:t>
            </a:r>
          </a:p>
          <a:p>
            <a:pPr marL="0" lvl="1" indent="0">
              <a:lnSpc>
                <a:spcPct val="100000"/>
              </a:lnSpc>
              <a:buNone/>
            </a:pPr>
            <a:r>
              <a:rPr lang="nb-NO" altLang="nb-NO" sz="1100" dirty="0">
                <a:solidFill>
                  <a:srgbClr val="000000"/>
                </a:solidFill>
                <a:latin typeface="Calibri" panose="020F0502020204030204" pitchFamily="34" charset="0"/>
                <a:ea typeface="Calibri" panose="020F0502020204030204" pitchFamily="34" charset="0"/>
                <a:cs typeface="Calibri" panose="020F0502020204030204" pitchFamily="34" charset="0"/>
              </a:rPr>
              <a:t>1) Motivasjon for forebygging</a:t>
            </a:r>
          </a:p>
          <a:p>
            <a:pPr marL="0" lvl="1" indent="-57150">
              <a:lnSpc>
                <a:spcPct val="100000"/>
              </a:lnSpc>
              <a:buNone/>
            </a:pPr>
            <a:r>
              <a:rPr lang="nb-NO" altLang="nb-NO" sz="1100" b="1" dirty="0">
                <a:solidFill>
                  <a:srgbClr val="000000"/>
                </a:solidFill>
                <a:latin typeface="Calibri" panose="020F0502020204030204" pitchFamily="34" charset="0"/>
                <a:ea typeface="Calibri" panose="020F0502020204030204" pitchFamily="34" charset="0"/>
                <a:cs typeface="Calibri" panose="020F0502020204030204" pitchFamily="34" charset="0"/>
              </a:rPr>
              <a:t>2) Forebygging i vedlikeholdsfasen</a:t>
            </a:r>
          </a:p>
          <a:p>
            <a:pPr marL="571500" lvl="1" indent="-171450">
              <a:lnSpc>
                <a:spcPct val="100000"/>
              </a:lnSpc>
              <a:buFont typeface="Arial" panose="020B0604020202020204" pitchFamily="34" charset="0"/>
              <a:buChar char="•"/>
            </a:pPr>
            <a:r>
              <a:rPr lang="nb-NO" altLang="nb-NO" sz="1100" b="1" dirty="0">
                <a:solidFill>
                  <a:srgbClr val="000000"/>
                </a:solidFill>
                <a:latin typeface="Calibri" panose="020F0502020204030204" pitchFamily="34" charset="0"/>
                <a:ea typeface="Calibri" panose="020F0502020204030204" pitchFamily="34" charset="0"/>
                <a:cs typeface="Calibri" panose="020F0502020204030204" pitchFamily="34" charset="0"/>
              </a:rPr>
              <a:t>Risikofaktorer i vedlikeholdsfasen</a:t>
            </a:r>
          </a:p>
          <a:p>
            <a:pPr marL="571500" lvl="2" indent="-171450">
              <a:lnSpc>
                <a:spcPct val="100000"/>
              </a:lnSpc>
              <a:buFont typeface="Arial" panose="020B0604020202020204" pitchFamily="34" charset="0"/>
              <a:buChar char="•"/>
            </a:pPr>
            <a:r>
              <a:rPr lang="nb-NO" altLang="nb-NO" sz="1100" b="1" dirty="0">
                <a:solidFill>
                  <a:srgbClr val="000000"/>
                </a:solidFill>
                <a:latin typeface="Calibri" panose="020F0502020204030204" pitchFamily="34" charset="0"/>
                <a:ea typeface="Calibri" panose="020F0502020204030204" pitchFamily="34" charset="0"/>
                <a:cs typeface="Calibri" panose="020F0502020204030204" pitchFamily="34" charset="0"/>
              </a:rPr>
              <a:t>Tiltak overfor risikofaktorer </a:t>
            </a:r>
          </a:p>
          <a:p>
            <a:pPr marL="0" lvl="1" indent="-57150">
              <a:lnSpc>
                <a:spcPct val="100000"/>
              </a:lnSpc>
              <a:buNone/>
            </a:pPr>
            <a:r>
              <a:rPr lang="nb-NO" altLang="nb-NO" sz="1100" dirty="0">
                <a:solidFill>
                  <a:srgbClr val="000000"/>
                </a:solidFill>
                <a:latin typeface="Calibri" panose="020F0502020204030204" pitchFamily="34" charset="0"/>
                <a:ea typeface="Calibri" panose="020F0502020204030204" pitchFamily="34" charset="0"/>
                <a:cs typeface="Calibri" panose="020F0502020204030204" pitchFamily="34" charset="0"/>
              </a:rPr>
              <a:t>3) Forebygging i varselfasen</a:t>
            </a:r>
          </a:p>
          <a:p>
            <a:pPr marL="400050" lvl="1" indent="0">
              <a:lnSpc>
                <a:spcPct val="100000"/>
              </a:lnSpc>
              <a:buNone/>
            </a:pPr>
            <a:endParaRPr lang="nb-NO" altLang="nb-NO" sz="11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Font typeface="Calibri" panose="020F0502020204030204" pitchFamily="34" charset="0"/>
              <a:buNone/>
            </a:pPr>
            <a:r>
              <a:rPr lang="nb-NO" sz="1100" b="1" baseline="0" dirty="0">
                <a:solidFill>
                  <a:srgbClr val="000000"/>
                </a:solidFill>
                <a:latin typeface="Calibri" panose="020F0502020204030204" pitchFamily="34" charset="0"/>
                <a:ea typeface="Calibri" panose="020F0502020204030204" pitchFamily="34" charset="0"/>
                <a:cs typeface="Calibri" panose="020F0502020204030204" pitchFamily="34" charset="0"/>
              </a:rPr>
              <a:t>De tre forrige </a:t>
            </a:r>
            <a:r>
              <a:rPr lang="nb-NO" sz="1100" b="1"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kursgangene</a:t>
            </a:r>
            <a:r>
              <a:rPr lang="nb-NO" sz="1100" b="1"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fokuserte vi på forebygging i vedlikeholdsfasen (punkt 2). Det gjør vi i dag også, men i tillegg til å snakke om medikamentell forebygging av tilbakefall i vedlikeholdsfasen, vil dere også få høre om medikamentell behandling i sykdomsfaser (akuttbehandling) og i varselfasen som vi skal snakke mer om neste </a:t>
            </a:r>
            <a:r>
              <a:rPr lang="nb-NO" sz="1100" b="1"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kursgang</a:t>
            </a:r>
            <a:r>
              <a:rPr lang="nb-NO" sz="1100" b="1" baseline="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nb-NO" sz="11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endParaRPr lang="nb-NO" sz="1100" dirty="0">
              <a:latin typeface="Calibri" panose="020F0502020204030204" pitchFamily="34" charset="0"/>
              <a:ea typeface="Calibri" panose="020F0502020204030204" pitchFamily="34" charset="0"/>
              <a:cs typeface="Calibri" panose="020F0502020204030204" pitchFamily="34" charset="0"/>
            </a:endParaRPr>
          </a:p>
          <a:p>
            <a:endParaRPr lang="nb-NO"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6766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gn="l" defTabSz="813816">
              <a:lnSpc>
                <a:spcPct val="100000"/>
              </a:lnSpc>
              <a:defRPr sz="3382">
                <a:solidFill>
                  <a:srgbClr val="000000"/>
                </a:solidFill>
                <a:latin typeface="Calibri"/>
                <a:ea typeface="Calibri"/>
                <a:cs typeface="Calibri"/>
                <a:sym typeface="Calibri"/>
              </a:defRPr>
            </a:pPr>
            <a:r>
              <a:rPr lang="nb-NO" sz="1100" b="1" dirty="0">
                <a:solidFill>
                  <a:srgbClr val="000000"/>
                </a:solidFill>
              </a:rPr>
              <a:t>Tekst:</a:t>
            </a:r>
            <a:r>
              <a:rPr lang="nb-NO" sz="1100" b="1" baseline="0" dirty="0">
                <a:solidFill>
                  <a:srgbClr val="000000"/>
                </a:solidFill>
              </a:rPr>
              <a:t> </a:t>
            </a:r>
          </a:p>
          <a:p>
            <a:pPr algn="l" defTabSz="813816">
              <a:lnSpc>
                <a:spcPct val="100000"/>
              </a:lnSpc>
              <a:defRPr sz="3382">
                <a:solidFill>
                  <a:srgbClr val="000000"/>
                </a:solidFill>
                <a:latin typeface="Calibri"/>
                <a:ea typeface="Calibri"/>
                <a:cs typeface="Calibri"/>
                <a:sym typeface="Calibri"/>
              </a:defRPr>
            </a:pPr>
            <a:r>
              <a:rPr lang="nb-NO" sz="1100" b="0" baseline="0" dirty="0">
                <a:solidFill>
                  <a:srgbClr val="000000"/>
                </a:solidFill>
              </a:rPr>
              <a:t>Målsetting for medikamentell behandling i.. </a:t>
            </a:r>
            <a:endParaRPr lang="nb-NO" sz="1100" b="0" dirty="0">
              <a:solidFill>
                <a:srgbClr val="000000"/>
              </a:solidFill>
            </a:endParaRPr>
          </a:p>
          <a:p>
            <a:pPr marL="0" indent="0" algn="l" defTabSz="813816">
              <a:lnSpc>
                <a:spcPct val="100000"/>
              </a:lnSpc>
              <a:buFont typeface="Arial" panose="020B0604020202020204" pitchFamily="34" charset="0"/>
              <a:buNone/>
              <a:defRPr sz="3382">
                <a:solidFill>
                  <a:srgbClr val="000000"/>
                </a:solidFill>
                <a:latin typeface="Calibri"/>
                <a:ea typeface="Calibri"/>
                <a:cs typeface="Calibri"/>
                <a:sym typeface="Calibri"/>
              </a:defRPr>
            </a:pPr>
            <a:endParaRPr lang="nb-NO" sz="1100" dirty="0">
              <a:solidFill>
                <a:srgbClr val="000000"/>
              </a:solidFill>
            </a:endParaRPr>
          </a:p>
          <a:p>
            <a:pPr marL="0" indent="0" algn="l" defTabSz="813816">
              <a:lnSpc>
                <a:spcPct val="100000"/>
              </a:lnSpc>
              <a:buFont typeface="Arial" panose="020B0604020202020204" pitchFamily="34" charset="0"/>
              <a:buNone/>
              <a:defRPr sz="3382">
                <a:solidFill>
                  <a:srgbClr val="000000"/>
                </a:solidFill>
                <a:latin typeface="Calibri"/>
                <a:ea typeface="Calibri"/>
                <a:cs typeface="Calibri"/>
                <a:sym typeface="Calibri"/>
              </a:defRPr>
            </a:pPr>
            <a:r>
              <a:rPr lang="nb-NO" sz="1100" dirty="0">
                <a:solidFill>
                  <a:srgbClr val="000000"/>
                </a:solidFill>
              </a:rPr>
              <a:t>Akutt behandling </a:t>
            </a:r>
          </a:p>
          <a:p>
            <a:pPr marL="171450" indent="-171450" algn="l" defTabSz="813816">
              <a:lnSpc>
                <a:spcPct val="100000"/>
              </a:lnSpc>
              <a:buFont typeface="Arial" panose="020B0604020202020204" pitchFamily="34" charset="0"/>
              <a:buChar char="•"/>
              <a:defRPr sz="3382">
                <a:solidFill>
                  <a:srgbClr val="000000"/>
                </a:solidFill>
                <a:latin typeface="Calibri"/>
                <a:ea typeface="Calibri"/>
                <a:cs typeface="Calibri"/>
                <a:sym typeface="Calibri"/>
              </a:defRPr>
            </a:pPr>
            <a:r>
              <a:rPr lang="nb-NO" sz="1100" dirty="0">
                <a:solidFill>
                  <a:srgbClr val="000000"/>
                </a:solidFill>
              </a:rPr>
              <a:t>Dempe symptomer i sykdomsfasen</a:t>
            </a:r>
          </a:p>
          <a:p>
            <a:pPr marL="171450" indent="-171450" algn="l" defTabSz="813816">
              <a:lnSpc>
                <a:spcPct val="100000"/>
              </a:lnSpc>
              <a:buFont typeface="Arial" panose="020B0604020202020204" pitchFamily="34" charset="0"/>
              <a:buChar char="•"/>
              <a:defRPr sz="3382">
                <a:solidFill>
                  <a:srgbClr val="000000"/>
                </a:solidFill>
                <a:latin typeface="Calibri"/>
                <a:ea typeface="Calibri"/>
                <a:cs typeface="Calibri"/>
                <a:sym typeface="Calibri"/>
              </a:defRPr>
            </a:pPr>
            <a:r>
              <a:rPr lang="nb-NO" sz="1100" dirty="0">
                <a:solidFill>
                  <a:srgbClr val="000000"/>
                </a:solidFill>
              </a:rPr>
              <a:t>Forkorte og bedre aktuell episode </a:t>
            </a:r>
          </a:p>
          <a:p>
            <a:pPr marL="0" indent="0" algn="l" defTabSz="813816">
              <a:lnSpc>
                <a:spcPct val="100000"/>
              </a:lnSpc>
              <a:buFont typeface="Arial" panose="020B0604020202020204" pitchFamily="34" charset="0"/>
              <a:buNone/>
              <a:defRPr sz="3382">
                <a:solidFill>
                  <a:srgbClr val="000000"/>
                </a:solidFill>
                <a:latin typeface="Calibri"/>
                <a:ea typeface="Calibri"/>
                <a:cs typeface="Calibri"/>
                <a:sym typeface="Calibri"/>
              </a:defRPr>
            </a:pPr>
            <a:endParaRPr lang="nb-NO" sz="1100" dirty="0">
              <a:solidFill>
                <a:srgbClr val="000000"/>
              </a:solidFill>
            </a:endParaRPr>
          </a:p>
          <a:p>
            <a:pPr marL="0" indent="0" algn="l" defTabSz="813816">
              <a:lnSpc>
                <a:spcPct val="100000"/>
              </a:lnSpc>
              <a:buFont typeface="Arial" panose="020B0604020202020204" pitchFamily="34" charset="0"/>
              <a:buNone/>
              <a:defRPr sz="3382">
                <a:solidFill>
                  <a:srgbClr val="000000"/>
                </a:solidFill>
                <a:latin typeface="Calibri"/>
                <a:ea typeface="Calibri"/>
                <a:cs typeface="Calibri"/>
                <a:sym typeface="Calibri"/>
              </a:defRPr>
            </a:pPr>
            <a:r>
              <a:rPr lang="nb-NO" sz="1100" dirty="0">
                <a:solidFill>
                  <a:srgbClr val="000000"/>
                </a:solidFill>
              </a:rPr>
              <a:t>Ved forebyggende behandling er målet:</a:t>
            </a:r>
          </a:p>
          <a:p>
            <a:pPr marL="171450" indent="-171450" algn="l" defTabSz="813816">
              <a:lnSpc>
                <a:spcPct val="100000"/>
              </a:lnSpc>
              <a:buFont typeface="Arial" panose="020B0604020202020204" pitchFamily="34" charset="0"/>
              <a:buChar char="•"/>
              <a:defRPr sz="3382">
                <a:solidFill>
                  <a:srgbClr val="000000"/>
                </a:solidFill>
                <a:latin typeface="Calibri"/>
                <a:ea typeface="Calibri"/>
                <a:cs typeface="Calibri"/>
                <a:sym typeface="Calibri"/>
              </a:defRPr>
            </a:pPr>
            <a:r>
              <a:rPr lang="nb-NO" sz="1100" dirty="0">
                <a:solidFill>
                  <a:srgbClr val="000000"/>
                </a:solidFill>
              </a:rPr>
              <a:t>Forebygging</a:t>
            </a:r>
            <a:r>
              <a:rPr lang="nb-NO" sz="1100" baseline="0" dirty="0">
                <a:solidFill>
                  <a:srgbClr val="000000"/>
                </a:solidFill>
              </a:rPr>
              <a:t> av nye episoder </a:t>
            </a:r>
            <a:r>
              <a:rPr lang="nb-NO" sz="1100" dirty="0">
                <a:solidFill>
                  <a:srgbClr val="000000"/>
                </a:solidFill>
              </a:rPr>
              <a:t>i vedlikeholdsfasen</a:t>
            </a:r>
          </a:p>
          <a:p>
            <a:pPr marL="171450" indent="-171450" algn="l" defTabSz="813816">
              <a:lnSpc>
                <a:spcPct val="100000"/>
              </a:lnSpc>
              <a:buFont typeface="Arial" panose="020B0604020202020204" pitchFamily="34" charset="0"/>
              <a:buChar char="•"/>
              <a:defRPr sz="3382">
                <a:solidFill>
                  <a:srgbClr val="000000"/>
                </a:solidFill>
                <a:latin typeface="Calibri"/>
                <a:ea typeface="Calibri"/>
                <a:cs typeface="Calibri"/>
                <a:sym typeface="Calibri"/>
              </a:defRPr>
            </a:pPr>
            <a:r>
              <a:rPr lang="nb-NO" sz="1100" dirty="0">
                <a:solidFill>
                  <a:srgbClr val="000000"/>
                </a:solidFill>
              </a:rPr>
              <a:t>Å gi lengre stemningsnøytrale perioder og bedre funksjon og symptomer mellom episodene</a:t>
            </a:r>
          </a:p>
          <a:p>
            <a:pPr marL="171450" indent="-171450" algn="l" defTabSz="813816">
              <a:lnSpc>
                <a:spcPct val="100000"/>
              </a:lnSpc>
              <a:buFont typeface="Arial" panose="020B0604020202020204" pitchFamily="34" charset="0"/>
              <a:buChar char="•"/>
              <a:defRPr sz="3382">
                <a:solidFill>
                  <a:srgbClr val="000000"/>
                </a:solidFill>
                <a:latin typeface="Calibri"/>
                <a:ea typeface="Calibri"/>
                <a:cs typeface="Calibri"/>
                <a:sym typeface="Calibri"/>
              </a:defRPr>
            </a:pPr>
            <a:r>
              <a:rPr lang="nb-NO" sz="1100" dirty="0">
                <a:solidFill>
                  <a:srgbClr val="000000"/>
                </a:solidFill>
              </a:rPr>
              <a:t>Forebygge rusmisbruk og selvmord</a:t>
            </a:r>
          </a:p>
          <a:p>
            <a:pPr marL="0" indent="0" algn="l" defTabSz="813816">
              <a:lnSpc>
                <a:spcPct val="100000"/>
              </a:lnSpc>
              <a:buFont typeface="Arial" panose="020B0604020202020204" pitchFamily="34" charset="0"/>
              <a:buNone/>
              <a:defRPr sz="3382">
                <a:solidFill>
                  <a:srgbClr val="000000"/>
                </a:solidFill>
                <a:latin typeface="Calibri"/>
                <a:ea typeface="Calibri"/>
                <a:cs typeface="Calibri"/>
                <a:sym typeface="Calibri"/>
              </a:defRPr>
            </a:pPr>
            <a:endParaRPr lang="nb-NO" sz="1100" dirty="0">
              <a:solidFill>
                <a:srgbClr val="000000"/>
              </a:solidFill>
            </a:endParaRPr>
          </a:p>
          <a:p>
            <a:pPr marL="0" indent="0" algn="l" defTabSz="813816">
              <a:lnSpc>
                <a:spcPct val="100000"/>
              </a:lnSpc>
              <a:buFont typeface="Arial" panose="020B0604020202020204" pitchFamily="34" charset="0"/>
              <a:buNone/>
              <a:defRPr sz="3382">
                <a:solidFill>
                  <a:srgbClr val="000000"/>
                </a:solidFill>
                <a:latin typeface="Calibri"/>
                <a:ea typeface="Calibri"/>
                <a:cs typeface="Calibri"/>
                <a:sym typeface="Calibri"/>
              </a:defRPr>
            </a:pPr>
            <a:r>
              <a:rPr lang="nb-NO" sz="1100" dirty="0">
                <a:solidFill>
                  <a:srgbClr val="000000"/>
                </a:solidFill>
              </a:rPr>
              <a:t>«Episodebremsende» behandling (</a:t>
            </a:r>
            <a:r>
              <a:rPr lang="nb-NO" sz="1100" dirty="0" err="1">
                <a:solidFill>
                  <a:srgbClr val="000000"/>
                </a:solidFill>
              </a:rPr>
              <a:t>motsyklisk</a:t>
            </a:r>
            <a:r>
              <a:rPr lang="nb-NO" sz="1100" dirty="0">
                <a:solidFill>
                  <a:srgbClr val="000000"/>
                </a:solidFill>
              </a:rPr>
              <a:t> tiltak)</a:t>
            </a:r>
          </a:p>
          <a:p>
            <a:pPr marL="171450" marR="0" lvl="1" indent="-171450" algn="l" defTabSz="813816" eaLnBrk="1" fontAlgn="auto" latinLnBrk="0" hangingPunct="1">
              <a:lnSpc>
                <a:spcPct val="100000"/>
              </a:lnSpc>
              <a:buClrTx/>
              <a:buSzTx/>
              <a:buFont typeface="Arial" panose="020B0604020202020204" pitchFamily="34" charset="0"/>
              <a:buChar char="•"/>
              <a:tabLst/>
              <a:defRPr sz="3382">
                <a:solidFill>
                  <a:srgbClr val="000000"/>
                </a:solidFill>
                <a:latin typeface="Calibri"/>
                <a:ea typeface="Calibri"/>
                <a:cs typeface="Calibri"/>
                <a:sym typeface="Calibri"/>
              </a:defRPr>
            </a:pPr>
            <a:r>
              <a:rPr lang="nb-NO" sz="1100" dirty="0">
                <a:solidFill>
                  <a:srgbClr val="000000"/>
                </a:solidFill>
              </a:rPr>
              <a:t>Foregår i varselfasen</a:t>
            </a:r>
          </a:p>
          <a:p>
            <a:pPr marL="171450" marR="0" lvl="1" indent="-171450" algn="l" defTabSz="813816" eaLnBrk="1" fontAlgn="auto" latinLnBrk="0" hangingPunct="1">
              <a:lnSpc>
                <a:spcPct val="100000"/>
              </a:lnSpc>
              <a:buClrTx/>
              <a:buSzTx/>
              <a:buFont typeface="Arial" panose="020B0604020202020204" pitchFamily="34" charset="0"/>
              <a:buChar char="•"/>
              <a:tabLst/>
              <a:defRPr sz="3382">
                <a:solidFill>
                  <a:srgbClr val="000000"/>
                </a:solidFill>
                <a:latin typeface="Calibri"/>
                <a:ea typeface="Calibri"/>
                <a:cs typeface="Calibri"/>
                <a:sym typeface="Calibri"/>
              </a:defRPr>
            </a:pPr>
            <a:r>
              <a:rPr lang="nb-NO" sz="1100" dirty="0">
                <a:solidFill>
                  <a:srgbClr val="000000"/>
                </a:solidFill>
              </a:rPr>
              <a:t>Er medikamentelle tilleggstiltak for å stoppe eller bremse utviklingen av en episode</a:t>
            </a:r>
          </a:p>
          <a:p>
            <a:pPr marL="0" marR="0" lvl="1" indent="0" algn="l" defTabSz="813816" eaLnBrk="1" fontAlgn="auto" latinLnBrk="0" hangingPunct="1">
              <a:lnSpc>
                <a:spcPct val="100000"/>
              </a:lnSpc>
              <a:buClrTx/>
              <a:buSzTx/>
              <a:buFont typeface="Arial" panose="020B0604020202020204" pitchFamily="34" charset="0"/>
              <a:buNone/>
              <a:tabLst/>
              <a:defRPr sz="3382">
                <a:solidFill>
                  <a:srgbClr val="000000"/>
                </a:solidFill>
                <a:latin typeface="Calibri"/>
                <a:ea typeface="Calibri"/>
                <a:cs typeface="Calibri"/>
                <a:sym typeface="Calibri"/>
              </a:defRPr>
            </a:pPr>
            <a:endParaRPr lang="nb-NO" sz="1100" dirty="0">
              <a:solidFill>
                <a:srgbClr val="000000"/>
              </a:solidFill>
              <a:effectLst/>
              <a:latin typeface="Calibri" panose="020F0502020204030204" pitchFamily="34" charset="0"/>
              <a:ea typeface="+mn-ea"/>
              <a:cs typeface="Calibri" panose="020F0502020204030204" pitchFamily="34" charset="0"/>
              <a:sym typeface="Helvetica Neue"/>
            </a:endParaRPr>
          </a:p>
          <a:p>
            <a:pPr lvl="1" indent="406908" algn="l" defTabSz="813816">
              <a:lnSpc>
                <a:spcPct val="120000"/>
              </a:lnSpc>
              <a:spcBef>
                <a:spcPts val="400"/>
              </a:spcBef>
              <a:defRPr sz="3382">
                <a:solidFill>
                  <a:srgbClr val="000000"/>
                </a:solidFill>
                <a:latin typeface="Calibri"/>
                <a:ea typeface="Calibri"/>
                <a:cs typeface="Calibri"/>
                <a:sym typeface="Calibri"/>
              </a:defRPr>
            </a:pPr>
            <a:endParaRPr lang="nb-NO" sz="1100" dirty="0">
              <a:solidFill>
                <a:srgbClr val="000000"/>
              </a:solidFill>
            </a:endParaRPr>
          </a:p>
          <a:p>
            <a:endParaRPr lang="nb-NO" sz="1100" dirty="0">
              <a:solidFill>
                <a:srgbClr val="000000"/>
              </a:solidFill>
            </a:endParaRPr>
          </a:p>
        </p:txBody>
      </p:sp>
    </p:spTree>
    <p:extLst>
      <p:ext uri="{BB962C8B-B14F-4D97-AF65-F5344CB8AC3E}">
        <p14:creationId xmlns:p14="http://schemas.microsoft.com/office/powerpoint/2010/main" val="439642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marL="0" marR="0" lvl="0" indent="0" defTabSz="228600" eaLnBrk="1" fontAlgn="auto" latinLnBrk="0" hangingPunct="1">
              <a:lnSpc>
                <a:spcPct val="100000"/>
              </a:lnSpc>
              <a:spcBef>
                <a:spcPts val="0"/>
              </a:spcBef>
              <a:spcAft>
                <a:spcPts val="0"/>
              </a:spcAft>
              <a:buClrTx/>
              <a:buSzTx/>
              <a:buFontTx/>
              <a:buNone/>
              <a:tabLst/>
              <a:defRPr/>
            </a:pPr>
            <a:r>
              <a:rPr lang="nb-NO" i="1" dirty="0">
                <a:solidFill>
                  <a:srgbClr val="000000"/>
                </a:solidFill>
                <a:latin typeface="Calibri" panose="020F0502020204030204" pitchFamily="34" charset="0"/>
                <a:cs typeface="Calibri" panose="020F0502020204030204" pitchFamily="34" charset="0"/>
              </a:rPr>
              <a:t>Akutt behandling.</a:t>
            </a:r>
          </a:p>
          <a:p>
            <a:pPr>
              <a:lnSpc>
                <a:spcPct val="100000"/>
              </a:lnSpc>
            </a:pPr>
            <a:endParaRPr lang="nb-NO" b="1" dirty="0">
              <a:solidFill>
                <a:srgbClr val="000000"/>
              </a:solidFill>
              <a:latin typeface="Calibri" panose="020F0502020204030204" pitchFamily="34" charset="0"/>
              <a:cs typeface="Calibri" panose="020F0502020204030204" pitchFamily="34" charset="0"/>
            </a:endParaRPr>
          </a:p>
          <a:p>
            <a:pPr>
              <a:lnSpc>
                <a:spcPct val="100000"/>
              </a:lnSpc>
            </a:pPr>
            <a:r>
              <a:rPr lang="nb-NO" b="1" dirty="0">
                <a:solidFill>
                  <a:srgbClr val="000000"/>
                </a:solidFill>
                <a:latin typeface="Calibri" panose="020F0502020204030204" pitchFamily="34" charset="0"/>
                <a:cs typeface="Calibri" panose="020F0502020204030204" pitchFamily="34" charset="0"/>
              </a:rPr>
              <a:t>Tekst:</a:t>
            </a:r>
          </a:p>
          <a:p>
            <a:pPr>
              <a:lnSpc>
                <a:spcPct val="100000"/>
              </a:lnSpc>
            </a:pPr>
            <a:r>
              <a:rPr lang="nb-NO" dirty="0">
                <a:solidFill>
                  <a:srgbClr val="000000"/>
                </a:solidFill>
                <a:latin typeface="Calibri" panose="020F0502020204030204" pitchFamily="34" charset="0"/>
                <a:cs typeface="Calibri" panose="020F0502020204030204" pitchFamily="34" charset="0"/>
              </a:rPr>
              <a:t>Ved</a:t>
            </a:r>
            <a:r>
              <a:rPr lang="nb-NO" baseline="0" dirty="0">
                <a:solidFill>
                  <a:srgbClr val="000000"/>
                </a:solidFill>
                <a:latin typeface="Calibri" panose="020F0502020204030204" pitchFamily="34" charset="0"/>
                <a:cs typeface="Calibri" panose="020F0502020204030204" pitchFamily="34" charset="0"/>
              </a:rPr>
              <a:t> utvikling av en ny episode vil medikamentell behandling være mer effektiv jo tidligere i episoden den startes. Da kan man hindre utvikling av de alvorligste symptomene, komplikasjoner av disse, og behandlingen blir mindre kompleks.</a:t>
            </a:r>
            <a:endParaRPr lang="nb-NO"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5673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nSpc>
                <a:spcPct val="100000"/>
              </a:lnSpc>
            </a:pPr>
            <a:r>
              <a:rPr lang="nb-NO" b="0" i="1" u="none" dirty="0">
                <a:solidFill>
                  <a:srgbClr val="000000"/>
                </a:solidFill>
                <a:latin typeface="Calibri" panose="020F0502020204030204" pitchFamily="34" charset="0"/>
                <a:cs typeface="Calibri" panose="020F0502020204030204" pitchFamily="34" charset="0"/>
              </a:rPr>
              <a:t>Forebyggende behandling.</a:t>
            </a:r>
          </a:p>
          <a:p>
            <a:pPr>
              <a:lnSpc>
                <a:spcPct val="100000"/>
              </a:lnSpc>
            </a:pPr>
            <a:endParaRPr lang="nb-NO" b="1" u="none" dirty="0">
              <a:solidFill>
                <a:srgbClr val="000000"/>
              </a:solidFill>
              <a:latin typeface="Calibri" panose="020F0502020204030204" pitchFamily="34" charset="0"/>
              <a:cs typeface="Calibri" panose="020F0502020204030204" pitchFamily="34" charset="0"/>
            </a:endParaRPr>
          </a:p>
          <a:p>
            <a:pPr>
              <a:lnSpc>
                <a:spcPct val="100000"/>
              </a:lnSpc>
            </a:pPr>
            <a:r>
              <a:rPr lang="nb-NO" b="1" u="none" dirty="0">
                <a:solidFill>
                  <a:srgbClr val="000000"/>
                </a:solidFill>
                <a:latin typeface="Calibri" panose="020F0502020204030204" pitchFamily="34" charset="0"/>
                <a:cs typeface="Calibri" panose="020F0502020204030204" pitchFamily="34" charset="0"/>
              </a:rPr>
              <a:t>Tekst:</a:t>
            </a:r>
            <a:r>
              <a:rPr lang="nb-NO" b="1" u="none" baseline="0" dirty="0">
                <a:solidFill>
                  <a:srgbClr val="000000"/>
                </a:solidFill>
                <a:latin typeface="Calibri" panose="020F0502020204030204" pitchFamily="34" charset="0"/>
                <a:cs typeface="Calibri" panose="020F0502020204030204" pitchFamily="34" charset="0"/>
              </a:rPr>
              <a:t> </a:t>
            </a:r>
          </a:p>
          <a:p>
            <a:pPr>
              <a:lnSpc>
                <a:spcPct val="100000"/>
              </a:lnSpc>
            </a:pPr>
            <a:r>
              <a:rPr lang="nb-NO" b="0" u="none" dirty="0">
                <a:solidFill>
                  <a:srgbClr val="000000"/>
                </a:solidFill>
                <a:latin typeface="Calibri" panose="020F0502020204030204" pitchFamily="34" charset="0"/>
                <a:cs typeface="Calibri" panose="020F0502020204030204" pitchFamily="34" charset="0"/>
              </a:rPr>
              <a:t>Da ulike medikamenter har ulike egenskaper</a:t>
            </a:r>
            <a:r>
              <a:rPr lang="nb-NO" b="0" u="none" baseline="0" dirty="0">
                <a:solidFill>
                  <a:srgbClr val="000000"/>
                </a:solidFill>
                <a:latin typeface="Calibri" panose="020F0502020204030204" pitchFamily="34" charset="0"/>
                <a:cs typeface="Calibri" panose="020F0502020204030204" pitchFamily="34" charset="0"/>
              </a:rPr>
              <a:t> og ulike episodetyper de har best dokumentert effekt mot, vil valg av forebyggende behandling avhenge av hvilke typer stemningsepisoder som har vært vanligst/hyppigst i sykehistorien. </a:t>
            </a:r>
          </a:p>
          <a:p>
            <a:pPr>
              <a:lnSpc>
                <a:spcPct val="100000"/>
              </a:lnSpc>
            </a:pPr>
            <a:r>
              <a:rPr lang="nb-NO" b="0" u="none" baseline="0" dirty="0">
                <a:solidFill>
                  <a:srgbClr val="000000"/>
                </a:solidFill>
                <a:latin typeface="Calibri" panose="020F0502020204030204" pitchFamily="34" charset="0"/>
                <a:cs typeface="Calibri" panose="020F0502020204030204" pitchFamily="34" charset="0"/>
              </a:rPr>
              <a:t>Valg av forebyggende behandling kan derfor også endre seg over tid etter hvilke stemningsepisoder som viser seg og være mest plagsomme.</a:t>
            </a:r>
          </a:p>
          <a:p>
            <a:pPr>
              <a:lnSpc>
                <a:spcPct val="100000"/>
              </a:lnSpc>
            </a:pPr>
            <a:endParaRPr lang="nb-NO" b="0" u="none" baseline="0" dirty="0">
              <a:solidFill>
                <a:srgbClr val="000000"/>
              </a:solidFill>
              <a:latin typeface="Calibri" panose="020F0502020204030204" pitchFamily="34" charset="0"/>
              <a:cs typeface="Calibri" panose="020F0502020204030204" pitchFamily="34" charset="0"/>
            </a:endParaRPr>
          </a:p>
          <a:p>
            <a:pPr>
              <a:lnSpc>
                <a:spcPct val="100000"/>
              </a:lnSpc>
            </a:pPr>
            <a:r>
              <a:rPr lang="nb-NO" b="0" u="none" baseline="0" dirty="0">
                <a:solidFill>
                  <a:srgbClr val="000000"/>
                </a:solidFill>
                <a:latin typeface="Calibri" panose="020F0502020204030204" pitchFamily="34" charset="0"/>
                <a:cs typeface="Calibri" panose="020F0502020204030204" pitchFamily="34" charset="0"/>
              </a:rPr>
              <a:t>Grafen illustrerer fire maniske psykoser, nesten ingen depresjon. </a:t>
            </a:r>
            <a:r>
              <a:rPr lang="nb-NO" dirty="0">
                <a:solidFill>
                  <a:srgbClr val="000000"/>
                </a:solidFill>
                <a:latin typeface="Calibri" panose="020F0502020204030204" pitchFamily="34" charset="0"/>
                <a:cs typeface="Calibri" panose="020F0502020204030204" pitchFamily="34" charset="0"/>
              </a:rPr>
              <a:t>F.eks. vil en pasient med en slik sykehistorie ha mest nytte av maniforebyggende behandling.</a:t>
            </a:r>
          </a:p>
        </p:txBody>
      </p:sp>
    </p:spTree>
    <p:extLst>
      <p:ext uri="{BB962C8B-B14F-4D97-AF65-F5344CB8AC3E}">
        <p14:creationId xmlns:p14="http://schemas.microsoft.com/office/powerpoint/2010/main" val="3475536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nSpc>
                <a:spcPct val="100000"/>
              </a:lnSpc>
            </a:pPr>
            <a:r>
              <a:rPr lang="nb-NO" b="0" i="1" u="none" dirty="0">
                <a:solidFill>
                  <a:srgbClr val="000000"/>
                </a:solidFill>
                <a:latin typeface="Calibri" panose="020F0502020204030204" pitchFamily="34" charset="0"/>
                <a:cs typeface="Calibri" panose="020F0502020204030204" pitchFamily="34" charset="0"/>
              </a:rPr>
              <a:t>Forebyggende behandling fortsetter. </a:t>
            </a:r>
          </a:p>
          <a:p>
            <a:pPr>
              <a:lnSpc>
                <a:spcPct val="100000"/>
              </a:lnSpc>
            </a:pPr>
            <a:endParaRPr lang="nb-NO" b="1" u="none" dirty="0">
              <a:solidFill>
                <a:srgbClr val="000000"/>
              </a:solidFill>
              <a:latin typeface="Calibri" panose="020F0502020204030204" pitchFamily="34" charset="0"/>
              <a:cs typeface="Calibri" panose="020F0502020204030204" pitchFamily="34" charset="0"/>
            </a:endParaRPr>
          </a:p>
          <a:p>
            <a:pPr>
              <a:lnSpc>
                <a:spcPct val="100000"/>
              </a:lnSpc>
            </a:pPr>
            <a:r>
              <a:rPr lang="nb-NO" b="1" u="none" dirty="0">
                <a:solidFill>
                  <a:srgbClr val="000000"/>
                </a:solidFill>
                <a:latin typeface="Calibri" panose="020F0502020204030204" pitchFamily="34" charset="0"/>
                <a:cs typeface="Calibri" panose="020F0502020204030204" pitchFamily="34" charset="0"/>
              </a:rPr>
              <a:t>Tekst:</a:t>
            </a:r>
            <a:r>
              <a:rPr lang="nb-NO" b="1" u="none" baseline="0" dirty="0">
                <a:solidFill>
                  <a:srgbClr val="000000"/>
                </a:solidFill>
                <a:latin typeface="Calibri" panose="020F0502020204030204" pitchFamily="34" charset="0"/>
                <a:cs typeface="Calibri" panose="020F0502020204030204" pitchFamily="34" charset="0"/>
              </a:rPr>
              <a:t> </a:t>
            </a:r>
            <a:endParaRPr lang="nb-NO" b="0" u="none" baseline="0" dirty="0">
              <a:solidFill>
                <a:srgbClr val="000000"/>
              </a:solidFill>
              <a:latin typeface="Calibri" panose="020F0502020204030204" pitchFamily="34" charset="0"/>
              <a:cs typeface="Calibri" panose="020F0502020204030204" pitchFamily="34" charset="0"/>
            </a:endParaRPr>
          </a:p>
          <a:p>
            <a:pPr marL="0" marR="0" lvl="0" indent="0" algn="l" defTabSz="457200" eaLnBrk="1" fontAlgn="auto" latinLnBrk="0" hangingPunct="1">
              <a:lnSpc>
                <a:spcPct val="100000"/>
              </a:lnSpc>
              <a:buClrTx/>
              <a:buSzTx/>
              <a:buFontTx/>
              <a:buNone/>
              <a:tabLst/>
              <a:defRPr/>
            </a:pPr>
            <a:r>
              <a:rPr lang="nb-NO" b="0" u="none" baseline="0" dirty="0">
                <a:solidFill>
                  <a:srgbClr val="000000"/>
                </a:solidFill>
                <a:latin typeface="Calibri" panose="020F0502020204030204" pitchFamily="34" charset="0"/>
                <a:cs typeface="Calibri" panose="020F0502020204030204" pitchFamily="34" charset="0"/>
              </a:rPr>
              <a:t>Grafen illustrerer t</a:t>
            </a:r>
            <a:r>
              <a:rPr lang="nb-NO" dirty="0">
                <a:solidFill>
                  <a:srgbClr val="000000"/>
                </a:solidFill>
                <a:latin typeface="Calibri" panose="020F0502020204030204" pitchFamily="34" charset="0"/>
                <a:cs typeface="Calibri" panose="020F0502020204030204" pitchFamily="34" charset="0"/>
              </a:rPr>
              <a:t>re depressive episoder, kun kortvarig/mild oppstemthet. En pasient med en slik sykehistorie vil ha mest nytte av depresjonsforebyggende behandling.</a:t>
            </a:r>
          </a:p>
          <a:p>
            <a:pPr marL="0" marR="0" lvl="0" indent="0" algn="l" defTabSz="457200" eaLnBrk="1" fontAlgn="auto" latinLnBrk="0" hangingPunct="1">
              <a:lnSpc>
                <a:spcPct val="117999"/>
              </a:lnSpc>
              <a:spcBef>
                <a:spcPts val="0"/>
              </a:spcBef>
              <a:spcAft>
                <a:spcPts val="0"/>
              </a:spcAft>
              <a:buClrTx/>
              <a:buSzTx/>
              <a:buFontTx/>
              <a:buNone/>
              <a:tabLst/>
              <a:defRPr/>
            </a:pPr>
            <a:endParaRPr lang="nb-NO" dirty="0">
              <a:solidFill>
                <a:srgbClr val="000000"/>
              </a:solidFill>
              <a:latin typeface="Calibri" panose="020F0502020204030204" pitchFamily="34" charset="0"/>
              <a:cs typeface="Calibri" panose="020F0502020204030204" pitchFamily="34" charset="0"/>
            </a:endParaRPr>
          </a:p>
          <a:p>
            <a:endParaRPr lang="nb-NO"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9293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pPr>
              <a:lnSpc>
                <a:spcPct val="100000"/>
              </a:lnSpc>
            </a:pPr>
            <a:r>
              <a:rPr lang="nb-NO" sz="1100" b="0" i="1" dirty="0" err="1">
                <a:solidFill>
                  <a:srgbClr val="000000"/>
                </a:solidFill>
                <a:latin typeface="Calibri" panose="020F0502020204030204" pitchFamily="34" charset="0"/>
                <a:cs typeface="Calibri" panose="020F0502020204030204" pitchFamily="34" charset="0"/>
              </a:rPr>
              <a:t>Motsyklisk</a:t>
            </a:r>
            <a:r>
              <a:rPr lang="nb-NO" sz="1100" b="0" i="1" dirty="0">
                <a:solidFill>
                  <a:srgbClr val="000000"/>
                </a:solidFill>
                <a:latin typeface="Calibri" panose="020F0502020204030204" pitchFamily="34" charset="0"/>
                <a:cs typeface="Calibri" panose="020F0502020204030204" pitchFamily="34" charset="0"/>
              </a:rPr>
              <a:t> tiltak (episodebremsende behandling)</a:t>
            </a:r>
          </a:p>
          <a:p>
            <a:pPr>
              <a:lnSpc>
                <a:spcPct val="100000"/>
              </a:lnSpc>
            </a:pPr>
            <a:endParaRPr lang="nb-NO" sz="1100" b="1" dirty="0">
              <a:solidFill>
                <a:srgbClr val="000000"/>
              </a:solidFill>
              <a:latin typeface="Calibri" panose="020F0502020204030204" pitchFamily="34" charset="0"/>
              <a:cs typeface="Calibri" panose="020F0502020204030204" pitchFamily="34" charset="0"/>
            </a:endParaRPr>
          </a:p>
          <a:p>
            <a:pPr>
              <a:lnSpc>
                <a:spcPct val="100000"/>
              </a:lnSpc>
            </a:pPr>
            <a:r>
              <a:rPr lang="nb-NO" sz="1100" b="1" dirty="0">
                <a:solidFill>
                  <a:srgbClr val="000000"/>
                </a:solidFill>
                <a:latin typeface="Calibri" panose="020F0502020204030204" pitchFamily="34" charset="0"/>
                <a:cs typeface="Calibri" panose="020F0502020204030204" pitchFamily="34" charset="0"/>
              </a:rPr>
              <a:t>Tekst: </a:t>
            </a:r>
          </a:p>
          <a:p>
            <a:pPr marL="0" indent="0">
              <a:lnSpc>
                <a:spcPct val="100000"/>
              </a:lnSpc>
              <a:buFont typeface="Calibri" panose="020F0502020204030204" pitchFamily="34" charset="0"/>
              <a:buNone/>
            </a:pPr>
            <a:r>
              <a:rPr lang="nb-NO" sz="1100" dirty="0">
                <a:solidFill>
                  <a:srgbClr val="000000"/>
                </a:solidFill>
                <a:latin typeface="Calibri" panose="020F0502020204030204" pitchFamily="34" charset="0"/>
                <a:cs typeface="Calibri" panose="020F0502020204030204" pitchFamily="34" charset="0"/>
              </a:rPr>
              <a:t>Det er anbefalt og ha en plan for</a:t>
            </a:r>
            <a:r>
              <a:rPr lang="nb-NO" sz="1100" baseline="0" dirty="0">
                <a:solidFill>
                  <a:srgbClr val="000000"/>
                </a:solidFill>
                <a:latin typeface="Calibri" panose="020F0502020204030204" pitchFamily="34" charset="0"/>
                <a:cs typeface="Calibri" panose="020F0502020204030204" pitchFamily="34" charset="0"/>
              </a:rPr>
              <a:t> </a:t>
            </a:r>
            <a:r>
              <a:rPr lang="nb-NO" sz="1100" baseline="0" dirty="0" err="1">
                <a:solidFill>
                  <a:srgbClr val="000000"/>
                </a:solidFill>
                <a:latin typeface="Calibri" panose="020F0502020204030204" pitchFamily="34" charset="0"/>
                <a:cs typeface="Calibri" panose="020F0502020204030204" pitchFamily="34" charset="0"/>
              </a:rPr>
              <a:t>motsykliske</a:t>
            </a:r>
            <a:r>
              <a:rPr lang="nb-NO" sz="1100" baseline="0" dirty="0">
                <a:solidFill>
                  <a:srgbClr val="000000"/>
                </a:solidFill>
                <a:latin typeface="Calibri" panose="020F0502020204030204" pitchFamily="34" charset="0"/>
                <a:cs typeface="Calibri" panose="020F0502020204030204" pitchFamily="34" charset="0"/>
              </a:rPr>
              <a:t> tiltak som kan benyttes i varselfasen, når man oppdager at tidlige tegn på en episode kan være i anmarsj.</a:t>
            </a:r>
          </a:p>
          <a:p>
            <a:pPr marL="171450" indent="-171450">
              <a:lnSpc>
                <a:spcPct val="100000"/>
              </a:lnSpc>
              <a:buFont typeface="Calibri" panose="020F0502020204030204" pitchFamily="34" charset="0"/>
              <a:buChar char="‒"/>
            </a:pPr>
            <a:r>
              <a:rPr lang="nb-NO" sz="1100" baseline="0" dirty="0">
                <a:solidFill>
                  <a:srgbClr val="000000"/>
                </a:solidFill>
                <a:latin typeface="Calibri" panose="020F0502020204030204" pitchFamily="34" charset="0"/>
                <a:cs typeface="Calibri" panose="020F0502020204030204" pitchFamily="34" charset="0"/>
              </a:rPr>
              <a:t>Medikamenter kan være en nødvendig del av denne planen, og dette bør i så tilfelle være planlagt med behandlende lege på forhånd. </a:t>
            </a:r>
          </a:p>
          <a:p>
            <a:pPr marL="171450" indent="-171450">
              <a:lnSpc>
                <a:spcPct val="100000"/>
              </a:lnSpc>
              <a:buFont typeface="Calibri" panose="020F0502020204030204" pitchFamily="34" charset="0"/>
              <a:buChar char="‒"/>
            </a:pPr>
            <a:r>
              <a:rPr lang="nb-NO" sz="1100" dirty="0">
                <a:solidFill>
                  <a:srgbClr val="000000"/>
                </a:solidFill>
                <a:latin typeface="Calibri" panose="020F0502020204030204" pitchFamily="34" charset="0"/>
                <a:cs typeface="Calibri" panose="020F0502020204030204" pitchFamily="34" charset="0"/>
              </a:rPr>
              <a:t>Legg en plan sammen med din behandlende lege for medikamentelle tiltak som kan settes inn i varselfasen. </a:t>
            </a:r>
          </a:p>
          <a:p>
            <a:pPr marL="0" indent="0">
              <a:lnSpc>
                <a:spcPct val="100000"/>
              </a:lnSpc>
              <a:buFont typeface="Calibri" panose="020F0502020204030204" pitchFamily="34" charset="0"/>
              <a:buNone/>
            </a:pPr>
            <a:endParaRPr lang="nb-NO" sz="1100" dirty="0">
              <a:solidFill>
                <a:srgbClr val="000000"/>
              </a:solidFill>
              <a:latin typeface="Calibri" panose="020F0502020204030204" pitchFamily="34" charset="0"/>
              <a:cs typeface="Calibri" panose="020F0502020204030204" pitchFamily="34" charset="0"/>
            </a:endParaRPr>
          </a:p>
          <a:p>
            <a:pPr marL="0" indent="0">
              <a:lnSpc>
                <a:spcPct val="100000"/>
              </a:lnSpc>
              <a:buFont typeface="Calibri" panose="020F0502020204030204" pitchFamily="34" charset="0"/>
              <a:buNone/>
            </a:pPr>
            <a:r>
              <a:rPr lang="nb-NO" sz="1100" dirty="0">
                <a:solidFill>
                  <a:srgbClr val="000000"/>
                </a:solidFill>
                <a:latin typeface="Calibri" panose="020F0502020204030204" pitchFamily="34" charset="0"/>
                <a:cs typeface="Calibri" panose="020F0502020204030204" pitchFamily="34" charset="0"/>
              </a:rPr>
              <a:t>Det kan være:</a:t>
            </a:r>
            <a:r>
              <a:rPr lang="nb-NO" sz="1100" baseline="0" dirty="0">
                <a:solidFill>
                  <a:srgbClr val="000000"/>
                </a:solidFill>
                <a:latin typeface="Calibri" panose="020F0502020204030204" pitchFamily="34" charset="0"/>
                <a:cs typeface="Calibri" panose="020F0502020204030204" pitchFamily="34" charset="0"/>
              </a:rPr>
              <a:t> </a:t>
            </a:r>
          </a:p>
          <a:p>
            <a:pPr marL="171450" indent="-171450">
              <a:lnSpc>
                <a:spcPct val="100000"/>
              </a:lnSpc>
              <a:buFont typeface="Arial" panose="020B0604020202020204" pitchFamily="34" charset="0"/>
              <a:buChar char="•"/>
            </a:pPr>
            <a:r>
              <a:rPr lang="nb-NO" sz="1100" dirty="0">
                <a:solidFill>
                  <a:srgbClr val="000000"/>
                </a:solidFill>
                <a:latin typeface="Calibri" panose="020F0502020204030204" pitchFamily="34" charset="0"/>
                <a:cs typeface="Calibri" panose="020F0502020204030204" pitchFamily="34" charset="0"/>
              </a:rPr>
              <a:t>Endring av dose på </a:t>
            </a:r>
            <a:r>
              <a:rPr lang="nb-NO" sz="1100" dirty="0" err="1">
                <a:solidFill>
                  <a:srgbClr val="000000"/>
                </a:solidFill>
                <a:latin typeface="Calibri" panose="020F0502020204030204" pitchFamily="34" charset="0"/>
                <a:cs typeface="Calibri" panose="020F0502020204030204" pitchFamily="34" charset="0"/>
              </a:rPr>
              <a:t>vedlikeholdsmedisinering</a:t>
            </a:r>
            <a:r>
              <a:rPr lang="nb-NO" sz="1100" baseline="0" dirty="0">
                <a:solidFill>
                  <a:srgbClr val="000000"/>
                </a:solidFill>
                <a:latin typeface="Calibri" panose="020F0502020204030204" pitchFamily="34" charset="0"/>
                <a:cs typeface="Calibri" panose="020F0502020204030204" pitchFamily="34" charset="0"/>
              </a:rPr>
              <a:t> </a:t>
            </a:r>
          </a:p>
          <a:p>
            <a:pPr marL="171450" indent="-171450">
              <a:lnSpc>
                <a:spcPct val="100000"/>
              </a:lnSpc>
              <a:buFont typeface="Arial" panose="020B0604020202020204" pitchFamily="34" charset="0"/>
              <a:buChar char="•"/>
            </a:pPr>
            <a:r>
              <a:rPr lang="nb-NO" sz="1100" dirty="0">
                <a:solidFill>
                  <a:srgbClr val="000000"/>
                </a:solidFill>
                <a:latin typeface="Calibri" panose="020F0502020204030204" pitchFamily="34" charset="0"/>
                <a:cs typeface="Calibri" panose="020F0502020204030204" pitchFamily="34" charset="0"/>
              </a:rPr>
              <a:t>Legge til ny type medisin</a:t>
            </a:r>
            <a:r>
              <a:rPr lang="nb-NO" sz="1100" baseline="0" dirty="0">
                <a:solidFill>
                  <a:srgbClr val="000000"/>
                </a:solidFill>
                <a:latin typeface="Calibri" panose="020F0502020204030204" pitchFamily="34" charset="0"/>
                <a:cs typeface="Calibri" panose="020F0502020204030204" pitchFamily="34" charset="0"/>
              </a:rPr>
              <a:t> </a:t>
            </a:r>
          </a:p>
          <a:p>
            <a:pPr marL="171450" indent="-171450">
              <a:lnSpc>
                <a:spcPct val="100000"/>
              </a:lnSpc>
              <a:buFont typeface="Arial" panose="020B0604020202020204" pitchFamily="34" charset="0"/>
              <a:buChar char="•"/>
            </a:pPr>
            <a:r>
              <a:rPr lang="nb-NO" sz="1100" baseline="0" dirty="0">
                <a:solidFill>
                  <a:srgbClr val="000000"/>
                </a:solidFill>
                <a:latin typeface="Calibri" panose="020F0502020204030204" pitchFamily="34" charset="0"/>
                <a:cs typeface="Calibri" panose="020F0502020204030204" pitchFamily="34" charset="0"/>
              </a:rPr>
              <a:t>S</a:t>
            </a:r>
            <a:r>
              <a:rPr lang="nb-NO" sz="1100" dirty="0">
                <a:solidFill>
                  <a:srgbClr val="000000"/>
                </a:solidFill>
                <a:latin typeface="Calibri" panose="020F0502020204030204" pitchFamily="34" charset="0"/>
                <a:cs typeface="Calibri" panose="020F0502020204030204" pitchFamily="34" charset="0"/>
              </a:rPr>
              <a:t>ovemedisin eller beroligende</a:t>
            </a:r>
          </a:p>
          <a:p>
            <a:pPr lvl="1" defTabSz="914400">
              <a:lnSpc>
                <a:spcPct val="120000"/>
              </a:lnSpc>
              <a:spcBef>
                <a:spcPts val="500"/>
              </a:spcBef>
              <a:defRPr sz="3400" b="0">
                <a:latin typeface="Calibri"/>
                <a:ea typeface="Calibri"/>
                <a:cs typeface="Calibri"/>
                <a:sym typeface="Calibri"/>
              </a:defRPr>
            </a:pPr>
            <a:endParaRPr lang="nb-NO" sz="1100" dirty="0">
              <a:solidFill>
                <a:srgbClr val="000000"/>
              </a:solidFill>
              <a:latin typeface="Calibri" panose="020F0502020204030204" pitchFamily="34" charset="0"/>
              <a:cs typeface="Calibri" panose="020F0502020204030204" pitchFamily="34" charset="0"/>
            </a:endParaRPr>
          </a:p>
          <a:p>
            <a:endParaRPr lang="nb-NO" sz="11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0818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95828A35-7E24-4350-849F-5FA916A7A985}" type="datetimeFigureOut">
              <a:rPr lang="nb-NO" smtClean="0"/>
              <a:t>03.01.2025</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4086700889"/>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588" indent="-230188">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03.01.2025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756042786"/>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95828A35-7E24-4350-849F-5FA916A7A985}" type="datetimeFigureOut">
              <a:rPr lang="nb-NO" smtClean="0"/>
              <a:t>03.01.2025</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962410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03.01.2025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1680006795"/>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95828A35-7E24-4350-849F-5FA916A7A985}" type="datetimeFigureOut">
              <a:rPr lang="nb-NO" smtClean="0"/>
              <a:t>03.01.2025</a:t>
            </a:fld>
            <a:endParaRPr lang="nb-NO"/>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265B449E-B2BF-4413-8619-DBC99474E968}" type="slidenum">
              <a:rPr lang="nb-NO" smtClean="0"/>
              <a:t>‹#›</a:t>
            </a:fld>
            <a:endParaRPr lang="nb-NO"/>
          </a:p>
        </p:txBody>
      </p:sp>
    </p:spTree>
    <p:extLst>
      <p:ext uri="{BB962C8B-B14F-4D97-AF65-F5344CB8AC3E}">
        <p14:creationId xmlns:p14="http://schemas.microsoft.com/office/powerpoint/2010/main" val="13119320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00" rtl="0" eaLnBrk="1" latinLnBrk="0" hangingPunct="1">
        <a:lnSpc>
          <a:spcPct val="90000"/>
        </a:lnSpc>
        <a:spcBef>
          <a:spcPct val="0"/>
        </a:spcBef>
        <a:buNone/>
        <a:defRPr sz="4400" b="0" i="0" kern="1200">
          <a:solidFill>
            <a:srgbClr val="003087"/>
          </a:solidFill>
          <a:latin typeface="+mj-lt"/>
          <a:ea typeface="+mj-ea"/>
          <a:cs typeface="Calibri Light" panose="020F0302020204030204" pitchFamily="34" charset="0"/>
        </a:defRPr>
      </a:lvl1pPr>
    </p:titleStyle>
    <p:bodyStyle>
      <a:lvl1pPr marL="230188" indent="-230188"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mn-lt"/>
          <a:ea typeface="+mn-ea"/>
          <a:cs typeface="Calibri Light" panose="020F0302020204030204" pitchFamily="34" charset="0"/>
        </a:defRPr>
      </a:lvl1pPr>
      <a:lvl2pPr marL="682625" indent="-230188"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mn-lt"/>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mn-lt"/>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mn-lt"/>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mn-lt"/>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p15:clr>
            <a:srgbClr val="F26B43"/>
          </p15:clr>
        </p15:guide>
        <p15:guide id="6" pos="7242">
          <p15:clr>
            <a:srgbClr val="F26B43"/>
          </p15:clr>
        </p15:guide>
        <p15:guide id="7" orient="horz" pos="346">
          <p15:clr>
            <a:srgbClr val="F26B43"/>
          </p15:clr>
        </p15:guide>
        <p15:guide id="8" orient="horz" pos="3974">
          <p15:clr>
            <a:srgbClr val="F26B43"/>
          </p15:clr>
        </p15:guide>
        <p15:guide id="9"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F7D42C0-C406-8562-B495-38879AAC4ABD}"/>
              </a:ext>
            </a:extLst>
          </p:cNvPr>
          <p:cNvPicPr>
            <a:picLocks noChangeAspect="1"/>
          </p:cNvPicPr>
          <p:nvPr/>
        </p:nvPicPr>
        <p:blipFill>
          <a:blip r:embed="rId3">
            <a:extLst>
              <a:ext uri="{28A0092B-C50C-407E-A947-70E740481C1C}">
                <a14:useLocalDpi xmlns:a14="http://schemas.microsoft.com/office/drawing/2010/main" val="0"/>
              </a:ext>
            </a:extLst>
          </a:blip>
          <a:srcRect l="6872" t="513" r="-6872" b="513"/>
          <a:stretch/>
        </p:blipFill>
        <p:spPr>
          <a:xfrm>
            <a:off x="91843" y="86293"/>
            <a:ext cx="12008314" cy="6685415"/>
          </a:xfrm>
          <a:prstGeom prst="roundRect">
            <a:avLst>
              <a:gd name="adj" fmla="val 2914"/>
            </a:avLst>
          </a:prstGeom>
        </p:spPr>
      </p:pic>
      <p:sp>
        <p:nvSpPr>
          <p:cNvPr id="154" name="08 MEDIKAMENTER"/>
          <p:cNvSpPr txBox="1">
            <a:spLocks noGrp="1"/>
          </p:cNvSpPr>
          <p:nvPr>
            <p:ph type="ctrTitle"/>
          </p:nvPr>
        </p:nvSpPr>
        <p:spPr>
          <a:xfrm>
            <a:off x="2884123" y="2360832"/>
            <a:ext cx="10787757" cy="784830"/>
          </a:xfrm>
          <a:prstGeom prst="rect">
            <a:avLst/>
          </a:prstGeom>
        </p:spPr>
        <p:txBody>
          <a:bodyPr vert="horz" lIns="22857" tIns="22857" rIns="22857" bIns="22857" rtlCol="0" anchor="t">
            <a:noAutofit/>
          </a:bodyPr>
          <a:lstStyle>
            <a:lvl1pPr defTabSz="914400">
              <a:lnSpc>
                <a:spcPct val="90000"/>
              </a:lnSpc>
              <a:defRPr sz="5400" spc="0">
                <a:latin typeface="Calibri"/>
                <a:ea typeface="Calibri"/>
                <a:cs typeface="Calibri"/>
                <a:sym typeface="Calibri"/>
              </a:defRPr>
            </a:lvl1pPr>
          </a:lstStyle>
          <a:p>
            <a:r>
              <a:rPr sz="5000" dirty="0">
                <a:latin typeface="Calibri Light" panose="020F0302020204030204" pitchFamily="34" charset="0"/>
                <a:cs typeface="Calibri Light" panose="020F0302020204030204" pitchFamily="34" charset="0"/>
              </a:rPr>
              <a:t>M</a:t>
            </a:r>
            <a:r>
              <a:rPr lang="nb-NO" sz="5000" dirty="0" err="1">
                <a:latin typeface="Calibri Light" panose="020F0302020204030204" pitchFamily="34" charset="0"/>
                <a:cs typeface="Calibri Light" panose="020F0302020204030204" pitchFamily="34" charset="0"/>
              </a:rPr>
              <a:t>edikamenter</a:t>
            </a:r>
            <a:endParaRPr sz="5000" dirty="0">
              <a:latin typeface="Calibri Light" panose="020F0302020204030204" pitchFamily="34" charset="0"/>
              <a:cs typeface="Calibri Light" panose="020F0302020204030204" pitchFamily="34" charset="0"/>
            </a:endParaRPr>
          </a:p>
        </p:txBody>
      </p:sp>
      <p:sp>
        <p:nvSpPr>
          <p:cNvPr id="2" name="Ellipse 1">
            <a:extLst>
              <a:ext uri="{FF2B5EF4-FFF2-40B4-BE49-F238E27FC236}">
                <a16:creationId xmlns:a16="http://schemas.microsoft.com/office/drawing/2014/main" id="{605CB2AB-AC1B-3FE4-0B1D-4D39FC8071F5}"/>
              </a:ext>
            </a:extLst>
          </p:cNvPr>
          <p:cNvSpPr/>
          <p:nvPr/>
        </p:nvSpPr>
        <p:spPr>
          <a:xfrm>
            <a:off x="11117890" y="5767448"/>
            <a:ext cx="685711" cy="685711"/>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3500">
                <a:solidFill>
                  <a:schemeClr val="tx1"/>
                </a:solidFill>
                <a:latin typeface="Calibri Light" panose="020F0302020204030204" pitchFamily="34" charset="0"/>
                <a:cs typeface="Calibri Light" panose="020F0302020204030204" pitchFamily="34" charset="0"/>
              </a:rPr>
              <a:t>9</a:t>
            </a:r>
            <a:endParaRPr lang="nb-NO" sz="3500" dirty="0">
              <a:solidFill>
                <a:schemeClr val="tx1"/>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amvalg"/>
          <p:cNvSpPr txBox="1"/>
          <p:nvPr/>
        </p:nvSpPr>
        <p:spPr>
          <a:xfrm>
            <a:off x="731743" y="550080"/>
            <a:ext cx="4760061" cy="7283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7" tIns="25397" rIns="25397" bIns="25397" anchor="t">
            <a:spAutoFit/>
          </a:bodyPr>
          <a:lstStyle>
            <a:lvl1pPr>
              <a:defRPr sz="5400" b="1">
                <a:solidFill>
                  <a:srgbClr val="000000"/>
                </a:solidFill>
              </a:defRPr>
            </a:lvl1pPr>
          </a:lstStyle>
          <a:p>
            <a:pPr algn="l"/>
            <a:r>
              <a:rPr sz="4400" b="0" dirty="0" err="1">
                <a:solidFill>
                  <a:schemeClr val="tx1"/>
                </a:solidFill>
                <a:latin typeface="+mj-lt"/>
                <a:cs typeface="Calibri" panose="020F0502020204030204" pitchFamily="34" charset="0"/>
              </a:rPr>
              <a:t>Samvalg</a:t>
            </a:r>
            <a:endParaRPr sz="4400" b="0" dirty="0">
              <a:solidFill>
                <a:schemeClr val="tx1"/>
              </a:solidFill>
              <a:latin typeface="+mj-lt"/>
              <a:cs typeface="Calibri" panose="020F0502020204030204" pitchFamily="34" charset="0"/>
            </a:endParaRPr>
          </a:p>
        </p:txBody>
      </p:sp>
      <p:sp>
        <p:nvSpPr>
          <p:cNvPr id="3" name="TekstSylinder 2"/>
          <p:cNvSpPr txBox="1"/>
          <p:nvPr/>
        </p:nvSpPr>
        <p:spPr>
          <a:xfrm>
            <a:off x="695325" y="1649549"/>
            <a:ext cx="5632600" cy="46679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b">
            <a:spAutoFit/>
          </a:bodyPr>
          <a:lstStyle/>
          <a:p>
            <a:pPr marL="230400" indent="-230400">
              <a:buFont typeface="Arial" panose="020B0604020202020204" pitchFamily="34" charset="0"/>
              <a:buChar char="•"/>
            </a:pPr>
            <a:r>
              <a:rPr lang="nb-NO" sz="2000" dirty="0">
                <a:cs typeface="Calibri" panose="020F0502020204030204" pitchFamily="34" charset="0"/>
              </a:rPr>
              <a:t>Valg av behandling er et samarbeid mellom pasient og behandler</a:t>
            </a:r>
          </a:p>
          <a:p>
            <a:pPr marL="230400" indent="-230400">
              <a:buFont typeface="Arial" panose="020B0604020202020204" pitchFamily="34" charset="0"/>
              <a:buChar char="•"/>
            </a:pPr>
            <a:endParaRPr lang="nb-NO" sz="2000" dirty="0">
              <a:cs typeface="Calibri" panose="020F0502020204030204" pitchFamily="34" charset="0"/>
            </a:endParaRPr>
          </a:p>
          <a:p>
            <a:pPr marL="230400" indent="-230400">
              <a:buFont typeface="Arial" panose="020B0604020202020204" pitchFamily="34" charset="0"/>
              <a:buChar char="•"/>
            </a:pPr>
            <a:r>
              <a:rPr lang="nb-NO" sz="2000" dirty="0">
                <a:cs typeface="Calibri" panose="020F0502020204030204" pitchFamily="34" charset="0"/>
              </a:rPr>
              <a:t>Hva som er riktig medikamentell behandling er ulikt fra pasient til pasient</a:t>
            </a:r>
          </a:p>
          <a:p>
            <a:pPr marL="230400" indent="-230400">
              <a:buFont typeface="Arial" panose="020B0604020202020204" pitchFamily="34" charset="0"/>
              <a:buChar char="•"/>
            </a:pPr>
            <a:endParaRPr lang="nb-NO" sz="2000" dirty="0">
              <a:cs typeface="Calibri" panose="020F0502020204030204" pitchFamily="34" charset="0"/>
            </a:endParaRPr>
          </a:p>
          <a:p>
            <a:pPr marL="230400" indent="-230400">
              <a:buFont typeface="Arial" panose="020B0604020202020204" pitchFamily="34" charset="0"/>
              <a:buChar char="•"/>
            </a:pPr>
            <a:r>
              <a:rPr lang="nb-NO" sz="2000" dirty="0">
                <a:cs typeface="Calibri" panose="020F0502020204030204" pitchFamily="34" charset="0"/>
              </a:rPr>
              <a:t>Viktig å huske på at virkningen inntrer langsomt</a:t>
            </a:r>
          </a:p>
          <a:p>
            <a:pPr marL="230400" indent="-230400">
              <a:buFont typeface="Arial" panose="020B0604020202020204" pitchFamily="34" charset="0"/>
              <a:buChar char="•"/>
            </a:pPr>
            <a:endParaRPr lang="nb-NO" sz="2000" dirty="0">
              <a:cs typeface="Calibri" panose="020F0502020204030204" pitchFamily="34" charset="0"/>
            </a:endParaRPr>
          </a:p>
          <a:p>
            <a:pPr marL="230400" indent="-230400">
              <a:buFont typeface="Arial" panose="020B0604020202020204" pitchFamily="34" charset="0"/>
              <a:buChar char="•"/>
            </a:pPr>
            <a:r>
              <a:rPr lang="nb-NO" sz="2000" dirty="0">
                <a:cs typeface="Calibri" panose="020F0502020204030204" pitchFamily="34" charset="0"/>
              </a:rPr>
              <a:t>Fortløpende vurdering av effekt og bivirkninger</a:t>
            </a:r>
          </a:p>
          <a:p>
            <a:pPr marL="230400" indent="-230400">
              <a:buFont typeface="Arial" panose="020B0604020202020204" pitchFamily="34" charset="0"/>
              <a:buChar char="•"/>
            </a:pPr>
            <a:endParaRPr lang="nb-NO" sz="2000" dirty="0">
              <a:cs typeface="Calibri" panose="020F0502020204030204" pitchFamily="34" charset="0"/>
            </a:endParaRPr>
          </a:p>
          <a:p>
            <a:pPr marL="230400" indent="-230400">
              <a:buFont typeface="Arial" panose="020B0604020202020204" pitchFamily="34" charset="0"/>
              <a:buChar char="•"/>
            </a:pPr>
            <a:r>
              <a:rPr lang="nb-NO" sz="2000" dirty="0">
                <a:cs typeface="Calibri" panose="020F0502020204030204" pitchFamily="34" charset="0"/>
              </a:rPr>
              <a:t>Vær åpen med behandler for å sikre at det tas forsvarlige medikamentvalg</a:t>
            </a:r>
          </a:p>
          <a:p>
            <a:pPr marL="230400" indent="-230400">
              <a:buFont typeface="Arial" panose="020B0604020202020204" pitchFamily="34" charset="0"/>
              <a:buChar char="•"/>
            </a:pPr>
            <a:endParaRPr lang="nb-NO" sz="2000" dirty="0">
              <a:cs typeface="Calibri" panose="020F0502020204030204" pitchFamily="34" charset="0"/>
            </a:endParaRPr>
          </a:p>
          <a:p>
            <a:pPr marL="230400" indent="-230400">
              <a:buFont typeface="Arial" panose="020B0604020202020204" pitchFamily="34" charset="0"/>
              <a:buChar char="•"/>
            </a:pPr>
            <a:r>
              <a:rPr lang="nb-NO" sz="2000" dirty="0">
                <a:cs typeface="Calibri" panose="020F0502020204030204" pitchFamily="34" charset="0"/>
              </a:rPr>
              <a:t>Husk at andre sykdommer kan påvirke valg av medikament</a:t>
            </a:r>
            <a:endParaRPr lang="nb-NO" sz="2000" dirty="0">
              <a:cs typeface="Calibri" panose="020F0502020204030204" pitchFamily="34" charset="0"/>
              <a:sym typeface="Helvetica Neue"/>
            </a:endParaRPr>
          </a:p>
        </p:txBody>
      </p:sp>
      <p:pic>
        <p:nvPicPr>
          <p:cNvPr id="5" name="Bilde 4">
            <a:extLst>
              <a:ext uri="{FF2B5EF4-FFF2-40B4-BE49-F238E27FC236}">
                <a16:creationId xmlns:a16="http://schemas.microsoft.com/office/drawing/2014/main" id="{5712D49B-AD95-3600-76F4-6BBE005D42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429" t="13158" r="29109" b="13984"/>
          <a:stretch/>
        </p:blipFill>
        <p:spPr>
          <a:xfrm>
            <a:off x="6364345" y="1278390"/>
            <a:ext cx="5308940" cy="4682920"/>
          </a:xfrm>
          <a:prstGeom prst="rect">
            <a:avLst/>
          </a:prstGeom>
        </p:spPr>
      </p:pic>
      <p:sp>
        <p:nvSpPr>
          <p:cNvPr id="278" name="Hvordan velge beste medikament?"/>
          <p:cNvSpPr txBox="1"/>
          <p:nvPr/>
        </p:nvSpPr>
        <p:spPr>
          <a:xfrm>
            <a:off x="6509595" y="5923368"/>
            <a:ext cx="5018438" cy="3590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7" tIns="25397" rIns="25397" bIns="25397" anchor="ctr">
            <a:spAutoFit/>
          </a:bodyPr>
          <a:lstStyle>
            <a:lvl1pPr>
              <a:defRPr sz="3600">
                <a:solidFill>
                  <a:srgbClr val="FFFFFF"/>
                </a:solidFill>
              </a:defRPr>
            </a:lvl1pPr>
          </a:lstStyle>
          <a:p>
            <a:pPr algn="ctr"/>
            <a:r>
              <a:rPr sz="2000" dirty="0" err="1">
                <a:solidFill>
                  <a:schemeClr val="tx1"/>
                </a:solidFill>
                <a:latin typeface="+mj-lt"/>
                <a:cs typeface="Calibri" panose="020F0502020204030204" pitchFamily="34" charset="0"/>
              </a:rPr>
              <a:t>Hvordan</a:t>
            </a:r>
            <a:r>
              <a:rPr sz="2000" dirty="0">
                <a:solidFill>
                  <a:schemeClr val="tx1"/>
                </a:solidFill>
                <a:latin typeface="+mj-lt"/>
                <a:cs typeface="Calibri" panose="020F0502020204030204" pitchFamily="34" charset="0"/>
              </a:rPr>
              <a:t> </a:t>
            </a:r>
            <a:r>
              <a:rPr sz="2000" dirty="0" err="1">
                <a:solidFill>
                  <a:schemeClr val="tx1"/>
                </a:solidFill>
                <a:latin typeface="+mj-lt"/>
                <a:cs typeface="Calibri" panose="020F0502020204030204" pitchFamily="34" charset="0"/>
              </a:rPr>
              <a:t>velge</a:t>
            </a:r>
            <a:r>
              <a:rPr sz="2000" dirty="0">
                <a:solidFill>
                  <a:schemeClr val="tx1"/>
                </a:solidFill>
                <a:latin typeface="+mj-lt"/>
                <a:cs typeface="Calibri" panose="020F0502020204030204" pitchFamily="34" charset="0"/>
              </a:rPr>
              <a:t> </a:t>
            </a:r>
            <a:r>
              <a:rPr sz="2000" dirty="0" err="1">
                <a:solidFill>
                  <a:schemeClr val="tx1"/>
                </a:solidFill>
                <a:latin typeface="+mj-lt"/>
                <a:cs typeface="Calibri" panose="020F0502020204030204" pitchFamily="34" charset="0"/>
              </a:rPr>
              <a:t>beste</a:t>
            </a:r>
            <a:r>
              <a:rPr sz="2000" dirty="0">
                <a:solidFill>
                  <a:schemeClr val="tx1"/>
                </a:solidFill>
                <a:latin typeface="+mj-lt"/>
                <a:cs typeface="Calibri" panose="020F0502020204030204" pitchFamily="34" charset="0"/>
              </a:rPr>
              <a:t> </a:t>
            </a:r>
            <a:r>
              <a:rPr sz="2000" dirty="0" err="1">
                <a:solidFill>
                  <a:schemeClr val="tx1"/>
                </a:solidFill>
                <a:latin typeface="+mj-lt"/>
                <a:cs typeface="Calibri" panose="020F0502020204030204" pitchFamily="34" charset="0"/>
              </a:rPr>
              <a:t>medikament</a:t>
            </a:r>
            <a:r>
              <a:rPr sz="2000" dirty="0">
                <a:solidFill>
                  <a:schemeClr val="tx1"/>
                </a:solidFill>
                <a:latin typeface="+mj-lt"/>
                <a:cs typeface="Calibri" panose="020F0502020204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8">
                                            <p:bg/>
                                          </p:spTgt>
                                        </p:tgtEl>
                                        <p:attrNameLst>
                                          <p:attrName>style.visibility</p:attrName>
                                        </p:attrNameLst>
                                      </p:cBhvr>
                                      <p:to>
                                        <p:strVal val="visible"/>
                                      </p:to>
                                    </p:set>
                                    <p:animEffect transition="in" filter="fade">
                                      <p:cBhvr>
                                        <p:cTn id="28" dur="500"/>
                                        <p:tgtEl>
                                          <p:spTgt spid="278">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8">
                                            <p:txEl>
                                              <p:pRg st="0" end="0"/>
                                            </p:txEl>
                                          </p:spTgt>
                                        </p:tgtEl>
                                        <p:attrNameLst>
                                          <p:attrName>style.visibility</p:attrName>
                                        </p:attrNameLst>
                                      </p:cBhvr>
                                      <p:to>
                                        <p:strVal val="visible"/>
                                      </p:to>
                                    </p:set>
                                    <p:animEffect transition="in" filter="fade">
                                      <p:cBhvr>
                                        <p:cTn id="31" dur="500"/>
                                        <p:tgtEl>
                                          <p:spTgt spid="2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78"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Medikamentfri behandling"/>
          <p:cNvSpPr txBox="1">
            <a:spLocks noGrp="1"/>
          </p:cNvSpPr>
          <p:nvPr>
            <p:ph type="title"/>
          </p:nvPr>
        </p:nvSpPr>
        <p:spPr>
          <a:prstGeom prst="rect">
            <a:avLst/>
          </a:prstGeom>
        </p:spPr>
        <p:txBody>
          <a:bodyPr vert="horz" lIns="22857" tIns="22857" rIns="22857" bIns="22857" rtlCol="0" anchor="t">
            <a:normAutofit/>
          </a:bodyPr>
          <a:lstStyle>
            <a:lvl1pPr algn="ctr" defTabSz="914400">
              <a:lnSpc>
                <a:spcPct val="90000"/>
              </a:lnSpc>
              <a:defRPr sz="5400" spc="0">
                <a:latin typeface="Calibri"/>
                <a:ea typeface="Calibri"/>
                <a:cs typeface="Calibri"/>
                <a:sym typeface="Calibri"/>
              </a:defRPr>
            </a:lvl1pPr>
          </a:lstStyle>
          <a:p>
            <a:pPr algn="l"/>
            <a:r>
              <a:rPr sz="4400" dirty="0" err="1">
                <a:latin typeface="+mj-lt"/>
              </a:rPr>
              <a:t>Medikamentfri</a:t>
            </a:r>
            <a:r>
              <a:rPr sz="4400" dirty="0">
                <a:latin typeface="+mj-lt"/>
              </a:rPr>
              <a:t> </a:t>
            </a:r>
            <a:r>
              <a:rPr sz="4400" dirty="0" err="1">
                <a:latin typeface="+mj-lt"/>
              </a:rPr>
              <a:t>behandling</a:t>
            </a:r>
            <a:endParaRPr sz="4400" dirty="0">
              <a:latin typeface="+mj-lt"/>
            </a:endParaRPr>
          </a:p>
        </p:txBody>
      </p:sp>
      <p:sp>
        <p:nvSpPr>
          <p:cNvPr id="289" name="Enkelte med bipolar lidelse ønsker ikke å bruke medisiner…"/>
          <p:cNvSpPr txBox="1">
            <a:spLocks noGrp="1"/>
          </p:cNvSpPr>
          <p:nvPr>
            <p:ph idx="1"/>
          </p:nvPr>
        </p:nvSpPr>
        <p:spPr>
          <a:prstGeom prst="rect">
            <a:avLst/>
          </a:prstGeom>
        </p:spPr>
        <p:txBody>
          <a:bodyPr vert="horz" lIns="22857" tIns="22857" rIns="22857" bIns="22857" rtlCol="0" anchor="b">
            <a:noAutofit/>
          </a:bodyPr>
          <a:lstStyle/>
          <a:p>
            <a:pPr defTabSz="457154">
              <a:lnSpc>
                <a:spcPct val="120000"/>
              </a:lnSpc>
              <a:spcBef>
                <a:spcPts val="300"/>
              </a:spcBef>
              <a:defRPr sz="3400" b="0">
                <a:latin typeface="Cambria"/>
                <a:ea typeface="Cambria"/>
                <a:cs typeface="Cambria"/>
                <a:sym typeface="Cambria"/>
              </a:defRPr>
            </a:pPr>
            <a:r>
              <a:rPr sz="2800" dirty="0" err="1">
                <a:latin typeface="+mj-lt"/>
                <a:cs typeface="Calibri" panose="020F0502020204030204" pitchFamily="34" charset="0"/>
              </a:rPr>
              <a:t>Enkelte</a:t>
            </a:r>
            <a:r>
              <a:rPr sz="2800" dirty="0">
                <a:latin typeface="+mj-lt"/>
                <a:cs typeface="Calibri" panose="020F0502020204030204" pitchFamily="34" charset="0"/>
              </a:rPr>
              <a:t> </a:t>
            </a:r>
            <a:r>
              <a:rPr sz="2800" dirty="0" err="1">
                <a:latin typeface="+mj-lt"/>
                <a:cs typeface="Calibri" panose="020F0502020204030204" pitchFamily="34" charset="0"/>
              </a:rPr>
              <a:t>ønsker</a:t>
            </a:r>
            <a:r>
              <a:rPr sz="2800" dirty="0">
                <a:latin typeface="+mj-lt"/>
                <a:cs typeface="Calibri" panose="020F0502020204030204" pitchFamily="34" charset="0"/>
              </a:rPr>
              <a:t> </a:t>
            </a:r>
            <a:r>
              <a:rPr sz="2800" dirty="0" err="1">
                <a:latin typeface="+mj-lt"/>
                <a:cs typeface="Calibri" panose="020F0502020204030204" pitchFamily="34" charset="0"/>
              </a:rPr>
              <a:t>ikke</a:t>
            </a:r>
            <a:r>
              <a:rPr sz="2800" dirty="0">
                <a:latin typeface="+mj-lt"/>
                <a:cs typeface="Calibri" panose="020F0502020204030204" pitchFamily="34" charset="0"/>
              </a:rPr>
              <a:t> å </a:t>
            </a:r>
            <a:r>
              <a:rPr sz="2800" dirty="0" err="1">
                <a:latin typeface="+mj-lt"/>
                <a:cs typeface="Calibri" panose="020F0502020204030204" pitchFamily="34" charset="0"/>
              </a:rPr>
              <a:t>bruke</a:t>
            </a:r>
            <a:r>
              <a:rPr sz="2800" dirty="0">
                <a:latin typeface="+mj-lt"/>
                <a:cs typeface="Calibri" panose="020F0502020204030204" pitchFamily="34" charset="0"/>
              </a:rPr>
              <a:t> </a:t>
            </a:r>
            <a:r>
              <a:rPr sz="2800" dirty="0" err="1">
                <a:latin typeface="+mj-lt"/>
                <a:cs typeface="Calibri" panose="020F0502020204030204" pitchFamily="34" charset="0"/>
              </a:rPr>
              <a:t>medisiner</a:t>
            </a:r>
            <a:br>
              <a:rPr lang="nb-NO" sz="2800" dirty="0">
                <a:latin typeface="+mj-lt"/>
                <a:cs typeface="Calibri" panose="020F0502020204030204" pitchFamily="34" charset="0"/>
              </a:rPr>
            </a:br>
            <a:endParaRPr lang="nb-NO" sz="2800" dirty="0">
              <a:latin typeface="+mj-lt"/>
              <a:cs typeface="Calibri" panose="020F0502020204030204" pitchFamily="34" charset="0"/>
            </a:endParaRPr>
          </a:p>
          <a:p>
            <a:pPr defTabSz="457154">
              <a:lnSpc>
                <a:spcPct val="120000"/>
              </a:lnSpc>
              <a:spcBef>
                <a:spcPts val="300"/>
              </a:spcBef>
              <a:defRPr sz="3400" b="0">
                <a:latin typeface="Cambria"/>
                <a:ea typeface="Cambria"/>
                <a:cs typeface="Cambria"/>
                <a:sym typeface="Cambria"/>
              </a:defRPr>
            </a:pPr>
            <a:r>
              <a:rPr lang="nb-NO" sz="2800" dirty="0">
                <a:latin typeface="+mj-lt"/>
                <a:cs typeface="Calibri" panose="020F0502020204030204" pitchFamily="34" charset="0"/>
              </a:rPr>
              <a:t>Ønsker du </a:t>
            </a:r>
            <a:r>
              <a:rPr sz="2800" dirty="0">
                <a:latin typeface="+mj-lt"/>
                <a:cs typeface="Calibri" panose="020F0502020204030204" pitchFamily="34" charset="0"/>
              </a:rPr>
              <a:t>å </a:t>
            </a:r>
            <a:r>
              <a:rPr sz="2800" dirty="0" err="1">
                <a:latin typeface="+mj-lt"/>
                <a:cs typeface="Calibri" panose="020F0502020204030204" pitchFamily="34" charset="0"/>
              </a:rPr>
              <a:t>trappe</a:t>
            </a:r>
            <a:r>
              <a:rPr sz="2800" dirty="0">
                <a:latin typeface="+mj-lt"/>
                <a:cs typeface="Calibri" panose="020F0502020204030204" pitchFamily="34" charset="0"/>
              </a:rPr>
              <a:t> </a:t>
            </a:r>
            <a:r>
              <a:rPr sz="2800" dirty="0" err="1">
                <a:latin typeface="+mj-lt"/>
                <a:cs typeface="Calibri" panose="020F0502020204030204" pitchFamily="34" charset="0"/>
              </a:rPr>
              <a:t>ned</a:t>
            </a:r>
            <a:r>
              <a:rPr sz="2800" dirty="0">
                <a:latin typeface="+mj-lt"/>
                <a:cs typeface="Calibri" panose="020F0502020204030204" pitchFamily="34" charset="0"/>
              </a:rPr>
              <a:t> </a:t>
            </a:r>
            <a:r>
              <a:rPr sz="2800" dirty="0" err="1">
                <a:latin typeface="+mj-lt"/>
                <a:cs typeface="Calibri" panose="020F0502020204030204" pitchFamily="34" charset="0"/>
              </a:rPr>
              <a:t>på</a:t>
            </a:r>
            <a:r>
              <a:rPr sz="2800" dirty="0">
                <a:latin typeface="+mj-lt"/>
                <a:cs typeface="Calibri" panose="020F0502020204030204" pitchFamily="34" charset="0"/>
              </a:rPr>
              <a:t> </a:t>
            </a:r>
            <a:r>
              <a:rPr sz="2800" dirty="0" err="1">
                <a:latin typeface="+mj-lt"/>
                <a:cs typeface="Calibri" panose="020F0502020204030204" pitchFamily="34" charset="0"/>
              </a:rPr>
              <a:t>medisiner</a:t>
            </a:r>
            <a:r>
              <a:rPr sz="2800" dirty="0">
                <a:latin typeface="+mj-lt"/>
                <a:cs typeface="Calibri" panose="020F0502020204030204" pitchFamily="34" charset="0"/>
              </a:rPr>
              <a:t>, </a:t>
            </a:r>
            <a:r>
              <a:rPr sz="2800" dirty="0" err="1">
                <a:latin typeface="+mj-lt"/>
                <a:cs typeface="Calibri" panose="020F0502020204030204" pitchFamily="34" charset="0"/>
              </a:rPr>
              <a:t>diskuter</a:t>
            </a:r>
            <a:r>
              <a:rPr sz="2800" dirty="0">
                <a:latin typeface="+mj-lt"/>
                <a:cs typeface="Calibri" panose="020F0502020204030204" pitchFamily="34" charset="0"/>
              </a:rPr>
              <a:t> det med din </a:t>
            </a:r>
            <a:br>
              <a:rPr lang="nb-NO" sz="2800" dirty="0">
                <a:latin typeface="+mj-lt"/>
                <a:cs typeface="Calibri" panose="020F0502020204030204" pitchFamily="34" charset="0"/>
              </a:rPr>
            </a:br>
            <a:r>
              <a:rPr sz="2800" dirty="0" err="1">
                <a:latin typeface="+mj-lt"/>
                <a:cs typeface="Calibri" panose="020F0502020204030204" pitchFamily="34" charset="0"/>
              </a:rPr>
              <a:t>behandlende</a:t>
            </a:r>
            <a:r>
              <a:rPr sz="2800" dirty="0">
                <a:latin typeface="+mj-lt"/>
                <a:cs typeface="Calibri" panose="020F0502020204030204" pitchFamily="34" charset="0"/>
              </a:rPr>
              <a:t> </a:t>
            </a:r>
            <a:r>
              <a:rPr sz="2800" dirty="0" err="1">
                <a:latin typeface="+mj-lt"/>
                <a:cs typeface="Calibri" panose="020F0502020204030204" pitchFamily="34" charset="0"/>
              </a:rPr>
              <a:t>lege</a:t>
            </a:r>
            <a:r>
              <a:rPr sz="2800" dirty="0">
                <a:latin typeface="+mj-lt"/>
                <a:cs typeface="Calibri" panose="020F0502020204030204" pitchFamily="34" charset="0"/>
              </a:rPr>
              <a:t> </a:t>
            </a:r>
            <a:r>
              <a:rPr sz="2800" dirty="0" err="1">
                <a:latin typeface="+mj-lt"/>
                <a:cs typeface="Calibri" panose="020F0502020204030204" pitchFamily="34" charset="0"/>
              </a:rPr>
              <a:t>først</a:t>
            </a:r>
            <a:br>
              <a:rPr lang="nb-NO" sz="2800" dirty="0">
                <a:latin typeface="+mj-lt"/>
                <a:cs typeface="Calibri" panose="020F0502020204030204" pitchFamily="34" charset="0"/>
              </a:rPr>
            </a:br>
            <a:endParaRPr sz="2800" dirty="0">
              <a:latin typeface="+mj-lt"/>
              <a:cs typeface="Calibri" panose="020F0502020204030204" pitchFamily="34" charset="0"/>
            </a:endParaRPr>
          </a:p>
          <a:p>
            <a:pPr defTabSz="457154">
              <a:lnSpc>
                <a:spcPct val="120000"/>
              </a:lnSpc>
              <a:spcBef>
                <a:spcPts val="300"/>
              </a:spcBef>
              <a:defRPr sz="3400" b="0">
                <a:latin typeface="Cambria"/>
                <a:ea typeface="Cambria"/>
                <a:cs typeface="Cambria"/>
                <a:sym typeface="Cambria"/>
              </a:defRPr>
            </a:pPr>
            <a:r>
              <a:rPr sz="2800" dirty="0">
                <a:latin typeface="+mj-lt"/>
                <a:cs typeface="Calibri" panose="020F0502020204030204" pitchFamily="34" charset="0"/>
              </a:rPr>
              <a:t>OBS! </a:t>
            </a:r>
            <a:r>
              <a:rPr sz="2800" dirty="0" err="1">
                <a:latin typeface="+mj-lt"/>
                <a:cs typeface="Calibri" panose="020F0502020204030204" pitchFamily="34" charset="0"/>
              </a:rPr>
              <a:t>Flere</a:t>
            </a:r>
            <a:r>
              <a:rPr sz="2800" dirty="0">
                <a:latin typeface="+mj-lt"/>
                <a:cs typeface="Calibri" panose="020F0502020204030204" pitchFamily="34" charset="0"/>
              </a:rPr>
              <a:t> </a:t>
            </a:r>
            <a:r>
              <a:rPr sz="2800" dirty="0" err="1">
                <a:latin typeface="+mj-lt"/>
                <a:cs typeface="Calibri" panose="020F0502020204030204" pitchFamily="34" charset="0"/>
              </a:rPr>
              <a:t>medikamenter</a:t>
            </a:r>
            <a:r>
              <a:rPr sz="2800" dirty="0">
                <a:latin typeface="+mj-lt"/>
                <a:cs typeface="Calibri" panose="020F0502020204030204" pitchFamily="34" charset="0"/>
              </a:rPr>
              <a:t> </a:t>
            </a:r>
            <a:r>
              <a:rPr sz="2800" dirty="0" err="1">
                <a:latin typeface="+mj-lt"/>
                <a:cs typeface="Calibri" panose="020F0502020204030204" pitchFamily="34" charset="0"/>
              </a:rPr>
              <a:t>krever</a:t>
            </a:r>
            <a:r>
              <a:rPr sz="2800" dirty="0">
                <a:latin typeface="+mj-lt"/>
                <a:cs typeface="Calibri" panose="020F0502020204030204" pitchFamily="34" charset="0"/>
              </a:rPr>
              <a:t> </a:t>
            </a:r>
            <a:r>
              <a:rPr sz="2800" dirty="0" err="1">
                <a:latin typeface="+mj-lt"/>
                <a:cs typeface="Calibri" panose="020F0502020204030204" pitchFamily="34" charset="0"/>
              </a:rPr>
              <a:t>nedtrapping</a:t>
            </a:r>
            <a:r>
              <a:rPr sz="2800" dirty="0">
                <a:latin typeface="+mj-lt"/>
                <a:cs typeface="Calibri" panose="020F0502020204030204" pitchFamily="34" charset="0"/>
              </a:rPr>
              <a:t> over </a:t>
            </a:r>
            <a:r>
              <a:rPr sz="2800" dirty="0" err="1">
                <a:latin typeface="+mj-lt"/>
                <a:cs typeface="Calibri" panose="020F0502020204030204" pitchFamily="34" charset="0"/>
              </a:rPr>
              <a:t>tid</a:t>
            </a:r>
            <a:r>
              <a:rPr sz="2800" dirty="0">
                <a:latin typeface="+mj-lt"/>
                <a:cs typeface="Calibri" panose="020F0502020204030204" pitchFamily="34" charset="0"/>
              </a:rPr>
              <a:t> </a:t>
            </a:r>
            <a:br>
              <a:rPr lang="nb-NO" sz="2800" dirty="0">
                <a:latin typeface="+mj-lt"/>
                <a:cs typeface="Calibri" panose="020F0502020204030204" pitchFamily="34" charset="0"/>
              </a:rPr>
            </a:br>
            <a:r>
              <a:rPr sz="2800" dirty="0">
                <a:latin typeface="+mj-lt"/>
                <a:cs typeface="Calibri" panose="020F0502020204030204" pitchFamily="34" charset="0"/>
              </a:rPr>
              <a:t>– </a:t>
            </a:r>
            <a:r>
              <a:rPr sz="2800" dirty="0" err="1">
                <a:latin typeface="+mj-lt"/>
                <a:cs typeface="Calibri" panose="020F0502020204030204" pitchFamily="34" charset="0"/>
              </a:rPr>
              <a:t>ikke</a:t>
            </a:r>
            <a:r>
              <a:rPr sz="2800" dirty="0">
                <a:latin typeface="+mj-lt"/>
                <a:cs typeface="Calibri" panose="020F0502020204030204" pitchFamily="34" charset="0"/>
              </a:rPr>
              <a:t> </a:t>
            </a:r>
            <a:r>
              <a:rPr sz="2800" dirty="0" err="1">
                <a:latin typeface="+mj-lt"/>
                <a:cs typeface="Calibri" panose="020F0502020204030204" pitchFamily="34" charset="0"/>
              </a:rPr>
              <a:t>stopp</a:t>
            </a:r>
            <a:r>
              <a:rPr sz="2800" dirty="0">
                <a:latin typeface="+mj-lt"/>
                <a:cs typeface="Calibri" panose="020F0502020204030204" pitchFamily="34" charset="0"/>
              </a:rPr>
              <a:t> </a:t>
            </a:r>
            <a:r>
              <a:rPr sz="2800" dirty="0" err="1">
                <a:latin typeface="+mj-lt"/>
                <a:cs typeface="Calibri" panose="020F0502020204030204" pitchFamily="34" charset="0"/>
              </a:rPr>
              <a:t>uten</a:t>
            </a:r>
            <a:r>
              <a:rPr sz="2800" dirty="0">
                <a:latin typeface="+mj-lt"/>
                <a:cs typeface="Calibri" panose="020F0502020204030204" pitchFamily="34" charset="0"/>
              </a:rPr>
              <a:t> å </a:t>
            </a:r>
            <a:r>
              <a:rPr sz="2800" dirty="0" err="1">
                <a:latin typeface="+mj-lt"/>
                <a:cs typeface="Calibri" panose="020F0502020204030204" pitchFamily="34" charset="0"/>
              </a:rPr>
              <a:t>diskutere</a:t>
            </a:r>
            <a:r>
              <a:rPr sz="2800" dirty="0">
                <a:latin typeface="+mj-lt"/>
                <a:cs typeface="Calibri" panose="020F0502020204030204" pitchFamily="34" charset="0"/>
              </a:rPr>
              <a:t> </a:t>
            </a:r>
            <a:r>
              <a:rPr sz="2800" dirty="0" err="1">
                <a:latin typeface="+mj-lt"/>
                <a:cs typeface="Calibri" panose="020F0502020204030204" pitchFamily="34" charset="0"/>
              </a:rPr>
              <a:t>dette</a:t>
            </a:r>
            <a:r>
              <a:rPr sz="2800" dirty="0">
                <a:latin typeface="+mj-lt"/>
                <a:cs typeface="Calibri" panose="020F0502020204030204" pitchFamily="34" charset="0"/>
              </a:rPr>
              <a:t> med </a:t>
            </a:r>
            <a:r>
              <a:rPr sz="2800" dirty="0" err="1">
                <a:latin typeface="+mj-lt"/>
                <a:cs typeface="Calibri" panose="020F0502020204030204" pitchFamily="34" charset="0"/>
              </a:rPr>
              <a:t>behandlende</a:t>
            </a:r>
            <a:r>
              <a:rPr sz="2800" dirty="0">
                <a:latin typeface="+mj-lt"/>
                <a:cs typeface="Calibri" panose="020F0502020204030204" pitchFamily="34" charset="0"/>
              </a:rPr>
              <a:t> </a:t>
            </a:r>
            <a:r>
              <a:rPr sz="2800" dirty="0" err="1">
                <a:latin typeface="+mj-lt"/>
                <a:cs typeface="Calibri" panose="020F0502020204030204" pitchFamily="34" charset="0"/>
              </a:rPr>
              <a:t>lege</a:t>
            </a:r>
            <a:endParaRPr sz="2800" dirty="0">
              <a:latin typeface="+mj-lt"/>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animEffect transition="in" filter="fade">
                                      <p:cBhvr>
                                        <p:cTn id="7" dur="500"/>
                                        <p:tgtEl>
                                          <p:spTgt spid="28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9">
                                            <p:txEl>
                                              <p:pRg st="1" end="1"/>
                                            </p:txEl>
                                          </p:spTgt>
                                        </p:tgtEl>
                                        <p:attrNameLst>
                                          <p:attrName>style.visibility</p:attrName>
                                        </p:attrNameLst>
                                      </p:cBhvr>
                                      <p:to>
                                        <p:strVal val="visible"/>
                                      </p:to>
                                    </p:set>
                                    <p:animEffect transition="in" filter="fade">
                                      <p:cBhvr>
                                        <p:cTn id="10" dur="500"/>
                                        <p:tgtEl>
                                          <p:spTgt spid="28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9">
                                            <p:txEl>
                                              <p:pRg st="2" end="2"/>
                                            </p:txEl>
                                          </p:spTgt>
                                        </p:tgtEl>
                                        <p:attrNameLst>
                                          <p:attrName>style.visibility</p:attrName>
                                        </p:attrNameLst>
                                      </p:cBhvr>
                                      <p:to>
                                        <p:strVal val="visible"/>
                                      </p:to>
                                    </p:set>
                                    <p:animEffect transition="in" filter="fade">
                                      <p:cBhvr>
                                        <p:cTn id="13" dur="500"/>
                                        <p:tgtEl>
                                          <p:spTgt spid="28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ittel 1"/>
          <p:cNvSpPr txBox="1"/>
          <p:nvPr/>
        </p:nvSpPr>
        <p:spPr>
          <a:xfrm>
            <a:off x="661925" y="552860"/>
            <a:ext cx="4104270" cy="10729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7" rIns="22857" anchor="t">
            <a:noAutofit/>
          </a:bodyPr>
          <a:lstStyle>
            <a:lvl1pPr defTabSz="868680">
              <a:defRPr sz="6080" b="1">
                <a:solidFill>
                  <a:srgbClr val="000000"/>
                </a:solidFill>
                <a:latin typeface="Calibri"/>
                <a:ea typeface="Calibri"/>
                <a:cs typeface="Calibri"/>
                <a:sym typeface="Calibri"/>
              </a:defRPr>
            </a:lvl1pPr>
          </a:lstStyle>
          <a:p>
            <a:pPr algn="l"/>
            <a:r>
              <a:rPr sz="4400" b="0" dirty="0" err="1">
                <a:solidFill>
                  <a:schemeClr val="tx1"/>
                </a:solidFill>
                <a:latin typeface="+mj-lt"/>
              </a:rPr>
              <a:t>Summegruppe</a:t>
            </a:r>
            <a:endParaRPr sz="4400" b="0" dirty="0">
              <a:solidFill>
                <a:schemeClr val="tx1"/>
              </a:solidFill>
              <a:latin typeface="+mj-lt"/>
            </a:endParaRPr>
          </a:p>
        </p:txBody>
      </p:sp>
      <p:sp>
        <p:nvSpPr>
          <p:cNvPr id="2" name="Ellipse 1">
            <a:extLst>
              <a:ext uri="{FF2B5EF4-FFF2-40B4-BE49-F238E27FC236}">
                <a16:creationId xmlns:a16="http://schemas.microsoft.com/office/drawing/2014/main" id="{1ACA0441-9EA8-CBFB-8E01-7FC28E93C4A3}"/>
              </a:ext>
            </a:extLst>
          </p:cNvPr>
          <p:cNvSpPr/>
          <p:nvPr/>
        </p:nvSpPr>
        <p:spPr>
          <a:xfrm>
            <a:off x="569330" y="3783723"/>
            <a:ext cx="537812" cy="53781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9C13FACB-5E00-9216-03D6-1E263B779A3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3533" y="461798"/>
            <a:ext cx="3200623" cy="2844998"/>
          </a:xfrm>
          <a:prstGeom prst="rect">
            <a:avLst/>
          </a:prstGeom>
        </p:spPr>
      </p:pic>
      <p:sp>
        <p:nvSpPr>
          <p:cNvPr id="4" name="Ellipse 3">
            <a:extLst>
              <a:ext uri="{FF2B5EF4-FFF2-40B4-BE49-F238E27FC236}">
                <a16:creationId xmlns:a16="http://schemas.microsoft.com/office/drawing/2014/main" id="{99B0CF88-7C96-DA0F-3CD2-C46553D7AB29}"/>
              </a:ext>
            </a:extLst>
          </p:cNvPr>
          <p:cNvSpPr/>
          <p:nvPr/>
        </p:nvSpPr>
        <p:spPr>
          <a:xfrm>
            <a:off x="569330" y="5797540"/>
            <a:ext cx="537812" cy="53781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8" name="Plassholder for innhold 2"/>
          <p:cNvSpPr txBox="1"/>
          <p:nvPr/>
        </p:nvSpPr>
        <p:spPr>
          <a:xfrm>
            <a:off x="695325" y="2405259"/>
            <a:ext cx="8802903" cy="39034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7" rIns="22857" anchor="b">
            <a:noAutofit/>
          </a:bodyPr>
          <a:lstStyle/>
          <a:p>
            <a:pPr marL="514350" indent="-514350">
              <a:lnSpc>
                <a:spcPct val="120000"/>
              </a:lnSpc>
              <a:spcBef>
                <a:spcPts val="200"/>
              </a:spcBef>
              <a:buFont typeface="+mj-lt"/>
              <a:buAutoNum type="arabicPeriod"/>
              <a:defRPr sz="3400">
                <a:solidFill>
                  <a:srgbClr val="000000"/>
                </a:solidFill>
                <a:latin typeface="Calibri"/>
                <a:ea typeface="Calibri"/>
                <a:cs typeface="Calibri"/>
                <a:sym typeface="Calibri"/>
              </a:defRPr>
            </a:pPr>
            <a:r>
              <a:rPr lang="nb-NO" sz="2800" dirty="0">
                <a:solidFill>
                  <a:srgbClr val="003087"/>
                </a:solidFill>
                <a:latin typeface="+mj-lt"/>
              </a:rPr>
              <a:t>Bruker du medisiner? </a:t>
            </a:r>
          </a:p>
          <a:p>
            <a:pPr marL="571477" lvl="1" indent="-342900">
              <a:lnSpc>
                <a:spcPct val="120000"/>
              </a:lnSpc>
              <a:spcBef>
                <a:spcPts val="200"/>
              </a:spcBef>
              <a:buFont typeface="Arial" panose="020B0604020202020204" pitchFamily="34" charset="0"/>
              <a:buChar char="•"/>
              <a:defRPr sz="3400">
                <a:solidFill>
                  <a:srgbClr val="000000"/>
                </a:solidFill>
                <a:latin typeface="Calibri"/>
                <a:ea typeface="Calibri"/>
                <a:cs typeface="Calibri"/>
                <a:sym typeface="Calibri"/>
              </a:defRPr>
            </a:pPr>
            <a:r>
              <a:rPr lang="nb-NO" sz="2400" dirty="0">
                <a:solidFill>
                  <a:srgbClr val="003087"/>
                </a:solidFill>
                <a:latin typeface="+mj-lt"/>
              </a:rPr>
              <a:t>Hvis ja, hvorfor? </a:t>
            </a:r>
          </a:p>
          <a:p>
            <a:pPr marL="571477" lvl="1" indent="-342900">
              <a:lnSpc>
                <a:spcPct val="120000"/>
              </a:lnSpc>
              <a:spcBef>
                <a:spcPts val="200"/>
              </a:spcBef>
              <a:buFont typeface="Arial" panose="020B0604020202020204" pitchFamily="34" charset="0"/>
              <a:buChar char="•"/>
              <a:defRPr sz="3400">
                <a:solidFill>
                  <a:srgbClr val="000000"/>
                </a:solidFill>
                <a:latin typeface="Calibri"/>
                <a:ea typeface="Calibri"/>
                <a:cs typeface="Calibri"/>
                <a:sym typeface="Calibri"/>
              </a:defRPr>
            </a:pPr>
            <a:r>
              <a:rPr lang="nb-NO" sz="2400" dirty="0">
                <a:solidFill>
                  <a:srgbClr val="003087"/>
                </a:solidFill>
                <a:latin typeface="+mj-lt"/>
              </a:rPr>
              <a:t>Hvis nei, hvorfor ikke?</a:t>
            </a:r>
          </a:p>
          <a:p>
            <a:pPr marL="571477" lvl="1" indent="-342900">
              <a:lnSpc>
                <a:spcPct val="120000"/>
              </a:lnSpc>
              <a:spcBef>
                <a:spcPts val="200"/>
              </a:spcBef>
              <a:buFont typeface="Arial" panose="020B0604020202020204" pitchFamily="34" charset="0"/>
              <a:buChar char="•"/>
              <a:defRPr sz="3400">
                <a:solidFill>
                  <a:srgbClr val="000000"/>
                </a:solidFill>
                <a:latin typeface="Calibri"/>
                <a:ea typeface="Calibri"/>
                <a:cs typeface="Calibri"/>
                <a:sym typeface="Calibri"/>
              </a:defRPr>
            </a:pPr>
            <a:endParaRPr lang="nb-NO" sz="2800" dirty="0">
              <a:solidFill>
                <a:srgbClr val="003087"/>
              </a:solidFill>
              <a:latin typeface="+mj-lt"/>
            </a:endParaRPr>
          </a:p>
          <a:p>
            <a:pPr marL="514350" indent="-514350">
              <a:lnSpc>
                <a:spcPct val="120000"/>
              </a:lnSpc>
              <a:spcBef>
                <a:spcPts val="200"/>
              </a:spcBef>
              <a:buFont typeface="+mj-lt"/>
              <a:buAutoNum type="arabicPeriod"/>
              <a:defRPr sz="3400">
                <a:solidFill>
                  <a:srgbClr val="000000"/>
                </a:solidFill>
                <a:latin typeface="Calibri"/>
                <a:ea typeface="Calibri"/>
                <a:cs typeface="Calibri"/>
                <a:sym typeface="Calibri"/>
              </a:defRPr>
            </a:pPr>
            <a:r>
              <a:rPr lang="nb-NO" sz="2800" dirty="0">
                <a:solidFill>
                  <a:srgbClr val="003087"/>
                </a:solidFill>
                <a:latin typeface="+mj-lt"/>
              </a:rPr>
              <a:t>Deltok du i valget av egen medikamentell behandling?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8">
                                            <p:bg/>
                                          </p:spTgt>
                                        </p:tgtEl>
                                        <p:attrNameLst>
                                          <p:attrName>style.visibility</p:attrName>
                                        </p:attrNameLst>
                                      </p:cBhvr>
                                      <p:to>
                                        <p:strVal val="visible"/>
                                      </p:to>
                                    </p:set>
                                    <p:animEffect transition="in" filter="fade">
                                      <p:cBhvr>
                                        <p:cTn id="13" dur="500"/>
                                        <p:tgtEl>
                                          <p:spTgt spid="298">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8">
                                            <p:txEl>
                                              <p:pRg st="0" end="0"/>
                                            </p:txEl>
                                          </p:spTgt>
                                        </p:tgtEl>
                                        <p:attrNameLst>
                                          <p:attrName>style.visibility</p:attrName>
                                        </p:attrNameLst>
                                      </p:cBhvr>
                                      <p:to>
                                        <p:strVal val="visible"/>
                                      </p:to>
                                    </p:set>
                                    <p:animEffect transition="in" filter="fade">
                                      <p:cBhvr>
                                        <p:cTn id="16" dur="500"/>
                                        <p:tgtEl>
                                          <p:spTgt spid="298">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8">
                                            <p:txEl>
                                              <p:pRg st="1" end="1"/>
                                            </p:txEl>
                                          </p:spTgt>
                                        </p:tgtEl>
                                        <p:attrNameLst>
                                          <p:attrName>style.visibility</p:attrName>
                                        </p:attrNameLst>
                                      </p:cBhvr>
                                      <p:to>
                                        <p:strVal val="visible"/>
                                      </p:to>
                                    </p:set>
                                    <p:animEffect transition="in" filter="fade">
                                      <p:cBhvr>
                                        <p:cTn id="19" dur="500"/>
                                        <p:tgtEl>
                                          <p:spTgt spid="298">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8">
                                            <p:txEl>
                                              <p:pRg st="2" end="2"/>
                                            </p:txEl>
                                          </p:spTgt>
                                        </p:tgtEl>
                                        <p:attrNameLst>
                                          <p:attrName>style.visibility</p:attrName>
                                        </p:attrNameLst>
                                      </p:cBhvr>
                                      <p:to>
                                        <p:strVal val="visible"/>
                                      </p:to>
                                    </p:set>
                                    <p:animEffect transition="in" filter="fade">
                                      <p:cBhvr>
                                        <p:cTn id="22" dur="500"/>
                                        <p:tgtEl>
                                          <p:spTgt spid="298">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8">
                                            <p:txEl>
                                              <p:pRg st="4" end="4"/>
                                            </p:txEl>
                                          </p:spTgt>
                                        </p:tgtEl>
                                        <p:attrNameLst>
                                          <p:attrName>style.visibility</p:attrName>
                                        </p:attrNameLst>
                                      </p:cBhvr>
                                      <p:to>
                                        <p:strVal val="visible"/>
                                      </p:to>
                                    </p:set>
                                    <p:animEffect transition="in" filter="fade">
                                      <p:cBhvr>
                                        <p:cTn id="25" dur="500"/>
                                        <p:tgtEl>
                                          <p:spTgt spid="298">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298"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Om de ulike medisinene"/>
          <p:cNvSpPr txBox="1">
            <a:spLocks noGrp="1"/>
          </p:cNvSpPr>
          <p:nvPr>
            <p:ph type="title" idx="4294967295"/>
          </p:nvPr>
        </p:nvSpPr>
        <p:spPr>
          <a:xfrm>
            <a:off x="1932037" y="2901950"/>
            <a:ext cx="8328025" cy="2932113"/>
          </a:xfrm>
          <a:prstGeom prst="rect">
            <a:avLst/>
          </a:prstGeom>
        </p:spPr>
        <p:txBody>
          <a:bodyPr vert="horz" lIns="22857" tIns="22857" rIns="22857" bIns="22857" rtlCol="0" anchor="t">
            <a:normAutofit/>
          </a:bodyPr>
          <a:lstStyle>
            <a:lvl1pPr algn="ctr" defTabSz="914400">
              <a:lnSpc>
                <a:spcPct val="90000"/>
              </a:lnSpc>
              <a:defRPr sz="6400" spc="0">
                <a:solidFill>
                  <a:srgbClr val="FFFFFF"/>
                </a:solidFill>
                <a:latin typeface="Calibri"/>
                <a:ea typeface="Calibri"/>
                <a:cs typeface="Calibri"/>
                <a:sym typeface="Calibri"/>
              </a:defRPr>
            </a:lvl1pPr>
          </a:lstStyle>
          <a:p>
            <a:r>
              <a:rPr sz="4800" dirty="0">
                <a:solidFill>
                  <a:schemeClr val="tx1"/>
                </a:solidFill>
                <a:latin typeface="+mj-lt"/>
              </a:rPr>
              <a:t>Om de </a:t>
            </a:r>
            <a:r>
              <a:rPr sz="4800" dirty="0" err="1">
                <a:solidFill>
                  <a:schemeClr val="tx1"/>
                </a:solidFill>
                <a:latin typeface="+mj-lt"/>
              </a:rPr>
              <a:t>ulike</a:t>
            </a:r>
            <a:r>
              <a:rPr sz="4800" dirty="0">
                <a:solidFill>
                  <a:schemeClr val="tx1"/>
                </a:solidFill>
                <a:latin typeface="+mj-lt"/>
              </a:rPr>
              <a:t> </a:t>
            </a:r>
            <a:r>
              <a:rPr sz="4800" dirty="0" err="1">
                <a:solidFill>
                  <a:schemeClr val="tx1"/>
                </a:solidFill>
                <a:latin typeface="+mj-lt"/>
              </a:rPr>
              <a:t>medisinene</a:t>
            </a:r>
            <a:endParaRPr sz="4800" dirty="0">
              <a:solidFill>
                <a:schemeClr val="tx1"/>
              </a:solidFill>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vrundet rektangel 2">
            <a:extLst>
              <a:ext uri="{FF2B5EF4-FFF2-40B4-BE49-F238E27FC236}">
                <a16:creationId xmlns:a16="http://schemas.microsoft.com/office/drawing/2014/main" id="{826C4D90-61A7-0CDA-F01D-9D85A45D4FFB}"/>
              </a:ext>
            </a:extLst>
          </p:cNvPr>
          <p:cNvSpPr/>
          <p:nvPr/>
        </p:nvSpPr>
        <p:spPr>
          <a:xfrm>
            <a:off x="5843588" y="1311818"/>
            <a:ext cx="6005511" cy="5184232"/>
          </a:xfrm>
          <a:prstGeom prst="roundRect">
            <a:avLst>
              <a:gd name="adj" fmla="val 240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A3190C3E-9E37-7833-B6A5-9CFDF7753490}"/>
              </a:ext>
            </a:extLst>
          </p:cNvPr>
          <p:cNvSpPr txBox="1"/>
          <p:nvPr/>
        </p:nvSpPr>
        <p:spPr>
          <a:xfrm>
            <a:off x="6095999" y="1484313"/>
            <a:ext cx="5753099" cy="4832092"/>
          </a:xfrm>
          <a:prstGeom prst="rect">
            <a:avLst/>
          </a:prstGeom>
          <a:noFill/>
        </p:spPr>
        <p:txBody>
          <a:bodyPr wrap="square" rtlCol="0">
            <a:spAutoFit/>
          </a:bodyPr>
          <a:lstStyle/>
          <a:p>
            <a:r>
              <a:rPr lang="nb-NO" sz="2200" dirty="0"/>
              <a:t>Bivirkninger</a:t>
            </a:r>
          </a:p>
          <a:p>
            <a:pPr marL="285750" indent="-285750">
              <a:buFont typeface="Arial" panose="020B0604020202020204" pitchFamily="34" charset="0"/>
              <a:buChar char="•"/>
            </a:pPr>
            <a:r>
              <a:rPr lang="nb-NO" sz="2200" dirty="0"/>
              <a:t>Lavt stoffskifte (kan behandles) </a:t>
            </a:r>
          </a:p>
          <a:p>
            <a:pPr marL="285750" indent="-285750">
              <a:buFont typeface="Arial" panose="020B0604020202020204" pitchFamily="34" charset="0"/>
              <a:buChar char="•"/>
            </a:pPr>
            <a:r>
              <a:rPr lang="nb-NO" sz="2200" dirty="0"/>
              <a:t>Skjelvinger i hendene og diaré</a:t>
            </a:r>
          </a:p>
          <a:p>
            <a:pPr marL="285750" indent="-285750">
              <a:buFont typeface="Arial" panose="020B0604020202020204" pitchFamily="34" charset="0"/>
              <a:buChar char="•"/>
            </a:pPr>
            <a:r>
              <a:rPr lang="nb-NO" sz="2200" dirty="0"/>
              <a:t>Økt urinproduksjon – husk å drikke nok vann! </a:t>
            </a:r>
          </a:p>
          <a:p>
            <a:pPr marL="285750" indent="-285750">
              <a:buFont typeface="Arial" panose="020B0604020202020204" pitchFamily="34" charset="0"/>
              <a:buChar char="•"/>
            </a:pPr>
            <a:r>
              <a:rPr lang="nb-NO" sz="2200" dirty="0"/>
              <a:t>Tørr munn og endret smaksans</a:t>
            </a:r>
          </a:p>
          <a:p>
            <a:pPr marL="285750" indent="-285750">
              <a:buFont typeface="Arial" panose="020B0604020202020204" pitchFamily="34" charset="0"/>
              <a:buChar char="•"/>
            </a:pPr>
            <a:r>
              <a:rPr lang="nb-NO" sz="2200" dirty="0"/>
              <a:t>Mild kvalme og vektøkning</a:t>
            </a:r>
          </a:p>
          <a:p>
            <a:endParaRPr lang="nb-NO" sz="2200" dirty="0"/>
          </a:p>
          <a:p>
            <a:r>
              <a:rPr lang="nb-NO" sz="2200" dirty="0"/>
              <a:t>Forsiktighetsregler</a:t>
            </a:r>
          </a:p>
          <a:p>
            <a:pPr marL="285750" indent="-285750">
              <a:buFont typeface="Arial" panose="020B0604020202020204" pitchFamily="34" charset="0"/>
              <a:buChar char="•"/>
            </a:pPr>
            <a:r>
              <a:rPr lang="nb-NO" sz="2200" dirty="0"/>
              <a:t>Endring av salt- og væskebalanse</a:t>
            </a:r>
          </a:p>
          <a:p>
            <a:pPr marL="285750" indent="-285750">
              <a:buFont typeface="Arial" panose="020B0604020202020204" pitchFamily="34" charset="0"/>
              <a:buChar char="•"/>
            </a:pPr>
            <a:r>
              <a:rPr lang="nb-NO" sz="2200" dirty="0"/>
              <a:t>Risikosituasjoner: oppkast, diaré, feber, </a:t>
            </a:r>
            <a:br>
              <a:rPr lang="nb-NO" sz="2200" dirty="0"/>
            </a:br>
            <a:r>
              <a:rPr lang="nb-NO" sz="2200" dirty="0"/>
              <a:t>økt svette, varmt vær, vanndrivende og betennelsesdempende medisin</a:t>
            </a:r>
          </a:p>
          <a:p>
            <a:pPr marL="285750" indent="-285750">
              <a:buFont typeface="Arial" panose="020B0604020202020204" pitchFamily="34" charset="0"/>
              <a:buChar char="•"/>
            </a:pPr>
            <a:endParaRPr lang="nb-NO" sz="2200" dirty="0"/>
          </a:p>
          <a:p>
            <a:pPr marL="285750" indent="-285750">
              <a:buFont typeface="Arial" panose="020B0604020202020204" pitchFamily="34" charset="0"/>
              <a:buChar char="•"/>
            </a:pPr>
            <a:endParaRPr lang="nb-NO" sz="2200" dirty="0"/>
          </a:p>
        </p:txBody>
      </p:sp>
      <p:sp>
        <p:nvSpPr>
          <p:cNvPr id="4" name="TekstSylinder 3">
            <a:extLst>
              <a:ext uri="{FF2B5EF4-FFF2-40B4-BE49-F238E27FC236}">
                <a16:creationId xmlns:a16="http://schemas.microsoft.com/office/drawing/2014/main" id="{EEF1ED16-79CC-F875-7AF0-D88D8123518B}"/>
              </a:ext>
            </a:extLst>
          </p:cNvPr>
          <p:cNvSpPr txBox="1"/>
          <p:nvPr/>
        </p:nvSpPr>
        <p:spPr>
          <a:xfrm>
            <a:off x="695325" y="1484313"/>
            <a:ext cx="4933950" cy="4493538"/>
          </a:xfrm>
          <a:prstGeom prst="rect">
            <a:avLst/>
          </a:prstGeom>
          <a:noFill/>
        </p:spPr>
        <p:txBody>
          <a:bodyPr wrap="square" rtlCol="0">
            <a:spAutoFit/>
          </a:bodyPr>
          <a:lstStyle/>
          <a:p>
            <a:pPr marL="342900" indent="-342900">
              <a:buFont typeface="Arial" panose="020B0604020202020204" pitchFamily="34" charset="0"/>
              <a:buChar char="•"/>
            </a:pPr>
            <a:r>
              <a:rPr lang="nb-NO" sz="2200" dirty="0"/>
              <a:t>Forebyggende effekt mot mani, hypomani og depresjon</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Beskyttende effekt mot selvmord</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Doseres en (eller to) gang(er) daglig</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Korrekt serumverdi for å få effekt og unngå overdose/ forgiftning</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Ukentlig blodprøve ved oppstart</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endParaRPr lang="nb-NO" sz="2200" dirty="0"/>
          </a:p>
        </p:txBody>
      </p:sp>
      <p:sp>
        <p:nvSpPr>
          <p:cNvPr id="7" name="TekstSylinder 6">
            <a:extLst>
              <a:ext uri="{FF2B5EF4-FFF2-40B4-BE49-F238E27FC236}">
                <a16:creationId xmlns:a16="http://schemas.microsoft.com/office/drawing/2014/main" id="{8AEB3CAA-B829-36BF-4945-A69E33515746}"/>
              </a:ext>
            </a:extLst>
          </p:cNvPr>
          <p:cNvSpPr txBox="1"/>
          <p:nvPr/>
        </p:nvSpPr>
        <p:spPr>
          <a:xfrm>
            <a:off x="695324" y="549275"/>
            <a:ext cx="5400675" cy="646331"/>
          </a:xfrm>
          <a:prstGeom prst="rect">
            <a:avLst/>
          </a:prstGeom>
          <a:noFill/>
        </p:spPr>
        <p:txBody>
          <a:bodyPr wrap="square" rtlCol="0">
            <a:spAutoFit/>
          </a:bodyPr>
          <a:lstStyle/>
          <a:p>
            <a:r>
              <a:rPr lang="nb-NO" sz="3600" dirty="0">
                <a:latin typeface="+mj-lt"/>
              </a:rPr>
              <a:t>Litium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Effect transition="in" filter="fade">
                                      <p:cBhvr>
                                        <p:cTn id="19" dur="500"/>
                                        <p:tgtEl>
                                          <p:spTgt spid="4">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500"/>
                                        <p:tgtEl>
                                          <p:spTgt spid="2">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500"/>
                                        <p:tgtEl>
                                          <p:spTgt spid="2">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500"/>
                                        <p:tgtEl>
                                          <p:spTgt spid="2">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500"/>
                                        <p:tgtEl>
                                          <p:spTgt spid="2">
                                            <p:txEl>
                                              <p:pRg st="4" end="4"/>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fade">
                                      <p:cBhvr>
                                        <p:cTn id="40" dur="500"/>
                                        <p:tgtEl>
                                          <p:spTgt spid="2">
                                            <p:txEl>
                                              <p:pRg st="7" end="7"/>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fade">
                                      <p:cBhvr>
                                        <p:cTn id="43" dur="500"/>
                                        <p:tgtEl>
                                          <p:spTgt spid="2">
                                            <p:txEl>
                                              <p:pRg st="8" end="8"/>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Effect transition="in" filter="fade">
                                      <p:cBhvr>
                                        <p:cTn id="46" dur="500"/>
                                        <p:tgtEl>
                                          <p:spTgt spid="2">
                                            <p:txEl>
                                              <p:pRg st="9" end="9"/>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bg/>
                                          </p:spTgt>
                                        </p:tgtEl>
                                        <p:attrNameLst>
                                          <p:attrName>style.visibility</p:attrName>
                                        </p:attrNameLst>
                                      </p:cBhvr>
                                      <p:to>
                                        <p:strVal val="visible"/>
                                      </p:to>
                                    </p:set>
                                    <p:animEffect transition="in" filter="fade">
                                      <p:cBhvr>
                                        <p:cTn id="49" dur="500"/>
                                        <p:tgtEl>
                                          <p:spTgt spid="3">
                                            <p:bg/>
                                          </p:spTgt>
                                        </p:tgtEl>
                                      </p:cBhvr>
                                    </p:animEffect>
                                  </p:childTnLst>
                                </p:cTn>
                              </p:par>
                              <p:par>
                                <p:cTn id="50" presetID="10" presetClass="entr" presetSubtype="0" fill="hold" grpId="0" nodeType="withEffect" nodePh="1">
                                  <p:stCondLst>
                                    <p:cond delay="0"/>
                                  </p:stCondLst>
                                  <p:endCondLst>
                                    <p:cond evt="begin" delay="0">
                                      <p:tn val="50"/>
                                    </p:cond>
                                  </p:endCondLst>
                                  <p:childTnLst>
                                    <p:set>
                                      <p:cBhvr>
                                        <p:cTn id="51" dur="1" fill="hold">
                                          <p:stCondLst>
                                            <p:cond delay="0"/>
                                          </p:stCondLst>
                                        </p:cTn>
                                        <p:tgtEl>
                                          <p:spTgt spid="3">
                                            <p:txEl>
                                              <p:pRg st="0" end="0"/>
                                            </p:txEl>
                                          </p:spTgt>
                                        </p:tgtEl>
                                        <p:attrNameLst>
                                          <p:attrName>style.visibility</p:attrName>
                                        </p:attrNameLst>
                                      </p:cBhvr>
                                      <p:to>
                                        <p:strVal val="visible"/>
                                      </p:to>
                                    </p:set>
                                    <p:animEffect transition="in" filter="fade">
                                      <p:cBhvr>
                                        <p:cTn id="5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2" grpId="0" build="allAtOnce"/>
      <p:bldP spid="4"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vrundet rektangel 1">
            <a:extLst>
              <a:ext uri="{FF2B5EF4-FFF2-40B4-BE49-F238E27FC236}">
                <a16:creationId xmlns:a16="http://schemas.microsoft.com/office/drawing/2014/main" id="{560954FC-9A53-934D-CE98-730D3F8E4798}"/>
              </a:ext>
            </a:extLst>
          </p:cNvPr>
          <p:cNvSpPr/>
          <p:nvPr/>
        </p:nvSpPr>
        <p:spPr>
          <a:xfrm>
            <a:off x="5843588" y="1304925"/>
            <a:ext cx="6013450" cy="5184776"/>
          </a:xfrm>
          <a:prstGeom prst="roundRect">
            <a:avLst>
              <a:gd name="adj" fmla="val 240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49" name="Interaksjoner…"/>
          <p:cNvSpPr txBox="1"/>
          <p:nvPr/>
        </p:nvSpPr>
        <p:spPr>
          <a:xfrm>
            <a:off x="6432388" y="4070511"/>
            <a:ext cx="5636314" cy="6027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7" tIns="25397" rIns="25397" bIns="25397" anchor="ctr">
            <a:spAutoFit/>
          </a:bodyPr>
          <a:lstStyle/>
          <a:p>
            <a:pPr lvl="1">
              <a:lnSpc>
                <a:spcPct val="120000"/>
              </a:lnSpc>
              <a:spcBef>
                <a:spcPts val="150"/>
              </a:spcBef>
              <a:defRPr sz="3200">
                <a:solidFill>
                  <a:srgbClr val="FFFFFF"/>
                </a:solidFill>
                <a:latin typeface="Calibri"/>
                <a:ea typeface="Calibri"/>
                <a:cs typeface="Calibri"/>
                <a:sym typeface="Calibri"/>
              </a:defRPr>
            </a:pPr>
            <a:endParaRPr dirty="0">
              <a:solidFill>
                <a:srgbClr val="003087"/>
              </a:solidFill>
              <a:latin typeface="+mj-lt"/>
            </a:endParaRPr>
          </a:p>
        </p:txBody>
      </p:sp>
      <p:sp>
        <p:nvSpPr>
          <p:cNvPr id="5" name="TekstSylinder 4">
            <a:extLst>
              <a:ext uri="{FF2B5EF4-FFF2-40B4-BE49-F238E27FC236}">
                <a16:creationId xmlns:a16="http://schemas.microsoft.com/office/drawing/2014/main" id="{7AA953CA-631C-4157-1B80-65DA3BC6EC0C}"/>
              </a:ext>
            </a:extLst>
          </p:cNvPr>
          <p:cNvSpPr txBox="1"/>
          <p:nvPr/>
        </p:nvSpPr>
        <p:spPr>
          <a:xfrm>
            <a:off x="701737" y="1485901"/>
            <a:ext cx="5003738" cy="5509200"/>
          </a:xfrm>
          <a:prstGeom prst="rect">
            <a:avLst/>
          </a:prstGeom>
          <a:noFill/>
        </p:spPr>
        <p:txBody>
          <a:bodyPr wrap="square" rtlCol="0">
            <a:spAutoFit/>
          </a:bodyPr>
          <a:lstStyle/>
          <a:p>
            <a:pPr marL="342900" indent="-342900">
              <a:buFont typeface="Arial" panose="020B0604020202020204" pitchFamily="34" charset="0"/>
              <a:buChar char="•"/>
            </a:pPr>
            <a:r>
              <a:rPr lang="nb-NO" sz="2200" dirty="0"/>
              <a:t>Utviklet mot epilepsi</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Forebyggende behandling for depresjon både ved bipolar 1 og 2 lidelse</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Ikke dokumentert forebyggende effekt mot mani eller hypomani</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For forebyggende effekt, må det brukes fast og i tilstrekkelig dosering</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Individuelle variasjoner i hvor høy dosering som er nødvendig for å gi forebyggende effekt</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endParaRPr lang="nb-NO" sz="2200" dirty="0"/>
          </a:p>
        </p:txBody>
      </p:sp>
      <p:sp>
        <p:nvSpPr>
          <p:cNvPr id="6" name="TekstSylinder 5">
            <a:extLst>
              <a:ext uri="{FF2B5EF4-FFF2-40B4-BE49-F238E27FC236}">
                <a16:creationId xmlns:a16="http://schemas.microsoft.com/office/drawing/2014/main" id="{E2FBEF10-1FD5-32E2-BC42-8CE04B5A2CE5}"/>
              </a:ext>
            </a:extLst>
          </p:cNvPr>
          <p:cNvSpPr txBox="1"/>
          <p:nvPr/>
        </p:nvSpPr>
        <p:spPr>
          <a:xfrm>
            <a:off x="6096000" y="1484313"/>
            <a:ext cx="5514975" cy="4832092"/>
          </a:xfrm>
          <a:prstGeom prst="rect">
            <a:avLst/>
          </a:prstGeom>
          <a:noFill/>
        </p:spPr>
        <p:txBody>
          <a:bodyPr wrap="square" rtlCol="0">
            <a:spAutoFit/>
          </a:bodyPr>
          <a:lstStyle/>
          <a:p>
            <a:r>
              <a:rPr lang="nb-NO" sz="2200" dirty="0"/>
              <a:t>Bivirkninger</a:t>
            </a:r>
          </a:p>
          <a:p>
            <a:pPr marL="285750" indent="-285750">
              <a:buFont typeface="Arial" panose="020B0604020202020204" pitchFamily="34" charset="0"/>
              <a:buChar char="•"/>
            </a:pPr>
            <a:r>
              <a:rPr lang="nb-NO" sz="2200" dirty="0"/>
              <a:t>Mildt allergisk hudutslett </a:t>
            </a:r>
          </a:p>
          <a:p>
            <a:pPr marL="285750" indent="-285750">
              <a:buFont typeface="Arial" panose="020B0604020202020204" pitchFamily="34" charset="0"/>
              <a:buChar char="•"/>
            </a:pPr>
            <a:r>
              <a:rPr lang="nb-NO" sz="2200" dirty="0"/>
              <a:t>Hodepine, agitasjon/uro, søvnighet, svimmelhet</a:t>
            </a:r>
          </a:p>
          <a:p>
            <a:pPr marL="285750" indent="-285750">
              <a:buFont typeface="Arial" panose="020B0604020202020204" pitchFamily="34" charset="0"/>
              <a:buChar char="•"/>
            </a:pPr>
            <a:r>
              <a:rPr lang="nb-NO" sz="2200" dirty="0"/>
              <a:t>Smerter, ryggsmerter, leddplager</a:t>
            </a:r>
          </a:p>
          <a:p>
            <a:pPr marL="285750" indent="-285750">
              <a:buFont typeface="Arial" panose="020B0604020202020204" pitchFamily="34" charset="0"/>
              <a:buChar char="•"/>
            </a:pPr>
            <a:r>
              <a:rPr lang="nb-NO" sz="2200" dirty="0"/>
              <a:t>Stevens-Johnsons syndrom</a:t>
            </a:r>
          </a:p>
          <a:p>
            <a:endParaRPr lang="nb-NO" sz="2200" dirty="0"/>
          </a:p>
          <a:p>
            <a:r>
              <a:rPr lang="nb-NO" sz="2200" dirty="0"/>
              <a:t>Interaksjoner</a:t>
            </a:r>
          </a:p>
          <a:p>
            <a:pPr marL="285750" indent="-285750">
              <a:buFont typeface="Arial" panose="020B0604020202020204" pitchFamily="34" charset="0"/>
              <a:buChar char="•"/>
            </a:pPr>
            <a:r>
              <a:rPr lang="nb-NO" sz="2200" dirty="0"/>
              <a:t>P-piller, medfører behov for høyere </a:t>
            </a:r>
            <a:br>
              <a:rPr lang="nb-NO" sz="2200" dirty="0"/>
            </a:br>
            <a:r>
              <a:rPr lang="nb-NO" sz="2200" dirty="0" err="1"/>
              <a:t>Lamictal</a:t>
            </a:r>
            <a:r>
              <a:rPr lang="nb-NO" sz="2200" dirty="0"/>
              <a:t> dose</a:t>
            </a:r>
          </a:p>
          <a:p>
            <a:pPr marL="285750" indent="-285750">
              <a:buFont typeface="Arial" panose="020B0604020202020204" pitchFamily="34" charset="0"/>
              <a:buChar char="•"/>
            </a:pPr>
            <a:r>
              <a:rPr lang="nb-NO" sz="2200" dirty="0"/>
              <a:t>Ikke grunn til å forvente redusert effekt </a:t>
            </a:r>
            <a:br>
              <a:rPr lang="nb-NO" sz="2200" dirty="0"/>
            </a:br>
            <a:r>
              <a:rPr lang="nb-NO" sz="2200" dirty="0"/>
              <a:t>av p-piller ved bruk av </a:t>
            </a:r>
            <a:r>
              <a:rPr lang="nb-NO" sz="2200" dirty="0" err="1"/>
              <a:t>Lamictal</a:t>
            </a:r>
            <a:r>
              <a:rPr lang="nb-NO" sz="2200" dirty="0"/>
              <a:t> </a:t>
            </a:r>
          </a:p>
          <a:p>
            <a:pPr marL="285750" indent="-285750">
              <a:buFont typeface="Arial" panose="020B0604020202020204" pitchFamily="34" charset="0"/>
              <a:buChar char="•"/>
            </a:pPr>
            <a:r>
              <a:rPr lang="nb-NO" sz="2200" dirty="0"/>
              <a:t>Minipille, P-sprøyte og hormonspiral </a:t>
            </a:r>
            <a:br>
              <a:rPr lang="nb-NO" sz="2200" dirty="0"/>
            </a:br>
            <a:r>
              <a:rPr lang="nb-NO" sz="2200" dirty="0"/>
              <a:t>påvirker ikke nivået av </a:t>
            </a:r>
            <a:r>
              <a:rPr lang="nb-NO" sz="2200" dirty="0" err="1"/>
              <a:t>Lamictal</a:t>
            </a:r>
            <a:r>
              <a:rPr lang="nb-NO" sz="2200" dirty="0"/>
              <a:t>. </a:t>
            </a:r>
          </a:p>
        </p:txBody>
      </p:sp>
      <p:sp>
        <p:nvSpPr>
          <p:cNvPr id="4" name="TekstSylinder 3">
            <a:extLst>
              <a:ext uri="{FF2B5EF4-FFF2-40B4-BE49-F238E27FC236}">
                <a16:creationId xmlns:a16="http://schemas.microsoft.com/office/drawing/2014/main" id="{824B643E-B8FB-D83F-A719-4538EBBB2B0E}"/>
              </a:ext>
            </a:extLst>
          </p:cNvPr>
          <p:cNvSpPr txBox="1"/>
          <p:nvPr/>
        </p:nvSpPr>
        <p:spPr>
          <a:xfrm>
            <a:off x="692974" y="549275"/>
            <a:ext cx="5400675" cy="646331"/>
          </a:xfrm>
          <a:prstGeom prst="rect">
            <a:avLst/>
          </a:prstGeom>
          <a:noFill/>
        </p:spPr>
        <p:txBody>
          <a:bodyPr wrap="square" rtlCol="0">
            <a:spAutoFit/>
          </a:bodyPr>
          <a:lstStyle/>
          <a:p>
            <a:r>
              <a:rPr lang="nb-NO" sz="3600" dirty="0" err="1">
                <a:latin typeface="+mj-lt"/>
              </a:rPr>
              <a:t>Lamotrigin</a:t>
            </a:r>
            <a:r>
              <a:rPr lang="nb-NO" sz="3600" dirty="0">
                <a:latin typeface="+mj-lt"/>
              </a:rPr>
              <a:t> (</a:t>
            </a:r>
            <a:r>
              <a:rPr lang="nb-NO" sz="3600" dirty="0" err="1">
                <a:latin typeface="+mj-lt"/>
              </a:rPr>
              <a:t>Lamictal</a:t>
            </a:r>
            <a:r>
              <a:rPr lang="nb-NO" sz="3600" dirty="0">
                <a:latin typeface="+mj-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fade">
                                      <p:cBhvr>
                                        <p:cTn id="25" dur="500"/>
                                        <p:tgtEl>
                                          <p:spTgt spid="6">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fade">
                                      <p:cBhvr>
                                        <p:cTn id="28" dur="500"/>
                                        <p:tgtEl>
                                          <p:spTgt spid="6">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animEffect transition="in" filter="fade">
                                      <p:cBhvr>
                                        <p:cTn id="31" dur="500"/>
                                        <p:tgtEl>
                                          <p:spTgt spid="6">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bg/>
                                          </p:spTgt>
                                        </p:tgtEl>
                                        <p:attrNameLst>
                                          <p:attrName>style.visibility</p:attrName>
                                        </p:attrNameLst>
                                      </p:cBhvr>
                                      <p:to>
                                        <p:strVal val="visible"/>
                                      </p:to>
                                    </p:set>
                                    <p:animEffect transition="in" filter="fade">
                                      <p:cBhvr>
                                        <p:cTn id="34" dur="500"/>
                                        <p:tgtEl>
                                          <p:spTgt spid="2">
                                            <p:bg/>
                                          </p:spTgt>
                                        </p:tgtEl>
                                      </p:cBhvr>
                                    </p:animEffect>
                                  </p:childTnLst>
                                </p:cTn>
                              </p:par>
                              <p:par>
                                <p:cTn id="35" presetID="10" presetClass="entr" presetSubtype="0" fill="hold" grpId="0" nodeType="withEffect" nodePh="1">
                                  <p:stCondLst>
                                    <p:cond delay="0"/>
                                  </p:stCondLst>
                                  <p:endCondLst>
                                    <p:cond evt="begin" delay="0">
                                      <p:tn val="35"/>
                                    </p:cond>
                                  </p:end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fade">
                                      <p:cBhvr>
                                        <p:cTn id="37" dur="500"/>
                                        <p:tgtEl>
                                          <p:spTgt spid="2">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fade">
                                      <p:cBhvr>
                                        <p:cTn id="40" dur="500"/>
                                        <p:tgtEl>
                                          <p:spTgt spid="5">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fade">
                                      <p:cBhvr>
                                        <p:cTn id="43" dur="500"/>
                                        <p:tgtEl>
                                          <p:spTgt spid="5">
                                            <p:txEl>
                                              <p:pRg st="2" end="2"/>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
                                            <p:txEl>
                                              <p:pRg st="4" end="4"/>
                                            </p:txEl>
                                          </p:spTgt>
                                        </p:tgtEl>
                                        <p:attrNameLst>
                                          <p:attrName>style.visibility</p:attrName>
                                        </p:attrNameLst>
                                      </p:cBhvr>
                                      <p:to>
                                        <p:strVal val="visible"/>
                                      </p:to>
                                    </p:set>
                                    <p:animEffect transition="in" filter="fade">
                                      <p:cBhvr>
                                        <p:cTn id="46" dur="500"/>
                                        <p:tgtEl>
                                          <p:spTgt spid="5">
                                            <p:txEl>
                                              <p:pRg st="4" end="4"/>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500"/>
                                        <p:tgtEl>
                                          <p:spTgt spid="5">
                                            <p:txEl>
                                              <p:pRg st="6" end="6"/>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fade">
                                      <p:cBhvr>
                                        <p:cTn id="5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5" grpId="0" build="allAtOnce"/>
      <p:bldP spid="6"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vrundet rektangel 3">
            <a:extLst>
              <a:ext uri="{FF2B5EF4-FFF2-40B4-BE49-F238E27FC236}">
                <a16:creationId xmlns:a16="http://schemas.microsoft.com/office/drawing/2014/main" id="{2FA0F77F-B36D-11C1-A4F1-9F5C368ADDDA}"/>
              </a:ext>
            </a:extLst>
          </p:cNvPr>
          <p:cNvSpPr/>
          <p:nvPr/>
        </p:nvSpPr>
        <p:spPr>
          <a:xfrm>
            <a:off x="5843588" y="1095880"/>
            <a:ext cx="6013450" cy="5393819"/>
          </a:xfrm>
          <a:prstGeom prst="roundRect">
            <a:avLst>
              <a:gd name="adj" fmla="val 223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608D2D0F-F968-1AC5-D575-3DA7651AF175}"/>
              </a:ext>
            </a:extLst>
          </p:cNvPr>
          <p:cNvSpPr txBox="1"/>
          <p:nvPr/>
        </p:nvSpPr>
        <p:spPr>
          <a:xfrm>
            <a:off x="695325" y="1209675"/>
            <a:ext cx="4886325" cy="5509200"/>
          </a:xfrm>
          <a:prstGeom prst="rect">
            <a:avLst/>
          </a:prstGeom>
          <a:noFill/>
        </p:spPr>
        <p:txBody>
          <a:bodyPr wrap="square" rtlCol="0">
            <a:spAutoFit/>
          </a:bodyPr>
          <a:lstStyle/>
          <a:p>
            <a:pPr marL="342900" indent="-342900">
              <a:buFont typeface="Arial" panose="020B0604020202020204" pitchFamily="34" charset="0"/>
              <a:buChar char="•"/>
            </a:pPr>
            <a:r>
              <a:rPr lang="nb-NO" sz="2200" dirty="0"/>
              <a:t>Utviklet mot epilepsi</a:t>
            </a:r>
          </a:p>
          <a:p>
            <a:endParaRPr lang="nb-NO" sz="2200" dirty="0"/>
          </a:p>
          <a:p>
            <a:pPr marL="342900" indent="-342900">
              <a:buFont typeface="Arial" panose="020B0604020202020204" pitchFamily="34" charset="0"/>
              <a:buChar char="•"/>
            </a:pPr>
            <a:r>
              <a:rPr lang="nb-NO" sz="2200" dirty="0"/>
              <a:t>Behandling av moderat til alvorlig manisk episode eller blandet episode</a:t>
            </a:r>
          </a:p>
          <a:p>
            <a:endParaRPr lang="nb-NO" sz="2200" dirty="0"/>
          </a:p>
          <a:p>
            <a:pPr marL="342900" indent="-342900">
              <a:buFont typeface="Arial" panose="020B0604020202020204" pitchFamily="34" charset="0"/>
              <a:buChar char="•"/>
            </a:pPr>
            <a:r>
              <a:rPr lang="nb-NO" sz="2200" dirty="0"/>
              <a:t>Forebygging av nye maniske episoder</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Ofte i kombinasjon med antipsykotika </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Tabletter tas en time før mat. Granulat og kapsler tas med eller uten mat. </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Kan gi fosterskade. Skal ikke brukes av kvinner i fertil alder</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endParaRPr lang="nb-NO" sz="2200" dirty="0"/>
          </a:p>
        </p:txBody>
      </p:sp>
      <p:sp>
        <p:nvSpPr>
          <p:cNvPr id="3" name="TekstSylinder 2">
            <a:extLst>
              <a:ext uri="{FF2B5EF4-FFF2-40B4-BE49-F238E27FC236}">
                <a16:creationId xmlns:a16="http://schemas.microsoft.com/office/drawing/2014/main" id="{0F1A9E4D-E486-EC82-43AA-E7F5F6BFCE1A}"/>
              </a:ext>
            </a:extLst>
          </p:cNvPr>
          <p:cNvSpPr txBox="1"/>
          <p:nvPr/>
        </p:nvSpPr>
        <p:spPr>
          <a:xfrm>
            <a:off x="6096000" y="1209675"/>
            <a:ext cx="5400675" cy="5847755"/>
          </a:xfrm>
          <a:prstGeom prst="rect">
            <a:avLst/>
          </a:prstGeom>
          <a:noFill/>
        </p:spPr>
        <p:txBody>
          <a:bodyPr wrap="square" rtlCol="0">
            <a:spAutoFit/>
          </a:bodyPr>
          <a:lstStyle/>
          <a:p>
            <a:r>
              <a:rPr lang="nb-NO" sz="2200" dirty="0"/>
              <a:t>Bivirkninger</a:t>
            </a:r>
          </a:p>
          <a:p>
            <a:pPr marL="342900" indent="-342900">
              <a:buFont typeface="Arial" panose="020B0604020202020204" pitchFamily="34" charset="0"/>
              <a:buChar char="•"/>
            </a:pPr>
            <a:r>
              <a:rPr lang="nb-NO" sz="2200" dirty="0"/>
              <a:t>Redusert appetitt, kvalme, diaré</a:t>
            </a:r>
          </a:p>
          <a:p>
            <a:pPr marL="342900" indent="-342900">
              <a:buFont typeface="Arial" panose="020B0604020202020204" pitchFamily="34" charset="0"/>
              <a:buChar char="•"/>
            </a:pPr>
            <a:r>
              <a:rPr lang="nb-NO" sz="2200" dirty="0"/>
              <a:t>Skjelvinger</a:t>
            </a:r>
          </a:p>
          <a:p>
            <a:pPr marL="342900" indent="-342900">
              <a:buFont typeface="Arial" panose="020B0604020202020204" pitchFamily="34" charset="0"/>
              <a:buChar char="•"/>
            </a:pPr>
            <a:r>
              <a:rPr lang="nb-NO" sz="2200" dirty="0"/>
              <a:t>Søvnighet, svimmelhet, hodepine</a:t>
            </a:r>
          </a:p>
          <a:p>
            <a:pPr marL="342900" indent="-342900">
              <a:buFont typeface="Arial" panose="020B0604020202020204" pitchFamily="34" charset="0"/>
              <a:buChar char="•"/>
            </a:pPr>
            <a:r>
              <a:rPr lang="nb-NO" sz="2200" dirty="0"/>
              <a:t>Hår- og negleendringer</a:t>
            </a:r>
          </a:p>
          <a:p>
            <a:pPr marL="342900" indent="-342900">
              <a:buFont typeface="Arial" panose="020B0604020202020204" pitchFamily="34" charset="0"/>
              <a:buChar char="•"/>
            </a:pPr>
            <a:r>
              <a:rPr lang="nb-NO" sz="2200" dirty="0"/>
              <a:t>Vektøkning eller reduksjon</a:t>
            </a:r>
          </a:p>
          <a:p>
            <a:pPr marL="342900" indent="-342900">
              <a:buFont typeface="Arial" panose="020B0604020202020204" pitchFamily="34" charset="0"/>
              <a:buChar char="•"/>
            </a:pPr>
            <a:r>
              <a:rPr lang="nb-NO" sz="2200" dirty="0"/>
              <a:t>Blåmerker</a:t>
            </a:r>
          </a:p>
          <a:p>
            <a:pPr marL="342900" indent="-342900">
              <a:buFont typeface="Arial" panose="020B0604020202020204" pitchFamily="34" charset="0"/>
              <a:buChar char="•"/>
            </a:pPr>
            <a:r>
              <a:rPr lang="nb-NO" sz="2200" dirty="0"/>
              <a:t>Polycystisk </a:t>
            </a:r>
            <a:r>
              <a:rPr lang="nb-NO" sz="2200" dirty="0" err="1"/>
              <a:t>ovariesyndrom</a:t>
            </a:r>
            <a:endParaRPr lang="nb-NO" sz="2200" dirty="0"/>
          </a:p>
          <a:p>
            <a:pPr marL="342900" indent="-342900">
              <a:buFont typeface="Arial" panose="020B0604020202020204" pitchFamily="34" charset="0"/>
              <a:buChar char="•"/>
            </a:pPr>
            <a:endParaRPr lang="nb-NO" sz="2200" dirty="0"/>
          </a:p>
          <a:p>
            <a:r>
              <a:rPr lang="nb-NO" sz="2200" dirty="0"/>
              <a:t>Interaksjoner</a:t>
            </a:r>
          </a:p>
          <a:p>
            <a:pPr marL="342900" indent="-342900">
              <a:buFont typeface="Arial" panose="020B0604020202020204" pitchFamily="34" charset="0"/>
              <a:buChar char="•"/>
            </a:pPr>
            <a:r>
              <a:rPr lang="nb-NO" sz="2200" dirty="0"/>
              <a:t>Øker nivået av </a:t>
            </a:r>
            <a:r>
              <a:rPr lang="nb-NO" sz="2200" dirty="0" err="1"/>
              <a:t>Lamictal</a:t>
            </a:r>
            <a:r>
              <a:rPr lang="nb-NO" sz="2200" dirty="0"/>
              <a:t> 2-4 ganger</a:t>
            </a:r>
          </a:p>
          <a:p>
            <a:endParaRPr lang="nb-NO" sz="2200" dirty="0"/>
          </a:p>
          <a:p>
            <a:r>
              <a:rPr lang="nb-NO" sz="2200" dirty="0"/>
              <a:t>Oppfølging</a:t>
            </a:r>
          </a:p>
          <a:p>
            <a:pPr marL="342900" indent="-342900">
              <a:buFont typeface="Arial" panose="020B0604020202020204" pitchFamily="34" charset="0"/>
              <a:buChar char="•"/>
            </a:pPr>
            <a:r>
              <a:rPr lang="nb-NO" sz="2200" dirty="0"/>
              <a:t>Kontrollere leververdier, prøver av bukspyttkjertelen og blodceller/blodplater</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endParaRPr lang="nb-NO" sz="2200" dirty="0"/>
          </a:p>
        </p:txBody>
      </p:sp>
      <p:sp>
        <p:nvSpPr>
          <p:cNvPr id="5" name="TekstSylinder 4">
            <a:extLst>
              <a:ext uri="{FF2B5EF4-FFF2-40B4-BE49-F238E27FC236}">
                <a16:creationId xmlns:a16="http://schemas.microsoft.com/office/drawing/2014/main" id="{9F5CE1A3-5D50-88AB-6EA3-B7540E725CFD}"/>
              </a:ext>
            </a:extLst>
          </p:cNvPr>
          <p:cNvSpPr txBox="1"/>
          <p:nvPr/>
        </p:nvSpPr>
        <p:spPr>
          <a:xfrm>
            <a:off x="695325" y="549275"/>
            <a:ext cx="5400675" cy="646331"/>
          </a:xfrm>
          <a:prstGeom prst="rect">
            <a:avLst/>
          </a:prstGeom>
          <a:noFill/>
        </p:spPr>
        <p:txBody>
          <a:bodyPr wrap="square" rtlCol="0">
            <a:spAutoFit/>
          </a:bodyPr>
          <a:lstStyle/>
          <a:p>
            <a:r>
              <a:rPr lang="nb-NO" sz="3600" dirty="0" err="1">
                <a:latin typeface="+mj-lt"/>
              </a:rPr>
              <a:t>Valproat</a:t>
            </a:r>
            <a:r>
              <a:rPr lang="nb-NO" sz="3600" dirty="0">
                <a:latin typeface="+mj-lt"/>
              </a:rPr>
              <a:t> (</a:t>
            </a:r>
            <a:r>
              <a:rPr lang="nb-NO" sz="3600" dirty="0" err="1">
                <a:latin typeface="+mj-lt"/>
              </a:rPr>
              <a:t>Orfiril</a:t>
            </a:r>
            <a:r>
              <a:rPr lang="nb-NO" sz="3600" dirty="0">
                <a:latin typeface="+mj-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3" end="13"/>
                                            </p:txEl>
                                          </p:spTgt>
                                        </p:tgtEl>
                                        <p:attrNameLst>
                                          <p:attrName>style.visibility</p:attrName>
                                        </p:attrNameLst>
                                      </p:cBhvr>
                                      <p:to>
                                        <p:strVal val="visible"/>
                                      </p:to>
                                    </p:set>
                                    <p:animEffect transition="in" filter="fade">
                                      <p:cBhvr>
                                        <p:cTn id="40" dur="500"/>
                                        <p:tgtEl>
                                          <p:spTgt spid="3">
                                            <p:txEl>
                                              <p:pRg st="13" end="13"/>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fade">
                                      <p:cBhvr>
                                        <p:cTn id="43" dur="500"/>
                                        <p:tgtEl>
                                          <p:spTgt spid="4">
                                            <p:bg/>
                                          </p:spTgt>
                                        </p:tgtEl>
                                      </p:cBhvr>
                                    </p:animEffect>
                                  </p:childTnLst>
                                </p:cTn>
                              </p:par>
                              <p:par>
                                <p:cTn id="44" presetID="10" presetClass="entr" presetSubtype="0" fill="hold" grpId="0" nodeType="withEffect" nodePh="1">
                                  <p:stCondLst>
                                    <p:cond delay="0"/>
                                  </p:stCondLst>
                                  <p:endCondLst>
                                    <p:cond evt="begin" delay="0">
                                      <p:tn val="44"/>
                                    </p:cond>
                                  </p:end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fade">
                                      <p:cBhvr>
                                        <p:cTn id="46" dur="500"/>
                                        <p:tgtEl>
                                          <p:spTgt spid="4">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Effect transition="in" filter="fade">
                                      <p:cBhvr>
                                        <p:cTn id="49" dur="500"/>
                                        <p:tgtEl>
                                          <p:spTgt spid="2">
                                            <p:txEl>
                                              <p:pRg st="0" end="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
                                            <p:txEl>
                                              <p:pRg st="2" end="2"/>
                                            </p:txEl>
                                          </p:spTgt>
                                        </p:tgtEl>
                                        <p:attrNameLst>
                                          <p:attrName>style.visibility</p:attrName>
                                        </p:attrNameLst>
                                      </p:cBhvr>
                                      <p:to>
                                        <p:strVal val="visible"/>
                                      </p:to>
                                    </p:set>
                                    <p:animEffect transition="in" filter="fade">
                                      <p:cBhvr>
                                        <p:cTn id="52" dur="500"/>
                                        <p:tgtEl>
                                          <p:spTgt spid="2">
                                            <p:txEl>
                                              <p:pRg st="2" end="2"/>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txEl>
                                              <p:pRg st="4" end="4"/>
                                            </p:txEl>
                                          </p:spTgt>
                                        </p:tgtEl>
                                        <p:attrNameLst>
                                          <p:attrName>style.visibility</p:attrName>
                                        </p:attrNameLst>
                                      </p:cBhvr>
                                      <p:to>
                                        <p:strVal val="visible"/>
                                      </p:to>
                                    </p:set>
                                    <p:animEffect transition="in" filter="fade">
                                      <p:cBhvr>
                                        <p:cTn id="55" dur="500"/>
                                        <p:tgtEl>
                                          <p:spTgt spid="2">
                                            <p:txEl>
                                              <p:pRg st="4" end="4"/>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
                                            <p:txEl>
                                              <p:pRg st="6" end="6"/>
                                            </p:txEl>
                                          </p:spTgt>
                                        </p:tgtEl>
                                        <p:attrNameLst>
                                          <p:attrName>style.visibility</p:attrName>
                                        </p:attrNameLst>
                                      </p:cBhvr>
                                      <p:to>
                                        <p:strVal val="visible"/>
                                      </p:to>
                                    </p:set>
                                    <p:animEffect transition="in" filter="fade">
                                      <p:cBhvr>
                                        <p:cTn id="58" dur="500"/>
                                        <p:tgtEl>
                                          <p:spTgt spid="2">
                                            <p:txEl>
                                              <p:pRg st="6" end="6"/>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
                                            <p:txEl>
                                              <p:pRg st="8" end="8"/>
                                            </p:txEl>
                                          </p:spTgt>
                                        </p:tgtEl>
                                        <p:attrNameLst>
                                          <p:attrName>style.visibility</p:attrName>
                                        </p:attrNameLst>
                                      </p:cBhvr>
                                      <p:to>
                                        <p:strVal val="visible"/>
                                      </p:to>
                                    </p:set>
                                    <p:animEffect transition="in" filter="fade">
                                      <p:cBhvr>
                                        <p:cTn id="61" dur="500"/>
                                        <p:tgtEl>
                                          <p:spTgt spid="2">
                                            <p:txEl>
                                              <p:pRg st="8" end="8"/>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
                                            <p:txEl>
                                              <p:pRg st="10" end="10"/>
                                            </p:txEl>
                                          </p:spTgt>
                                        </p:tgtEl>
                                        <p:attrNameLst>
                                          <p:attrName>style.visibility</p:attrName>
                                        </p:attrNameLst>
                                      </p:cBhvr>
                                      <p:to>
                                        <p:strVal val="visible"/>
                                      </p:to>
                                    </p:set>
                                    <p:animEffect transition="in" filter="fade">
                                      <p:cBhvr>
                                        <p:cTn id="64"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2" grpId="0" build="allAtOnce"/>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vrundet rektangel 3">
            <a:extLst>
              <a:ext uri="{FF2B5EF4-FFF2-40B4-BE49-F238E27FC236}">
                <a16:creationId xmlns:a16="http://schemas.microsoft.com/office/drawing/2014/main" id="{5CF7D38E-4290-7DC2-81E1-2167EDD4D571}"/>
              </a:ext>
            </a:extLst>
          </p:cNvPr>
          <p:cNvSpPr/>
          <p:nvPr/>
        </p:nvSpPr>
        <p:spPr>
          <a:xfrm>
            <a:off x="5843588" y="1304925"/>
            <a:ext cx="6013450" cy="5184776"/>
          </a:xfrm>
          <a:prstGeom prst="roundRect">
            <a:avLst>
              <a:gd name="adj" fmla="val 240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098D0A95-C9D7-B953-0725-BC80DB09C750}"/>
              </a:ext>
            </a:extLst>
          </p:cNvPr>
          <p:cNvSpPr txBox="1"/>
          <p:nvPr/>
        </p:nvSpPr>
        <p:spPr>
          <a:xfrm>
            <a:off x="695327" y="1481267"/>
            <a:ext cx="5148262" cy="4827458"/>
          </a:xfrm>
          <a:prstGeom prst="rect">
            <a:avLst/>
          </a:prstGeom>
          <a:noFill/>
        </p:spPr>
        <p:txBody>
          <a:bodyPr wrap="square" tIns="46800" rtlCol="0">
            <a:noAutofit/>
          </a:bodyPr>
          <a:lstStyle/>
          <a:p>
            <a:pPr marL="342900" indent="-342900">
              <a:buFont typeface="Arial" panose="020B0604020202020204" pitchFamily="34" charset="0"/>
              <a:buChar char="•"/>
            </a:pPr>
            <a:r>
              <a:rPr lang="nb-NO" sz="2200" dirty="0"/>
              <a:t>Utviklet mot psykose</a:t>
            </a:r>
          </a:p>
          <a:p>
            <a:pPr marL="342900" indent="-342900">
              <a:lnSpc>
                <a:spcPct val="50000"/>
              </a:lnSpc>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Behandling av moderat til alvorlig </a:t>
            </a:r>
            <a:br>
              <a:rPr lang="nb-NO" sz="2200" dirty="0"/>
            </a:br>
            <a:r>
              <a:rPr lang="nb-NO" sz="2200" dirty="0"/>
              <a:t>manisk episode uten/med psykose</a:t>
            </a:r>
          </a:p>
          <a:p>
            <a:pPr marL="342900" indent="-342900">
              <a:lnSpc>
                <a:spcPct val="50000"/>
              </a:lnSpc>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Behandling av depressiv episode</a:t>
            </a:r>
          </a:p>
          <a:p>
            <a:pPr marL="342900" indent="-342900">
              <a:lnSpc>
                <a:spcPct val="50000"/>
              </a:lnSpc>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Forebygging av ny depressiv eller hypoman/ manisk episode</a:t>
            </a:r>
          </a:p>
          <a:p>
            <a:pPr marL="342900" indent="-342900">
              <a:lnSpc>
                <a:spcPct val="50000"/>
              </a:lnSpc>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Gis som tilleggsbehandling til andre stemningsstabiliserende medikamenter, eller som eneste medikasjon</a:t>
            </a:r>
          </a:p>
          <a:p>
            <a:pPr marL="342900" indent="-342900">
              <a:lnSpc>
                <a:spcPct val="50000"/>
              </a:lnSpc>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Depottablett har et forsinket opptak slik at man kan dosere en gang om dagen</a:t>
            </a:r>
          </a:p>
        </p:txBody>
      </p:sp>
      <p:sp>
        <p:nvSpPr>
          <p:cNvPr id="3" name="TekstSylinder 2">
            <a:extLst>
              <a:ext uri="{FF2B5EF4-FFF2-40B4-BE49-F238E27FC236}">
                <a16:creationId xmlns:a16="http://schemas.microsoft.com/office/drawing/2014/main" id="{96E76B68-7ED4-B698-1304-B6F84127197E}"/>
              </a:ext>
            </a:extLst>
          </p:cNvPr>
          <p:cNvSpPr txBox="1"/>
          <p:nvPr/>
        </p:nvSpPr>
        <p:spPr>
          <a:xfrm>
            <a:off x="6096000" y="1494254"/>
            <a:ext cx="5400675" cy="3139321"/>
          </a:xfrm>
          <a:prstGeom prst="rect">
            <a:avLst/>
          </a:prstGeom>
          <a:noFill/>
        </p:spPr>
        <p:txBody>
          <a:bodyPr wrap="square" rtlCol="0">
            <a:spAutoFit/>
          </a:bodyPr>
          <a:lstStyle/>
          <a:p>
            <a:r>
              <a:rPr lang="nb-NO" sz="2200" dirty="0"/>
              <a:t>Bivirkninger</a:t>
            </a:r>
          </a:p>
          <a:p>
            <a:pPr marL="342900" indent="-342900">
              <a:buFont typeface="Arial" panose="020B0604020202020204" pitchFamily="34" charset="0"/>
              <a:buChar char="•"/>
            </a:pPr>
            <a:r>
              <a:rPr lang="nb-NO" sz="2200" dirty="0"/>
              <a:t>Søvnighet, tretthet, svimmelhet, </a:t>
            </a:r>
            <a:r>
              <a:rPr lang="nb-NO" sz="2200" dirty="0" err="1"/>
              <a:t>hangover</a:t>
            </a:r>
            <a:endParaRPr lang="nb-NO" sz="2200" dirty="0"/>
          </a:p>
          <a:p>
            <a:pPr marL="342900" indent="-342900">
              <a:buFont typeface="Arial" panose="020B0604020202020204" pitchFamily="34" charset="0"/>
              <a:buChar char="•"/>
            </a:pPr>
            <a:r>
              <a:rPr lang="nb-NO" sz="2200" dirty="0"/>
              <a:t>Vektoppgang</a:t>
            </a:r>
          </a:p>
          <a:p>
            <a:pPr marL="342900" indent="-342900">
              <a:buFont typeface="Arial" panose="020B0604020202020204" pitchFamily="34" charset="0"/>
              <a:buChar char="•"/>
            </a:pPr>
            <a:r>
              <a:rPr lang="nb-NO" sz="2200" dirty="0"/>
              <a:t>Påvirkning av kolesterol og blodsukker</a:t>
            </a:r>
          </a:p>
          <a:p>
            <a:pPr marL="342900" indent="-342900">
              <a:buFont typeface="Arial" panose="020B0604020202020204" pitchFamily="34" charset="0"/>
              <a:buChar char="•"/>
            </a:pPr>
            <a:r>
              <a:rPr lang="nb-NO" sz="2200" dirty="0"/>
              <a:t>Munntørrhet</a:t>
            </a:r>
          </a:p>
          <a:p>
            <a:pPr marL="342900" indent="-342900">
              <a:buFont typeface="Arial" panose="020B0604020202020204" pitchFamily="34" charset="0"/>
              <a:buChar char="•"/>
            </a:pPr>
            <a:r>
              <a:rPr lang="nb-NO" sz="2200" dirty="0"/>
              <a:t>Hodepine</a:t>
            </a:r>
          </a:p>
          <a:p>
            <a:pPr marL="342900" indent="-342900">
              <a:buFont typeface="Arial" panose="020B0604020202020204" pitchFamily="34" charset="0"/>
              <a:buChar char="•"/>
            </a:pPr>
            <a:r>
              <a:rPr lang="nb-NO" sz="2200" dirty="0"/>
              <a:t>Kvalme og treg mage</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endParaRPr lang="nb-NO" sz="2200" dirty="0"/>
          </a:p>
        </p:txBody>
      </p:sp>
      <p:sp>
        <p:nvSpPr>
          <p:cNvPr id="5" name="TekstSylinder 4">
            <a:extLst>
              <a:ext uri="{FF2B5EF4-FFF2-40B4-BE49-F238E27FC236}">
                <a16:creationId xmlns:a16="http://schemas.microsoft.com/office/drawing/2014/main" id="{2AF15EA1-01B9-44FA-1B99-92C66AD1F523}"/>
              </a:ext>
            </a:extLst>
          </p:cNvPr>
          <p:cNvSpPr txBox="1"/>
          <p:nvPr/>
        </p:nvSpPr>
        <p:spPr>
          <a:xfrm>
            <a:off x="695324" y="549275"/>
            <a:ext cx="6574156" cy="646331"/>
          </a:xfrm>
          <a:prstGeom prst="rect">
            <a:avLst/>
          </a:prstGeom>
          <a:noFill/>
        </p:spPr>
        <p:txBody>
          <a:bodyPr wrap="square" rtlCol="0">
            <a:spAutoFit/>
          </a:bodyPr>
          <a:lstStyle/>
          <a:p>
            <a:r>
              <a:rPr lang="nb-NO" sz="3600" dirty="0" err="1">
                <a:latin typeface="+mj-lt"/>
              </a:rPr>
              <a:t>Quetiapin</a:t>
            </a:r>
            <a:r>
              <a:rPr lang="nb-NO" sz="3600" dirty="0">
                <a:latin typeface="+mj-lt"/>
              </a:rPr>
              <a:t>/</a:t>
            </a:r>
            <a:r>
              <a:rPr lang="nb-NO" sz="3600" dirty="0" err="1">
                <a:latin typeface="+mj-lt"/>
              </a:rPr>
              <a:t>Kvetiapin</a:t>
            </a:r>
            <a:r>
              <a:rPr lang="nb-NO" sz="3600" dirty="0">
                <a:latin typeface="+mj-lt"/>
              </a:rPr>
              <a:t> (</a:t>
            </a:r>
            <a:r>
              <a:rPr lang="nb-NO" sz="3600" dirty="0" err="1">
                <a:latin typeface="+mj-lt"/>
              </a:rPr>
              <a:t>Seroquel</a:t>
            </a:r>
            <a:r>
              <a:rPr lang="nb-NO" sz="3600" dirty="0">
                <a:latin typeface="+mj-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bg/>
                                          </p:spTgt>
                                        </p:tgtEl>
                                        <p:attrNameLst>
                                          <p:attrName>style.visibility</p:attrName>
                                        </p:attrNameLst>
                                      </p:cBhvr>
                                      <p:to>
                                        <p:strVal val="visible"/>
                                      </p:to>
                                    </p:set>
                                    <p:animEffect transition="in" filter="fade">
                                      <p:cBhvr>
                                        <p:cTn id="28" dur="500"/>
                                        <p:tgtEl>
                                          <p:spTgt spid="4">
                                            <p:bg/>
                                          </p:spTgt>
                                        </p:tgtEl>
                                      </p:cBhvr>
                                    </p:animEffect>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500"/>
                                        <p:tgtEl>
                                          <p:spTgt spid="4">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xEl>
                                              <p:pRg st="0" end="0"/>
                                            </p:txEl>
                                          </p:spTgt>
                                        </p:tgtEl>
                                        <p:attrNameLst>
                                          <p:attrName>style.visibility</p:attrName>
                                        </p:attrNameLst>
                                      </p:cBhvr>
                                      <p:to>
                                        <p:strVal val="visible"/>
                                      </p:to>
                                    </p:set>
                                    <p:animEffect transition="in" filter="fade">
                                      <p:cBhvr>
                                        <p:cTn id="34" dur="500"/>
                                        <p:tgtEl>
                                          <p:spTgt spid="2">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fade">
                                      <p:cBhvr>
                                        <p:cTn id="37" dur="500"/>
                                        <p:tgtEl>
                                          <p:spTgt spid="2">
                                            <p:txEl>
                                              <p:pRg st="2" end="2"/>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fade">
                                      <p:cBhvr>
                                        <p:cTn id="40" dur="500"/>
                                        <p:tgtEl>
                                          <p:spTgt spid="2">
                                            <p:txEl>
                                              <p:pRg st="4" end="4"/>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fade">
                                      <p:cBhvr>
                                        <p:cTn id="43" dur="500"/>
                                        <p:tgtEl>
                                          <p:spTgt spid="2">
                                            <p:txEl>
                                              <p:pRg st="6" end="6"/>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
                                            <p:txEl>
                                              <p:pRg st="8" end="8"/>
                                            </p:txEl>
                                          </p:spTgt>
                                        </p:tgtEl>
                                        <p:attrNameLst>
                                          <p:attrName>style.visibility</p:attrName>
                                        </p:attrNameLst>
                                      </p:cBhvr>
                                      <p:to>
                                        <p:strVal val="visible"/>
                                      </p:to>
                                    </p:set>
                                    <p:animEffect transition="in" filter="fade">
                                      <p:cBhvr>
                                        <p:cTn id="46" dur="500"/>
                                        <p:tgtEl>
                                          <p:spTgt spid="2">
                                            <p:txEl>
                                              <p:pRg st="8" end="8"/>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Effect transition="in" filter="fade">
                                      <p:cBhvr>
                                        <p:cTn id="49"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2" grpId="0" build="allAtOnce"/>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vrundet rektangel 1">
            <a:extLst>
              <a:ext uri="{FF2B5EF4-FFF2-40B4-BE49-F238E27FC236}">
                <a16:creationId xmlns:a16="http://schemas.microsoft.com/office/drawing/2014/main" id="{04E969D1-7D06-5013-4958-3D106651E036}"/>
              </a:ext>
            </a:extLst>
          </p:cNvPr>
          <p:cNvSpPr/>
          <p:nvPr/>
        </p:nvSpPr>
        <p:spPr>
          <a:xfrm>
            <a:off x="5843588" y="1304925"/>
            <a:ext cx="6013450" cy="5184776"/>
          </a:xfrm>
          <a:prstGeom prst="roundRect">
            <a:avLst>
              <a:gd name="adj" fmla="val 240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ekstSylinder 2">
            <a:extLst>
              <a:ext uri="{FF2B5EF4-FFF2-40B4-BE49-F238E27FC236}">
                <a16:creationId xmlns:a16="http://schemas.microsoft.com/office/drawing/2014/main" id="{436D0602-F848-10C2-3030-3DCBCE3C70A2}"/>
              </a:ext>
            </a:extLst>
          </p:cNvPr>
          <p:cNvSpPr txBox="1"/>
          <p:nvPr/>
        </p:nvSpPr>
        <p:spPr>
          <a:xfrm>
            <a:off x="695325" y="1484313"/>
            <a:ext cx="4791075" cy="3477875"/>
          </a:xfrm>
          <a:prstGeom prst="rect">
            <a:avLst/>
          </a:prstGeom>
          <a:noFill/>
        </p:spPr>
        <p:txBody>
          <a:bodyPr wrap="square" rtlCol="0">
            <a:spAutoFit/>
          </a:bodyPr>
          <a:lstStyle/>
          <a:p>
            <a:pPr marL="342900" indent="-342900">
              <a:buFont typeface="Arial" panose="020B0604020202020204" pitchFamily="34" charset="0"/>
              <a:buChar char="•"/>
            </a:pPr>
            <a:r>
              <a:rPr lang="nb-NO" sz="2200" dirty="0"/>
              <a:t>Utviklet mot psykose</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Regnes som ett av de mest effektive medikamentene ved mani</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Akutt behandling og forebygging av blandet episode, mani og psykose</a:t>
            </a:r>
          </a:p>
          <a:p>
            <a:endParaRPr lang="nb-NO" sz="2200" dirty="0"/>
          </a:p>
          <a:p>
            <a:pPr marL="342900" indent="-342900">
              <a:buFont typeface="Arial" panose="020B0604020202020204" pitchFamily="34" charset="0"/>
              <a:buChar char="•"/>
            </a:pPr>
            <a:r>
              <a:rPr lang="nb-NO" sz="2200" dirty="0"/>
              <a:t>Kan brukes i kombinasjon med andre medisiner for bipolar lidelse</a:t>
            </a:r>
          </a:p>
        </p:txBody>
      </p:sp>
      <p:sp>
        <p:nvSpPr>
          <p:cNvPr id="4" name="TekstSylinder 3">
            <a:extLst>
              <a:ext uri="{FF2B5EF4-FFF2-40B4-BE49-F238E27FC236}">
                <a16:creationId xmlns:a16="http://schemas.microsoft.com/office/drawing/2014/main" id="{B7A0B68D-9E83-6F4F-72FA-2700352BA6BC}"/>
              </a:ext>
            </a:extLst>
          </p:cNvPr>
          <p:cNvSpPr txBox="1"/>
          <p:nvPr/>
        </p:nvSpPr>
        <p:spPr>
          <a:xfrm>
            <a:off x="6096000" y="1484313"/>
            <a:ext cx="5400675" cy="2462213"/>
          </a:xfrm>
          <a:prstGeom prst="rect">
            <a:avLst/>
          </a:prstGeom>
          <a:noFill/>
        </p:spPr>
        <p:txBody>
          <a:bodyPr wrap="square" rtlCol="0">
            <a:spAutoFit/>
          </a:bodyPr>
          <a:lstStyle/>
          <a:p>
            <a:r>
              <a:rPr lang="nb-NO" sz="2200" dirty="0"/>
              <a:t>Bivirkninger</a:t>
            </a:r>
          </a:p>
          <a:p>
            <a:pPr marL="342900" indent="-342900">
              <a:buFont typeface="Arial" panose="020B0604020202020204" pitchFamily="34" charset="0"/>
              <a:buChar char="•"/>
            </a:pPr>
            <a:r>
              <a:rPr lang="nb-NO" sz="2200" dirty="0"/>
              <a:t>Lavt blodtrykk/svimmelhet og søvnighet</a:t>
            </a:r>
          </a:p>
          <a:p>
            <a:pPr marL="342900" indent="-342900">
              <a:buFont typeface="Arial" panose="020B0604020202020204" pitchFamily="34" charset="0"/>
              <a:buChar char="•"/>
            </a:pPr>
            <a:r>
              <a:rPr lang="nb-NO" sz="2200" dirty="0"/>
              <a:t>Sterk sultfølelse, </a:t>
            </a:r>
            <a:r>
              <a:rPr lang="nb-NO" sz="2200" dirty="0" err="1"/>
              <a:t>søtsug</a:t>
            </a:r>
            <a:r>
              <a:rPr lang="nb-NO" sz="2200" dirty="0"/>
              <a:t> og forsinket metthetsfølelse</a:t>
            </a:r>
          </a:p>
          <a:p>
            <a:pPr marL="342900" indent="-342900">
              <a:buFont typeface="Arial" panose="020B0604020202020204" pitchFamily="34" charset="0"/>
              <a:buChar char="•"/>
            </a:pPr>
            <a:r>
              <a:rPr lang="nb-NO" sz="2200" dirty="0"/>
              <a:t>Vektoppgang, økt kolesterol og blodsukker</a:t>
            </a:r>
          </a:p>
          <a:p>
            <a:pPr marL="342900" indent="-342900">
              <a:buFont typeface="Arial" panose="020B0604020202020204" pitchFamily="34" charset="0"/>
              <a:buChar char="•"/>
            </a:pPr>
            <a:r>
              <a:rPr lang="nb-NO" sz="2200" dirty="0"/>
              <a:t>Særlig ved sterk vektoppgang i starten bør annet legemiddel vurderes</a:t>
            </a:r>
          </a:p>
        </p:txBody>
      </p:sp>
      <p:sp>
        <p:nvSpPr>
          <p:cNvPr id="5" name="TekstSylinder 4">
            <a:extLst>
              <a:ext uri="{FF2B5EF4-FFF2-40B4-BE49-F238E27FC236}">
                <a16:creationId xmlns:a16="http://schemas.microsoft.com/office/drawing/2014/main" id="{D036B548-8CE8-559C-ED5A-D7A3320F2D6E}"/>
              </a:ext>
            </a:extLst>
          </p:cNvPr>
          <p:cNvSpPr txBox="1"/>
          <p:nvPr/>
        </p:nvSpPr>
        <p:spPr>
          <a:xfrm>
            <a:off x="695325" y="549275"/>
            <a:ext cx="5400675" cy="646331"/>
          </a:xfrm>
          <a:prstGeom prst="rect">
            <a:avLst/>
          </a:prstGeom>
          <a:noFill/>
        </p:spPr>
        <p:txBody>
          <a:bodyPr wrap="square" rtlCol="0">
            <a:spAutoFit/>
          </a:bodyPr>
          <a:lstStyle/>
          <a:p>
            <a:r>
              <a:rPr lang="nb-NO" sz="3600" dirty="0" err="1">
                <a:latin typeface="+mj-lt"/>
              </a:rPr>
              <a:t>Olanzapine</a:t>
            </a:r>
            <a:r>
              <a:rPr lang="nb-NO" sz="3600" dirty="0">
                <a:latin typeface="+mj-lt"/>
              </a:rPr>
              <a:t> (</a:t>
            </a:r>
            <a:r>
              <a:rPr lang="nb-NO" sz="3600" dirty="0" err="1">
                <a:latin typeface="+mj-lt"/>
              </a:rPr>
              <a:t>Zyprexa</a:t>
            </a:r>
            <a:r>
              <a:rPr lang="nb-NO" sz="3600" dirty="0">
                <a:latin typeface="+mj-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bg/>
                                          </p:spTgt>
                                        </p:tgtEl>
                                        <p:attrNameLst>
                                          <p:attrName>style.visibility</p:attrName>
                                        </p:attrNameLst>
                                      </p:cBhvr>
                                      <p:to>
                                        <p:strVal val="visible"/>
                                      </p:to>
                                    </p:set>
                                    <p:animEffect transition="in" filter="fade">
                                      <p:cBhvr>
                                        <p:cTn id="22" dur="500"/>
                                        <p:tgtEl>
                                          <p:spTgt spid="2">
                                            <p:bg/>
                                          </p:spTgt>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500"/>
                                        <p:tgtEl>
                                          <p:spTgt spid="3">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500"/>
                                        <p:tgtEl>
                                          <p:spTgt spid="3">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3" grpId="0" build="allAtOnce"/>
      <p:bldP spid="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C4883-0564-5E20-EEB4-4838C9A9FFB7}"/>
            </a:ext>
          </a:extLst>
        </p:cNvPr>
        <p:cNvGrpSpPr/>
        <p:nvPr/>
      </p:nvGrpSpPr>
      <p:grpSpPr>
        <a:xfrm>
          <a:off x="0" y="0"/>
          <a:ext cx="0" cy="0"/>
          <a:chOff x="0" y="0"/>
          <a:chExt cx="0" cy="0"/>
        </a:xfrm>
      </p:grpSpPr>
      <p:sp>
        <p:nvSpPr>
          <p:cNvPr id="2" name="Avrundet rektangel 1">
            <a:extLst>
              <a:ext uri="{FF2B5EF4-FFF2-40B4-BE49-F238E27FC236}">
                <a16:creationId xmlns:a16="http://schemas.microsoft.com/office/drawing/2014/main" id="{A610F50C-A14D-AF2D-48ED-EBAC11581755}"/>
              </a:ext>
            </a:extLst>
          </p:cNvPr>
          <p:cNvSpPr/>
          <p:nvPr/>
        </p:nvSpPr>
        <p:spPr>
          <a:xfrm>
            <a:off x="5843588" y="1304925"/>
            <a:ext cx="6013450" cy="5184776"/>
          </a:xfrm>
          <a:prstGeom prst="roundRect">
            <a:avLst>
              <a:gd name="adj" fmla="val 240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TekstSylinder 3">
            <a:extLst>
              <a:ext uri="{FF2B5EF4-FFF2-40B4-BE49-F238E27FC236}">
                <a16:creationId xmlns:a16="http://schemas.microsoft.com/office/drawing/2014/main" id="{BB31AD49-AE07-C3DC-3576-E6CEE4182C25}"/>
              </a:ext>
            </a:extLst>
          </p:cNvPr>
          <p:cNvSpPr txBox="1"/>
          <p:nvPr/>
        </p:nvSpPr>
        <p:spPr>
          <a:xfrm>
            <a:off x="6096000" y="1484313"/>
            <a:ext cx="5400675" cy="2800767"/>
          </a:xfrm>
          <a:prstGeom prst="rect">
            <a:avLst/>
          </a:prstGeom>
          <a:noFill/>
        </p:spPr>
        <p:txBody>
          <a:bodyPr wrap="square" rtlCol="0">
            <a:spAutoFit/>
          </a:bodyPr>
          <a:lstStyle/>
          <a:p>
            <a:r>
              <a:rPr lang="nb-NO" sz="2200" dirty="0"/>
              <a:t>Bivirkninger</a:t>
            </a:r>
          </a:p>
          <a:p>
            <a:pPr marL="342900" indent="-342900">
              <a:buFont typeface="Arial" panose="020B0604020202020204" pitchFamily="34" charset="0"/>
              <a:buChar char="•"/>
            </a:pPr>
            <a:r>
              <a:rPr lang="nb-NO" sz="2200" dirty="0" err="1"/>
              <a:t>Akatisi</a:t>
            </a:r>
            <a:r>
              <a:rPr lang="nb-NO" sz="2200" dirty="0"/>
              <a:t> (en ubehagelig følelse av indre rastløshet og behov for å bevege seg </a:t>
            </a:r>
            <a:br>
              <a:rPr lang="nb-NO" sz="2200" dirty="0"/>
            </a:br>
            <a:r>
              <a:rPr lang="nb-NO" sz="2200" dirty="0"/>
              <a:t>hele tiden)</a:t>
            </a:r>
          </a:p>
          <a:p>
            <a:pPr marL="342900" indent="-342900">
              <a:buFont typeface="Arial" panose="020B0604020202020204" pitchFamily="34" charset="0"/>
              <a:buChar char="•"/>
            </a:pPr>
            <a:r>
              <a:rPr lang="nb-NO" sz="2200" dirty="0"/>
              <a:t>Tretthet, søvnighet</a:t>
            </a:r>
          </a:p>
          <a:p>
            <a:pPr marL="342900" indent="-342900">
              <a:buFont typeface="Arial" panose="020B0604020202020204" pitchFamily="34" charset="0"/>
              <a:buChar char="•"/>
            </a:pPr>
            <a:r>
              <a:rPr lang="nb-NO" sz="2200" dirty="0"/>
              <a:t>Kvalme</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endParaRPr lang="nb-NO" sz="2200" dirty="0"/>
          </a:p>
        </p:txBody>
      </p:sp>
      <p:sp>
        <p:nvSpPr>
          <p:cNvPr id="5" name="TekstSylinder 4">
            <a:extLst>
              <a:ext uri="{FF2B5EF4-FFF2-40B4-BE49-F238E27FC236}">
                <a16:creationId xmlns:a16="http://schemas.microsoft.com/office/drawing/2014/main" id="{E0EEE35C-DA5F-A370-348C-44F5A5EE494B}"/>
              </a:ext>
            </a:extLst>
          </p:cNvPr>
          <p:cNvSpPr txBox="1"/>
          <p:nvPr/>
        </p:nvSpPr>
        <p:spPr>
          <a:xfrm>
            <a:off x="695325" y="1484313"/>
            <a:ext cx="4848225" cy="2800767"/>
          </a:xfrm>
          <a:prstGeom prst="rect">
            <a:avLst/>
          </a:prstGeom>
          <a:noFill/>
        </p:spPr>
        <p:txBody>
          <a:bodyPr wrap="square" rtlCol="0">
            <a:spAutoFit/>
          </a:bodyPr>
          <a:lstStyle/>
          <a:p>
            <a:pPr marL="342900" indent="-342900">
              <a:buFont typeface="Arial" panose="020B0604020202020204" pitchFamily="34" charset="0"/>
              <a:buChar char="•"/>
            </a:pPr>
            <a:r>
              <a:rPr lang="nb-NO" sz="2200" dirty="0"/>
              <a:t>Utviklet mot psykose</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Behandling av moderat til alvorlig manisk episode </a:t>
            </a:r>
          </a:p>
          <a:p>
            <a:endParaRPr lang="nb-NO" sz="2200" dirty="0"/>
          </a:p>
          <a:p>
            <a:pPr marL="342900" indent="-342900">
              <a:buFont typeface="Arial" panose="020B0604020202020204" pitchFamily="34" charset="0"/>
              <a:buChar char="•"/>
            </a:pPr>
            <a:r>
              <a:rPr lang="nb-NO" sz="2200" dirty="0"/>
              <a:t>Forebygging av nye maniske episoder der </a:t>
            </a:r>
            <a:r>
              <a:rPr lang="nb-NO" sz="2200" dirty="0" err="1"/>
              <a:t>Aripiprazol</a:t>
            </a:r>
            <a:r>
              <a:rPr lang="nb-NO" sz="2200" dirty="0"/>
              <a:t> (</a:t>
            </a:r>
            <a:r>
              <a:rPr lang="nb-NO" sz="2200" dirty="0" err="1"/>
              <a:t>Abilify</a:t>
            </a:r>
            <a:r>
              <a:rPr lang="nb-NO" sz="2200" dirty="0"/>
              <a:t>) har vist effekt ved behandling av mani</a:t>
            </a:r>
          </a:p>
        </p:txBody>
      </p:sp>
      <p:sp>
        <p:nvSpPr>
          <p:cNvPr id="3" name="TekstSylinder 2">
            <a:extLst>
              <a:ext uri="{FF2B5EF4-FFF2-40B4-BE49-F238E27FC236}">
                <a16:creationId xmlns:a16="http://schemas.microsoft.com/office/drawing/2014/main" id="{E8167503-4C52-426C-A482-D081E4414CBA}"/>
              </a:ext>
            </a:extLst>
          </p:cNvPr>
          <p:cNvSpPr txBox="1"/>
          <p:nvPr/>
        </p:nvSpPr>
        <p:spPr>
          <a:xfrm>
            <a:off x="695325" y="549275"/>
            <a:ext cx="5400675" cy="646331"/>
          </a:xfrm>
          <a:prstGeom prst="rect">
            <a:avLst/>
          </a:prstGeom>
          <a:noFill/>
        </p:spPr>
        <p:txBody>
          <a:bodyPr wrap="square" rtlCol="0">
            <a:spAutoFit/>
          </a:bodyPr>
          <a:lstStyle/>
          <a:p>
            <a:r>
              <a:rPr lang="nb-NO" sz="3600" dirty="0" err="1">
                <a:latin typeface="+mj-lt"/>
              </a:rPr>
              <a:t>Aripiprazol</a:t>
            </a:r>
            <a:r>
              <a:rPr lang="nb-NO" sz="3600" dirty="0">
                <a:latin typeface="+mj-lt"/>
              </a:rPr>
              <a:t> (</a:t>
            </a:r>
            <a:r>
              <a:rPr lang="nb-NO" sz="3600" dirty="0" err="1">
                <a:latin typeface="+mj-lt"/>
              </a:rPr>
              <a:t>Abilify</a:t>
            </a:r>
            <a:r>
              <a:rPr lang="nb-NO" sz="3600" dirty="0">
                <a:latin typeface="+mj-lt"/>
              </a:rPr>
              <a:t>)</a:t>
            </a:r>
          </a:p>
        </p:txBody>
      </p:sp>
    </p:spTree>
    <p:extLst>
      <p:ext uri="{BB962C8B-B14F-4D97-AF65-F5344CB8AC3E}">
        <p14:creationId xmlns:p14="http://schemas.microsoft.com/office/powerpoint/2010/main" val="312950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bg/>
                                          </p:spTgt>
                                        </p:tgtEl>
                                        <p:attrNameLst>
                                          <p:attrName>style.visibility</p:attrName>
                                        </p:attrNameLst>
                                      </p:cBhvr>
                                      <p:to>
                                        <p:strVal val="visible"/>
                                      </p:to>
                                    </p:set>
                                    <p:animEffect transition="in" filter="fade">
                                      <p:cBhvr>
                                        <p:cTn id="19" dur="500"/>
                                        <p:tgtEl>
                                          <p:spTgt spid="2">
                                            <p:bg/>
                                          </p:spTgt>
                                        </p:tgtEl>
                                      </p:cBhvr>
                                    </p:animEffect>
                                  </p:childTnLst>
                                </p:cTn>
                              </p:par>
                              <p:par>
                                <p:cTn id="20" presetID="10" presetClass="entr" presetSubtype="0" fill="hold" grpId="0" nodeType="withEffect" nodePh="1">
                                  <p:stCondLst>
                                    <p:cond delay="0"/>
                                  </p:stCondLst>
                                  <p:endCondLst>
                                    <p:cond evt="begin" delay="0">
                                      <p:tn val="20"/>
                                    </p:cond>
                                  </p:end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500"/>
                                        <p:tgtEl>
                                          <p:spTgt spid="5">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4" grpId="0" build="allAtOnce"/>
      <p:bldP spid="5"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07E8E74D-E94A-DDF7-9C87-7D1FB37BDD5E}"/>
              </a:ext>
            </a:extLst>
          </p:cNvPr>
          <p:cNvSpPr/>
          <p:nvPr/>
        </p:nvSpPr>
        <p:spPr>
          <a:xfrm>
            <a:off x="618020" y="2768984"/>
            <a:ext cx="537812" cy="53781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Ellipse 3">
            <a:extLst>
              <a:ext uri="{FF2B5EF4-FFF2-40B4-BE49-F238E27FC236}">
                <a16:creationId xmlns:a16="http://schemas.microsoft.com/office/drawing/2014/main" id="{9120943A-45C8-B834-B7AC-B0906DBEEED5}"/>
              </a:ext>
            </a:extLst>
          </p:cNvPr>
          <p:cNvSpPr/>
          <p:nvPr/>
        </p:nvSpPr>
        <p:spPr>
          <a:xfrm>
            <a:off x="618020" y="4467274"/>
            <a:ext cx="537812" cy="53781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ED6AE466-B937-8615-21EF-7F74EA3CFD57}"/>
              </a:ext>
            </a:extLst>
          </p:cNvPr>
          <p:cNvSpPr/>
          <p:nvPr/>
        </p:nvSpPr>
        <p:spPr>
          <a:xfrm>
            <a:off x="618020" y="5804636"/>
            <a:ext cx="537812" cy="53781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4">
            <a:extLst>
              <a:ext uri="{FF2B5EF4-FFF2-40B4-BE49-F238E27FC236}">
                <a16:creationId xmlns:a16="http://schemas.microsoft.com/office/drawing/2014/main" id="{FED40D84-99C6-8FE9-C1A0-94B2907B527B}"/>
              </a:ext>
            </a:extLst>
          </p:cNvPr>
          <p:cNvSpPr>
            <a:spLocks noGrp="1"/>
          </p:cNvSpPr>
          <p:nvPr>
            <p:ph type="title"/>
          </p:nvPr>
        </p:nvSpPr>
        <p:spPr/>
        <p:txBody>
          <a:bodyPr anchor="t"/>
          <a:lstStyle/>
          <a:p>
            <a:r>
              <a:rPr lang="nb-NO" dirty="0"/>
              <a:t>Egenaktivitet til i dag</a:t>
            </a:r>
          </a:p>
        </p:txBody>
      </p:sp>
      <p:sp>
        <p:nvSpPr>
          <p:cNvPr id="6" name="Plassholder for tekst 5">
            <a:extLst>
              <a:ext uri="{FF2B5EF4-FFF2-40B4-BE49-F238E27FC236}">
                <a16:creationId xmlns:a16="http://schemas.microsoft.com/office/drawing/2014/main" id="{AB85177A-F050-71C9-77F9-7CF9A89C4D0E}"/>
              </a:ext>
            </a:extLst>
          </p:cNvPr>
          <p:cNvSpPr>
            <a:spLocks noGrp="1"/>
          </p:cNvSpPr>
          <p:nvPr>
            <p:ph idx="1"/>
          </p:nvPr>
        </p:nvSpPr>
        <p:spPr/>
        <p:txBody>
          <a:bodyPr anchor="b">
            <a:noAutofit/>
          </a:bodyPr>
          <a:lstStyle/>
          <a:p>
            <a:pPr marL="457200" indent="-457200">
              <a:buFont typeface="+mj-lt"/>
              <a:buAutoNum type="arabicPeriod"/>
            </a:pPr>
            <a:r>
              <a:rPr lang="nb-NO" sz="2400" dirty="0">
                <a:latin typeface="+mj-lt"/>
                <a:ea typeface="Cambria" panose="02040503050406030204" pitchFamily="18" charset="0"/>
              </a:rPr>
              <a:t>Fyll inn i </a:t>
            </a:r>
            <a:r>
              <a:rPr lang="nb-NO" sz="2400" b="1" dirty="0">
                <a:latin typeface="+mj-lt"/>
                <a:ea typeface="Cambria" panose="02040503050406030204" pitchFamily="18" charset="0"/>
              </a:rPr>
              <a:t>forebyggelsesplanen</a:t>
            </a:r>
            <a:r>
              <a:rPr lang="nb-NO" sz="2400" dirty="0">
                <a:latin typeface="+mj-lt"/>
                <a:ea typeface="Cambria" panose="02040503050406030204" pitchFamily="18" charset="0"/>
              </a:rPr>
              <a:t> hvis du mener at din bruk </a:t>
            </a:r>
            <a:br>
              <a:rPr lang="nb-NO" sz="2400" dirty="0">
                <a:latin typeface="+mj-lt"/>
                <a:ea typeface="Cambria" panose="02040503050406030204" pitchFamily="18" charset="0"/>
              </a:rPr>
            </a:br>
            <a:r>
              <a:rPr lang="nb-NO" sz="2400" dirty="0">
                <a:latin typeface="+mj-lt"/>
                <a:ea typeface="Cambria" panose="02040503050406030204" pitchFamily="18" charset="0"/>
              </a:rPr>
              <a:t>av visse rusmidler kan være en risikofaktor for tilbakefall </a:t>
            </a:r>
            <a:br>
              <a:rPr lang="nb-NO" sz="2400" dirty="0">
                <a:latin typeface="+mj-lt"/>
                <a:ea typeface="Cambria" panose="02040503050406030204" pitchFamily="18" charset="0"/>
              </a:rPr>
            </a:br>
            <a:r>
              <a:rPr lang="nb-NO" sz="2400" dirty="0">
                <a:latin typeface="+mj-lt"/>
                <a:ea typeface="Cambria" panose="02040503050406030204" pitchFamily="18" charset="0"/>
              </a:rPr>
              <a:t>i vedlikeholdsfasen. Noter ev. tanker om tiltak</a:t>
            </a:r>
          </a:p>
          <a:p>
            <a:pPr marL="457200" indent="-457200">
              <a:buFont typeface="+mj-lt"/>
              <a:buAutoNum type="arabicPeriod"/>
            </a:pPr>
            <a:endParaRPr lang="nb-NO" sz="2400" dirty="0">
              <a:latin typeface="+mj-lt"/>
              <a:ea typeface="Cambria" panose="02040503050406030204" pitchFamily="18" charset="0"/>
            </a:endParaRPr>
          </a:p>
          <a:p>
            <a:pPr marL="457200" indent="-457200">
              <a:buFont typeface="+mj-lt"/>
              <a:buAutoNum type="arabicPeriod"/>
            </a:pPr>
            <a:r>
              <a:rPr lang="nb-NO" sz="2400" dirty="0">
                <a:latin typeface="+mj-lt"/>
                <a:ea typeface="Cambria" panose="02040503050406030204" pitchFamily="18" charset="0"/>
              </a:rPr>
              <a:t>Fyll ut «Spørreskjema om etterlevelse av medisinering ved bipolar lidelse» </a:t>
            </a:r>
            <a:br>
              <a:rPr lang="nb-NO" sz="2400" dirty="0">
                <a:latin typeface="+mj-lt"/>
                <a:ea typeface="Cambria" panose="02040503050406030204" pitchFamily="18" charset="0"/>
              </a:rPr>
            </a:br>
            <a:r>
              <a:rPr lang="nb-NO" sz="2400" dirty="0">
                <a:latin typeface="+mj-lt"/>
                <a:ea typeface="Cambria" panose="02040503050406030204" pitchFamily="18" charset="0"/>
              </a:rPr>
              <a:t>(SEMB) for hvert medikament du tar </a:t>
            </a:r>
            <a:r>
              <a:rPr lang="nb-NO" sz="2400" u="sng" dirty="0">
                <a:latin typeface="+mj-lt"/>
                <a:ea typeface="Cambria" panose="02040503050406030204" pitchFamily="18" charset="0"/>
              </a:rPr>
              <a:t>daglig</a:t>
            </a:r>
            <a:r>
              <a:rPr lang="nb-NO" sz="2400" dirty="0">
                <a:latin typeface="+mj-lt"/>
                <a:ea typeface="Cambria" panose="02040503050406030204" pitchFamily="18" charset="0"/>
              </a:rPr>
              <a:t> for behandling av bipolar lidelse</a:t>
            </a:r>
          </a:p>
          <a:p>
            <a:pPr marL="457200" indent="-457200">
              <a:buFont typeface="+mj-lt"/>
              <a:buAutoNum type="arabicPeriod"/>
            </a:pPr>
            <a:endParaRPr lang="nb-NO" sz="2400" dirty="0">
              <a:latin typeface="+mj-lt"/>
              <a:ea typeface="Cambria" panose="02040503050406030204" pitchFamily="18" charset="0"/>
            </a:endParaRPr>
          </a:p>
          <a:p>
            <a:pPr marL="457200" indent="-457200">
              <a:buFont typeface="+mj-lt"/>
              <a:buAutoNum type="arabicPeriod"/>
            </a:pPr>
            <a:r>
              <a:rPr lang="nb-NO" sz="2400" dirty="0">
                <a:latin typeface="+mj-lt"/>
                <a:ea typeface="Cambria" panose="02040503050406030204" pitchFamily="18" charset="0"/>
              </a:rPr>
              <a:t>Fortsett å registrere i stemningsdagboken</a:t>
            </a:r>
          </a:p>
        </p:txBody>
      </p:sp>
      <p:pic>
        <p:nvPicPr>
          <p:cNvPr id="2" name="Bilde 1">
            <a:extLst>
              <a:ext uri="{FF2B5EF4-FFF2-40B4-BE49-F238E27FC236}">
                <a16:creationId xmlns:a16="http://schemas.microsoft.com/office/drawing/2014/main" id="{5C521AAE-6B12-F3F7-2A0A-FCAD78B541D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3533" y="461798"/>
            <a:ext cx="3200623" cy="2844998"/>
          </a:xfrm>
          <a:prstGeom prst="rect">
            <a:avLst/>
          </a:prstGeom>
        </p:spPr>
      </p:pic>
    </p:spTree>
    <p:extLst>
      <p:ext uri="{BB962C8B-B14F-4D97-AF65-F5344CB8AC3E}">
        <p14:creationId xmlns:p14="http://schemas.microsoft.com/office/powerpoint/2010/main" val="389165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6"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vrundet rektangel 3">
            <a:extLst>
              <a:ext uri="{FF2B5EF4-FFF2-40B4-BE49-F238E27FC236}">
                <a16:creationId xmlns:a16="http://schemas.microsoft.com/office/drawing/2014/main" id="{8883AA61-48BC-DCA3-53AD-87E9B1DAF123}"/>
              </a:ext>
            </a:extLst>
          </p:cNvPr>
          <p:cNvSpPr/>
          <p:nvPr/>
        </p:nvSpPr>
        <p:spPr>
          <a:xfrm>
            <a:off x="5843589" y="1060704"/>
            <a:ext cx="6013450" cy="5428996"/>
          </a:xfrm>
          <a:prstGeom prst="roundRect">
            <a:avLst>
              <a:gd name="adj" fmla="val 223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6" name="Antidepressiva"/>
          <p:cNvSpPr txBox="1">
            <a:spLocks/>
          </p:cNvSpPr>
          <p:nvPr/>
        </p:nvSpPr>
        <p:spPr>
          <a:xfrm>
            <a:off x="6989409" y="3791103"/>
            <a:ext cx="3735612" cy="4914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7" tIns="22857" rIns="22857" bIns="22857" anchor="ctr">
            <a:normAutofit/>
          </a:bodyPr>
          <a:lstStyle>
            <a:lvl1pPr marL="0" marR="0" indent="0" algn="ctr" defTabSz="914400" rtl="0" latinLnBrk="0">
              <a:lnSpc>
                <a:spcPct val="90000"/>
              </a:lnSpc>
              <a:spcBef>
                <a:spcPts val="0"/>
              </a:spcBef>
              <a:spcAft>
                <a:spcPts val="0"/>
              </a:spcAft>
              <a:buClrTx/>
              <a:buSzTx/>
              <a:buFontTx/>
              <a:buNone/>
              <a:tabLst/>
              <a:defRPr sz="6600" b="1" i="0" u="none" strike="noStrike" cap="none" spc="0" baseline="0">
                <a:solidFill>
                  <a:srgbClr val="000000"/>
                </a:solidFill>
                <a:uFillTx/>
                <a:latin typeface="Calibri"/>
                <a:ea typeface="Calibri"/>
                <a:cs typeface="Calibri"/>
                <a:sym typeface="Calibri"/>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algn="l" hangingPunct="1"/>
            <a:endParaRPr lang="nb-NO" sz="2200" b="0" dirty="0">
              <a:solidFill>
                <a:srgbClr val="003087"/>
              </a:solidFill>
              <a:latin typeface="+mj-lt"/>
            </a:endParaRPr>
          </a:p>
        </p:txBody>
      </p:sp>
      <p:sp>
        <p:nvSpPr>
          <p:cNvPr id="3" name="TekstSylinder 2">
            <a:extLst>
              <a:ext uri="{FF2B5EF4-FFF2-40B4-BE49-F238E27FC236}">
                <a16:creationId xmlns:a16="http://schemas.microsoft.com/office/drawing/2014/main" id="{ED4D0CF9-DEEE-E676-9DF1-37C6C6546E6D}"/>
              </a:ext>
            </a:extLst>
          </p:cNvPr>
          <p:cNvSpPr txBox="1"/>
          <p:nvPr/>
        </p:nvSpPr>
        <p:spPr>
          <a:xfrm>
            <a:off x="6096000" y="1192877"/>
            <a:ext cx="5219700" cy="5847755"/>
          </a:xfrm>
          <a:prstGeom prst="rect">
            <a:avLst/>
          </a:prstGeom>
          <a:noFill/>
        </p:spPr>
        <p:txBody>
          <a:bodyPr wrap="square" rtlCol="0">
            <a:spAutoFit/>
          </a:bodyPr>
          <a:lstStyle/>
          <a:p>
            <a:pPr marL="285750" indent="-285750">
              <a:buFont typeface="Arial" panose="020B0604020202020204" pitchFamily="34" charset="0"/>
              <a:buChar char="•"/>
            </a:pPr>
            <a:r>
              <a:rPr lang="nb-NO" sz="2200" dirty="0"/>
              <a:t>Unngå monoterapi ved bipolar type 1</a:t>
            </a:r>
          </a:p>
          <a:p>
            <a:pPr marL="285750" indent="-285750">
              <a:buFont typeface="Arial" panose="020B0604020202020204" pitchFamily="34" charset="0"/>
              <a:buChar char="•"/>
            </a:pPr>
            <a:r>
              <a:rPr lang="nb-NO" sz="2200" dirty="0"/>
              <a:t>Unngå trisykliske antidepressiva</a:t>
            </a:r>
          </a:p>
          <a:p>
            <a:pPr marL="285750" indent="-285750">
              <a:buFont typeface="Arial" panose="020B0604020202020204" pitchFamily="34" charset="0"/>
              <a:buChar char="•"/>
            </a:pPr>
            <a:r>
              <a:rPr lang="nb-NO" sz="2200" dirty="0"/>
              <a:t>Ved bipolar depresjon er antidepressiva  tryggest å bruke sammen med stabiliserende medisiner </a:t>
            </a:r>
          </a:p>
          <a:p>
            <a:endParaRPr lang="nb-NO" sz="2200" dirty="0"/>
          </a:p>
          <a:p>
            <a:r>
              <a:rPr lang="nb-NO" sz="2200" dirty="0"/>
              <a:t>Eksempler på medikamenter</a:t>
            </a:r>
          </a:p>
          <a:p>
            <a:pPr marL="285750" indent="-285750">
              <a:buFont typeface="Arial" panose="020B0604020202020204" pitchFamily="34" charset="0"/>
              <a:buChar char="•"/>
            </a:pPr>
            <a:r>
              <a:rPr lang="nb-NO" sz="2200" dirty="0" err="1"/>
              <a:t>Escitalopram</a:t>
            </a:r>
            <a:r>
              <a:rPr lang="nb-NO" sz="2200" dirty="0"/>
              <a:t> (Cipralex)  </a:t>
            </a:r>
          </a:p>
          <a:p>
            <a:pPr marL="285750" indent="-285750">
              <a:buFont typeface="Arial" panose="020B0604020202020204" pitchFamily="34" charset="0"/>
              <a:buChar char="•"/>
            </a:pPr>
            <a:r>
              <a:rPr lang="nb-NO" sz="2200" dirty="0" err="1"/>
              <a:t>Sertralin</a:t>
            </a:r>
            <a:r>
              <a:rPr lang="nb-NO" sz="2200" dirty="0"/>
              <a:t> (Zoloft)</a:t>
            </a:r>
          </a:p>
          <a:p>
            <a:pPr marL="285750" indent="-285750">
              <a:buFont typeface="Arial" panose="020B0604020202020204" pitchFamily="34" charset="0"/>
              <a:buChar char="•"/>
            </a:pPr>
            <a:r>
              <a:rPr lang="nb-NO" sz="2200" dirty="0" err="1"/>
              <a:t>Fluoksetin</a:t>
            </a:r>
            <a:r>
              <a:rPr lang="nb-NO" sz="2200" dirty="0"/>
              <a:t> (</a:t>
            </a:r>
            <a:r>
              <a:rPr lang="nb-NO" sz="2200" dirty="0" err="1"/>
              <a:t>Fontex</a:t>
            </a:r>
            <a:r>
              <a:rPr lang="nb-NO" sz="2200" dirty="0"/>
              <a:t>) </a:t>
            </a:r>
          </a:p>
          <a:p>
            <a:pPr marL="285750" indent="-285750">
              <a:buFont typeface="Arial" panose="020B0604020202020204" pitchFamily="34" charset="0"/>
              <a:buChar char="•"/>
            </a:pPr>
            <a:r>
              <a:rPr lang="nb-NO" sz="2200" dirty="0" err="1"/>
              <a:t>Venlafaksin</a:t>
            </a:r>
            <a:r>
              <a:rPr lang="nb-NO" sz="2200" dirty="0"/>
              <a:t> (</a:t>
            </a:r>
            <a:r>
              <a:rPr lang="nb-NO" sz="2200" dirty="0" err="1"/>
              <a:t>Efexor</a:t>
            </a:r>
            <a:r>
              <a:rPr lang="nb-NO" sz="2200" dirty="0"/>
              <a:t>) </a:t>
            </a:r>
          </a:p>
          <a:p>
            <a:pPr marL="285750" indent="-285750">
              <a:buFont typeface="Arial" panose="020B0604020202020204" pitchFamily="34" charset="0"/>
              <a:buChar char="•"/>
            </a:pPr>
            <a:r>
              <a:rPr lang="nb-NO" sz="2200" dirty="0" err="1"/>
              <a:t>Duloksetin</a:t>
            </a:r>
            <a:r>
              <a:rPr lang="nb-NO" sz="2200" dirty="0"/>
              <a:t> (</a:t>
            </a:r>
            <a:r>
              <a:rPr lang="nb-NO" sz="2200" dirty="0" err="1"/>
              <a:t>Cymbalta</a:t>
            </a:r>
            <a:r>
              <a:rPr lang="nb-NO" sz="2200" dirty="0"/>
              <a:t>) </a:t>
            </a:r>
          </a:p>
          <a:p>
            <a:pPr marL="285750" indent="-285750">
              <a:buFont typeface="Arial" panose="020B0604020202020204" pitchFamily="34" charset="0"/>
              <a:buChar char="•"/>
            </a:pPr>
            <a:r>
              <a:rPr lang="nb-NO" sz="2200" dirty="0" err="1"/>
              <a:t>Vortioksetin</a:t>
            </a:r>
            <a:r>
              <a:rPr lang="nb-NO" sz="2200" dirty="0"/>
              <a:t> (</a:t>
            </a:r>
            <a:r>
              <a:rPr lang="nb-NO" sz="2200" dirty="0" err="1"/>
              <a:t>Brintellix</a:t>
            </a:r>
            <a:r>
              <a:rPr lang="nb-NO" sz="2200" dirty="0"/>
              <a:t>)</a:t>
            </a:r>
          </a:p>
          <a:p>
            <a:pPr marL="285750" indent="-285750">
              <a:buFont typeface="Arial" panose="020B0604020202020204" pitchFamily="34" charset="0"/>
              <a:buChar char="•"/>
            </a:pPr>
            <a:r>
              <a:rPr lang="nb-NO" sz="2200" dirty="0" err="1"/>
              <a:t>Mirtazapin</a:t>
            </a:r>
            <a:r>
              <a:rPr lang="nb-NO" sz="2200" dirty="0"/>
              <a:t> (</a:t>
            </a:r>
            <a:r>
              <a:rPr lang="nb-NO" sz="2200" dirty="0" err="1"/>
              <a:t>Remeron</a:t>
            </a:r>
            <a:r>
              <a:rPr lang="nb-NO" sz="2200" dirty="0"/>
              <a:t>)</a:t>
            </a:r>
          </a:p>
          <a:p>
            <a:pPr marL="285750" indent="-285750">
              <a:buFont typeface="Arial" panose="020B0604020202020204" pitchFamily="34" charset="0"/>
              <a:buChar char="•"/>
            </a:pPr>
            <a:r>
              <a:rPr lang="nb-NO" sz="2200" dirty="0" err="1"/>
              <a:t>Bupropion</a:t>
            </a:r>
            <a:r>
              <a:rPr lang="nb-NO" sz="2200" dirty="0"/>
              <a:t> (</a:t>
            </a:r>
            <a:r>
              <a:rPr lang="nb-NO" sz="2200" dirty="0" err="1"/>
              <a:t>Wellbutrin</a:t>
            </a:r>
            <a:r>
              <a:rPr lang="nb-NO" sz="2200" dirty="0"/>
              <a:t>)</a:t>
            </a:r>
          </a:p>
          <a:p>
            <a:pPr marL="285750" indent="-285750">
              <a:buFont typeface="Arial" panose="020B0604020202020204" pitchFamily="34" charset="0"/>
              <a:buChar char="•"/>
            </a:pPr>
            <a:endParaRPr lang="nb-NO" sz="2200" dirty="0"/>
          </a:p>
          <a:p>
            <a:pPr marL="285750" indent="-285750">
              <a:buFont typeface="Arial" panose="020B0604020202020204" pitchFamily="34" charset="0"/>
              <a:buChar char="•"/>
            </a:pPr>
            <a:endParaRPr lang="nb-NO" sz="2200" dirty="0"/>
          </a:p>
        </p:txBody>
      </p:sp>
      <p:sp>
        <p:nvSpPr>
          <p:cNvPr id="5" name="TekstSylinder 4">
            <a:extLst>
              <a:ext uri="{FF2B5EF4-FFF2-40B4-BE49-F238E27FC236}">
                <a16:creationId xmlns:a16="http://schemas.microsoft.com/office/drawing/2014/main" id="{7B59A3A4-38F8-F944-ECF0-4674EC3794F0}"/>
              </a:ext>
            </a:extLst>
          </p:cNvPr>
          <p:cNvSpPr txBox="1"/>
          <p:nvPr/>
        </p:nvSpPr>
        <p:spPr>
          <a:xfrm>
            <a:off x="695326" y="1190625"/>
            <a:ext cx="4809996" cy="5509200"/>
          </a:xfrm>
          <a:prstGeom prst="rect">
            <a:avLst/>
          </a:prstGeom>
          <a:noFill/>
        </p:spPr>
        <p:txBody>
          <a:bodyPr wrap="square" rtlCol="0">
            <a:spAutoFit/>
          </a:bodyPr>
          <a:lstStyle/>
          <a:p>
            <a:pPr marL="342900" indent="-342900">
              <a:buFont typeface="Arial" panose="020B0604020202020204" pitchFamily="34" charset="0"/>
              <a:buChar char="•"/>
            </a:pPr>
            <a:r>
              <a:rPr lang="nb-NO" sz="2200" dirty="0"/>
              <a:t>Utfordringer med antidepressiva ved bipolar lidelse</a:t>
            </a:r>
          </a:p>
          <a:p>
            <a:pPr marL="800100" lvl="1" indent="-342900">
              <a:buFont typeface="Arial" panose="020B0604020202020204" pitchFamily="34" charset="0"/>
              <a:buChar char="•"/>
            </a:pPr>
            <a:r>
              <a:rPr lang="nb-NO" sz="2200" dirty="0"/>
              <a:t>Depressiv episode kan bli mer ustabil og med raske svingninger</a:t>
            </a:r>
          </a:p>
          <a:p>
            <a:pPr marL="800100" lvl="1" indent="-342900">
              <a:buFont typeface="Arial" panose="020B0604020202020204" pitchFamily="34" charset="0"/>
              <a:buChar char="•"/>
            </a:pPr>
            <a:r>
              <a:rPr lang="nb-NO" sz="2200" dirty="0"/>
              <a:t>Kan gi økning av suicidale tanker og impulser under oppstart</a:t>
            </a:r>
          </a:p>
          <a:p>
            <a:pPr marL="800100" lvl="1" indent="-342900">
              <a:buFont typeface="Arial" panose="020B0604020202020204" pitchFamily="34" charset="0"/>
              <a:buChar char="•"/>
            </a:pPr>
            <a:r>
              <a:rPr lang="nb-NO" sz="2200" dirty="0"/>
              <a:t>Kan gi manisk «</a:t>
            </a:r>
            <a:r>
              <a:rPr lang="nb-NO" sz="2200" dirty="0" err="1"/>
              <a:t>switch</a:t>
            </a:r>
            <a:r>
              <a:rPr lang="nb-NO" sz="2200" dirty="0"/>
              <a:t>», særlig </a:t>
            </a:r>
            <a:br>
              <a:rPr lang="nb-NO" sz="2200" dirty="0"/>
            </a:br>
            <a:r>
              <a:rPr lang="nb-NO" sz="2200" dirty="0"/>
              <a:t>i oppstartsfasen</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Kan ha god effekt som behandling </a:t>
            </a:r>
            <a:br>
              <a:rPr lang="nb-NO" sz="2200" dirty="0"/>
            </a:br>
            <a:r>
              <a:rPr lang="nb-NO" sz="2200" dirty="0"/>
              <a:t>av samtidige angsttilstander</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Noen ønsker å forsøke antidepressiva til behandling av bipolar depresjon</a:t>
            </a:r>
          </a:p>
          <a:p>
            <a:pPr marL="285750" indent="-285750">
              <a:buFont typeface="Arial" panose="020B0604020202020204" pitchFamily="34" charset="0"/>
              <a:buChar char="•"/>
            </a:pPr>
            <a:endParaRPr lang="nb-NO" sz="2200" dirty="0"/>
          </a:p>
          <a:p>
            <a:pPr marL="285750" indent="-285750">
              <a:buFont typeface="Arial" panose="020B0604020202020204" pitchFamily="34" charset="0"/>
              <a:buChar char="•"/>
            </a:pPr>
            <a:endParaRPr lang="nb-NO" sz="2200" dirty="0"/>
          </a:p>
        </p:txBody>
      </p:sp>
      <p:sp>
        <p:nvSpPr>
          <p:cNvPr id="2" name="TekstSylinder 1">
            <a:extLst>
              <a:ext uri="{FF2B5EF4-FFF2-40B4-BE49-F238E27FC236}">
                <a16:creationId xmlns:a16="http://schemas.microsoft.com/office/drawing/2014/main" id="{6D5CC9E1-FA30-1381-356B-365BBF96C01A}"/>
              </a:ext>
            </a:extLst>
          </p:cNvPr>
          <p:cNvSpPr txBox="1"/>
          <p:nvPr/>
        </p:nvSpPr>
        <p:spPr>
          <a:xfrm>
            <a:off x="695325" y="549275"/>
            <a:ext cx="5400675" cy="646331"/>
          </a:xfrm>
          <a:prstGeom prst="rect">
            <a:avLst/>
          </a:prstGeom>
          <a:noFill/>
        </p:spPr>
        <p:txBody>
          <a:bodyPr wrap="square" rtlCol="0">
            <a:spAutoFit/>
          </a:bodyPr>
          <a:lstStyle/>
          <a:p>
            <a:r>
              <a:rPr lang="nb-NO" sz="3600" dirty="0">
                <a:latin typeface="+mj-lt"/>
              </a:rPr>
              <a:t>Antidepressiva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fade">
                                      <p:cBhvr>
                                        <p:cTn id="40" dur="500"/>
                                        <p:tgtEl>
                                          <p:spTgt spid="3">
                                            <p:txEl>
                                              <p:pRg st="12" end="12"/>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fade">
                                      <p:cBhvr>
                                        <p:cTn id="43" dur="500"/>
                                        <p:tgtEl>
                                          <p:spTgt spid="4">
                                            <p:bg/>
                                          </p:spTgt>
                                        </p:tgtEl>
                                      </p:cBhvr>
                                    </p:animEffect>
                                  </p:childTnLst>
                                </p:cTn>
                              </p:par>
                              <p:par>
                                <p:cTn id="44" presetID="10" presetClass="entr" presetSubtype="0" fill="hold" grpId="0" nodeType="withEffect" nodePh="1">
                                  <p:stCondLst>
                                    <p:cond delay="0"/>
                                  </p:stCondLst>
                                  <p:endCondLst>
                                    <p:cond evt="begin" delay="0">
                                      <p:tn val="44"/>
                                    </p:cond>
                                  </p:end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fade">
                                      <p:cBhvr>
                                        <p:cTn id="46" dur="500"/>
                                        <p:tgtEl>
                                          <p:spTgt spid="4">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Effect transition="in" filter="fade">
                                      <p:cBhvr>
                                        <p:cTn id="49" dur="500"/>
                                        <p:tgtEl>
                                          <p:spTgt spid="5">
                                            <p:txEl>
                                              <p:pRg st="0" end="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
                                            <p:txEl>
                                              <p:pRg st="1" end="1"/>
                                            </p:txEl>
                                          </p:spTgt>
                                        </p:tgtEl>
                                        <p:attrNameLst>
                                          <p:attrName>style.visibility</p:attrName>
                                        </p:attrNameLst>
                                      </p:cBhvr>
                                      <p:to>
                                        <p:strVal val="visible"/>
                                      </p:to>
                                    </p:set>
                                    <p:animEffect transition="in" filter="fade">
                                      <p:cBhvr>
                                        <p:cTn id="52" dur="500"/>
                                        <p:tgtEl>
                                          <p:spTgt spid="5">
                                            <p:txEl>
                                              <p:pRg st="1" end="1"/>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
                                            <p:txEl>
                                              <p:pRg st="2" end="2"/>
                                            </p:txEl>
                                          </p:spTgt>
                                        </p:tgtEl>
                                        <p:attrNameLst>
                                          <p:attrName>style.visibility</p:attrName>
                                        </p:attrNameLst>
                                      </p:cBhvr>
                                      <p:to>
                                        <p:strVal val="visible"/>
                                      </p:to>
                                    </p:set>
                                    <p:animEffect transition="in" filter="fade">
                                      <p:cBhvr>
                                        <p:cTn id="55" dur="500"/>
                                        <p:tgtEl>
                                          <p:spTgt spid="5">
                                            <p:txEl>
                                              <p:pRg st="2" end="2"/>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
                                            <p:txEl>
                                              <p:pRg st="3" end="3"/>
                                            </p:txEl>
                                          </p:spTgt>
                                        </p:tgtEl>
                                        <p:attrNameLst>
                                          <p:attrName>style.visibility</p:attrName>
                                        </p:attrNameLst>
                                      </p:cBhvr>
                                      <p:to>
                                        <p:strVal val="visible"/>
                                      </p:to>
                                    </p:set>
                                    <p:animEffect transition="in" filter="fade">
                                      <p:cBhvr>
                                        <p:cTn id="58" dur="500"/>
                                        <p:tgtEl>
                                          <p:spTgt spid="5">
                                            <p:txEl>
                                              <p:pRg st="3" end="3"/>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
                                            <p:txEl>
                                              <p:pRg st="5" end="5"/>
                                            </p:txEl>
                                          </p:spTgt>
                                        </p:tgtEl>
                                        <p:attrNameLst>
                                          <p:attrName>style.visibility</p:attrName>
                                        </p:attrNameLst>
                                      </p:cBhvr>
                                      <p:to>
                                        <p:strVal val="visible"/>
                                      </p:to>
                                    </p:set>
                                    <p:animEffect transition="in" filter="fade">
                                      <p:cBhvr>
                                        <p:cTn id="61" dur="500"/>
                                        <p:tgtEl>
                                          <p:spTgt spid="5">
                                            <p:txEl>
                                              <p:pRg st="5" end="5"/>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
                                            <p:txEl>
                                              <p:pRg st="7" end="7"/>
                                            </p:txEl>
                                          </p:spTgt>
                                        </p:tgtEl>
                                        <p:attrNameLst>
                                          <p:attrName>style.visibility</p:attrName>
                                        </p:attrNameLst>
                                      </p:cBhvr>
                                      <p:to>
                                        <p:strVal val="visible"/>
                                      </p:to>
                                    </p:set>
                                    <p:animEffect transition="in" filter="fade">
                                      <p:cBhvr>
                                        <p:cTn id="6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3" grpId="0" build="allAtOnce"/>
      <p:bldP spid="5"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E89C0-AB22-CE4A-399A-7CB5BEA221C0}"/>
            </a:ext>
          </a:extLst>
        </p:cNvPr>
        <p:cNvGrpSpPr/>
        <p:nvPr/>
      </p:nvGrpSpPr>
      <p:grpSpPr>
        <a:xfrm>
          <a:off x="0" y="0"/>
          <a:ext cx="0" cy="0"/>
          <a:chOff x="0" y="0"/>
          <a:chExt cx="0" cy="0"/>
        </a:xfrm>
      </p:grpSpPr>
      <p:sp>
        <p:nvSpPr>
          <p:cNvPr id="447" name="Medikamenter ved søvnvansker">
            <a:extLst>
              <a:ext uri="{FF2B5EF4-FFF2-40B4-BE49-F238E27FC236}">
                <a16:creationId xmlns:a16="http://schemas.microsoft.com/office/drawing/2014/main" id="{E8D0104F-5F1C-4874-2CA2-2F93500718F4}"/>
              </a:ext>
            </a:extLst>
          </p:cNvPr>
          <p:cNvSpPr txBox="1">
            <a:spLocks noGrp="1"/>
          </p:cNvSpPr>
          <p:nvPr>
            <p:ph type="title"/>
          </p:nvPr>
        </p:nvSpPr>
        <p:spPr>
          <a:prstGeom prst="rect">
            <a:avLst/>
          </a:prstGeom>
        </p:spPr>
        <p:txBody>
          <a:bodyPr vert="horz" lIns="22857" tIns="22857" rIns="22857" bIns="22857" rtlCol="0" anchor="t">
            <a:noAutofit/>
          </a:bodyPr>
          <a:lstStyle>
            <a:lvl1pPr algn="ctr" defTabSz="914400">
              <a:lnSpc>
                <a:spcPct val="90000"/>
              </a:lnSpc>
              <a:defRPr sz="6400" spc="0">
                <a:latin typeface="Calibri"/>
                <a:ea typeface="Calibri"/>
                <a:cs typeface="Calibri"/>
                <a:sym typeface="Calibri"/>
              </a:defRPr>
            </a:lvl1pPr>
          </a:lstStyle>
          <a:p>
            <a:pPr algn="l"/>
            <a:r>
              <a:rPr sz="4400" dirty="0">
                <a:latin typeface="+mj-lt"/>
              </a:rPr>
              <a:t>Medi</a:t>
            </a:r>
            <a:r>
              <a:rPr lang="nb-NO" sz="4400" dirty="0">
                <a:latin typeface="+mj-lt"/>
              </a:rPr>
              <a:t>siner ved blandet episode</a:t>
            </a:r>
            <a:endParaRPr sz="4400" dirty="0">
              <a:latin typeface="+mj-lt"/>
            </a:endParaRPr>
          </a:p>
        </p:txBody>
      </p:sp>
      <p:sp>
        <p:nvSpPr>
          <p:cNvPr id="448" name="Kvetiapin eller Olanzapin  ( En tilpasset dose tas kveld for søvn). Ofte førstevalg ved søvnvansker pga samtidig effekt mot bipolar lidelse.…">
            <a:extLst>
              <a:ext uri="{FF2B5EF4-FFF2-40B4-BE49-F238E27FC236}">
                <a16:creationId xmlns:a16="http://schemas.microsoft.com/office/drawing/2014/main" id="{D871A12E-BD0A-8AA3-C527-363EB6C22A64}"/>
              </a:ext>
            </a:extLst>
          </p:cNvPr>
          <p:cNvSpPr txBox="1">
            <a:spLocks noGrp="1"/>
          </p:cNvSpPr>
          <p:nvPr>
            <p:ph idx="1"/>
          </p:nvPr>
        </p:nvSpPr>
        <p:spPr>
          <a:prstGeom prst="rect">
            <a:avLst/>
          </a:prstGeom>
        </p:spPr>
        <p:txBody>
          <a:bodyPr vert="horz" lIns="22857" tIns="22857" rIns="22857" bIns="22857" rtlCol="0" anchor="b">
            <a:noAutofit/>
          </a:bodyPr>
          <a:lstStyle/>
          <a:p>
            <a:pPr marL="229870" indent="-229870"/>
            <a:r>
              <a:rPr lang="nb-NO" dirty="0"/>
              <a:t>Ved blandet episode er det symptomer på mani og depresjon samtidig</a:t>
            </a:r>
            <a:endParaRPr lang="nb-NO" i="1" dirty="0">
              <a:ea typeface="Calibri Light"/>
            </a:endParaRPr>
          </a:p>
          <a:p>
            <a:pPr marL="0" indent="0">
              <a:buNone/>
            </a:pPr>
            <a:endParaRPr lang="nb-NO" dirty="0"/>
          </a:p>
          <a:p>
            <a:pPr marL="229870" indent="-229870"/>
            <a:r>
              <a:rPr lang="nb-NO" dirty="0">
                <a:cs typeface="Calibri Light"/>
              </a:rPr>
              <a:t>Det er vanlig å få samme type medisiner for blandet episode som for mani ( </a:t>
            </a:r>
            <a:r>
              <a:rPr lang="nb-NO" dirty="0" err="1">
                <a:cs typeface="Calibri Light"/>
              </a:rPr>
              <a:t>f.eks</a:t>
            </a:r>
            <a:r>
              <a:rPr lang="nb-NO" dirty="0">
                <a:cs typeface="Calibri Light"/>
              </a:rPr>
              <a:t> </a:t>
            </a:r>
            <a:r>
              <a:rPr lang="nb-NO" dirty="0" err="1">
                <a:cs typeface="Calibri Light"/>
              </a:rPr>
              <a:t>Olanzapin</a:t>
            </a:r>
            <a:r>
              <a:rPr lang="nb-NO" dirty="0">
                <a:cs typeface="Calibri Light"/>
              </a:rPr>
              <a:t>, </a:t>
            </a:r>
            <a:r>
              <a:rPr lang="nb-NO" dirty="0" err="1">
                <a:cs typeface="Calibri Light"/>
              </a:rPr>
              <a:t>Valproat</a:t>
            </a:r>
            <a:r>
              <a:rPr lang="nb-NO" dirty="0">
                <a:cs typeface="Calibri Light"/>
              </a:rPr>
              <a:t>, </a:t>
            </a:r>
            <a:r>
              <a:rPr lang="nb-NO" dirty="0" err="1">
                <a:cs typeface="Calibri Light"/>
              </a:rPr>
              <a:t>Kvetiapin</a:t>
            </a:r>
            <a:r>
              <a:rPr lang="nb-NO" dirty="0">
                <a:cs typeface="Calibri Light"/>
              </a:rPr>
              <a:t>, </a:t>
            </a:r>
            <a:r>
              <a:rPr lang="nb-NO" dirty="0" err="1">
                <a:cs typeface="Calibri Light"/>
              </a:rPr>
              <a:t>Aripiprazol</a:t>
            </a:r>
            <a:r>
              <a:rPr lang="nb-NO" dirty="0">
                <a:cs typeface="Calibri Light"/>
              </a:rPr>
              <a:t> og Litium)</a:t>
            </a:r>
            <a:endParaRPr lang="nb-NO" dirty="0">
              <a:ea typeface="Calibri Light"/>
              <a:cs typeface="Calibri Light"/>
            </a:endParaRPr>
          </a:p>
          <a:p>
            <a:pPr marL="0" indent="0">
              <a:buNone/>
            </a:pPr>
            <a:endParaRPr lang="nb-NO" dirty="0"/>
          </a:p>
          <a:p>
            <a:pPr marL="229870" indent="-229870"/>
            <a:r>
              <a:rPr lang="nb-NO" dirty="0" err="1"/>
              <a:t>Olanzapin</a:t>
            </a:r>
            <a:r>
              <a:rPr lang="nb-NO" dirty="0"/>
              <a:t> har best evidens (effekt vist i studier)  </a:t>
            </a:r>
            <a:endParaRPr lang="nb-NO" dirty="0">
              <a:ea typeface="Calibri Light"/>
            </a:endParaRPr>
          </a:p>
        </p:txBody>
      </p:sp>
    </p:spTree>
    <p:extLst>
      <p:ext uri="{BB962C8B-B14F-4D97-AF65-F5344CB8AC3E}">
        <p14:creationId xmlns:p14="http://schemas.microsoft.com/office/powerpoint/2010/main" val="424783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8">
                                            <p:txEl>
                                              <p:pRg st="0" end="0"/>
                                            </p:txEl>
                                          </p:spTgt>
                                        </p:tgtEl>
                                        <p:attrNameLst>
                                          <p:attrName>style.visibility</p:attrName>
                                        </p:attrNameLst>
                                      </p:cBhvr>
                                      <p:to>
                                        <p:strVal val="visible"/>
                                      </p:to>
                                    </p:set>
                                    <p:animEffect transition="in" filter="fade">
                                      <p:cBhvr>
                                        <p:cTn id="7" dur="500"/>
                                        <p:tgtEl>
                                          <p:spTgt spid="44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8">
                                            <p:txEl>
                                              <p:pRg st="2" end="2"/>
                                            </p:txEl>
                                          </p:spTgt>
                                        </p:tgtEl>
                                        <p:attrNameLst>
                                          <p:attrName>style.visibility</p:attrName>
                                        </p:attrNameLst>
                                      </p:cBhvr>
                                      <p:to>
                                        <p:strVal val="visible"/>
                                      </p:to>
                                    </p:set>
                                    <p:animEffect transition="in" filter="fade">
                                      <p:cBhvr>
                                        <p:cTn id="10" dur="500"/>
                                        <p:tgtEl>
                                          <p:spTgt spid="448">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8">
                                            <p:txEl>
                                              <p:pRg st="4" end="4"/>
                                            </p:txEl>
                                          </p:spTgt>
                                        </p:tgtEl>
                                        <p:attrNameLst>
                                          <p:attrName>style.visibility</p:attrName>
                                        </p:attrNameLst>
                                      </p:cBhvr>
                                      <p:to>
                                        <p:strVal val="visible"/>
                                      </p:to>
                                    </p:set>
                                    <p:animEffect transition="in" filter="fade">
                                      <p:cBhvr>
                                        <p:cTn id="13" dur="500"/>
                                        <p:tgtEl>
                                          <p:spTgt spid="4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vrundet rektangel 1">
            <a:extLst>
              <a:ext uri="{FF2B5EF4-FFF2-40B4-BE49-F238E27FC236}">
                <a16:creationId xmlns:a16="http://schemas.microsoft.com/office/drawing/2014/main" id="{8D92CBF4-A4B7-4877-216A-E664EBD435F0}"/>
              </a:ext>
            </a:extLst>
          </p:cNvPr>
          <p:cNvSpPr/>
          <p:nvPr/>
        </p:nvSpPr>
        <p:spPr>
          <a:xfrm>
            <a:off x="4158943" y="342901"/>
            <a:ext cx="7698095" cy="6146800"/>
          </a:xfrm>
          <a:prstGeom prst="roundRect">
            <a:avLst>
              <a:gd name="adj" fmla="val 181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ekstSylinder 2">
            <a:extLst>
              <a:ext uri="{FF2B5EF4-FFF2-40B4-BE49-F238E27FC236}">
                <a16:creationId xmlns:a16="http://schemas.microsoft.com/office/drawing/2014/main" id="{CFB946E2-2E5B-3953-525A-386B4D4DDFDB}"/>
              </a:ext>
            </a:extLst>
          </p:cNvPr>
          <p:cNvSpPr txBox="1"/>
          <p:nvPr/>
        </p:nvSpPr>
        <p:spPr>
          <a:xfrm>
            <a:off x="4369821" y="671691"/>
            <a:ext cx="7258050" cy="6186309"/>
          </a:xfrm>
          <a:prstGeom prst="rect">
            <a:avLst/>
          </a:prstGeom>
          <a:noFill/>
        </p:spPr>
        <p:txBody>
          <a:bodyPr wrap="square" rtlCol="0">
            <a:spAutoFit/>
          </a:bodyPr>
          <a:lstStyle/>
          <a:p>
            <a:pPr marL="342900" indent="-342900">
              <a:buFont typeface="Arial" panose="020B0604020202020204" pitchFamily="34" charset="0"/>
              <a:buChar char="•"/>
            </a:pPr>
            <a:r>
              <a:rPr lang="nb-NO" sz="2200" dirty="0"/>
              <a:t>Effektiv til bruk i korte perioder med usedvanlig sykdomsaktivitet eller ytre påkjenninger </a:t>
            </a:r>
            <a:br>
              <a:rPr lang="nb-NO" sz="2200" dirty="0"/>
            </a:br>
            <a:r>
              <a:rPr lang="nb-NO" sz="2200" dirty="0"/>
              <a:t>– bør ikke brukes fast</a:t>
            </a:r>
          </a:p>
          <a:p>
            <a:endParaRPr lang="nb-NO" sz="2200" dirty="0"/>
          </a:p>
          <a:p>
            <a:pPr marL="342900" indent="-342900">
              <a:buFont typeface="Arial" panose="020B0604020202020204" pitchFamily="34" charset="0"/>
              <a:buChar char="•"/>
            </a:pPr>
            <a:r>
              <a:rPr lang="nb-NO" sz="2200" dirty="0"/>
              <a:t>Benzodiazepiner er angsthemmende og søvninduserende</a:t>
            </a:r>
            <a:br>
              <a:rPr lang="nb-NO" sz="2200" dirty="0"/>
            </a:br>
            <a:r>
              <a:rPr lang="nb-NO" sz="2200" dirty="0"/>
              <a:t>Eksempler: </a:t>
            </a:r>
            <a:r>
              <a:rPr lang="nb-NO" sz="2200" dirty="0" err="1"/>
              <a:t>Diazepam</a:t>
            </a:r>
            <a:r>
              <a:rPr lang="nb-NO" sz="2200" dirty="0"/>
              <a:t> (</a:t>
            </a:r>
            <a:r>
              <a:rPr lang="nb-NO" sz="2200" dirty="0" err="1"/>
              <a:t>Vival</a:t>
            </a:r>
            <a:r>
              <a:rPr lang="nb-NO" sz="2200" dirty="0"/>
              <a:t>, Valium, Stesolid), </a:t>
            </a:r>
            <a:r>
              <a:rPr lang="nb-NO" sz="2200" dirty="0" err="1"/>
              <a:t>Oxazepam</a:t>
            </a:r>
            <a:r>
              <a:rPr lang="nb-NO" sz="2200" dirty="0"/>
              <a:t> (</a:t>
            </a:r>
            <a:r>
              <a:rPr lang="nb-NO" sz="2200" dirty="0" err="1"/>
              <a:t>Sobril</a:t>
            </a:r>
            <a:r>
              <a:rPr lang="nb-NO" sz="2200" dirty="0"/>
              <a:t>), </a:t>
            </a:r>
            <a:r>
              <a:rPr lang="nb-NO" sz="2200" dirty="0" err="1"/>
              <a:t>Aloprazolam</a:t>
            </a:r>
            <a:r>
              <a:rPr lang="nb-NO" sz="2200" dirty="0"/>
              <a:t> (</a:t>
            </a:r>
            <a:r>
              <a:rPr lang="nb-NO" sz="2200" dirty="0" err="1"/>
              <a:t>Xanor</a:t>
            </a:r>
            <a:r>
              <a:rPr lang="nb-NO" sz="2200" dirty="0"/>
              <a:t>), </a:t>
            </a:r>
            <a:r>
              <a:rPr lang="nb-NO" sz="2200" dirty="0" err="1"/>
              <a:t>Klonazepam</a:t>
            </a:r>
            <a:r>
              <a:rPr lang="nb-NO" sz="2200" dirty="0"/>
              <a:t> (</a:t>
            </a:r>
            <a:r>
              <a:rPr lang="nb-NO" sz="2200" dirty="0" err="1"/>
              <a:t>Rivotril</a:t>
            </a:r>
            <a:r>
              <a:rPr lang="nb-NO" sz="2200" dirty="0"/>
              <a:t>)</a:t>
            </a:r>
          </a:p>
          <a:p>
            <a:endParaRPr lang="nb-NO" sz="2200" dirty="0"/>
          </a:p>
          <a:p>
            <a:pPr marL="342900" indent="-342900">
              <a:buFont typeface="Arial" panose="020B0604020202020204" pitchFamily="34" charset="0"/>
              <a:buChar char="•"/>
            </a:pPr>
            <a:r>
              <a:rPr lang="nb-NO" sz="2200" dirty="0"/>
              <a:t>Z-hypnotika er søvndyssende, men mindre angstdempende</a:t>
            </a:r>
            <a:br>
              <a:rPr lang="nb-NO" sz="2200" dirty="0"/>
            </a:br>
            <a:r>
              <a:rPr lang="nb-NO" sz="2200" dirty="0"/>
              <a:t>Eksempler: </a:t>
            </a:r>
            <a:r>
              <a:rPr lang="nb-NO" sz="2200" dirty="0" err="1"/>
              <a:t>Zopiklon</a:t>
            </a:r>
            <a:r>
              <a:rPr lang="nb-NO" sz="2200" dirty="0"/>
              <a:t> (</a:t>
            </a:r>
            <a:r>
              <a:rPr lang="nb-NO" sz="2200" dirty="0" err="1"/>
              <a:t>Imovane</a:t>
            </a:r>
            <a:r>
              <a:rPr lang="nb-NO" sz="2200" dirty="0"/>
              <a:t>, </a:t>
            </a:r>
            <a:r>
              <a:rPr lang="nb-NO" sz="2200" dirty="0" err="1"/>
              <a:t>Zopiclone</a:t>
            </a:r>
            <a:r>
              <a:rPr lang="nb-NO" sz="2200" dirty="0"/>
              <a:t>, </a:t>
            </a:r>
            <a:r>
              <a:rPr lang="nb-NO" sz="2200" dirty="0" err="1"/>
              <a:t>Zopitin</a:t>
            </a:r>
            <a:r>
              <a:rPr lang="nb-NO" sz="2200" dirty="0"/>
              <a:t>), </a:t>
            </a:r>
            <a:r>
              <a:rPr lang="nb-NO" sz="2200" dirty="0" err="1"/>
              <a:t>Zolpidem</a:t>
            </a:r>
            <a:r>
              <a:rPr lang="nb-NO" sz="2200" dirty="0"/>
              <a:t> (</a:t>
            </a:r>
            <a:r>
              <a:rPr lang="nb-NO" sz="2200" dirty="0" err="1"/>
              <a:t>Stilnoct</a:t>
            </a:r>
            <a:r>
              <a:rPr lang="nb-NO" sz="2200" dirty="0"/>
              <a:t>) </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Avhengighetsskapende</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r>
              <a:rPr lang="nb-NO" sz="2200" dirty="0"/>
              <a:t>Det finnes flere alternative medikamenter for søvnvansker som ikke er vanedannende </a:t>
            </a:r>
          </a:p>
          <a:p>
            <a:pPr marL="342900" indent="-342900">
              <a:buFont typeface="Arial" panose="020B0604020202020204" pitchFamily="34" charset="0"/>
              <a:buChar char="•"/>
            </a:pPr>
            <a:endParaRPr lang="nb-NO" sz="2200" dirty="0"/>
          </a:p>
          <a:p>
            <a:pPr marL="342900" indent="-342900">
              <a:buFont typeface="Arial" panose="020B0604020202020204" pitchFamily="34" charset="0"/>
              <a:buChar char="•"/>
            </a:pPr>
            <a:endParaRPr lang="nb-NO" sz="2200" dirty="0"/>
          </a:p>
        </p:txBody>
      </p:sp>
      <p:sp>
        <p:nvSpPr>
          <p:cNvPr id="6" name="TekstSylinder 5">
            <a:extLst>
              <a:ext uri="{FF2B5EF4-FFF2-40B4-BE49-F238E27FC236}">
                <a16:creationId xmlns:a16="http://schemas.microsoft.com/office/drawing/2014/main" id="{C80DEEC2-14AE-4225-B16E-6BFED46E0073}"/>
              </a:ext>
            </a:extLst>
          </p:cNvPr>
          <p:cNvSpPr txBox="1"/>
          <p:nvPr/>
        </p:nvSpPr>
        <p:spPr>
          <a:xfrm>
            <a:off x="692278" y="549275"/>
            <a:ext cx="3342994" cy="1200329"/>
          </a:xfrm>
          <a:prstGeom prst="rect">
            <a:avLst/>
          </a:prstGeom>
          <a:noFill/>
        </p:spPr>
        <p:txBody>
          <a:bodyPr wrap="square" rtlCol="0">
            <a:spAutoFit/>
          </a:bodyPr>
          <a:lstStyle/>
          <a:p>
            <a:r>
              <a:rPr lang="nb-NO" sz="3600" dirty="0">
                <a:latin typeface="+mj-lt"/>
              </a:rPr>
              <a:t>Benzodiazepiner </a:t>
            </a:r>
            <a:br>
              <a:rPr lang="nb-NO" sz="3600" dirty="0">
                <a:latin typeface="+mj-lt"/>
              </a:rPr>
            </a:br>
            <a:r>
              <a:rPr lang="nb-NO" sz="3600" dirty="0">
                <a:latin typeface="+mj-lt"/>
              </a:rPr>
              <a:t>og Z-hypnotika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bg/>
                                          </p:spTgt>
                                        </p:tgtEl>
                                        <p:attrNameLst>
                                          <p:attrName>style.visibility</p:attrName>
                                        </p:attrNameLst>
                                      </p:cBhvr>
                                      <p:to>
                                        <p:strVal val="visible"/>
                                      </p:to>
                                    </p:set>
                                    <p:animEffect transition="in" filter="fade">
                                      <p:cBhvr>
                                        <p:cTn id="22" dur="500"/>
                                        <p:tgtEl>
                                          <p:spTgt spid="2">
                                            <p:bg/>
                                          </p:spTgt>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Medikamenter ved søvnvansker"/>
          <p:cNvSpPr txBox="1">
            <a:spLocks noGrp="1"/>
          </p:cNvSpPr>
          <p:nvPr>
            <p:ph type="title"/>
          </p:nvPr>
        </p:nvSpPr>
        <p:spPr>
          <a:prstGeom prst="rect">
            <a:avLst/>
          </a:prstGeom>
        </p:spPr>
        <p:txBody>
          <a:bodyPr vert="horz" lIns="22857" tIns="22857" rIns="22857" bIns="22857" rtlCol="0" anchor="t">
            <a:noAutofit/>
          </a:bodyPr>
          <a:lstStyle>
            <a:lvl1pPr algn="ctr" defTabSz="914400">
              <a:lnSpc>
                <a:spcPct val="90000"/>
              </a:lnSpc>
              <a:defRPr sz="6400" spc="0">
                <a:latin typeface="Calibri"/>
                <a:ea typeface="Calibri"/>
                <a:cs typeface="Calibri"/>
                <a:sym typeface="Calibri"/>
              </a:defRPr>
            </a:lvl1pPr>
          </a:lstStyle>
          <a:p>
            <a:pPr algn="l"/>
            <a:r>
              <a:rPr sz="4400" dirty="0" err="1">
                <a:latin typeface="+mj-lt"/>
              </a:rPr>
              <a:t>Medikamenter</a:t>
            </a:r>
            <a:r>
              <a:rPr sz="4400" dirty="0">
                <a:latin typeface="+mj-lt"/>
              </a:rPr>
              <a:t> </a:t>
            </a:r>
            <a:r>
              <a:rPr sz="4400" dirty="0" err="1">
                <a:latin typeface="+mj-lt"/>
              </a:rPr>
              <a:t>ved</a:t>
            </a:r>
            <a:r>
              <a:rPr sz="4400" dirty="0">
                <a:latin typeface="+mj-lt"/>
              </a:rPr>
              <a:t> </a:t>
            </a:r>
            <a:r>
              <a:rPr sz="4400" dirty="0" err="1">
                <a:latin typeface="+mj-lt"/>
              </a:rPr>
              <a:t>søvnvansker</a:t>
            </a:r>
            <a:endParaRPr sz="4400" dirty="0">
              <a:latin typeface="+mj-lt"/>
            </a:endParaRPr>
          </a:p>
        </p:txBody>
      </p:sp>
      <p:sp>
        <p:nvSpPr>
          <p:cNvPr id="448" name="Kvetiapin eller Olanzapin  ( En tilpasset dose tas kveld for søvn). Ofte førstevalg ved søvnvansker pga samtidig effekt mot bipolar lidelse.…"/>
          <p:cNvSpPr txBox="1">
            <a:spLocks noGrp="1"/>
          </p:cNvSpPr>
          <p:nvPr>
            <p:ph idx="1"/>
          </p:nvPr>
        </p:nvSpPr>
        <p:spPr>
          <a:prstGeom prst="rect">
            <a:avLst/>
          </a:prstGeom>
        </p:spPr>
        <p:txBody>
          <a:bodyPr vert="horz" lIns="22857" tIns="22857" rIns="22857" bIns="22857" rtlCol="0" anchor="b">
            <a:noAutofit/>
          </a:bodyPr>
          <a:lstStyle/>
          <a:p>
            <a:pPr defTabSz="457154">
              <a:spcBef>
                <a:spcPts val="300"/>
              </a:spcBef>
              <a:defRPr sz="3400" b="0">
                <a:latin typeface="Calibri"/>
                <a:ea typeface="Calibri"/>
                <a:cs typeface="Calibri"/>
                <a:sym typeface="Calibri"/>
              </a:defRPr>
            </a:pPr>
            <a:r>
              <a:rPr sz="2400" dirty="0" err="1">
                <a:latin typeface="+mj-lt"/>
              </a:rPr>
              <a:t>Kvetiapin</a:t>
            </a:r>
            <a:r>
              <a:rPr sz="2400" dirty="0">
                <a:latin typeface="+mj-lt"/>
              </a:rPr>
              <a:t> </a:t>
            </a:r>
            <a:r>
              <a:rPr sz="2400" dirty="0" err="1">
                <a:latin typeface="+mj-lt"/>
              </a:rPr>
              <a:t>eller</a:t>
            </a:r>
            <a:r>
              <a:rPr sz="2400" dirty="0">
                <a:latin typeface="+mj-lt"/>
              </a:rPr>
              <a:t> </a:t>
            </a:r>
            <a:r>
              <a:rPr sz="2400" dirty="0" err="1">
                <a:latin typeface="+mj-lt"/>
              </a:rPr>
              <a:t>Olanzapin</a:t>
            </a:r>
            <a:r>
              <a:rPr lang="nb-NO" sz="2400" dirty="0">
                <a:latin typeface="+mj-lt"/>
              </a:rPr>
              <a:t>: o</a:t>
            </a:r>
            <a:r>
              <a:rPr sz="2400" dirty="0" err="1">
                <a:latin typeface="+mj-lt"/>
              </a:rPr>
              <a:t>fte</a:t>
            </a:r>
            <a:r>
              <a:rPr sz="2400" dirty="0">
                <a:latin typeface="+mj-lt"/>
              </a:rPr>
              <a:t> </a:t>
            </a:r>
            <a:r>
              <a:rPr sz="2400" dirty="0" err="1">
                <a:latin typeface="+mj-lt"/>
              </a:rPr>
              <a:t>førstevalg</a:t>
            </a:r>
            <a:r>
              <a:rPr lang="nb-NO" sz="2400" dirty="0">
                <a:latin typeface="+mj-lt"/>
              </a:rPr>
              <a:t>et</a:t>
            </a:r>
            <a:r>
              <a:rPr sz="2400" dirty="0">
                <a:latin typeface="+mj-lt"/>
              </a:rPr>
              <a:t> </a:t>
            </a:r>
            <a:r>
              <a:rPr lang="nb-NO" sz="2400">
                <a:latin typeface="+mj-lt"/>
              </a:rPr>
              <a:t>på </a:t>
            </a:r>
            <a:r>
              <a:rPr sz="2400">
                <a:latin typeface="+mj-lt"/>
              </a:rPr>
              <a:t>g</a:t>
            </a:r>
            <a:r>
              <a:rPr lang="nb-NO" sz="2400" dirty="0">
                <a:latin typeface="+mj-lt"/>
              </a:rPr>
              <a:t>runn av </a:t>
            </a:r>
            <a:br>
              <a:rPr lang="nb-NO" sz="2400" dirty="0">
                <a:latin typeface="+mj-lt"/>
              </a:rPr>
            </a:br>
            <a:r>
              <a:rPr sz="2400" dirty="0" err="1">
                <a:latin typeface="+mj-lt"/>
              </a:rPr>
              <a:t>samtidig</a:t>
            </a:r>
            <a:r>
              <a:rPr sz="2400" dirty="0">
                <a:latin typeface="+mj-lt"/>
              </a:rPr>
              <a:t> </a:t>
            </a:r>
            <a:r>
              <a:rPr sz="2400" dirty="0" err="1">
                <a:latin typeface="+mj-lt"/>
              </a:rPr>
              <a:t>effekt</a:t>
            </a:r>
            <a:r>
              <a:rPr sz="2400" dirty="0">
                <a:latin typeface="+mj-lt"/>
              </a:rPr>
              <a:t> mot bipolar </a:t>
            </a:r>
            <a:r>
              <a:rPr sz="2400" dirty="0" err="1">
                <a:latin typeface="+mj-lt"/>
              </a:rPr>
              <a:t>lidelse</a:t>
            </a:r>
            <a:endParaRPr sz="2400" dirty="0">
              <a:latin typeface="+mj-lt"/>
            </a:endParaRPr>
          </a:p>
          <a:p>
            <a:pPr defTabSz="457154">
              <a:spcBef>
                <a:spcPts val="300"/>
              </a:spcBef>
              <a:defRPr sz="3400" b="0">
                <a:latin typeface="Calibri"/>
                <a:ea typeface="Calibri"/>
                <a:cs typeface="Calibri"/>
                <a:sym typeface="Calibri"/>
              </a:defRPr>
            </a:pPr>
            <a:endParaRPr sz="2400" dirty="0">
              <a:latin typeface="+mj-lt"/>
            </a:endParaRPr>
          </a:p>
          <a:p>
            <a:pPr defTabSz="457154">
              <a:spcBef>
                <a:spcPts val="300"/>
              </a:spcBef>
              <a:defRPr sz="3400" b="0">
                <a:latin typeface="Calibri"/>
                <a:ea typeface="Calibri"/>
                <a:cs typeface="Calibri"/>
                <a:sym typeface="Calibri"/>
              </a:defRPr>
            </a:pPr>
            <a:r>
              <a:rPr sz="2400" dirty="0" err="1">
                <a:latin typeface="+mj-lt"/>
              </a:rPr>
              <a:t>Antihistaminliknende</a:t>
            </a:r>
            <a:r>
              <a:rPr sz="2400" dirty="0">
                <a:latin typeface="+mj-lt"/>
              </a:rPr>
              <a:t> (f. </a:t>
            </a:r>
            <a:r>
              <a:rPr sz="2400" dirty="0" err="1">
                <a:latin typeface="+mj-lt"/>
              </a:rPr>
              <a:t>eks</a:t>
            </a:r>
            <a:r>
              <a:rPr sz="2400" dirty="0">
                <a:latin typeface="+mj-lt"/>
              </a:rPr>
              <a:t>. </a:t>
            </a:r>
            <a:r>
              <a:rPr sz="2400" dirty="0" err="1">
                <a:latin typeface="+mj-lt"/>
              </a:rPr>
              <a:t>Zonat</a:t>
            </a:r>
            <a:r>
              <a:rPr sz="2400" dirty="0">
                <a:latin typeface="+mj-lt"/>
              </a:rPr>
              <a:t> </a:t>
            </a:r>
            <a:r>
              <a:rPr sz="2400" dirty="0" err="1">
                <a:latin typeface="+mj-lt"/>
              </a:rPr>
              <a:t>eller</a:t>
            </a:r>
            <a:r>
              <a:rPr sz="2400" dirty="0">
                <a:latin typeface="+mj-lt"/>
              </a:rPr>
              <a:t> </a:t>
            </a:r>
            <a:r>
              <a:rPr sz="2400" dirty="0" err="1">
                <a:latin typeface="+mj-lt"/>
              </a:rPr>
              <a:t>Alimemazin</a:t>
            </a:r>
            <a:r>
              <a:rPr sz="2400" dirty="0">
                <a:latin typeface="+mj-lt"/>
              </a:rPr>
              <a:t>)</a:t>
            </a:r>
          </a:p>
          <a:p>
            <a:pPr defTabSz="457154">
              <a:spcBef>
                <a:spcPts val="300"/>
              </a:spcBef>
              <a:defRPr sz="3400" b="0">
                <a:latin typeface="Calibri"/>
                <a:ea typeface="Calibri"/>
                <a:cs typeface="Calibri"/>
                <a:sym typeface="Calibri"/>
              </a:defRPr>
            </a:pPr>
            <a:endParaRPr sz="2400" dirty="0">
              <a:latin typeface="+mj-lt"/>
            </a:endParaRPr>
          </a:p>
          <a:p>
            <a:pPr defTabSz="457154">
              <a:spcBef>
                <a:spcPts val="300"/>
              </a:spcBef>
              <a:defRPr sz="3400" b="0">
                <a:latin typeface="Calibri"/>
                <a:ea typeface="Calibri"/>
                <a:cs typeface="Calibri"/>
                <a:sym typeface="Calibri"/>
              </a:defRPr>
            </a:pPr>
            <a:r>
              <a:rPr sz="2400" dirty="0">
                <a:latin typeface="+mj-lt"/>
              </a:rPr>
              <a:t>Melatonin </a:t>
            </a:r>
            <a:endParaRPr lang="nb-NO" sz="2400" dirty="0">
              <a:latin typeface="+mj-lt"/>
            </a:endParaRPr>
          </a:p>
          <a:p>
            <a:pPr defTabSz="457154">
              <a:spcBef>
                <a:spcPts val="300"/>
              </a:spcBef>
              <a:defRPr sz="3400" b="0">
                <a:latin typeface="Calibri"/>
                <a:ea typeface="Calibri"/>
                <a:cs typeface="Calibri"/>
                <a:sym typeface="Calibri"/>
              </a:defRPr>
            </a:pPr>
            <a:endParaRPr lang="nb-NO" sz="2400" dirty="0">
              <a:latin typeface="+mj-lt"/>
            </a:endParaRPr>
          </a:p>
          <a:p>
            <a:pPr defTabSz="457154">
              <a:spcBef>
                <a:spcPts val="300"/>
              </a:spcBef>
              <a:defRPr sz="3400" b="0">
                <a:latin typeface="Calibri"/>
                <a:ea typeface="Calibri"/>
                <a:cs typeface="Calibri"/>
                <a:sym typeface="Calibri"/>
              </a:defRPr>
            </a:pPr>
            <a:r>
              <a:rPr lang="nb-NO" sz="2400" dirty="0" err="1">
                <a:latin typeface="+mj-lt"/>
              </a:rPr>
              <a:t>Benzodiazepiner</a:t>
            </a:r>
            <a:r>
              <a:rPr lang="nb-NO" sz="2400" dirty="0">
                <a:latin typeface="+mj-lt"/>
              </a:rPr>
              <a:t> (eller Z-hypnotika)</a:t>
            </a:r>
            <a:endParaRPr sz="2400" dirty="0">
              <a:latin typeface="+mj-lt"/>
            </a:endParaRPr>
          </a:p>
          <a:p>
            <a:pPr defTabSz="457154">
              <a:spcBef>
                <a:spcPts val="300"/>
              </a:spcBef>
              <a:defRPr sz="3400" b="0">
                <a:latin typeface="Calibri"/>
                <a:ea typeface="Calibri"/>
                <a:cs typeface="Calibri"/>
                <a:sym typeface="Calibri"/>
              </a:defRPr>
            </a:pPr>
            <a:endParaRPr lang="nb-NO" sz="2400" dirty="0">
              <a:latin typeface="+mj-lt"/>
            </a:endParaRPr>
          </a:p>
          <a:p>
            <a:pPr defTabSz="457154">
              <a:spcBef>
                <a:spcPts val="300"/>
              </a:spcBef>
              <a:defRPr sz="3400" b="0">
                <a:latin typeface="Calibri"/>
                <a:ea typeface="Calibri"/>
                <a:cs typeface="Calibri"/>
                <a:sym typeface="Calibri"/>
              </a:defRPr>
            </a:pPr>
            <a:r>
              <a:rPr lang="nb-NO" sz="2400" dirty="0">
                <a:latin typeface="+mj-lt"/>
              </a:rPr>
              <a:t>Råd:</a:t>
            </a:r>
            <a:endParaRPr sz="2400" dirty="0">
              <a:latin typeface="+mj-lt"/>
            </a:endParaRPr>
          </a:p>
          <a:p>
            <a:pPr marL="836563" lvl="1" indent="-342900" defTabSz="457154">
              <a:spcBef>
                <a:spcPts val="300"/>
              </a:spcBef>
              <a:defRPr sz="3400" b="0">
                <a:latin typeface="Calibri"/>
                <a:ea typeface="Calibri"/>
                <a:cs typeface="Calibri"/>
                <a:sym typeface="Calibri"/>
              </a:defRPr>
            </a:pPr>
            <a:r>
              <a:rPr sz="2400" dirty="0">
                <a:latin typeface="+mj-lt"/>
              </a:rPr>
              <a:t>Lag </a:t>
            </a:r>
            <a:r>
              <a:rPr sz="2400" dirty="0" err="1">
                <a:latin typeface="+mj-lt"/>
              </a:rPr>
              <a:t>en</a:t>
            </a:r>
            <a:r>
              <a:rPr sz="2400" dirty="0">
                <a:latin typeface="+mj-lt"/>
              </a:rPr>
              <a:t> plan </a:t>
            </a:r>
            <a:r>
              <a:rPr lang="nb-NO" sz="2400" dirty="0">
                <a:latin typeface="+mj-lt"/>
              </a:rPr>
              <a:t>sammen </a:t>
            </a:r>
            <a:r>
              <a:rPr sz="2400" dirty="0">
                <a:latin typeface="+mj-lt"/>
              </a:rPr>
              <a:t>med din </a:t>
            </a:r>
            <a:r>
              <a:rPr sz="2400" dirty="0" err="1">
                <a:latin typeface="+mj-lt"/>
              </a:rPr>
              <a:t>behandlende</a:t>
            </a:r>
            <a:r>
              <a:rPr sz="2400" dirty="0">
                <a:latin typeface="+mj-lt"/>
              </a:rPr>
              <a:t> leg</a:t>
            </a:r>
            <a:r>
              <a:rPr lang="nb-NO" sz="2400" dirty="0">
                <a:latin typeface="+mj-lt"/>
              </a:rPr>
              <a:t>e</a:t>
            </a:r>
          </a:p>
          <a:p>
            <a:pPr marL="836563" lvl="1" indent="-342900" defTabSz="457154">
              <a:spcBef>
                <a:spcPts val="300"/>
              </a:spcBef>
              <a:defRPr sz="3400" b="0">
                <a:latin typeface="Calibri"/>
                <a:ea typeface="Calibri"/>
                <a:cs typeface="Calibri"/>
                <a:sym typeface="Calibri"/>
              </a:defRPr>
            </a:pPr>
            <a:r>
              <a:rPr sz="2400" dirty="0">
                <a:latin typeface="+mj-lt"/>
              </a:rPr>
              <a:t>Ha </a:t>
            </a:r>
            <a:r>
              <a:rPr sz="2400" dirty="0" err="1">
                <a:latin typeface="+mj-lt"/>
              </a:rPr>
              <a:t>medisiner</a:t>
            </a:r>
            <a:r>
              <a:rPr sz="2400" dirty="0">
                <a:latin typeface="+mj-lt"/>
              </a:rPr>
              <a:t> </a:t>
            </a:r>
            <a:r>
              <a:rPr sz="2400" dirty="0" err="1">
                <a:latin typeface="+mj-lt"/>
              </a:rPr>
              <a:t>eller</a:t>
            </a:r>
            <a:r>
              <a:rPr sz="2400" dirty="0">
                <a:latin typeface="+mj-lt"/>
              </a:rPr>
              <a:t> </a:t>
            </a:r>
            <a:r>
              <a:rPr sz="2400" dirty="0" err="1">
                <a:latin typeface="+mj-lt"/>
              </a:rPr>
              <a:t>andre</a:t>
            </a:r>
            <a:r>
              <a:rPr sz="2400" dirty="0">
                <a:latin typeface="+mj-lt"/>
              </a:rPr>
              <a:t> </a:t>
            </a:r>
            <a:r>
              <a:rPr sz="2400" dirty="0" err="1">
                <a:latin typeface="+mj-lt"/>
              </a:rPr>
              <a:t>virkemidler</a:t>
            </a:r>
            <a:r>
              <a:rPr sz="2400" dirty="0">
                <a:latin typeface="+mj-lt"/>
              </a:rPr>
              <a:t> </a:t>
            </a:r>
            <a:r>
              <a:rPr sz="2400" dirty="0" err="1">
                <a:latin typeface="+mj-lt"/>
              </a:rPr>
              <a:t>tilgjengelig</a:t>
            </a:r>
            <a:endParaRPr sz="2400" dirty="0">
              <a:latin typeface="+mj-lt"/>
            </a:endParaRPr>
          </a:p>
        </p:txBody>
      </p:sp>
      <p:pic>
        <p:nvPicPr>
          <p:cNvPr id="3" name="Bilde 2">
            <a:extLst>
              <a:ext uri="{FF2B5EF4-FFF2-40B4-BE49-F238E27FC236}">
                <a16:creationId xmlns:a16="http://schemas.microsoft.com/office/drawing/2014/main" id="{3ED43862-CDB2-1E7F-FAC0-EB827268832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20609484">
            <a:off x="6591330" y="1360433"/>
            <a:ext cx="5378395" cy="53783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8">
                                            <p:txEl>
                                              <p:pRg st="0" end="0"/>
                                            </p:txEl>
                                          </p:spTgt>
                                        </p:tgtEl>
                                        <p:attrNameLst>
                                          <p:attrName>style.visibility</p:attrName>
                                        </p:attrNameLst>
                                      </p:cBhvr>
                                      <p:to>
                                        <p:strVal val="visible"/>
                                      </p:to>
                                    </p:set>
                                    <p:animEffect transition="in" filter="fade">
                                      <p:cBhvr>
                                        <p:cTn id="10" dur="500"/>
                                        <p:tgtEl>
                                          <p:spTgt spid="44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8">
                                            <p:txEl>
                                              <p:pRg st="2" end="2"/>
                                            </p:txEl>
                                          </p:spTgt>
                                        </p:tgtEl>
                                        <p:attrNameLst>
                                          <p:attrName>style.visibility</p:attrName>
                                        </p:attrNameLst>
                                      </p:cBhvr>
                                      <p:to>
                                        <p:strVal val="visible"/>
                                      </p:to>
                                    </p:set>
                                    <p:animEffect transition="in" filter="fade">
                                      <p:cBhvr>
                                        <p:cTn id="13" dur="500"/>
                                        <p:tgtEl>
                                          <p:spTgt spid="44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8">
                                            <p:txEl>
                                              <p:pRg st="4" end="4"/>
                                            </p:txEl>
                                          </p:spTgt>
                                        </p:tgtEl>
                                        <p:attrNameLst>
                                          <p:attrName>style.visibility</p:attrName>
                                        </p:attrNameLst>
                                      </p:cBhvr>
                                      <p:to>
                                        <p:strVal val="visible"/>
                                      </p:to>
                                    </p:set>
                                    <p:animEffect transition="in" filter="fade">
                                      <p:cBhvr>
                                        <p:cTn id="16" dur="500"/>
                                        <p:tgtEl>
                                          <p:spTgt spid="448">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48">
                                            <p:txEl>
                                              <p:pRg st="6" end="6"/>
                                            </p:txEl>
                                          </p:spTgt>
                                        </p:tgtEl>
                                        <p:attrNameLst>
                                          <p:attrName>style.visibility</p:attrName>
                                        </p:attrNameLst>
                                      </p:cBhvr>
                                      <p:to>
                                        <p:strVal val="visible"/>
                                      </p:to>
                                    </p:set>
                                    <p:animEffect transition="in" filter="fade">
                                      <p:cBhvr>
                                        <p:cTn id="19" dur="500"/>
                                        <p:tgtEl>
                                          <p:spTgt spid="448">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8">
                                            <p:txEl>
                                              <p:pRg st="8" end="8"/>
                                            </p:txEl>
                                          </p:spTgt>
                                        </p:tgtEl>
                                        <p:attrNameLst>
                                          <p:attrName>style.visibility</p:attrName>
                                        </p:attrNameLst>
                                      </p:cBhvr>
                                      <p:to>
                                        <p:strVal val="visible"/>
                                      </p:to>
                                    </p:set>
                                    <p:animEffect transition="in" filter="fade">
                                      <p:cBhvr>
                                        <p:cTn id="22" dur="500"/>
                                        <p:tgtEl>
                                          <p:spTgt spid="448">
                                            <p:txEl>
                                              <p:pRg st="8" end="8"/>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8">
                                            <p:txEl>
                                              <p:pRg st="9" end="9"/>
                                            </p:txEl>
                                          </p:spTgt>
                                        </p:tgtEl>
                                        <p:attrNameLst>
                                          <p:attrName>style.visibility</p:attrName>
                                        </p:attrNameLst>
                                      </p:cBhvr>
                                      <p:to>
                                        <p:strVal val="visible"/>
                                      </p:to>
                                    </p:set>
                                    <p:animEffect transition="in" filter="fade">
                                      <p:cBhvr>
                                        <p:cTn id="25" dur="500"/>
                                        <p:tgtEl>
                                          <p:spTgt spid="448">
                                            <p:txEl>
                                              <p:pRg st="9" end="9"/>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48">
                                            <p:txEl>
                                              <p:pRg st="10" end="10"/>
                                            </p:txEl>
                                          </p:spTgt>
                                        </p:tgtEl>
                                        <p:attrNameLst>
                                          <p:attrName>style.visibility</p:attrName>
                                        </p:attrNameLst>
                                      </p:cBhvr>
                                      <p:to>
                                        <p:strVal val="visible"/>
                                      </p:to>
                                    </p:set>
                                    <p:animEffect transition="in" filter="fade">
                                      <p:cBhvr>
                                        <p:cTn id="28" dur="500"/>
                                        <p:tgtEl>
                                          <p:spTgt spid="44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 grpId="0" uiExpand="1"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latin typeface="+mj-lt"/>
              </a:rPr>
              <a:t>Rusmidler og medisiner: interaksjoner </a:t>
            </a:r>
          </a:p>
        </p:txBody>
      </p:sp>
      <p:sp>
        <p:nvSpPr>
          <p:cNvPr id="3" name="Plassholder for innhold 2"/>
          <p:cNvSpPr>
            <a:spLocks noGrp="1"/>
          </p:cNvSpPr>
          <p:nvPr>
            <p:ph idx="1"/>
          </p:nvPr>
        </p:nvSpPr>
        <p:spPr/>
        <p:txBody>
          <a:bodyPr anchor="b">
            <a:normAutofit/>
          </a:bodyPr>
          <a:lstStyle/>
          <a:p>
            <a:pPr marL="0" indent="0">
              <a:buNone/>
            </a:pPr>
            <a:r>
              <a:rPr lang="nb-NO" sz="2400" dirty="0"/>
              <a:t>Som en hovedregel bør man ikke ta medisin og alkohol eller andre rusmidler samtidig </a:t>
            </a:r>
          </a:p>
          <a:p>
            <a:pPr lvl="1">
              <a:lnSpc>
                <a:spcPct val="100000"/>
              </a:lnSpc>
            </a:pPr>
            <a:r>
              <a:rPr lang="nb-NO" sz="2000" dirty="0"/>
              <a:t>Noen medisiner bør absolutt ikke kombineres med alkohol, og da kan et glass være for mye. Velger du å drikke alkohol sammen med medisinene du bruker, bør det gå 2-3 timer etter at medisinen er tatt til du drikker alkohol</a:t>
            </a:r>
          </a:p>
          <a:p>
            <a:pPr lvl="1">
              <a:lnSpc>
                <a:spcPct val="100000"/>
              </a:lnSpc>
            </a:pPr>
            <a:r>
              <a:rPr lang="nb-NO" sz="2000" dirty="0">
                <a:latin typeface="+mj-lt"/>
                <a:ea typeface="Times New Roman" panose="02020603050405020304" pitchFamily="18" charset="0"/>
                <a:cs typeface="Calibri" panose="020F0502020204030204" pitchFamily="34" charset="0"/>
              </a:rPr>
              <a:t>Det finnes over 200 medisiner som ikke bør kombineres med alkohol. Spør derfor legen eller apoteket om du kan drikke alkohol sammen med medisinene du bruker</a:t>
            </a:r>
          </a:p>
        </p:txBody>
      </p:sp>
      <p:pic>
        <p:nvPicPr>
          <p:cNvPr id="5" name="Bilde 4">
            <a:extLst>
              <a:ext uri="{FF2B5EF4-FFF2-40B4-BE49-F238E27FC236}">
                <a16:creationId xmlns:a16="http://schemas.microsoft.com/office/drawing/2014/main" id="{7ABAFFAF-7109-DEB1-D90B-3E358587F5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11993" y="1285741"/>
            <a:ext cx="3346048" cy="2676838"/>
          </a:xfrm>
          <a:prstGeom prst="rect">
            <a:avLst/>
          </a:prstGeom>
        </p:spPr>
      </p:pic>
      <p:sp>
        <p:nvSpPr>
          <p:cNvPr id="6" name="Plassholder for innhold 2">
            <a:extLst>
              <a:ext uri="{FF2B5EF4-FFF2-40B4-BE49-F238E27FC236}">
                <a16:creationId xmlns:a16="http://schemas.microsoft.com/office/drawing/2014/main" id="{CE1FB39E-586B-022F-3D43-3F9C8F98673B}"/>
              </a:ext>
            </a:extLst>
          </p:cNvPr>
          <p:cNvSpPr txBox="1">
            <a:spLocks/>
          </p:cNvSpPr>
          <p:nvPr/>
        </p:nvSpPr>
        <p:spPr>
          <a:xfrm>
            <a:off x="5004424" y="1545475"/>
            <a:ext cx="5875584" cy="2417103"/>
          </a:xfrm>
          <a:prstGeom prst="rect">
            <a:avLst/>
          </a:prstGeom>
        </p:spPr>
        <p:txBody>
          <a:bodyPr vert="horz" lIns="91428" tIns="45714" rIns="91428" bIns="45714"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3087"/>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3087"/>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087"/>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087"/>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b-NO" sz="2400" dirty="0">
                <a:latin typeface="+mj-lt"/>
                <a:ea typeface="Aptos" panose="020B0004020202020204" pitchFamily="34" charset="0"/>
                <a:cs typeface="Calibri" panose="020F0502020204030204" pitchFamily="34" charset="0"/>
              </a:rPr>
              <a:t>Når rusmidler og legemidler er til stede i kroppen samtidig, kan de påvirke effekten </a:t>
            </a:r>
            <a:br>
              <a:rPr lang="nb-NO" sz="2400" dirty="0">
                <a:latin typeface="+mj-lt"/>
                <a:ea typeface="Aptos" panose="020B0004020202020204" pitchFamily="34" charset="0"/>
                <a:cs typeface="Calibri" panose="020F0502020204030204" pitchFamily="34" charset="0"/>
              </a:rPr>
            </a:br>
            <a:r>
              <a:rPr lang="nb-NO" sz="2400" dirty="0">
                <a:latin typeface="+mj-lt"/>
                <a:ea typeface="Aptos" panose="020B0004020202020204" pitchFamily="34" charset="0"/>
                <a:cs typeface="Calibri" panose="020F0502020204030204" pitchFamily="34" charset="0"/>
              </a:rPr>
              <a:t>av hverandre. Det kan bety:</a:t>
            </a:r>
            <a:endParaRPr lang="nb-NO" sz="2400" dirty="0">
              <a:latin typeface="+mj-lt"/>
              <a:ea typeface="Times New Roman" panose="02020603050405020304" pitchFamily="18" charset="0"/>
              <a:cs typeface="Calibri" panose="020F0502020204030204" pitchFamily="34" charset="0"/>
            </a:endParaRPr>
          </a:p>
          <a:p>
            <a:pPr lvl="1">
              <a:lnSpc>
                <a:spcPct val="100000"/>
              </a:lnSpc>
            </a:pPr>
            <a:r>
              <a:rPr lang="nb-NO" sz="2000" dirty="0"/>
              <a:t>Økt risiko for bivirkninger </a:t>
            </a:r>
          </a:p>
          <a:p>
            <a:pPr lvl="1">
              <a:lnSpc>
                <a:spcPct val="100000"/>
              </a:lnSpc>
            </a:pPr>
            <a:r>
              <a:rPr lang="nb-NO" sz="2000" dirty="0"/>
              <a:t>Sterkere eller svakere effekt av legemidlet</a:t>
            </a:r>
          </a:p>
          <a:p>
            <a:pPr lvl="1">
              <a:lnSpc>
                <a:spcPct val="100000"/>
              </a:lnSpc>
            </a:pPr>
            <a:r>
              <a:rPr lang="nb-NO" sz="2000" dirty="0"/>
              <a:t>Forsterket rusvirkning</a:t>
            </a:r>
          </a:p>
        </p:txBody>
      </p:sp>
    </p:spTree>
    <p:extLst>
      <p:ext uri="{BB962C8B-B14F-4D97-AF65-F5344CB8AC3E}">
        <p14:creationId xmlns:p14="http://schemas.microsoft.com/office/powerpoint/2010/main" val="323780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Tittel 1"/>
          <p:cNvSpPr txBox="1"/>
          <p:nvPr/>
        </p:nvSpPr>
        <p:spPr>
          <a:xfrm>
            <a:off x="695325" y="549651"/>
            <a:ext cx="7283751" cy="11874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7" rIns="22857" anchor="t">
            <a:noAutofit/>
          </a:bodyPr>
          <a:lstStyle>
            <a:lvl1pPr defTabSz="914400">
              <a:defRPr sz="6400" b="1">
                <a:solidFill>
                  <a:srgbClr val="FFFFFF"/>
                </a:solidFill>
                <a:latin typeface="Calibri"/>
                <a:ea typeface="Calibri"/>
                <a:cs typeface="Calibri"/>
                <a:sym typeface="Calibri"/>
              </a:defRPr>
            </a:lvl1pPr>
          </a:lstStyle>
          <a:p>
            <a:pPr algn="l"/>
            <a:r>
              <a:rPr sz="4400" b="0" dirty="0">
                <a:solidFill>
                  <a:srgbClr val="003087"/>
                </a:solidFill>
                <a:latin typeface="+mj-lt"/>
              </a:rPr>
              <a:t>ECT – </a:t>
            </a:r>
            <a:r>
              <a:rPr sz="4400" b="0" dirty="0" err="1">
                <a:solidFill>
                  <a:srgbClr val="003087"/>
                </a:solidFill>
                <a:latin typeface="+mj-lt"/>
              </a:rPr>
              <a:t>elektrokonvulsiv</a:t>
            </a:r>
            <a:r>
              <a:rPr sz="4400" b="0" dirty="0">
                <a:solidFill>
                  <a:srgbClr val="003087"/>
                </a:solidFill>
                <a:latin typeface="+mj-lt"/>
              </a:rPr>
              <a:t> </a:t>
            </a:r>
            <a:r>
              <a:rPr sz="4400" b="0" dirty="0" err="1">
                <a:solidFill>
                  <a:srgbClr val="003087"/>
                </a:solidFill>
                <a:latin typeface="+mj-lt"/>
              </a:rPr>
              <a:t>terapi</a:t>
            </a:r>
            <a:endParaRPr sz="4400" b="0" dirty="0">
              <a:solidFill>
                <a:srgbClr val="003087"/>
              </a:solidFill>
              <a:latin typeface="+mj-lt"/>
            </a:endParaRPr>
          </a:p>
        </p:txBody>
      </p:sp>
      <p:sp>
        <p:nvSpPr>
          <p:cNvPr id="459" name="Plassholder for innhold 2"/>
          <p:cNvSpPr txBox="1"/>
          <p:nvPr/>
        </p:nvSpPr>
        <p:spPr>
          <a:xfrm>
            <a:off x="695325" y="1916310"/>
            <a:ext cx="10799853" cy="4392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7" rIns="22857" numCol="2" spcCol="540000" anchor="b">
            <a:normAutofit/>
          </a:bodyPr>
          <a:lstStyle/>
          <a:p>
            <a:pPr marL="230400" indent="-230400">
              <a:spcBef>
                <a:spcPts val="250"/>
              </a:spcBef>
              <a:buFont typeface="Arial" panose="020B0604020202020204" pitchFamily="34" charset="0"/>
              <a:buChar char="•"/>
              <a:defRPr sz="3600">
                <a:solidFill>
                  <a:srgbClr val="FFFFFF"/>
                </a:solidFill>
                <a:latin typeface="Cambria"/>
                <a:ea typeface="Cambria"/>
                <a:cs typeface="Cambria"/>
                <a:sym typeface="Cambria"/>
              </a:defRPr>
            </a:pPr>
            <a:r>
              <a:rPr lang="nb-NO" sz="2400" dirty="0">
                <a:solidFill>
                  <a:srgbClr val="003087"/>
                </a:solidFill>
                <a:latin typeface="+mj-lt"/>
                <a:cs typeface="Calibri" panose="020F0502020204030204" pitchFamily="34" charset="0"/>
              </a:rPr>
              <a:t>K</a:t>
            </a:r>
            <a:r>
              <a:rPr sz="2400" dirty="0">
                <a:solidFill>
                  <a:srgbClr val="003087"/>
                </a:solidFill>
                <a:latin typeface="+mj-lt"/>
                <a:cs typeface="Calibri" panose="020F0502020204030204" pitchFamily="34" charset="0"/>
              </a:rPr>
              <a:t>an ha </a:t>
            </a:r>
            <a:r>
              <a:rPr sz="2400" dirty="0" err="1">
                <a:solidFill>
                  <a:srgbClr val="003087"/>
                </a:solidFill>
                <a:latin typeface="+mj-lt"/>
                <a:cs typeface="Calibri" panose="020F0502020204030204" pitchFamily="34" charset="0"/>
              </a:rPr>
              <a:t>effekt</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på</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alvorlig</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depresjon</a:t>
            </a:r>
            <a:r>
              <a:rPr lang="nb-NO" sz="2400" dirty="0">
                <a:solidFill>
                  <a:srgbClr val="003087"/>
                </a:solidFill>
                <a:latin typeface="+mj-lt"/>
                <a:cs typeface="Calibri" panose="020F0502020204030204" pitchFamily="34" charset="0"/>
              </a:rPr>
              <a:t> </a:t>
            </a:r>
            <a:r>
              <a:rPr sz="2400" dirty="0">
                <a:solidFill>
                  <a:srgbClr val="003087"/>
                </a:solidFill>
                <a:latin typeface="+mj-lt"/>
                <a:cs typeface="Calibri" panose="020F0502020204030204" pitchFamily="34" charset="0"/>
              </a:rPr>
              <a:t>med </a:t>
            </a:r>
            <a:r>
              <a:rPr sz="2400" dirty="0" err="1">
                <a:solidFill>
                  <a:srgbClr val="003087"/>
                </a:solidFill>
                <a:latin typeface="+mj-lt"/>
                <a:cs typeface="Calibri" panose="020F0502020204030204" pitchFamily="34" charset="0"/>
              </a:rPr>
              <a:t>og</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uten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psykose</a:t>
            </a:r>
            <a:endParaRPr lang="nb-NO" sz="2400" dirty="0">
              <a:solidFill>
                <a:srgbClr val="003087"/>
              </a:solidFill>
              <a:latin typeface="+mj-lt"/>
              <a:cs typeface="Calibri" panose="020F0502020204030204" pitchFamily="34" charset="0"/>
            </a:endParaRPr>
          </a:p>
          <a:p>
            <a:pPr marL="230400" indent="-230400">
              <a:spcBef>
                <a:spcPts val="250"/>
              </a:spcBef>
              <a:buFont typeface="Arial" panose="020B0604020202020204" pitchFamily="34" charset="0"/>
              <a:buChar char="•"/>
              <a:defRPr sz="3600">
                <a:solidFill>
                  <a:srgbClr val="FFFFFF"/>
                </a:solidFill>
                <a:latin typeface="Cambria"/>
                <a:ea typeface="Cambria"/>
                <a:cs typeface="Cambria"/>
                <a:sym typeface="Cambria"/>
              </a:defRPr>
            </a:pPr>
            <a:endParaRPr sz="2400" dirty="0">
              <a:solidFill>
                <a:srgbClr val="003087"/>
              </a:solidFill>
              <a:latin typeface="+mj-lt"/>
              <a:cs typeface="Calibri" panose="020F0502020204030204" pitchFamily="34" charset="0"/>
            </a:endParaRPr>
          </a:p>
          <a:p>
            <a:pPr marL="230400" indent="-230400">
              <a:spcBef>
                <a:spcPts val="250"/>
              </a:spcBef>
              <a:buFont typeface="Arial" panose="020B0604020202020204" pitchFamily="34" charset="0"/>
              <a:buChar char="•"/>
              <a:defRPr sz="3600">
                <a:solidFill>
                  <a:srgbClr val="FFFFFF"/>
                </a:solidFill>
                <a:latin typeface="Cambria"/>
                <a:ea typeface="Cambria"/>
                <a:cs typeface="Cambria"/>
                <a:sym typeface="Cambria"/>
              </a:defRPr>
            </a:pPr>
            <a:r>
              <a:rPr lang="nb-NO" sz="2400" dirty="0">
                <a:solidFill>
                  <a:srgbClr val="003087"/>
                </a:solidFill>
                <a:latin typeface="+mj-lt"/>
                <a:cs typeface="Calibri" panose="020F0502020204030204" pitchFamily="34" charset="0"/>
              </a:rPr>
              <a:t>A</a:t>
            </a:r>
            <a:r>
              <a:rPr sz="2400" dirty="0" err="1">
                <a:solidFill>
                  <a:srgbClr val="003087"/>
                </a:solidFill>
                <a:latin typeface="+mj-lt"/>
                <a:cs typeface="Calibri" panose="020F0502020204030204" pitchFamily="34" charset="0"/>
              </a:rPr>
              <a:t>lternativ</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når</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medikamentell</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behandling</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ikke</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gir</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effekt</a:t>
            </a:r>
            <a:endParaRPr lang="nb-NO" sz="2400" dirty="0">
              <a:solidFill>
                <a:srgbClr val="003087"/>
              </a:solidFill>
              <a:latin typeface="+mj-lt"/>
              <a:cs typeface="Calibri" panose="020F0502020204030204" pitchFamily="34" charset="0"/>
            </a:endParaRPr>
          </a:p>
          <a:p>
            <a:pPr marL="230400" indent="-230400">
              <a:spcBef>
                <a:spcPts val="250"/>
              </a:spcBef>
              <a:buFont typeface="Arial" panose="020B0604020202020204" pitchFamily="34" charset="0"/>
              <a:buChar char="•"/>
              <a:defRPr sz="3600">
                <a:solidFill>
                  <a:srgbClr val="FFFFFF"/>
                </a:solidFill>
                <a:latin typeface="Cambria"/>
                <a:ea typeface="Cambria"/>
                <a:cs typeface="Cambria"/>
                <a:sym typeface="Cambria"/>
              </a:defRPr>
            </a:pPr>
            <a:endParaRPr sz="2400" dirty="0">
              <a:solidFill>
                <a:srgbClr val="003087"/>
              </a:solidFill>
              <a:latin typeface="+mj-lt"/>
              <a:cs typeface="Calibri" panose="020F0502020204030204" pitchFamily="34" charset="0"/>
            </a:endParaRPr>
          </a:p>
          <a:p>
            <a:pPr marL="230400" indent="-230400">
              <a:spcBef>
                <a:spcPts val="250"/>
              </a:spcBef>
              <a:buFont typeface="Arial" panose="020B0604020202020204" pitchFamily="34" charset="0"/>
              <a:buChar char="•"/>
              <a:defRPr sz="3600">
                <a:solidFill>
                  <a:srgbClr val="FFFFFF"/>
                </a:solidFill>
                <a:latin typeface="Cambria"/>
                <a:ea typeface="Cambria"/>
                <a:cs typeface="Cambria"/>
                <a:sym typeface="Cambria"/>
              </a:defRPr>
            </a:pPr>
            <a:r>
              <a:rPr sz="2400" dirty="0" err="1">
                <a:solidFill>
                  <a:srgbClr val="003087"/>
                </a:solidFill>
                <a:latin typeface="+mj-lt"/>
                <a:cs typeface="Calibri" panose="020F0502020204030204" pitchFamily="34" charset="0"/>
              </a:rPr>
              <a:t>Kan</a:t>
            </a:r>
            <a:r>
              <a:rPr sz="2400" dirty="0">
                <a:solidFill>
                  <a:srgbClr val="003087"/>
                </a:solidFill>
                <a:latin typeface="+mj-lt"/>
                <a:cs typeface="Calibri" panose="020F0502020204030204" pitchFamily="34" charset="0"/>
              </a:rPr>
              <a:t> kun </a:t>
            </a:r>
            <a:r>
              <a:rPr sz="2400" dirty="0" err="1">
                <a:solidFill>
                  <a:srgbClr val="003087"/>
                </a:solidFill>
                <a:latin typeface="+mj-lt"/>
                <a:cs typeface="Calibri" panose="020F0502020204030204" pitchFamily="34" charset="0"/>
              </a:rPr>
              <a:t>gis</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på</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frivillig</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grunnlag</a:t>
            </a:r>
            <a:endParaRPr lang="nb-NO" sz="2400" dirty="0">
              <a:solidFill>
                <a:srgbClr val="003087"/>
              </a:solidFill>
              <a:latin typeface="+mj-lt"/>
              <a:cs typeface="Calibri" panose="020F0502020204030204" pitchFamily="34" charset="0"/>
            </a:endParaRPr>
          </a:p>
          <a:p>
            <a:pPr marL="230400" indent="-230400">
              <a:spcBef>
                <a:spcPts val="250"/>
              </a:spcBef>
              <a:buFont typeface="Arial" panose="020B0604020202020204" pitchFamily="34" charset="0"/>
              <a:buChar char="•"/>
              <a:defRPr sz="3600">
                <a:solidFill>
                  <a:srgbClr val="FFFFFF"/>
                </a:solidFill>
                <a:latin typeface="Cambria"/>
                <a:ea typeface="Cambria"/>
                <a:cs typeface="Cambria"/>
                <a:sym typeface="Cambria"/>
              </a:defRPr>
            </a:pPr>
            <a:endParaRPr sz="2400" dirty="0">
              <a:solidFill>
                <a:srgbClr val="003087"/>
              </a:solidFill>
              <a:latin typeface="+mj-lt"/>
              <a:cs typeface="Calibri" panose="020F0502020204030204" pitchFamily="34" charset="0"/>
            </a:endParaRPr>
          </a:p>
          <a:p>
            <a:pPr marL="230400" indent="-230400">
              <a:spcBef>
                <a:spcPts val="250"/>
              </a:spcBef>
              <a:buFont typeface="Arial" panose="020B0604020202020204" pitchFamily="34" charset="0"/>
              <a:buChar char="•"/>
              <a:defRPr sz="3600">
                <a:solidFill>
                  <a:srgbClr val="FFFFFF"/>
                </a:solidFill>
                <a:latin typeface="Cambria"/>
                <a:ea typeface="Cambria"/>
                <a:cs typeface="Cambria"/>
                <a:sym typeface="Cambria"/>
              </a:defRPr>
            </a:pPr>
            <a:r>
              <a:rPr sz="2400" dirty="0" err="1">
                <a:solidFill>
                  <a:srgbClr val="003087"/>
                </a:solidFill>
                <a:latin typeface="+mj-lt"/>
                <a:cs typeface="Calibri" panose="020F0502020204030204" pitchFamily="34" charset="0"/>
              </a:rPr>
              <a:t>Gir</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rask</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stimulering</a:t>
            </a:r>
            <a:r>
              <a:rPr sz="2400" dirty="0">
                <a:solidFill>
                  <a:srgbClr val="003087"/>
                </a:solidFill>
                <a:latin typeface="+mj-lt"/>
                <a:cs typeface="Calibri" panose="020F0502020204030204" pitchFamily="34" charset="0"/>
              </a:rPr>
              <a:t> av </a:t>
            </a:r>
            <a:r>
              <a:rPr sz="2400" dirty="0" err="1">
                <a:solidFill>
                  <a:srgbClr val="003087"/>
                </a:solidFill>
                <a:latin typeface="+mj-lt"/>
                <a:cs typeface="Calibri" panose="020F0502020204030204" pitchFamily="34" charset="0"/>
              </a:rPr>
              <a:t>hjerneaktivitet</a:t>
            </a:r>
            <a:endParaRPr lang="nb-NO" sz="2400" dirty="0">
              <a:solidFill>
                <a:srgbClr val="003087"/>
              </a:solidFill>
              <a:latin typeface="+mj-lt"/>
              <a:cs typeface="Calibri" panose="020F0502020204030204" pitchFamily="34" charset="0"/>
            </a:endParaRPr>
          </a:p>
          <a:p>
            <a:pPr marL="230400" indent="-230400">
              <a:spcBef>
                <a:spcPts val="250"/>
              </a:spcBef>
              <a:buFont typeface="Arial" panose="020B0604020202020204" pitchFamily="34" charset="0"/>
              <a:buChar char="•"/>
              <a:defRPr sz="3600">
                <a:solidFill>
                  <a:srgbClr val="FFFFFF"/>
                </a:solidFill>
                <a:latin typeface="Cambria"/>
                <a:ea typeface="Cambria"/>
                <a:cs typeface="Cambria"/>
                <a:sym typeface="Cambria"/>
              </a:defRPr>
            </a:pPr>
            <a:endParaRPr lang="nb-NO" sz="2400" dirty="0">
              <a:solidFill>
                <a:srgbClr val="003087"/>
              </a:solidFill>
              <a:latin typeface="+mj-lt"/>
              <a:cs typeface="Calibri" panose="020F0502020204030204" pitchFamily="34" charset="0"/>
            </a:endParaRPr>
          </a:p>
          <a:p>
            <a:pPr marL="230400" indent="-230400">
              <a:spcBef>
                <a:spcPts val="250"/>
              </a:spcBef>
              <a:buFont typeface="Arial" panose="020B0604020202020204" pitchFamily="34" charset="0"/>
              <a:buChar char="•"/>
              <a:defRPr sz="3600">
                <a:solidFill>
                  <a:srgbClr val="FFFFFF"/>
                </a:solidFill>
                <a:latin typeface="Cambria"/>
                <a:ea typeface="Cambria"/>
                <a:cs typeface="Cambria"/>
                <a:sym typeface="Cambria"/>
              </a:defRPr>
            </a:pPr>
            <a:r>
              <a:rPr sz="2400" dirty="0" err="1">
                <a:solidFill>
                  <a:srgbClr val="003087"/>
                </a:solidFill>
                <a:latin typeface="+mj-lt"/>
                <a:cs typeface="Calibri" panose="020F0502020204030204" pitchFamily="34" charset="0"/>
              </a:rPr>
              <a:t>Gis</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vanligvis</a:t>
            </a:r>
            <a:r>
              <a:rPr sz="2400" dirty="0">
                <a:solidFill>
                  <a:srgbClr val="003087"/>
                </a:solidFill>
                <a:latin typeface="+mj-lt"/>
                <a:cs typeface="Calibri" panose="020F0502020204030204" pitchFamily="34" charset="0"/>
              </a:rPr>
              <a:t> to-</a:t>
            </a:r>
            <a:r>
              <a:rPr sz="2400" dirty="0" err="1">
                <a:solidFill>
                  <a:srgbClr val="003087"/>
                </a:solidFill>
                <a:latin typeface="+mj-lt"/>
                <a:cs typeface="Calibri" panose="020F0502020204030204" pitchFamily="34" charset="0"/>
              </a:rPr>
              <a:t>tre</a:t>
            </a:r>
            <a:r>
              <a:rPr sz="2400" dirty="0">
                <a:solidFill>
                  <a:srgbClr val="003087"/>
                </a:solidFill>
                <a:latin typeface="+mj-lt"/>
                <a:cs typeface="Calibri" panose="020F0502020204030204" pitchFamily="34" charset="0"/>
              </a:rPr>
              <a:t> ganger </a:t>
            </a:r>
            <a:r>
              <a:rPr sz="2400" dirty="0" err="1">
                <a:solidFill>
                  <a:srgbClr val="003087"/>
                </a:solidFill>
                <a:latin typeface="+mj-lt"/>
                <a:cs typeface="Calibri" panose="020F0502020204030204" pitchFamily="34" charset="0"/>
              </a:rPr>
              <a:t>i</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uken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totalt</a:t>
            </a:r>
            <a:r>
              <a:rPr sz="2400" dirty="0">
                <a:solidFill>
                  <a:srgbClr val="003087"/>
                </a:solidFill>
                <a:latin typeface="+mj-lt"/>
                <a:cs typeface="Calibri" panose="020F0502020204030204" pitchFamily="34" charset="0"/>
              </a:rPr>
              <a:t> 9-12</a:t>
            </a:r>
            <a:r>
              <a:rPr lang="nb-NO" sz="2400" dirty="0">
                <a:solidFill>
                  <a:srgbClr val="003087"/>
                </a:solidFill>
                <a:latin typeface="+mj-lt"/>
                <a:cs typeface="Calibri" panose="020F0502020204030204" pitchFamily="34" charset="0"/>
              </a:rPr>
              <a:t> b</a:t>
            </a:r>
            <a:r>
              <a:rPr sz="2400" dirty="0" err="1">
                <a:solidFill>
                  <a:srgbClr val="003087"/>
                </a:solidFill>
                <a:latin typeface="+mj-lt"/>
                <a:cs typeface="Calibri" panose="020F0502020204030204" pitchFamily="34" charset="0"/>
              </a:rPr>
              <a:t>ehandlinger</a:t>
            </a:r>
            <a:endParaRPr lang="nb-NO" sz="2400" dirty="0">
              <a:solidFill>
                <a:srgbClr val="003087"/>
              </a:solidFill>
              <a:latin typeface="+mj-lt"/>
              <a:cs typeface="Calibri" panose="020F0502020204030204" pitchFamily="34" charset="0"/>
            </a:endParaRPr>
          </a:p>
          <a:p>
            <a:pPr marL="230400" indent="-230400">
              <a:spcBef>
                <a:spcPts val="250"/>
              </a:spcBef>
              <a:buFont typeface="Arial" panose="020B0604020202020204" pitchFamily="34" charset="0"/>
              <a:buChar char="•"/>
              <a:defRPr sz="3600">
                <a:solidFill>
                  <a:srgbClr val="000000"/>
                </a:solidFill>
                <a:latin typeface="Cambria"/>
                <a:ea typeface="Cambria"/>
                <a:cs typeface="Cambria"/>
                <a:sym typeface="Cambria"/>
              </a:defRPr>
            </a:pPr>
            <a:endParaRPr lang="nb-NO" sz="2400" dirty="0">
              <a:solidFill>
                <a:srgbClr val="003087"/>
              </a:solidFill>
              <a:latin typeface="+mj-lt"/>
              <a:cs typeface="Calibri" panose="020F0502020204030204" pitchFamily="34" charset="0"/>
            </a:endParaRPr>
          </a:p>
          <a:p>
            <a:pPr marL="230400" indent="-230400">
              <a:spcBef>
                <a:spcPts val="250"/>
              </a:spcBef>
              <a:buFont typeface="Arial" panose="020B0604020202020204" pitchFamily="34" charset="0"/>
              <a:buChar char="•"/>
              <a:defRPr sz="3600">
                <a:solidFill>
                  <a:srgbClr val="000000"/>
                </a:solidFill>
                <a:latin typeface="Cambria"/>
                <a:ea typeface="Cambria"/>
                <a:cs typeface="Cambria"/>
                <a:sym typeface="Cambria"/>
              </a:defRPr>
            </a:pPr>
            <a:r>
              <a:rPr lang="nb-NO" sz="2400" dirty="0">
                <a:solidFill>
                  <a:srgbClr val="003087"/>
                </a:solidFill>
                <a:latin typeface="+mj-lt"/>
                <a:cs typeface="Calibri" panose="020F0502020204030204" pitchFamily="34" charset="0"/>
              </a:rPr>
              <a:t>Enkelte opplever merkbar bedring allerede etter de første behandlingene, men ofte merkes bedring etter tre til seks behandlinger</a:t>
            </a:r>
          </a:p>
          <a:p>
            <a:pPr marL="230400" indent="-230400">
              <a:spcBef>
                <a:spcPts val="250"/>
              </a:spcBef>
              <a:buFont typeface="Arial" panose="020B0604020202020204" pitchFamily="34" charset="0"/>
              <a:buChar char="•"/>
              <a:defRPr sz="3600">
                <a:solidFill>
                  <a:srgbClr val="000000"/>
                </a:solidFill>
                <a:latin typeface="Cambria"/>
                <a:ea typeface="Cambria"/>
                <a:cs typeface="Cambria"/>
                <a:sym typeface="Cambria"/>
              </a:defRPr>
            </a:pPr>
            <a:endParaRPr lang="nb-NO" sz="2400" dirty="0">
              <a:solidFill>
                <a:srgbClr val="003087"/>
              </a:solidFill>
              <a:latin typeface="+mj-lt"/>
              <a:cs typeface="Calibri" panose="020F0502020204030204" pitchFamily="34" charset="0"/>
            </a:endParaRPr>
          </a:p>
          <a:p>
            <a:pPr marL="230400" indent="-230400">
              <a:spcBef>
                <a:spcPts val="250"/>
              </a:spcBef>
              <a:buFont typeface="Arial" panose="020B0604020202020204" pitchFamily="34" charset="0"/>
              <a:buChar char="•"/>
              <a:defRPr sz="3600">
                <a:solidFill>
                  <a:srgbClr val="000000"/>
                </a:solidFill>
                <a:latin typeface="Cambria"/>
                <a:ea typeface="Cambria"/>
                <a:cs typeface="Cambria"/>
                <a:sym typeface="Cambria"/>
              </a:defRPr>
            </a:pPr>
            <a:r>
              <a:rPr lang="nb-NO" sz="2400" dirty="0">
                <a:solidFill>
                  <a:srgbClr val="003087"/>
                </a:solidFill>
                <a:latin typeface="+mj-lt"/>
                <a:cs typeface="Calibri" panose="020F0502020204030204" pitchFamily="34" charset="0"/>
              </a:rPr>
              <a:t>Hukommelsesvansker er en vanlig bivirkning</a:t>
            </a:r>
          </a:p>
        </p:txBody>
      </p:sp>
      <p:sp>
        <p:nvSpPr>
          <p:cNvPr id="467" name="Enkelte personer opplever en merkbar bedring allerede etter de første behandlingene, men ofte gis 3-6 behandlinger før en merker bedring…"/>
          <p:cNvSpPr txBox="1"/>
          <p:nvPr/>
        </p:nvSpPr>
        <p:spPr>
          <a:xfrm>
            <a:off x="6962160" y="1162047"/>
            <a:ext cx="4916266" cy="6052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7" tIns="25397" rIns="25397" bIns="25397" anchor="ctr">
            <a:spAutoFit/>
          </a:bodyPr>
          <a:lstStyle/>
          <a:p>
            <a:pPr>
              <a:spcBef>
                <a:spcPts val="250"/>
              </a:spcBef>
              <a:defRPr sz="3600">
                <a:solidFill>
                  <a:srgbClr val="000000"/>
                </a:solidFill>
                <a:latin typeface="Cambria"/>
                <a:ea typeface="Cambria"/>
                <a:cs typeface="Cambria"/>
                <a:sym typeface="Cambria"/>
              </a:defRPr>
            </a:pPr>
            <a:endParaRPr dirty="0">
              <a:solidFill>
                <a:srgbClr val="003087"/>
              </a:solidFill>
              <a:latin typeface="+mj-lt"/>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9">
                                            <p:bg/>
                                          </p:spTgt>
                                        </p:tgtEl>
                                        <p:attrNameLst>
                                          <p:attrName>style.visibility</p:attrName>
                                        </p:attrNameLst>
                                      </p:cBhvr>
                                      <p:to>
                                        <p:strVal val="visible"/>
                                      </p:to>
                                    </p:set>
                                    <p:animEffect transition="in" filter="fade">
                                      <p:cBhvr>
                                        <p:cTn id="7" dur="500"/>
                                        <p:tgtEl>
                                          <p:spTgt spid="45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9">
                                            <p:txEl>
                                              <p:pRg st="0" end="0"/>
                                            </p:txEl>
                                          </p:spTgt>
                                        </p:tgtEl>
                                        <p:attrNameLst>
                                          <p:attrName>style.visibility</p:attrName>
                                        </p:attrNameLst>
                                      </p:cBhvr>
                                      <p:to>
                                        <p:strVal val="visible"/>
                                      </p:to>
                                    </p:set>
                                    <p:animEffect transition="in" filter="fade">
                                      <p:cBhvr>
                                        <p:cTn id="10" dur="500"/>
                                        <p:tgtEl>
                                          <p:spTgt spid="45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9">
                                            <p:txEl>
                                              <p:pRg st="2" end="2"/>
                                            </p:txEl>
                                          </p:spTgt>
                                        </p:tgtEl>
                                        <p:attrNameLst>
                                          <p:attrName>style.visibility</p:attrName>
                                        </p:attrNameLst>
                                      </p:cBhvr>
                                      <p:to>
                                        <p:strVal val="visible"/>
                                      </p:to>
                                    </p:set>
                                    <p:animEffect transition="in" filter="fade">
                                      <p:cBhvr>
                                        <p:cTn id="13" dur="500"/>
                                        <p:tgtEl>
                                          <p:spTgt spid="45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9">
                                            <p:txEl>
                                              <p:pRg st="4" end="4"/>
                                            </p:txEl>
                                          </p:spTgt>
                                        </p:tgtEl>
                                        <p:attrNameLst>
                                          <p:attrName>style.visibility</p:attrName>
                                        </p:attrNameLst>
                                      </p:cBhvr>
                                      <p:to>
                                        <p:strVal val="visible"/>
                                      </p:to>
                                    </p:set>
                                    <p:animEffect transition="in" filter="fade">
                                      <p:cBhvr>
                                        <p:cTn id="16" dur="500"/>
                                        <p:tgtEl>
                                          <p:spTgt spid="459">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59">
                                            <p:txEl>
                                              <p:pRg st="6" end="6"/>
                                            </p:txEl>
                                          </p:spTgt>
                                        </p:tgtEl>
                                        <p:attrNameLst>
                                          <p:attrName>style.visibility</p:attrName>
                                        </p:attrNameLst>
                                      </p:cBhvr>
                                      <p:to>
                                        <p:strVal val="visible"/>
                                      </p:to>
                                    </p:set>
                                    <p:animEffect transition="in" filter="fade">
                                      <p:cBhvr>
                                        <p:cTn id="19" dur="500"/>
                                        <p:tgtEl>
                                          <p:spTgt spid="459">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59">
                                            <p:txEl>
                                              <p:pRg st="8" end="8"/>
                                            </p:txEl>
                                          </p:spTgt>
                                        </p:tgtEl>
                                        <p:attrNameLst>
                                          <p:attrName>style.visibility</p:attrName>
                                        </p:attrNameLst>
                                      </p:cBhvr>
                                      <p:to>
                                        <p:strVal val="visible"/>
                                      </p:to>
                                    </p:set>
                                    <p:animEffect transition="in" filter="fade">
                                      <p:cBhvr>
                                        <p:cTn id="22" dur="500"/>
                                        <p:tgtEl>
                                          <p:spTgt spid="459">
                                            <p:txEl>
                                              <p:pRg st="8" end="8"/>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59">
                                            <p:txEl>
                                              <p:pRg st="10" end="10"/>
                                            </p:txEl>
                                          </p:spTgt>
                                        </p:tgtEl>
                                        <p:attrNameLst>
                                          <p:attrName>style.visibility</p:attrName>
                                        </p:attrNameLst>
                                      </p:cBhvr>
                                      <p:to>
                                        <p:strVal val="visible"/>
                                      </p:to>
                                    </p:set>
                                    <p:animEffect transition="in" filter="fade">
                                      <p:cBhvr>
                                        <p:cTn id="25" dur="500"/>
                                        <p:tgtEl>
                                          <p:spTgt spid="459">
                                            <p:txEl>
                                              <p:pRg st="10" end="1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59">
                                            <p:txEl>
                                              <p:pRg st="12" end="12"/>
                                            </p:txEl>
                                          </p:spTgt>
                                        </p:tgtEl>
                                        <p:attrNameLst>
                                          <p:attrName>style.visibility</p:attrName>
                                        </p:attrNameLst>
                                      </p:cBhvr>
                                      <p:to>
                                        <p:strVal val="visible"/>
                                      </p:to>
                                    </p:set>
                                    <p:animEffect transition="in" filter="fade">
                                      <p:cBhvr>
                                        <p:cTn id="28" dur="500"/>
                                        <p:tgtEl>
                                          <p:spTgt spid="45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 grpId="0"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Blodprøvekontroll"/>
          <p:cNvSpPr txBox="1">
            <a:spLocks noGrp="1"/>
          </p:cNvSpPr>
          <p:nvPr>
            <p:ph type="title"/>
          </p:nvPr>
        </p:nvSpPr>
        <p:spPr>
          <a:prstGeom prst="rect">
            <a:avLst/>
          </a:prstGeom>
        </p:spPr>
        <p:txBody>
          <a:bodyPr vert="horz" lIns="22857" tIns="22857" rIns="22857" bIns="22857" rtlCol="0" anchor="t">
            <a:noAutofit/>
          </a:bodyPr>
          <a:lstStyle>
            <a:lvl1pPr algn="ctr" defTabSz="905255">
              <a:lnSpc>
                <a:spcPct val="90000"/>
              </a:lnSpc>
              <a:defRPr sz="5346" spc="0">
                <a:latin typeface="Calibri"/>
                <a:ea typeface="Calibri"/>
                <a:cs typeface="Calibri"/>
                <a:sym typeface="Calibri"/>
              </a:defRPr>
            </a:lvl1pPr>
          </a:lstStyle>
          <a:p>
            <a:pPr algn="l"/>
            <a:r>
              <a:rPr sz="4400" dirty="0" err="1">
                <a:latin typeface="+mj-lt"/>
              </a:rPr>
              <a:t>Blodprøvekontroll</a:t>
            </a:r>
            <a:endParaRPr sz="4400" dirty="0">
              <a:latin typeface="+mj-lt"/>
            </a:endParaRPr>
          </a:p>
        </p:txBody>
      </p:sp>
      <p:sp>
        <p:nvSpPr>
          <p:cNvPr id="476" name="Blodprøve en gang i året eller oftere ( Litium og ved indikasjon)…"/>
          <p:cNvSpPr txBox="1">
            <a:spLocks noGrp="1"/>
          </p:cNvSpPr>
          <p:nvPr>
            <p:ph idx="1"/>
          </p:nvPr>
        </p:nvSpPr>
        <p:spPr>
          <a:prstGeom prst="rect">
            <a:avLst/>
          </a:prstGeom>
        </p:spPr>
        <p:txBody>
          <a:bodyPr vert="horz" lIns="22857" tIns="22857" rIns="22857" bIns="22857" rtlCol="0" anchor="b">
            <a:normAutofit lnSpcReduction="10000"/>
          </a:bodyPr>
          <a:lstStyle/>
          <a:p>
            <a:pPr defTabSz="457154">
              <a:lnSpc>
                <a:spcPct val="120000"/>
              </a:lnSpc>
              <a:spcBef>
                <a:spcPts val="200"/>
              </a:spcBef>
              <a:buFont typeface="Arial" panose="020B0604020202020204" pitchFamily="34" charset="0"/>
              <a:buChar char="•"/>
              <a:defRPr sz="3400" b="0">
                <a:latin typeface="Calibri"/>
                <a:ea typeface="Calibri"/>
                <a:cs typeface="Calibri"/>
                <a:sym typeface="Calibri"/>
              </a:defRPr>
            </a:pPr>
            <a:r>
              <a:rPr lang="nb-NO" sz="2400" dirty="0">
                <a:latin typeface="+mj-lt"/>
              </a:rPr>
              <a:t>Måling av medisinnivået i blodet</a:t>
            </a:r>
          </a:p>
          <a:p>
            <a:pPr marL="684000" lvl="2" indent="-230188" defTabSz="457154">
              <a:lnSpc>
                <a:spcPct val="120000"/>
              </a:lnSpc>
              <a:spcBef>
                <a:spcPts val="200"/>
              </a:spcBef>
              <a:buFont typeface="Arial" panose="020B0604020202020204" pitchFamily="34" charset="0"/>
              <a:buChar char="•"/>
              <a:defRPr sz="3400" b="0">
                <a:latin typeface="Calibri"/>
                <a:ea typeface="Calibri"/>
                <a:cs typeface="Calibri"/>
                <a:sym typeface="Calibri"/>
              </a:defRPr>
            </a:pPr>
            <a:r>
              <a:rPr lang="nb-NO" sz="2000" dirty="0">
                <a:latin typeface="+mj-lt"/>
              </a:rPr>
              <a:t>Litium</a:t>
            </a:r>
          </a:p>
          <a:p>
            <a:pPr marL="684000" lvl="2" indent="-230188" defTabSz="457154">
              <a:lnSpc>
                <a:spcPct val="120000"/>
              </a:lnSpc>
              <a:spcBef>
                <a:spcPts val="200"/>
              </a:spcBef>
              <a:buFont typeface="Arial" panose="020B0604020202020204" pitchFamily="34" charset="0"/>
              <a:buChar char="•"/>
              <a:defRPr sz="3400" b="0">
                <a:latin typeface="Calibri"/>
                <a:ea typeface="Calibri"/>
                <a:cs typeface="Calibri"/>
                <a:sym typeface="Calibri"/>
              </a:defRPr>
            </a:pPr>
            <a:r>
              <a:rPr lang="nb-NO" sz="2000" dirty="0">
                <a:latin typeface="+mj-lt"/>
              </a:rPr>
              <a:t>Andre medisiner til forebygging/behandling av akutte episoder ved bipolar lidelse</a:t>
            </a:r>
          </a:p>
          <a:p>
            <a:pPr defTabSz="457154">
              <a:lnSpc>
                <a:spcPct val="120000"/>
              </a:lnSpc>
              <a:spcBef>
                <a:spcPts val="200"/>
              </a:spcBef>
              <a:buFont typeface="Arial" panose="020B0604020202020204" pitchFamily="34" charset="0"/>
              <a:buChar char="•"/>
              <a:defRPr sz="3400" b="0">
                <a:latin typeface="Calibri"/>
                <a:ea typeface="Calibri"/>
                <a:cs typeface="Calibri"/>
                <a:sym typeface="Calibri"/>
              </a:defRPr>
            </a:pPr>
            <a:endParaRPr lang="nb-NO" sz="2000" dirty="0">
              <a:latin typeface="+mj-lt"/>
            </a:endParaRPr>
          </a:p>
          <a:p>
            <a:pPr defTabSz="457154">
              <a:lnSpc>
                <a:spcPct val="120000"/>
              </a:lnSpc>
              <a:spcBef>
                <a:spcPts val="200"/>
              </a:spcBef>
              <a:buFont typeface="Arial" panose="020B0604020202020204" pitchFamily="34" charset="0"/>
              <a:buChar char="•"/>
              <a:defRPr sz="3400" b="0">
                <a:latin typeface="Calibri"/>
                <a:ea typeface="Calibri"/>
                <a:cs typeface="Calibri"/>
                <a:sym typeface="Calibri"/>
              </a:defRPr>
            </a:pPr>
            <a:r>
              <a:rPr lang="nb-NO" sz="2400" dirty="0">
                <a:latin typeface="+mj-lt"/>
              </a:rPr>
              <a:t>Måling av </a:t>
            </a:r>
            <a:r>
              <a:rPr sz="2400" dirty="0" err="1">
                <a:latin typeface="+mj-lt"/>
              </a:rPr>
              <a:t>blodkonsentrasjon</a:t>
            </a:r>
            <a:r>
              <a:rPr lang="nb-NO" sz="2400" dirty="0">
                <a:latin typeface="+mj-lt"/>
              </a:rPr>
              <a:t> er ekstra nyttig ved..</a:t>
            </a:r>
          </a:p>
          <a:p>
            <a:pPr marL="684000" lvl="4" indent="-230188" defTabSz="457154">
              <a:lnSpc>
                <a:spcPct val="120000"/>
              </a:lnSpc>
              <a:spcBef>
                <a:spcPts val="200"/>
              </a:spcBef>
              <a:buFont typeface="Arial" panose="020B0604020202020204" pitchFamily="34" charset="0"/>
              <a:buChar char="•"/>
              <a:defRPr sz="3400" b="0">
                <a:latin typeface="Calibri"/>
                <a:ea typeface="Calibri"/>
                <a:cs typeface="Calibri"/>
                <a:sym typeface="Calibri"/>
              </a:defRPr>
            </a:pPr>
            <a:r>
              <a:rPr sz="2000" dirty="0" err="1">
                <a:latin typeface="+mj-lt"/>
              </a:rPr>
              <a:t>Fravær</a:t>
            </a:r>
            <a:r>
              <a:rPr sz="2000" dirty="0">
                <a:latin typeface="+mj-lt"/>
              </a:rPr>
              <a:t> av </a:t>
            </a:r>
            <a:r>
              <a:rPr sz="2000" dirty="0" err="1">
                <a:latin typeface="+mj-lt"/>
              </a:rPr>
              <a:t>effek</a:t>
            </a:r>
            <a:r>
              <a:rPr lang="nb-NO" sz="2000" dirty="0">
                <a:latin typeface="+mj-lt"/>
              </a:rPr>
              <a:t>t</a:t>
            </a:r>
          </a:p>
          <a:p>
            <a:pPr marL="684000" lvl="4" indent="-230188" defTabSz="457154">
              <a:lnSpc>
                <a:spcPct val="120000"/>
              </a:lnSpc>
              <a:spcBef>
                <a:spcPts val="200"/>
              </a:spcBef>
              <a:buFont typeface="Arial" panose="020B0604020202020204" pitchFamily="34" charset="0"/>
              <a:buChar char="•"/>
              <a:defRPr sz="3400" b="0">
                <a:latin typeface="Calibri"/>
                <a:ea typeface="Calibri"/>
                <a:cs typeface="Calibri"/>
                <a:sym typeface="Calibri"/>
              </a:defRPr>
            </a:pPr>
            <a:r>
              <a:rPr sz="2000" dirty="0" err="1">
                <a:latin typeface="+mj-lt"/>
              </a:rPr>
              <a:t>Bivirkninger</a:t>
            </a:r>
            <a:endParaRPr lang="nb-NO" sz="2000" dirty="0">
              <a:latin typeface="+mj-lt"/>
            </a:endParaRPr>
          </a:p>
          <a:p>
            <a:pPr marL="684000" lvl="4" indent="-230188" defTabSz="457154">
              <a:lnSpc>
                <a:spcPct val="120000"/>
              </a:lnSpc>
              <a:spcBef>
                <a:spcPts val="200"/>
              </a:spcBef>
              <a:buFont typeface="Arial" panose="020B0604020202020204" pitchFamily="34" charset="0"/>
              <a:buChar char="•"/>
              <a:defRPr sz="3400" b="0">
                <a:latin typeface="Calibri"/>
                <a:ea typeface="Calibri"/>
                <a:cs typeface="Calibri"/>
                <a:sym typeface="Calibri"/>
              </a:defRPr>
            </a:pPr>
            <a:r>
              <a:rPr sz="2000" dirty="0" err="1">
                <a:latin typeface="+mj-lt"/>
              </a:rPr>
              <a:t>Mistanke</a:t>
            </a:r>
            <a:r>
              <a:rPr sz="2000" dirty="0">
                <a:latin typeface="+mj-lt"/>
              </a:rPr>
              <a:t> om at </a:t>
            </a:r>
            <a:r>
              <a:rPr sz="2000" dirty="0" err="1">
                <a:latin typeface="+mj-lt"/>
              </a:rPr>
              <a:t>medisinen</a:t>
            </a:r>
            <a:r>
              <a:rPr sz="2000" dirty="0">
                <a:latin typeface="+mj-lt"/>
              </a:rPr>
              <a:t> </a:t>
            </a:r>
            <a:r>
              <a:rPr sz="2000" dirty="0" err="1">
                <a:latin typeface="+mj-lt"/>
              </a:rPr>
              <a:t>ikke</a:t>
            </a:r>
            <a:r>
              <a:rPr sz="2000" dirty="0">
                <a:latin typeface="+mj-lt"/>
              </a:rPr>
              <a:t> </a:t>
            </a:r>
            <a:r>
              <a:rPr sz="2000" dirty="0" err="1">
                <a:latin typeface="+mj-lt"/>
              </a:rPr>
              <a:t>tas</a:t>
            </a:r>
            <a:r>
              <a:rPr sz="2000" dirty="0">
                <a:latin typeface="+mj-lt"/>
              </a:rPr>
              <a:t> </a:t>
            </a:r>
            <a:r>
              <a:rPr sz="2000" dirty="0" err="1">
                <a:latin typeface="+mj-lt"/>
              </a:rPr>
              <a:t>som</a:t>
            </a:r>
            <a:r>
              <a:rPr lang="nb-NO" sz="2000" dirty="0">
                <a:latin typeface="+mj-lt"/>
              </a:rPr>
              <a:t> </a:t>
            </a:r>
            <a:r>
              <a:rPr sz="2000" dirty="0" err="1">
                <a:latin typeface="+mj-lt"/>
              </a:rPr>
              <a:t>forskrevet</a:t>
            </a:r>
            <a:endParaRPr lang="nb-NO" sz="2000" dirty="0">
              <a:latin typeface="+mj-lt"/>
            </a:endParaRPr>
          </a:p>
          <a:p>
            <a:pPr marL="684000" lvl="4" indent="-230188" defTabSz="457154">
              <a:lnSpc>
                <a:spcPct val="120000"/>
              </a:lnSpc>
              <a:spcBef>
                <a:spcPts val="200"/>
              </a:spcBef>
              <a:buFont typeface="Arial" panose="020B0604020202020204" pitchFamily="34" charset="0"/>
              <a:buChar char="•"/>
              <a:defRPr sz="3400" b="0">
                <a:latin typeface="Calibri"/>
                <a:ea typeface="Calibri"/>
                <a:cs typeface="Calibri"/>
                <a:sym typeface="Calibri"/>
              </a:defRPr>
            </a:pPr>
            <a:r>
              <a:rPr sz="2000" dirty="0" err="1">
                <a:latin typeface="+mj-lt"/>
              </a:rPr>
              <a:t>Inntak</a:t>
            </a:r>
            <a:r>
              <a:rPr sz="2000" dirty="0">
                <a:latin typeface="+mj-lt"/>
              </a:rPr>
              <a:t> av </a:t>
            </a:r>
            <a:r>
              <a:rPr sz="2000" dirty="0" err="1">
                <a:latin typeface="+mj-lt"/>
              </a:rPr>
              <a:t>annen</a:t>
            </a:r>
            <a:r>
              <a:rPr sz="2000" dirty="0">
                <a:latin typeface="+mj-lt"/>
              </a:rPr>
              <a:t> </a:t>
            </a:r>
            <a:r>
              <a:rPr sz="2000" dirty="0" err="1">
                <a:latin typeface="+mj-lt"/>
              </a:rPr>
              <a:t>medisin</a:t>
            </a:r>
            <a:r>
              <a:rPr sz="2000" dirty="0">
                <a:latin typeface="+mj-lt"/>
              </a:rPr>
              <a:t> </a:t>
            </a:r>
            <a:r>
              <a:rPr sz="2000" dirty="0" err="1">
                <a:latin typeface="+mj-lt"/>
              </a:rPr>
              <a:t>som</a:t>
            </a:r>
            <a:r>
              <a:rPr sz="2000" dirty="0">
                <a:latin typeface="+mj-lt"/>
              </a:rPr>
              <a:t> </a:t>
            </a:r>
            <a:r>
              <a:rPr sz="2000" dirty="0" err="1">
                <a:latin typeface="+mj-lt"/>
              </a:rPr>
              <a:t>påvirker</a:t>
            </a:r>
            <a:r>
              <a:rPr lang="nb-NO" sz="2000" dirty="0">
                <a:latin typeface="+mj-lt"/>
              </a:rPr>
              <a:t> </a:t>
            </a:r>
            <a:r>
              <a:rPr sz="2000" dirty="0" err="1">
                <a:latin typeface="+mj-lt"/>
              </a:rPr>
              <a:t>blodkonsentrasjonen</a:t>
            </a:r>
            <a:endParaRPr lang="nb-NO" sz="2000" dirty="0">
              <a:latin typeface="+mj-lt"/>
            </a:endParaRPr>
          </a:p>
          <a:p>
            <a:pPr marL="684000" lvl="4" indent="-230188" defTabSz="457154">
              <a:lnSpc>
                <a:spcPct val="120000"/>
              </a:lnSpc>
              <a:spcBef>
                <a:spcPts val="200"/>
              </a:spcBef>
              <a:buFont typeface="Arial" panose="020B0604020202020204" pitchFamily="34" charset="0"/>
              <a:buChar char="•"/>
              <a:defRPr sz="3400" b="0">
                <a:latin typeface="Calibri"/>
                <a:ea typeface="Calibri"/>
                <a:cs typeface="Calibri"/>
                <a:sym typeface="Calibri"/>
              </a:defRPr>
            </a:pPr>
            <a:r>
              <a:rPr sz="2000" dirty="0" err="1">
                <a:latin typeface="+mj-lt"/>
              </a:rPr>
              <a:t>Sykdom</a:t>
            </a:r>
            <a:r>
              <a:rPr sz="2000" dirty="0">
                <a:latin typeface="+mj-lt"/>
              </a:rPr>
              <a:t> </a:t>
            </a:r>
            <a:r>
              <a:rPr sz="2000" dirty="0" err="1">
                <a:latin typeface="+mj-lt"/>
              </a:rPr>
              <a:t>i</a:t>
            </a:r>
            <a:r>
              <a:rPr sz="2000" dirty="0">
                <a:latin typeface="+mj-lt"/>
              </a:rPr>
              <a:t> lever </a:t>
            </a:r>
            <a:r>
              <a:rPr sz="2000" dirty="0" err="1">
                <a:latin typeface="+mj-lt"/>
              </a:rPr>
              <a:t>og</a:t>
            </a:r>
            <a:r>
              <a:rPr sz="2000" dirty="0">
                <a:latin typeface="+mj-lt"/>
              </a:rPr>
              <a:t>/</a:t>
            </a:r>
            <a:r>
              <a:rPr sz="2000" dirty="0" err="1">
                <a:latin typeface="+mj-lt"/>
              </a:rPr>
              <a:t>eller</a:t>
            </a:r>
            <a:r>
              <a:rPr sz="2000" dirty="0">
                <a:latin typeface="+mj-lt"/>
              </a:rPr>
              <a:t> </a:t>
            </a:r>
            <a:r>
              <a:rPr sz="2000" dirty="0" err="1">
                <a:latin typeface="+mj-lt"/>
              </a:rPr>
              <a:t>nyrer</a:t>
            </a:r>
            <a:endParaRPr lang="nb-NO" sz="2000" dirty="0">
              <a:latin typeface="+mj-lt"/>
            </a:endParaRPr>
          </a:p>
          <a:p>
            <a:pPr defTabSz="457154">
              <a:lnSpc>
                <a:spcPct val="120000"/>
              </a:lnSpc>
              <a:spcBef>
                <a:spcPts val="200"/>
              </a:spcBef>
              <a:buFont typeface="Arial" panose="020B0604020202020204" pitchFamily="34" charset="0"/>
              <a:buChar char="•"/>
              <a:defRPr sz="3400" b="0">
                <a:latin typeface="Calibri"/>
                <a:ea typeface="Calibri"/>
                <a:cs typeface="Calibri"/>
                <a:sym typeface="Calibri"/>
              </a:defRPr>
            </a:pPr>
            <a:endParaRPr lang="nb-NO" sz="2000" dirty="0">
              <a:latin typeface="+mj-lt"/>
            </a:endParaRPr>
          </a:p>
          <a:p>
            <a:pPr defTabSz="457154">
              <a:lnSpc>
                <a:spcPct val="120000"/>
              </a:lnSpc>
              <a:spcBef>
                <a:spcPts val="200"/>
              </a:spcBef>
              <a:buFont typeface="Arial" panose="020B0604020202020204" pitchFamily="34" charset="0"/>
              <a:buChar char="•"/>
              <a:defRPr sz="3400" b="0">
                <a:latin typeface="Calibri"/>
                <a:ea typeface="Calibri"/>
                <a:cs typeface="Calibri"/>
                <a:sym typeface="Calibri"/>
              </a:defRPr>
            </a:pPr>
            <a:r>
              <a:rPr lang="nb-NO" sz="2400" dirty="0">
                <a:latin typeface="+mj-lt"/>
              </a:rPr>
              <a:t>Mange har god effekt og lite bivirkninger ved normal blodkonsentrasjon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6">
                                            <p:txEl>
                                              <p:pRg st="0" end="0"/>
                                            </p:txEl>
                                          </p:spTgt>
                                        </p:tgtEl>
                                        <p:attrNameLst>
                                          <p:attrName>style.visibility</p:attrName>
                                        </p:attrNameLst>
                                      </p:cBhvr>
                                      <p:to>
                                        <p:strVal val="visible"/>
                                      </p:to>
                                    </p:set>
                                    <p:animEffect transition="in" filter="fade">
                                      <p:cBhvr>
                                        <p:cTn id="7" dur="500"/>
                                        <p:tgtEl>
                                          <p:spTgt spid="47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6">
                                            <p:txEl>
                                              <p:pRg st="1" end="1"/>
                                            </p:txEl>
                                          </p:spTgt>
                                        </p:tgtEl>
                                        <p:attrNameLst>
                                          <p:attrName>style.visibility</p:attrName>
                                        </p:attrNameLst>
                                      </p:cBhvr>
                                      <p:to>
                                        <p:strVal val="visible"/>
                                      </p:to>
                                    </p:set>
                                    <p:animEffect transition="in" filter="fade">
                                      <p:cBhvr>
                                        <p:cTn id="10" dur="500"/>
                                        <p:tgtEl>
                                          <p:spTgt spid="47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6">
                                            <p:txEl>
                                              <p:pRg st="2" end="2"/>
                                            </p:txEl>
                                          </p:spTgt>
                                        </p:tgtEl>
                                        <p:attrNameLst>
                                          <p:attrName>style.visibility</p:attrName>
                                        </p:attrNameLst>
                                      </p:cBhvr>
                                      <p:to>
                                        <p:strVal val="visible"/>
                                      </p:to>
                                    </p:set>
                                    <p:animEffect transition="in" filter="fade">
                                      <p:cBhvr>
                                        <p:cTn id="13" dur="500"/>
                                        <p:tgtEl>
                                          <p:spTgt spid="47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6">
                                            <p:txEl>
                                              <p:pRg st="4" end="4"/>
                                            </p:txEl>
                                          </p:spTgt>
                                        </p:tgtEl>
                                        <p:attrNameLst>
                                          <p:attrName>style.visibility</p:attrName>
                                        </p:attrNameLst>
                                      </p:cBhvr>
                                      <p:to>
                                        <p:strVal val="visible"/>
                                      </p:to>
                                    </p:set>
                                    <p:animEffect transition="in" filter="fade">
                                      <p:cBhvr>
                                        <p:cTn id="16" dur="500"/>
                                        <p:tgtEl>
                                          <p:spTgt spid="476">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76">
                                            <p:txEl>
                                              <p:pRg st="5" end="5"/>
                                            </p:txEl>
                                          </p:spTgt>
                                        </p:tgtEl>
                                        <p:attrNameLst>
                                          <p:attrName>style.visibility</p:attrName>
                                        </p:attrNameLst>
                                      </p:cBhvr>
                                      <p:to>
                                        <p:strVal val="visible"/>
                                      </p:to>
                                    </p:set>
                                    <p:animEffect transition="in" filter="fade">
                                      <p:cBhvr>
                                        <p:cTn id="19" dur="500"/>
                                        <p:tgtEl>
                                          <p:spTgt spid="476">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76">
                                            <p:txEl>
                                              <p:pRg st="6" end="6"/>
                                            </p:txEl>
                                          </p:spTgt>
                                        </p:tgtEl>
                                        <p:attrNameLst>
                                          <p:attrName>style.visibility</p:attrName>
                                        </p:attrNameLst>
                                      </p:cBhvr>
                                      <p:to>
                                        <p:strVal val="visible"/>
                                      </p:to>
                                    </p:set>
                                    <p:animEffect transition="in" filter="fade">
                                      <p:cBhvr>
                                        <p:cTn id="22" dur="500"/>
                                        <p:tgtEl>
                                          <p:spTgt spid="476">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76">
                                            <p:txEl>
                                              <p:pRg st="7" end="7"/>
                                            </p:txEl>
                                          </p:spTgt>
                                        </p:tgtEl>
                                        <p:attrNameLst>
                                          <p:attrName>style.visibility</p:attrName>
                                        </p:attrNameLst>
                                      </p:cBhvr>
                                      <p:to>
                                        <p:strVal val="visible"/>
                                      </p:to>
                                    </p:set>
                                    <p:animEffect transition="in" filter="fade">
                                      <p:cBhvr>
                                        <p:cTn id="25" dur="500"/>
                                        <p:tgtEl>
                                          <p:spTgt spid="476">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76">
                                            <p:txEl>
                                              <p:pRg st="8" end="8"/>
                                            </p:txEl>
                                          </p:spTgt>
                                        </p:tgtEl>
                                        <p:attrNameLst>
                                          <p:attrName>style.visibility</p:attrName>
                                        </p:attrNameLst>
                                      </p:cBhvr>
                                      <p:to>
                                        <p:strVal val="visible"/>
                                      </p:to>
                                    </p:set>
                                    <p:animEffect transition="in" filter="fade">
                                      <p:cBhvr>
                                        <p:cTn id="28" dur="500"/>
                                        <p:tgtEl>
                                          <p:spTgt spid="476">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76">
                                            <p:txEl>
                                              <p:pRg st="9" end="9"/>
                                            </p:txEl>
                                          </p:spTgt>
                                        </p:tgtEl>
                                        <p:attrNameLst>
                                          <p:attrName>style.visibility</p:attrName>
                                        </p:attrNameLst>
                                      </p:cBhvr>
                                      <p:to>
                                        <p:strVal val="visible"/>
                                      </p:to>
                                    </p:set>
                                    <p:animEffect transition="in" filter="fade">
                                      <p:cBhvr>
                                        <p:cTn id="31" dur="500"/>
                                        <p:tgtEl>
                                          <p:spTgt spid="476">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76">
                                            <p:txEl>
                                              <p:pRg st="11" end="11"/>
                                            </p:txEl>
                                          </p:spTgt>
                                        </p:tgtEl>
                                        <p:attrNameLst>
                                          <p:attrName>style.visibility</p:attrName>
                                        </p:attrNameLst>
                                      </p:cBhvr>
                                      <p:to>
                                        <p:strVal val="visible"/>
                                      </p:to>
                                    </p:set>
                                    <p:animEffect transition="in" filter="fade">
                                      <p:cBhvr>
                                        <p:cTn id="34" dur="500"/>
                                        <p:tgtEl>
                                          <p:spTgt spid="47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All behandling har bivirkninger…"/>
          <p:cNvSpPr txBox="1"/>
          <p:nvPr/>
        </p:nvSpPr>
        <p:spPr>
          <a:xfrm>
            <a:off x="699481" y="1822510"/>
            <a:ext cx="9678522" cy="44877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7" rIns="22857" anchor="b">
            <a:noAutofit/>
          </a:bodyPr>
          <a:lstStyle/>
          <a:p>
            <a:pPr marL="230400" indent="-230400">
              <a:spcBef>
                <a:spcPts val="300"/>
              </a:spcBef>
              <a:buFont typeface="Arial" panose="020B0604020202020204" pitchFamily="34" charset="0"/>
              <a:buChar char="•"/>
              <a:defRPr sz="3600">
                <a:solidFill>
                  <a:srgbClr val="000000"/>
                </a:solidFill>
                <a:latin typeface="Cambria"/>
                <a:ea typeface="Cambria"/>
                <a:cs typeface="Cambria"/>
                <a:sym typeface="Cambria"/>
              </a:defRPr>
            </a:pPr>
            <a:r>
              <a:rPr sz="2800" dirty="0">
                <a:solidFill>
                  <a:srgbClr val="003087"/>
                </a:solidFill>
                <a:latin typeface="+mj-lt"/>
                <a:cs typeface="Calibri" panose="020F0502020204030204" pitchFamily="34" charset="0"/>
              </a:rPr>
              <a:t>All </a:t>
            </a:r>
            <a:r>
              <a:rPr sz="2800" dirty="0" err="1">
                <a:solidFill>
                  <a:srgbClr val="003087"/>
                </a:solidFill>
                <a:latin typeface="+mj-lt"/>
                <a:cs typeface="Calibri" panose="020F0502020204030204" pitchFamily="34" charset="0"/>
              </a:rPr>
              <a:t>behandling</a:t>
            </a:r>
            <a:r>
              <a:rPr sz="2800" dirty="0">
                <a:solidFill>
                  <a:srgbClr val="003087"/>
                </a:solidFill>
                <a:latin typeface="+mj-lt"/>
                <a:cs typeface="Calibri" panose="020F0502020204030204" pitchFamily="34" charset="0"/>
              </a:rPr>
              <a:t> </a:t>
            </a:r>
            <a:r>
              <a:rPr sz="2800" dirty="0" err="1">
                <a:solidFill>
                  <a:srgbClr val="003087"/>
                </a:solidFill>
                <a:latin typeface="+mj-lt"/>
                <a:cs typeface="Calibri" panose="020F0502020204030204" pitchFamily="34" charset="0"/>
              </a:rPr>
              <a:t>har</a:t>
            </a:r>
            <a:r>
              <a:rPr sz="2800" dirty="0">
                <a:solidFill>
                  <a:srgbClr val="003087"/>
                </a:solidFill>
                <a:latin typeface="+mj-lt"/>
                <a:cs typeface="Calibri" panose="020F0502020204030204" pitchFamily="34" charset="0"/>
              </a:rPr>
              <a:t> </a:t>
            </a:r>
            <a:r>
              <a:rPr sz="2800" dirty="0" err="1">
                <a:solidFill>
                  <a:srgbClr val="003087"/>
                </a:solidFill>
                <a:latin typeface="+mj-lt"/>
                <a:cs typeface="Calibri" panose="020F0502020204030204" pitchFamily="34" charset="0"/>
              </a:rPr>
              <a:t>bivirkninger</a:t>
            </a:r>
            <a:endParaRPr sz="2800" dirty="0">
              <a:solidFill>
                <a:srgbClr val="003087"/>
              </a:solidFill>
              <a:latin typeface="+mj-lt"/>
              <a:cs typeface="Calibri" panose="020F0502020204030204" pitchFamily="34" charset="0"/>
            </a:endParaRPr>
          </a:p>
          <a:p>
            <a:pPr marL="230400" indent="-230400">
              <a:spcBef>
                <a:spcPts val="300"/>
              </a:spcBef>
              <a:buFont typeface="Arial" panose="020B0604020202020204" pitchFamily="34" charset="0"/>
              <a:buChar char="•"/>
              <a:defRPr sz="3600">
                <a:solidFill>
                  <a:srgbClr val="000000"/>
                </a:solidFill>
                <a:latin typeface="Cambria"/>
                <a:ea typeface="Cambria"/>
                <a:cs typeface="Cambria"/>
                <a:sym typeface="Cambria"/>
              </a:defRPr>
            </a:pPr>
            <a:endParaRPr sz="2800" dirty="0">
              <a:solidFill>
                <a:srgbClr val="003087"/>
              </a:solidFill>
              <a:latin typeface="+mj-lt"/>
              <a:cs typeface="Calibri" panose="020F0502020204030204" pitchFamily="34" charset="0"/>
            </a:endParaRPr>
          </a:p>
          <a:p>
            <a:pPr marL="230400" indent="-230400">
              <a:spcBef>
                <a:spcPts val="300"/>
              </a:spcBef>
              <a:buFont typeface="Arial" panose="020B0604020202020204" pitchFamily="34" charset="0"/>
              <a:buChar char="•"/>
              <a:defRPr sz="3600">
                <a:solidFill>
                  <a:srgbClr val="000000"/>
                </a:solidFill>
                <a:latin typeface="Cambria"/>
                <a:ea typeface="Cambria"/>
                <a:cs typeface="Cambria"/>
                <a:sym typeface="Cambria"/>
              </a:defRPr>
            </a:pPr>
            <a:r>
              <a:rPr sz="2800" dirty="0" err="1">
                <a:solidFill>
                  <a:srgbClr val="003087"/>
                </a:solidFill>
                <a:latin typeface="+mj-lt"/>
                <a:cs typeface="Calibri" panose="020F0502020204030204" pitchFamily="34" charset="0"/>
              </a:rPr>
              <a:t>Medikamenteffekt</a:t>
            </a:r>
            <a:r>
              <a:rPr sz="2800" dirty="0">
                <a:solidFill>
                  <a:srgbClr val="003087"/>
                </a:solidFill>
                <a:latin typeface="+mj-lt"/>
                <a:cs typeface="Calibri" panose="020F0502020204030204" pitchFamily="34" charset="0"/>
              </a:rPr>
              <a:t> </a:t>
            </a:r>
            <a:r>
              <a:rPr sz="2800" dirty="0" err="1">
                <a:solidFill>
                  <a:srgbClr val="003087"/>
                </a:solidFill>
                <a:latin typeface="+mj-lt"/>
                <a:cs typeface="Calibri" panose="020F0502020204030204" pitchFamily="34" charset="0"/>
              </a:rPr>
              <a:t>må</a:t>
            </a:r>
            <a:r>
              <a:rPr sz="2800" dirty="0">
                <a:solidFill>
                  <a:srgbClr val="003087"/>
                </a:solidFill>
                <a:latin typeface="+mj-lt"/>
                <a:cs typeface="Calibri" panose="020F0502020204030204" pitchFamily="34" charset="0"/>
              </a:rPr>
              <a:t> </a:t>
            </a:r>
            <a:r>
              <a:rPr sz="2800" dirty="0" err="1">
                <a:solidFill>
                  <a:srgbClr val="003087"/>
                </a:solidFill>
                <a:latin typeface="+mj-lt"/>
                <a:cs typeface="Calibri" panose="020F0502020204030204" pitchFamily="34" charset="0"/>
              </a:rPr>
              <a:t>veies</a:t>
            </a:r>
            <a:r>
              <a:rPr sz="2800" dirty="0">
                <a:solidFill>
                  <a:srgbClr val="003087"/>
                </a:solidFill>
                <a:latin typeface="+mj-lt"/>
                <a:cs typeface="Calibri" panose="020F0502020204030204" pitchFamily="34" charset="0"/>
              </a:rPr>
              <a:t> </a:t>
            </a:r>
            <a:r>
              <a:rPr sz="2800" dirty="0" err="1">
                <a:solidFill>
                  <a:srgbClr val="003087"/>
                </a:solidFill>
                <a:latin typeface="+mj-lt"/>
                <a:cs typeface="Calibri" panose="020F0502020204030204" pitchFamily="34" charset="0"/>
              </a:rPr>
              <a:t>opp</a:t>
            </a:r>
            <a:r>
              <a:rPr sz="2800" dirty="0">
                <a:solidFill>
                  <a:srgbClr val="003087"/>
                </a:solidFill>
                <a:latin typeface="+mj-lt"/>
                <a:cs typeface="Calibri" panose="020F0502020204030204" pitchFamily="34" charset="0"/>
              </a:rPr>
              <a:t> mot </a:t>
            </a:r>
            <a:r>
              <a:rPr sz="2800" dirty="0" err="1">
                <a:solidFill>
                  <a:srgbClr val="003087"/>
                </a:solidFill>
                <a:latin typeface="+mj-lt"/>
                <a:cs typeface="Calibri" panose="020F0502020204030204" pitchFamily="34" charset="0"/>
              </a:rPr>
              <a:t>bivirkninger</a:t>
            </a:r>
            <a:endParaRPr sz="2800" dirty="0">
              <a:solidFill>
                <a:srgbClr val="003087"/>
              </a:solidFill>
              <a:latin typeface="+mj-lt"/>
              <a:cs typeface="Calibri" panose="020F0502020204030204" pitchFamily="34" charset="0"/>
            </a:endParaRPr>
          </a:p>
          <a:p>
            <a:pPr marL="230400" indent="-230400">
              <a:spcBef>
                <a:spcPts val="300"/>
              </a:spcBef>
              <a:buFont typeface="Arial" panose="020B0604020202020204" pitchFamily="34" charset="0"/>
              <a:buChar char="•"/>
              <a:defRPr sz="3600">
                <a:solidFill>
                  <a:srgbClr val="000000"/>
                </a:solidFill>
                <a:latin typeface="Cambria"/>
                <a:ea typeface="Cambria"/>
                <a:cs typeface="Cambria"/>
                <a:sym typeface="Cambria"/>
              </a:defRPr>
            </a:pPr>
            <a:endParaRPr sz="2800" dirty="0">
              <a:solidFill>
                <a:srgbClr val="003087"/>
              </a:solidFill>
              <a:latin typeface="+mj-lt"/>
              <a:cs typeface="Calibri" panose="020F0502020204030204" pitchFamily="34" charset="0"/>
            </a:endParaRPr>
          </a:p>
          <a:p>
            <a:pPr marL="230400" indent="-230400">
              <a:spcBef>
                <a:spcPts val="300"/>
              </a:spcBef>
              <a:buFont typeface="Arial" panose="020B0604020202020204" pitchFamily="34" charset="0"/>
              <a:buChar char="•"/>
              <a:defRPr sz="3600">
                <a:solidFill>
                  <a:srgbClr val="000000"/>
                </a:solidFill>
                <a:latin typeface="Cambria"/>
                <a:ea typeface="Cambria"/>
                <a:cs typeface="Cambria"/>
                <a:sym typeface="Cambria"/>
              </a:defRPr>
            </a:pPr>
            <a:r>
              <a:rPr sz="2800" dirty="0" err="1">
                <a:solidFill>
                  <a:srgbClr val="003087"/>
                </a:solidFill>
                <a:latin typeface="+mj-lt"/>
                <a:cs typeface="Calibri" panose="020F0502020204030204" pitchFamily="34" charset="0"/>
              </a:rPr>
              <a:t>Viktig</a:t>
            </a:r>
            <a:r>
              <a:rPr sz="2800" dirty="0">
                <a:solidFill>
                  <a:srgbClr val="003087"/>
                </a:solidFill>
                <a:latin typeface="+mj-lt"/>
                <a:cs typeface="Calibri" panose="020F0502020204030204" pitchFamily="34" charset="0"/>
              </a:rPr>
              <a:t> å </a:t>
            </a:r>
            <a:r>
              <a:rPr sz="2800" dirty="0" err="1">
                <a:solidFill>
                  <a:srgbClr val="003087"/>
                </a:solidFill>
                <a:latin typeface="+mj-lt"/>
                <a:cs typeface="Calibri" panose="020F0502020204030204" pitchFamily="34" charset="0"/>
              </a:rPr>
              <a:t>finne</a:t>
            </a:r>
            <a:r>
              <a:rPr sz="2800" dirty="0">
                <a:solidFill>
                  <a:srgbClr val="003087"/>
                </a:solidFill>
                <a:latin typeface="+mj-lt"/>
                <a:cs typeface="Calibri" panose="020F0502020204030204" pitchFamily="34" charset="0"/>
              </a:rPr>
              <a:t> </a:t>
            </a:r>
            <a:r>
              <a:rPr sz="2800" dirty="0" err="1">
                <a:solidFill>
                  <a:srgbClr val="003087"/>
                </a:solidFill>
                <a:latin typeface="+mj-lt"/>
                <a:cs typeface="Calibri" panose="020F0502020204030204" pitchFamily="34" charset="0"/>
              </a:rPr>
              <a:t>tolerabel</a:t>
            </a:r>
            <a:r>
              <a:rPr sz="2800" dirty="0">
                <a:solidFill>
                  <a:srgbClr val="003087"/>
                </a:solidFill>
                <a:latin typeface="+mj-lt"/>
                <a:cs typeface="Calibri" panose="020F0502020204030204" pitchFamily="34" charset="0"/>
              </a:rPr>
              <a:t> </a:t>
            </a:r>
            <a:r>
              <a:rPr sz="2800" dirty="0" err="1">
                <a:solidFill>
                  <a:srgbClr val="003087"/>
                </a:solidFill>
                <a:latin typeface="+mj-lt"/>
                <a:cs typeface="Calibri" panose="020F0502020204030204" pitchFamily="34" charset="0"/>
              </a:rPr>
              <a:t>bivirkningsprofil</a:t>
            </a:r>
            <a:endParaRPr sz="2800" dirty="0">
              <a:solidFill>
                <a:srgbClr val="003087"/>
              </a:solidFill>
              <a:latin typeface="+mj-lt"/>
              <a:cs typeface="Calibri" panose="020F0502020204030204" pitchFamily="34" charset="0"/>
            </a:endParaRPr>
          </a:p>
          <a:p>
            <a:pPr marL="230400" indent="-230400">
              <a:spcBef>
                <a:spcPts val="300"/>
              </a:spcBef>
              <a:buFont typeface="Arial" panose="020B0604020202020204" pitchFamily="34" charset="0"/>
              <a:buChar char="•"/>
              <a:defRPr sz="3600">
                <a:solidFill>
                  <a:srgbClr val="000000"/>
                </a:solidFill>
                <a:latin typeface="Cambria"/>
                <a:ea typeface="Cambria"/>
                <a:cs typeface="Cambria"/>
                <a:sym typeface="Cambria"/>
              </a:defRPr>
            </a:pPr>
            <a:endParaRPr sz="2800" dirty="0">
              <a:solidFill>
                <a:srgbClr val="003087"/>
              </a:solidFill>
              <a:latin typeface="+mj-lt"/>
              <a:cs typeface="Calibri" panose="020F0502020204030204" pitchFamily="34" charset="0"/>
            </a:endParaRPr>
          </a:p>
          <a:p>
            <a:pPr marL="230400" indent="-230400">
              <a:spcBef>
                <a:spcPts val="300"/>
              </a:spcBef>
              <a:buFont typeface="Arial" panose="020B0604020202020204" pitchFamily="34" charset="0"/>
              <a:buChar char="•"/>
              <a:defRPr sz="3600">
                <a:solidFill>
                  <a:srgbClr val="000000"/>
                </a:solidFill>
                <a:latin typeface="Cambria"/>
                <a:ea typeface="Cambria"/>
                <a:cs typeface="Cambria"/>
                <a:sym typeface="Cambria"/>
              </a:defRPr>
            </a:pPr>
            <a:r>
              <a:rPr sz="2800" dirty="0" err="1">
                <a:solidFill>
                  <a:srgbClr val="003087"/>
                </a:solidFill>
                <a:latin typeface="+mj-lt"/>
                <a:cs typeface="Calibri" panose="020F0502020204030204" pitchFamily="34" charset="0"/>
              </a:rPr>
              <a:t>Måle</a:t>
            </a:r>
            <a:r>
              <a:rPr sz="2800" dirty="0">
                <a:solidFill>
                  <a:srgbClr val="003087"/>
                </a:solidFill>
                <a:latin typeface="+mj-lt"/>
                <a:cs typeface="Calibri" panose="020F0502020204030204" pitchFamily="34" charset="0"/>
              </a:rPr>
              <a:t> </a:t>
            </a:r>
            <a:r>
              <a:rPr sz="2800" dirty="0" err="1">
                <a:solidFill>
                  <a:srgbClr val="003087"/>
                </a:solidFill>
                <a:latin typeface="+mj-lt"/>
                <a:cs typeface="Calibri" panose="020F0502020204030204" pitchFamily="34" charset="0"/>
              </a:rPr>
              <a:t>medisinnivået</a:t>
            </a:r>
            <a:endParaRPr sz="2800" dirty="0">
              <a:solidFill>
                <a:srgbClr val="003087"/>
              </a:solidFill>
              <a:latin typeface="+mj-lt"/>
              <a:cs typeface="Calibri" panose="020F0502020204030204" pitchFamily="34" charset="0"/>
            </a:endParaRPr>
          </a:p>
          <a:p>
            <a:pPr marL="230400" indent="-230400">
              <a:spcBef>
                <a:spcPts val="300"/>
              </a:spcBef>
              <a:buFont typeface="Arial" panose="020B0604020202020204" pitchFamily="34" charset="0"/>
              <a:buChar char="•"/>
              <a:defRPr sz="3600">
                <a:solidFill>
                  <a:srgbClr val="000000"/>
                </a:solidFill>
                <a:latin typeface="Cambria"/>
                <a:ea typeface="Cambria"/>
                <a:cs typeface="Cambria"/>
                <a:sym typeface="Cambria"/>
              </a:defRPr>
            </a:pPr>
            <a:endParaRPr sz="2800" dirty="0">
              <a:solidFill>
                <a:srgbClr val="003087"/>
              </a:solidFill>
              <a:latin typeface="+mj-lt"/>
              <a:cs typeface="Calibri" panose="020F0502020204030204" pitchFamily="34" charset="0"/>
            </a:endParaRPr>
          </a:p>
          <a:p>
            <a:pPr marL="230400" indent="-230400">
              <a:spcBef>
                <a:spcPts val="300"/>
              </a:spcBef>
              <a:buFont typeface="Arial" panose="020B0604020202020204" pitchFamily="34" charset="0"/>
              <a:buChar char="•"/>
              <a:defRPr sz="3600">
                <a:solidFill>
                  <a:srgbClr val="000000"/>
                </a:solidFill>
                <a:latin typeface="Cambria"/>
                <a:ea typeface="Cambria"/>
                <a:cs typeface="Cambria"/>
                <a:sym typeface="Cambria"/>
              </a:defRPr>
            </a:pPr>
            <a:r>
              <a:rPr sz="2800" dirty="0" err="1">
                <a:solidFill>
                  <a:srgbClr val="003087"/>
                </a:solidFill>
                <a:latin typeface="+mj-lt"/>
                <a:cs typeface="Calibri" panose="020F0502020204030204" pitchFamily="34" charset="0"/>
              </a:rPr>
              <a:t>Bivirkninger</a:t>
            </a:r>
            <a:r>
              <a:rPr sz="2800" dirty="0">
                <a:solidFill>
                  <a:srgbClr val="003087"/>
                </a:solidFill>
                <a:latin typeface="+mj-lt"/>
                <a:cs typeface="Calibri" panose="020F0502020204030204" pitchFamily="34" charset="0"/>
              </a:rPr>
              <a:t> er </a:t>
            </a:r>
            <a:r>
              <a:rPr sz="2800" dirty="0" err="1">
                <a:solidFill>
                  <a:srgbClr val="003087"/>
                </a:solidFill>
                <a:latin typeface="+mj-lt"/>
                <a:cs typeface="Calibri" panose="020F0502020204030204" pitchFamily="34" charset="0"/>
              </a:rPr>
              <a:t>ofte</a:t>
            </a:r>
            <a:r>
              <a:rPr sz="2800" dirty="0">
                <a:solidFill>
                  <a:srgbClr val="003087"/>
                </a:solidFill>
                <a:latin typeface="+mj-lt"/>
                <a:cs typeface="Calibri" panose="020F0502020204030204" pitchFamily="34" charset="0"/>
              </a:rPr>
              <a:t> </a:t>
            </a:r>
            <a:r>
              <a:rPr sz="2800" dirty="0" err="1">
                <a:solidFill>
                  <a:srgbClr val="003087"/>
                </a:solidFill>
                <a:latin typeface="+mj-lt"/>
                <a:cs typeface="Calibri" panose="020F0502020204030204" pitchFamily="34" charset="0"/>
              </a:rPr>
              <a:t>doseavhengig</a:t>
            </a:r>
            <a:r>
              <a:rPr sz="2800" dirty="0">
                <a:solidFill>
                  <a:srgbClr val="003087"/>
                </a:solidFill>
                <a:latin typeface="+mj-lt"/>
                <a:cs typeface="Calibri" panose="020F0502020204030204" pitchFamily="34" charset="0"/>
              </a:rPr>
              <a:t> </a:t>
            </a:r>
            <a:r>
              <a:rPr sz="2800" dirty="0" err="1">
                <a:solidFill>
                  <a:srgbClr val="003087"/>
                </a:solidFill>
                <a:latin typeface="+mj-lt"/>
                <a:cs typeface="Calibri" panose="020F0502020204030204" pitchFamily="34" charset="0"/>
              </a:rPr>
              <a:t>og</a:t>
            </a:r>
            <a:r>
              <a:rPr sz="2800" dirty="0">
                <a:solidFill>
                  <a:srgbClr val="003087"/>
                </a:solidFill>
                <a:latin typeface="+mj-lt"/>
                <a:cs typeface="Calibri" panose="020F0502020204030204" pitchFamily="34" charset="0"/>
              </a:rPr>
              <a:t> </a:t>
            </a:r>
            <a:r>
              <a:rPr sz="2800" dirty="0" err="1">
                <a:solidFill>
                  <a:srgbClr val="003087"/>
                </a:solidFill>
                <a:latin typeface="+mj-lt"/>
                <a:cs typeface="Calibri" panose="020F0502020204030204" pitchFamily="34" charset="0"/>
              </a:rPr>
              <a:t>forbigående</a:t>
            </a:r>
            <a:endParaRPr sz="2800" dirty="0">
              <a:solidFill>
                <a:srgbClr val="003087"/>
              </a:solidFill>
              <a:latin typeface="+mj-lt"/>
              <a:cs typeface="Calibri" panose="020F0502020204030204" pitchFamily="34" charset="0"/>
            </a:endParaRPr>
          </a:p>
        </p:txBody>
      </p:sp>
      <p:sp>
        <p:nvSpPr>
          <p:cNvPr id="498" name="Generelt om bivirkninger"/>
          <p:cNvSpPr txBox="1"/>
          <p:nvPr/>
        </p:nvSpPr>
        <p:spPr>
          <a:xfrm>
            <a:off x="695325" y="547731"/>
            <a:ext cx="8709093" cy="1466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7" rIns="22857" anchor="t">
            <a:noAutofit/>
          </a:bodyPr>
          <a:lstStyle>
            <a:lvl1pPr defTabSz="786384">
              <a:defRPr sz="4644" b="1">
                <a:solidFill>
                  <a:srgbClr val="000000"/>
                </a:solidFill>
                <a:latin typeface="Calibri"/>
                <a:ea typeface="Calibri"/>
                <a:cs typeface="Calibri"/>
                <a:sym typeface="Calibri"/>
              </a:defRPr>
            </a:lvl1pPr>
          </a:lstStyle>
          <a:p>
            <a:pPr algn="l"/>
            <a:r>
              <a:rPr sz="4400" b="0" dirty="0" err="1">
                <a:solidFill>
                  <a:schemeClr val="tx1"/>
                </a:solidFill>
                <a:latin typeface="+mj-lt"/>
              </a:rPr>
              <a:t>Generelt</a:t>
            </a:r>
            <a:r>
              <a:rPr sz="4400" b="0" dirty="0">
                <a:solidFill>
                  <a:schemeClr val="tx1"/>
                </a:solidFill>
                <a:latin typeface="+mj-lt"/>
              </a:rPr>
              <a:t> om </a:t>
            </a:r>
            <a:r>
              <a:rPr sz="4400" b="0" dirty="0" err="1">
                <a:solidFill>
                  <a:schemeClr val="tx1"/>
                </a:solidFill>
                <a:latin typeface="+mj-lt"/>
              </a:rPr>
              <a:t>bivirkninger</a:t>
            </a:r>
            <a:endParaRPr sz="4400" b="0" dirty="0">
              <a:solidFill>
                <a:schemeClr val="tx1"/>
              </a:solidFill>
              <a:latin typeface="+mj-lt"/>
            </a:endParaRPr>
          </a:p>
        </p:txBody>
      </p:sp>
      <p:pic>
        <p:nvPicPr>
          <p:cNvPr id="3" name="Bilde 2">
            <a:extLst>
              <a:ext uri="{FF2B5EF4-FFF2-40B4-BE49-F238E27FC236}">
                <a16:creationId xmlns:a16="http://schemas.microsoft.com/office/drawing/2014/main" id="{5C18552B-67D8-EDB2-FE33-76445ABCB75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349628" y="2964338"/>
            <a:ext cx="4182413" cy="33459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7">
                                            <p:bg/>
                                          </p:spTgt>
                                        </p:tgtEl>
                                        <p:attrNameLst>
                                          <p:attrName>style.visibility</p:attrName>
                                        </p:attrNameLst>
                                      </p:cBhvr>
                                      <p:to>
                                        <p:strVal val="visible"/>
                                      </p:to>
                                    </p:set>
                                    <p:animEffect transition="in" filter="fade">
                                      <p:cBhvr>
                                        <p:cTn id="7" dur="500"/>
                                        <p:tgtEl>
                                          <p:spTgt spid="49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7">
                                            <p:txEl>
                                              <p:pRg st="0" end="0"/>
                                            </p:txEl>
                                          </p:spTgt>
                                        </p:tgtEl>
                                        <p:attrNameLst>
                                          <p:attrName>style.visibility</p:attrName>
                                        </p:attrNameLst>
                                      </p:cBhvr>
                                      <p:to>
                                        <p:strVal val="visible"/>
                                      </p:to>
                                    </p:set>
                                    <p:animEffect transition="in" filter="fade">
                                      <p:cBhvr>
                                        <p:cTn id="10" dur="500"/>
                                        <p:tgtEl>
                                          <p:spTgt spid="49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7">
                                            <p:txEl>
                                              <p:pRg st="2" end="2"/>
                                            </p:txEl>
                                          </p:spTgt>
                                        </p:tgtEl>
                                        <p:attrNameLst>
                                          <p:attrName>style.visibility</p:attrName>
                                        </p:attrNameLst>
                                      </p:cBhvr>
                                      <p:to>
                                        <p:strVal val="visible"/>
                                      </p:to>
                                    </p:set>
                                    <p:animEffect transition="in" filter="fade">
                                      <p:cBhvr>
                                        <p:cTn id="13" dur="500"/>
                                        <p:tgtEl>
                                          <p:spTgt spid="49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97">
                                            <p:txEl>
                                              <p:pRg st="4" end="4"/>
                                            </p:txEl>
                                          </p:spTgt>
                                        </p:tgtEl>
                                        <p:attrNameLst>
                                          <p:attrName>style.visibility</p:attrName>
                                        </p:attrNameLst>
                                      </p:cBhvr>
                                      <p:to>
                                        <p:strVal val="visible"/>
                                      </p:to>
                                    </p:set>
                                    <p:animEffect transition="in" filter="fade">
                                      <p:cBhvr>
                                        <p:cTn id="16" dur="500"/>
                                        <p:tgtEl>
                                          <p:spTgt spid="497">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97">
                                            <p:txEl>
                                              <p:pRg st="6" end="6"/>
                                            </p:txEl>
                                          </p:spTgt>
                                        </p:tgtEl>
                                        <p:attrNameLst>
                                          <p:attrName>style.visibility</p:attrName>
                                        </p:attrNameLst>
                                      </p:cBhvr>
                                      <p:to>
                                        <p:strVal val="visible"/>
                                      </p:to>
                                    </p:set>
                                    <p:animEffect transition="in" filter="fade">
                                      <p:cBhvr>
                                        <p:cTn id="19" dur="500"/>
                                        <p:tgtEl>
                                          <p:spTgt spid="497">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97">
                                            <p:txEl>
                                              <p:pRg st="8" end="8"/>
                                            </p:txEl>
                                          </p:spTgt>
                                        </p:tgtEl>
                                        <p:attrNameLst>
                                          <p:attrName>style.visibility</p:attrName>
                                        </p:attrNameLst>
                                      </p:cBhvr>
                                      <p:to>
                                        <p:strVal val="visible"/>
                                      </p:to>
                                    </p:set>
                                    <p:animEffect transition="in" filter="fade">
                                      <p:cBhvr>
                                        <p:cTn id="22" dur="500"/>
                                        <p:tgtEl>
                                          <p:spTgt spid="497">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 grpId="0"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p:cNvSpPr>
            <a:spLocks noGrp="1"/>
          </p:cNvSpPr>
          <p:nvPr>
            <p:ph type="title"/>
          </p:nvPr>
        </p:nvSpPr>
        <p:spPr/>
        <p:txBody>
          <a:bodyPr anchor="t">
            <a:normAutofit/>
          </a:bodyPr>
          <a:lstStyle/>
          <a:p>
            <a:r>
              <a:rPr lang="nb-NO" dirty="0">
                <a:latin typeface="+mj-lt"/>
                <a:cs typeface="Calibri" panose="020F0502020204030204" pitchFamily="34" charset="0"/>
              </a:rPr>
              <a:t>Fysisk helse</a:t>
            </a:r>
          </a:p>
        </p:txBody>
      </p:sp>
      <p:sp>
        <p:nvSpPr>
          <p:cNvPr id="10" name="Plassholder for tekst 9"/>
          <p:cNvSpPr>
            <a:spLocks noGrp="1"/>
          </p:cNvSpPr>
          <p:nvPr>
            <p:ph idx="1"/>
          </p:nvPr>
        </p:nvSpPr>
        <p:spPr>
          <a:xfrm>
            <a:off x="695325" y="1713743"/>
            <a:ext cx="10801350" cy="4594982"/>
          </a:xfrm>
        </p:spPr>
        <p:txBody>
          <a:bodyPr numCol="2" anchor="b">
            <a:noAutofit/>
          </a:bodyPr>
          <a:lstStyle/>
          <a:p>
            <a:pPr>
              <a:lnSpc>
                <a:spcPct val="110000"/>
              </a:lnSpc>
            </a:pPr>
            <a:r>
              <a:rPr lang="nb-NO" sz="2400" dirty="0">
                <a:solidFill>
                  <a:schemeClr val="tx1"/>
                </a:solidFill>
                <a:latin typeface="+mj-lt"/>
                <a:cs typeface="Calibri" panose="020F0502020204030204" pitchFamily="34" charset="0"/>
              </a:rPr>
              <a:t>Helsesjekk anbefales ved bruk av antipsykotika eller andre medikamenter som kan bidra til vektøkning</a:t>
            </a:r>
          </a:p>
          <a:p>
            <a:pPr lvl="1">
              <a:lnSpc>
                <a:spcPct val="110000"/>
              </a:lnSpc>
              <a:spcBef>
                <a:spcPts val="1200"/>
              </a:spcBef>
            </a:pPr>
            <a:r>
              <a:rPr lang="nb-NO" sz="2000" dirty="0">
                <a:solidFill>
                  <a:schemeClr val="tx1"/>
                </a:solidFill>
                <a:latin typeface="+mj-lt"/>
                <a:cs typeface="Calibri" panose="020F0502020204030204" pitchFamily="34" charset="0"/>
              </a:rPr>
              <a:t>Blodprøve (blodsukker, fettstoffer)</a:t>
            </a:r>
          </a:p>
          <a:p>
            <a:pPr lvl="1">
              <a:lnSpc>
                <a:spcPct val="110000"/>
              </a:lnSpc>
              <a:spcBef>
                <a:spcPts val="1200"/>
              </a:spcBef>
            </a:pPr>
            <a:r>
              <a:rPr lang="nb-NO" sz="2000" dirty="0">
                <a:solidFill>
                  <a:schemeClr val="tx1"/>
                </a:solidFill>
                <a:latin typeface="+mj-lt"/>
                <a:cs typeface="Calibri" panose="020F0502020204030204" pitchFamily="34" charset="0"/>
              </a:rPr>
              <a:t>Blodtrykk</a:t>
            </a:r>
          </a:p>
          <a:p>
            <a:pPr lvl="1">
              <a:lnSpc>
                <a:spcPct val="110000"/>
              </a:lnSpc>
              <a:spcBef>
                <a:spcPts val="1200"/>
              </a:spcBef>
            </a:pPr>
            <a:r>
              <a:rPr lang="nb-NO" sz="2000" dirty="0">
                <a:solidFill>
                  <a:schemeClr val="tx1"/>
                </a:solidFill>
                <a:latin typeface="+mj-lt"/>
                <a:cs typeface="Calibri" panose="020F0502020204030204" pitchFamily="34" charset="0"/>
              </a:rPr>
              <a:t>Vekt og midjemål</a:t>
            </a:r>
          </a:p>
          <a:p>
            <a:pPr lvl="1">
              <a:lnSpc>
                <a:spcPct val="110000"/>
              </a:lnSpc>
              <a:spcBef>
                <a:spcPts val="1200"/>
              </a:spcBef>
            </a:pPr>
            <a:r>
              <a:rPr lang="nb-NO" sz="2000" dirty="0">
                <a:solidFill>
                  <a:schemeClr val="tx1"/>
                </a:solidFill>
                <a:latin typeface="+mj-lt"/>
                <a:cs typeface="Calibri" panose="020F0502020204030204" pitchFamily="34" charset="0"/>
              </a:rPr>
              <a:t>Hjertehelse og arvelige hjertesykdom</a:t>
            </a:r>
          </a:p>
          <a:p>
            <a:pPr>
              <a:lnSpc>
                <a:spcPct val="110000"/>
              </a:lnSpc>
            </a:pPr>
            <a:r>
              <a:rPr lang="nb-NO" sz="2400" dirty="0">
                <a:solidFill>
                  <a:schemeClr val="tx1"/>
                </a:solidFill>
                <a:latin typeface="+mj-lt"/>
                <a:cs typeface="Calibri" panose="020F0502020204030204" pitchFamily="34" charset="0"/>
              </a:rPr>
              <a:t>Avtal hvem som følger opp somatisk helse og ha en plan for kontroller</a:t>
            </a:r>
          </a:p>
          <a:p>
            <a:pPr>
              <a:lnSpc>
                <a:spcPct val="110000"/>
              </a:lnSpc>
            </a:pPr>
            <a:r>
              <a:rPr lang="nb-NO" sz="2400" dirty="0">
                <a:solidFill>
                  <a:schemeClr val="tx1"/>
                </a:solidFill>
                <a:latin typeface="+mj-lt"/>
                <a:cs typeface="Calibri" panose="020F0502020204030204" pitchFamily="34" charset="0"/>
              </a:rPr>
              <a:t>Metabolsk syndrom</a:t>
            </a:r>
          </a:p>
          <a:p>
            <a:pPr lvl="1" defTabSz="457154">
              <a:lnSpc>
                <a:spcPct val="110000"/>
              </a:lnSpc>
              <a:spcBef>
                <a:spcPts val="900"/>
              </a:spcBef>
              <a:defRPr sz="3400" b="0">
                <a:solidFill>
                  <a:srgbClr val="FFFFFF"/>
                </a:solidFill>
                <a:latin typeface="Calibri"/>
                <a:ea typeface="Calibri"/>
                <a:cs typeface="Calibri"/>
                <a:sym typeface="Calibri"/>
              </a:defRPr>
            </a:pPr>
            <a:r>
              <a:rPr lang="nb-NO" sz="2000" dirty="0">
                <a:solidFill>
                  <a:schemeClr val="tx1"/>
                </a:solidFill>
                <a:latin typeface="+mj-lt"/>
                <a:cs typeface="Calibri" panose="020F0502020204030204" pitchFamily="34" charset="0"/>
              </a:rPr>
              <a:t>Overvekt, </a:t>
            </a:r>
            <a:r>
              <a:rPr lang="nb-NO" sz="2000" dirty="0">
                <a:solidFill>
                  <a:schemeClr val="tx1"/>
                </a:solidFill>
                <a:latin typeface="+mj-lt"/>
                <a:cs typeface="Calibri" panose="020F0502020204030204" pitchFamily="34" charset="0"/>
                <a:sym typeface="Calibri"/>
              </a:rPr>
              <a:t>økt mageomkrets, </a:t>
            </a:r>
            <a:r>
              <a:rPr lang="nb-NO" sz="2000" dirty="0">
                <a:solidFill>
                  <a:schemeClr val="tx1"/>
                </a:solidFill>
                <a:latin typeface="+mj-lt"/>
                <a:cs typeface="Calibri" panose="020F0502020204030204" pitchFamily="34" charset="0"/>
              </a:rPr>
              <a:t>høyt blodtrykk, forhøyet kolesterolnivå i blodet og nedsatt følsomhet for insulin</a:t>
            </a:r>
          </a:p>
          <a:p>
            <a:pPr lvl="1" defTabSz="457154">
              <a:lnSpc>
                <a:spcPct val="110000"/>
              </a:lnSpc>
              <a:spcBef>
                <a:spcPts val="300"/>
              </a:spcBef>
              <a:defRPr sz="3400" b="0">
                <a:solidFill>
                  <a:srgbClr val="FFFFFF"/>
                </a:solidFill>
                <a:latin typeface="Calibri"/>
                <a:ea typeface="Calibri"/>
                <a:cs typeface="Calibri"/>
                <a:sym typeface="Calibri"/>
              </a:defRPr>
            </a:pPr>
            <a:r>
              <a:rPr lang="nb-NO" sz="2000" dirty="0">
                <a:solidFill>
                  <a:schemeClr val="tx1"/>
                </a:solidFill>
                <a:latin typeface="+mj-lt"/>
                <a:cs typeface="Calibri" panose="020F0502020204030204" pitchFamily="34" charset="0"/>
              </a:rPr>
              <a:t>Kan være bivirkning av antipsykotisk medisin</a:t>
            </a:r>
          </a:p>
          <a:p>
            <a:pPr lvl="1" defTabSz="457154">
              <a:lnSpc>
                <a:spcPct val="110000"/>
              </a:lnSpc>
              <a:spcBef>
                <a:spcPts val="300"/>
              </a:spcBef>
              <a:defRPr sz="3400" b="0">
                <a:solidFill>
                  <a:srgbClr val="FFFFFF"/>
                </a:solidFill>
                <a:latin typeface="Calibri"/>
                <a:ea typeface="Calibri"/>
                <a:cs typeface="Calibri"/>
                <a:sym typeface="Calibri"/>
              </a:defRPr>
            </a:pPr>
            <a:r>
              <a:rPr lang="nb-NO" sz="2000" dirty="0">
                <a:solidFill>
                  <a:schemeClr val="tx1"/>
                </a:solidFill>
                <a:latin typeface="+mj-lt"/>
                <a:cs typeface="Calibri" panose="020F0502020204030204" pitchFamily="34" charset="0"/>
              </a:rPr>
              <a:t>Forstyrrelse i kroppens normale drift og </a:t>
            </a:r>
            <a:r>
              <a:rPr lang="nb-NO" sz="2000" dirty="0" err="1">
                <a:solidFill>
                  <a:schemeClr val="tx1"/>
                </a:solidFill>
                <a:latin typeface="+mj-lt"/>
                <a:cs typeface="Calibri" panose="020F0502020204030204" pitchFamily="34" charset="0"/>
              </a:rPr>
              <a:t>omsettning</a:t>
            </a:r>
            <a:r>
              <a:rPr lang="nb-NO" sz="2000" dirty="0">
                <a:solidFill>
                  <a:schemeClr val="tx1"/>
                </a:solidFill>
                <a:latin typeface="+mj-lt"/>
                <a:cs typeface="Calibri" panose="020F0502020204030204" pitchFamily="34" charset="0"/>
              </a:rPr>
              <a:t> av næringsstoffer </a:t>
            </a:r>
          </a:p>
          <a:p>
            <a:pPr lvl="1" defTabSz="457154">
              <a:lnSpc>
                <a:spcPct val="110000"/>
              </a:lnSpc>
              <a:spcBef>
                <a:spcPts val="300"/>
              </a:spcBef>
              <a:defRPr sz="3400" b="0">
                <a:solidFill>
                  <a:srgbClr val="FFFFFF"/>
                </a:solidFill>
                <a:latin typeface="Calibri"/>
                <a:ea typeface="Calibri"/>
                <a:cs typeface="Calibri"/>
                <a:sym typeface="Calibri"/>
              </a:defRPr>
            </a:pPr>
            <a:r>
              <a:rPr lang="nb-NO" sz="2000" dirty="0">
                <a:solidFill>
                  <a:schemeClr val="tx1"/>
                </a:solidFill>
                <a:latin typeface="+mj-lt"/>
                <a:cs typeface="Calibri" panose="020F0502020204030204" pitchFamily="34" charset="0"/>
              </a:rPr>
              <a:t>Øker risikoen for diabetes og hjerte-/karsykdom</a:t>
            </a:r>
          </a:p>
        </p:txBody>
      </p:sp>
    </p:spTree>
    <p:extLst>
      <p:ext uri="{BB962C8B-B14F-4D97-AF65-F5344CB8AC3E}">
        <p14:creationId xmlns:p14="http://schemas.microsoft.com/office/powerpoint/2010/main" val="365254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500"/>
                                        <p:tgtEl>
                                          <p:spTgt spid="1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500"/>
                                        <p:tgtEl>
                                          <p:spTgt spid="10">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fade">
                                      <p:cBhvr>
                                        <p:cTn id="22" dur="500"/>
                                        <p:tgtEl>
                                          <p:spTgt spid="10">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animEffect transition="in" filter="fade">
                                      <p:cBhvr>
                                        <p:cTn id="25" dur="500"/>
                                        <p:tgtEl>
                                          <p:spTgt spid="10">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xEl>
                                              <p:pRg st="7" end="7"/>
                                            </p:txEl>
                                          </p:spTgt>
                                        </p:tgtEl>
                                        <p:attrNameLst>
                                          <p:attrName>style.visibility</p:attrName>
                                        </p:attrNameLst>
                                      </p:cBhvr>
                                      <p:to>
                                        <p:strVal val="visible"/>
                                      </p:to>
                                    </p:set>
                                    <p:animEffect transition="in" filter="fade">
                                      <p:cBhvr>
                                        <p:cTn id="28" dur="500"/>
                                        <p:tgtEl>
                                          <p:spTgt spid="10">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animEffect transition="in" filter="fade">
                                      <p:cBhvr>
                                        <p:cTn id="31" dur="500"/>
                                        <p:tgtEl>
                                          <p:spTgt spid="10">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xEl>
                                              <p:pRg st="9" end="9"/>
                                            </p:txEl>
                                          </p:spTgt>
                                        </p:tgtEl>
                                        <p:attrNameLst>
                                          <p:attrName>style.visibility</p:attrName>
                                        </p:attrNameLst>
                                      </p:cBhvr>
                                      <p:to>
                                        <p:strVal val="visible"/>
                                      </p:to>
                                    </p:set>
                                    <p:animEffect transition="in" filter="fade">
                                      <p:cBhvr>
                                        <p:cTn id="34" dur="500"/>
                                        <p:tgtEl>
                                          <p:spTgt spid="10">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xEl>
                                              <p:pRg st="10" end="10"/>
                                            </p:txEl>
                                          </p:spTgt>
                                        </p:tgtEl>
                                        <p:attrNameLst>
                                          <p:attrName>style.visibility</p:attrName>
                                        </p:attrNameLst>
                                      </p:cBhvr>
                                      <p:to>
                                        <p:strVal val="visible"/>
                                      </p:to>
                                    </p:set>
                                    <p:animEffect transition="in" filter="fade">
                                      <p:cBhvr>
                                        <p:cTn id="37" dur="5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Førerkortforskriften"/>
          <p:cNvSpPr txBox="1">
            <a:spLocks noGrp="1"/>
          </p:cNvSpPr>
          <p:nvPr>
            <p:ph type="title"/>
          </p:nvPr>
        </p:nvSpPr>
        <p:spPr>
          <a:prstGeom prst="rect">
            <a:avLst/>
          </a:prstGeom>
        </p:spPr>
        <p:txBody>
          <a:bodyPr vert="horz" lIns="22857" tIns="22857" rIns="22857" bIns="22857" rtlCol="0" anchor="t">
            <a:noAutofit/>
          </a:bodyPr>
          <a:lstStyle>
            <a:lvl1pPr algn="ctr" defTabSz="832104">
              <a:lnSpc>
                <a:spcPct val="90000"/>
              </a:lnSpc>
              <a:defRPr sz="5824" spc="0">
                <a:latin typeface="Calibri"/>
                <a:ea typeface="Calibri"/>
                <a:cs typeface="Calibri"/>
                <a:sym typeface="Calibri"/>
              </a:defRPr>
            </a:lvl1pPr>
          </a:lstStyle>
          <a:p>
            <a:pPr algn="l"/>
            <a:r>
              <a:rPr sz="4400" dirty="0" err="1">
                <a:latin typeface="+mj-lt"/>
              </a:rPr>
              <a:t>Førerkortforskriften</a:t>
            </a:r>
            <a:endParaRPr sz="4400" dirty="0">
              <a:latin typeface="+mj-lt"/>
            </a:endParaRPr>
          </a:p>
        </p:txBody>
      </p:sp>
      <p:sp>
        <p:nvSpPr>
          <p:cNvPr id="509" name="TekstSylinder 4"/>
          <p:cNvSpPr txBox="1"/>
          <p:nvPr/>
        </p:nvSpPr>
        <p:spPr>
          <a:xfrm>
            <a:off x="695325" y="2036124"/>
            <a:ext cx="5369438" cy="4272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57" rIns="22857" anchor="b">
            <a:spAutoFit/>
          </a:bodyPr>
          <a:lstStyle/>
          <a:p>
            <a:pPr marL="285721" indent="-285721">
              <a:lnSpc>
                <a:spcPct val="120000"/>
              </a:lnSpc>
              <a:buFont typeface="Arial" panose="020B0604020202020204" pitchFamily="34" charset="0"/>
              <a:buChar char="•"/>
              <a:defRPr sz="3600">
                <a:solidFill>
                  <a:srgbClr val="000000"/>
                </a:solidFill>
                <a:latin typeface="Calibri"/>
                <a:ea typeface="Calibri"/>
                <a:cs typeface="Calibri"/>
                <a:sym typeface="Calibri"/>
              </a:defRPr>
            </a:pPr>
            <a:r>
              <a:rPr sz="2800" dirty="0">
                <a:solidFill>
                  <a:srgbClr val="003087"/>
                </a:solidFill>
                <a:latin typeface="+mj-lt"/>
              </a:rPr>
              <a:t>§33. </a:t>
            </a:r>
            <a:r>
              <a:rPr sz="2800" dirty="0" err="1">
                <a:solidFill>
                  <a:srgbClr val="003087"/>
                </a:solidFill>
                <a:latin typeface="+mj-lt"/>
              </a:rPr>
              <a:t>Generelle</a:t>
            </a:r>
            <a:r>
              <a:rPr sz="2800" dirty="0">
                <a:solidFill>
                  <a:srgbClr val="003087"/>
                </a:solidFill>
                <a:latin typeface="+mj-lt"/>
              </a:rPr>
              <a:t> </a:t>
            </a:r>
            <a:r>
              <a:rPr sz="2800" dirty="0" err="1">
                <a:solidFill>
                  <a:srgbClr val="003087"/>
                </a:solidFill>
                <a:latin typeface="+mj-lt"/>
              </a:rPr>
              <a:t>helsekrav</a:t>
            </a:r>
            <a:r>
              <a:rPr sz="2800" dirty="0">
                <a:solidFill>
                  <a:srgbClr val="003087"/>
                </a:solidFill>
                <a:latin typeface="+mj-lt"/>
              </a:rPr>
              <a:t> (for </a:t>
            </a:r>
            <a:r>
              <a:rPr sz="2800" dirty="0" err="1">
                <a:solidFill>
                  <a:srgbClr val="003087"/>
                </a:solidFill>
                <a:latin typeface="+mj-lt"/>
              </a:rPr>
              <a:t>førerrett</a:t>
            </a:r>
            <a:r>
              <a:rPr sz="2800" dirty="0">
                <a:solidFill>
                  <a:srgbClr val="003087"/>
                </a:solidFill>
                <a:latin typeface="+mj-lt"/>
              </a:rPr>
              <a:t>) </a:t>
            </a:r>
            <a:r>
              <a:rPr sz="2800" dirty="0" err="1">
                <a:solidFill>
                  <a:srgbClr val="003087"/>
                </a:solidFill>
                <a:latin typeface="+mj-lt"/>
              </a:rPr>
              <a:t>ved</a:t>
            </a:r>
            <a:r>
              <a:rPr sz="2800" dirty="0">
                <a:solidFill>
                  <a:srgbClr val="003087"/>
                </a:solidFill>
                <a:latin typeface="+mj-lt"/>
              </a:rPr>
              <a:t> </a:t>
            </a:r>
            <a:r>
              <a:rPr sz="2800" dirty="0" err="1">
                <a:solidFill>
                  <a:srgbClr val="003087"/>
                </a:solidFill>
                <a:latin typeface="+mj-lt"/>
              </a:rPr>
              <a:t>psykiske</a:t>
            </a:r>
            <a:r>
              <a:rPr sz="2800" dirty="0">
                <a:solidFill>
                  <a:srgbClr val="003087"/>
                </a:solidFill>
                <a:latin typeface="+mj-lt"/>
              </a:rPr>
              <a:t> </a:t>
            </a:r>
            <a:r>
              <a:rPr sz="2800" dirty="0" err="1">
                <a:solidFill>
                  <a:srgbClr val="003087"/>
                </a:solidFill>
                <a:latin typeface="+mj-lt"/>
              </a:rPr>
              <a:t>lidelser</a:t>
            </a:r>
            <a:r>
              <a:rPr sz="2800" dirty="0">
                <a:solidFill>
                  <a:srgbClr val="003087"/>
                </a:solidFill>
                <a:latin typeface="+mj-lt"/>
              </a:rPr>
              <a:t> </a:t>
            </a:r>
            <a:br>
              <a:rPr lang="nb-NO" sz="2800" dirty="0">
                <a:solidFill>
                  <a:srgbClr val="003087"/>
                </a:solidFill>
                <a:latin typeface="+mj-lt"/>
              </a:rPr>
            </a:br>
            <a:r>
              <a:rPr sz="2800" dirty="0" err="1">
                <a:solidFill>
                  <a:srgbClr val="003087"/>
                </a:solidFill>
                <a:latin typeface="+mj-lt"/>
              </a:rPr>
              <a:t>og</a:t>
            </a:r>
            <a:r>
              <a:rPr sz="2800" dirty="0">
                <a:solidFill>
                  <a:srgbClr val="003087"/>
                </a:solidFill>
                <a:latin typeface="+mj-lt"/>
              </a:rPr>
              <a:t> </a:t>
            </a:r>
            <a:r>
              <a:rPr sz="2800" dirty="0" err="1">
                <a:solidFill>
                  <a:srgbClr val="003087"/>
                </a:solidFill>
                <a:latin typeface="+mj-lt"/>
              </a:rPr>
              <a:t>svekkelser</a:t>
            </a:r>
            <a:r>
              <a:rPr sz="2800" dirty="0">
                <a:solidFill>
                  <a:srgbClr val="003087"/>
                </a:solidFill>
                <a:latin typeface="+mj-lt"/>
              </a:rPr>
              <a:t> er </a:t>
            </a:r>
            <a:r>
              <a:rPr sz="2800" dirty="0" err="1">
                <a:solidFill>
                  <a:srgbClr val="003087"/>
                </a:solidFill>
                <a:latin typeface="+mj-lt"/>
              </a:rPr>
              <a:t>ikke</a:t>
            </a:r>
            <a:r>
              <a:rPr sz="2800" dirty="0">
                <a:solidFill>
                  <a:srgbClr val="003087"/>
                </a:solidFill>
                <a:latin typeface="+mj-lt"/>
              </a:rPr>
              <a:t> </a:t>
            </a:r>
            <a:r>
              <a:rPr sz="2800" dirty="0" err="1">
                <a:solidFill>
                  <a:srgbClr val="003087"/>
                </a:solidFill>
                <a:latin typeface="+mj-lt"/>
              </a:rPr>
              <a:t>oppfylt</a:t>
            </a:r>
            <a:r>
              <a:rPr sz="2800" dirty="0">
                <a:solidFill>
                  <a:srgbClr val="003087"/>
                </a:solidFill>
                <a:latin typeface="+mj-lt"/>
              </a:rPr>
              <a:t> </a:t>
            </a:r>
            <a:r>
              <a:rPr sz="2800" dirty="0" err="1">
                <a:solidFill>
                  <a:srgbClr val="003087"/>
                </a:solidFill>
                <a:latin typeface="+mj-lt"/>
              </a:rPr>
              <a:t>ved</a:t>
            </a:r>
            <a:r>
              <a:rPr lang="nb-NO" sz="2800" dirty="0">
                <a:solidFill>
                  <a:srgbClr val="003087"/>
                </a:solidFill>
                <a:latin typeface="+mj-lt"/>
              </a:rPr>
              <a:t>:</a:t>
            </a:r>
          </a:p>
          <a:p>
            <a:pPr marL="285721" indent="-285721">
              <a:lnSpc>
                <a:spcPct val="120000"/>
              </a:lnSpc>
              <a:buFont typeface="Arial" panose="020B0604020202020204" pitchFamily="34" charset="0"/>
              <a:buChar char="•"/>
              <a:defRPr sz="3600">
                <a:solidFill>
                  <a:srgbClr val="000000"/>
                </a:solidFill>
                <a:latin typeface="Calibri"/>
                <a:ea typeface="Calibri"/>
                <a:cs typeface="Calibri"/>
                <a:sym typeface="Calibri"/>
              </a:defRPr>
            </a:pPr>
            <a:r>
              <a:rPr sz="2400" dirty="0" err="1">
                <a:solidFill>
                  <a:srgbClr val="003087"/>
                </a:solidFill>
                <a:latin typeface="+mj-lt"/>
              </a:rPr>
              <a:t>Liten</a:t>
            </a:r>
            <a:r>
              <a:rPr sz="2400" dirty="0">
                <a:solidFill>
                  <a:srgbClr val="003087"/>
                </a:solidFill>
                <a:latin typeface="+mj-lt"/>
              </a:rPr>
              <a:t> </a:t>
            </a:r>
            <a:r>
              <a:rPr sz="2400" dirty="0" err="1">
                <a:solidFill>
                  <a:srgbClr val="003087"/>
                </a:solidFill>
                <a:latin typeface="+mj-lt"/>
              </a:rPr>
              <a:t>sykdomsinnsikt</a:t>
            </a:r>
            <a:endParaRPr lang="nb-NO" sz="2400" dirty="0">
              <a:solidFill>
                <a:srgbClr val="003087"/>
              </a:solidFill>
              <a:latin typeface="+mj-lt"/>
            </a:endParaRPr>
          </a:p>
          <a:p>
            <a:pPr marL="285721" indent="-285721">
              <a:lnSpc>
                <a:spcPct val="120000"/>
              </a:lnSpc>
              <a:buFont typeface="Arial" panose="020B0604020202020204" pitchFamily="34" charset="0"/>
              <a:buChar char="•"/>
              <a:defRPr sz="3600">
                <a:solidFill>
                  <a:srgbClr val="000000"/>
                </a:solidFill>
                <a:latin typeface="Calibri"/>
                <a:ea typeface="Calibri"/>
                <a:cs typeface="Calibri"/>
                <a:sym typeface="Calibri"/>
              </a:defRPr>
            </a:pPr>
            <a:r>
              <a:rPr sz="2400" dirty="0" err="1">
                <a:solidFill>
                  <a:srgbClr val="003087"/>
                </a:solidFill>
                <a:latin typeface="+mj-lt"/>
              </a:rPr>
              <a:t>Avvikende</a:t>
            </a:r>
            <a:r>
              <a:rPr sz="2400" dirty="0">
                <a:solidFill>
                  <a:srgbClr val="003087"/>
                </a:solidFill>
                <a:latin typeface="+mj-lt"/>
              </a:rPr>
              <a:t> </a:t>
            </a:r>
            <a:r>
              <a:rPr sz="2400" dirty="0" err="1">
                <a:solidFill>
                  <a:srgbClr val="003087"/>
                </a:solidFill>
                <a:latin typeface="+mj-lt"/>
              </a:rPr>
              <a:t>adferd</a:t>
            </a:r>
            <a:r>
              <a:rPr lang="nb-NO" sz="2400" dirty="0">
                <a:solidFill>
                  <a:srgbClr val="003087"/>
                </a:solidFill>
                <a:latin typeface="+mj-lt"/>
              </a:rPr>
              <a:t>	</a:t>
            </a:r>
          </a:p>
          <a:p>
            <a:pPr marL="285721" indent="-285721">
              <a:lnSpc>
                <a:spcPct val="120000"/>
              </a:lnSpc>
              <a:buFont typeface="Arial" panose="020B0604020202020204" pitchFamily="34" charset="0"/>
              <a:buChar char="•"/>
              <a:defRPr sz="3600">
                <a:solidFill>
                  <a:srgbClr val="000000"/>
                </a:solidFill>
                <a:latin typeface="Calibri"/>
                <a:ea typeface="Calibri"/>
                <a:cs typeface="Calibri"/>
                <a:sym typeface="Calibri"/>
              </a:defRPr>
            </a:pPr>
            <a:r>
              <a:rPr sz="2400" dirty="0" err="1">
                <a:solidFill>
                  <a:srgbClr val="003087"/>
                </a:solidFill>
                <a:latin typeface="+mj-lt"/>
              </a:rPr>
              <a:t>Svikt</a:t>
            </a:r>
            <a:r>
              <a:rPr sz="2400" dirty="0">
                <a:solidFill>
                  <a:srgbClr val="003087"/>
                </a:solidFill>
                <a:latin typeface="+mj-lt"/>
              </a:rPr>
              <a:t> </a:t>
            </a:r>
            <a:r>
              <a:rPr sz="2400" dirty="0" err="1">
                <a:solidFill>
                  <a:srgbClr val="003087"/>
                </a:solidFill>
                <a:latin typeface="+mj-lt"/>
              </a:rPr>
              <a:t>i</a:t>
            </a:r>
            <a:r>
              <a:rPr sz="2400" dirty="0">
                <a:solidFill>
                  <a:srgbClr val="003087"/>
                </a:solidFill>
                <a:latin typeface="+mj-lt"/>
              </a:rPr>
              <a:t> </a:t>
            </a:r>
            <a:r>
              <a:rPr sz="2400" dirty="0" err="1">
                <a:solidFill>
                  <a:srgbClr val="003087"/>
                </a:solidFill>
                <a:latin typeface="+mj-lt"/>
              </a:rPr>
              <a:t>impulskontroll</a:t>
            </a:r>
            <a:r>
              <a:rPr sz="2400" dirty="0">
                <a:solidFill>
                  <a:srgbClr val="003087"/>
                </a:solidFill>
                <a:latin typeface="+mj-lt"/>
              </a:rPr>
              <a:t> </a:t>
            </a:r>
            <a:r>
              <a:rPr lang="nb-NO" sz="2400" dirty="0">
                <a:solidFill>
                  <a:srgbClr val="003087"/>
                </a:solidFill>
                <a:latin typeface="+mj-lt"/>
              </a:rPr>
              <a:t>	</a:t>
            </a:r>
          </a:p>
          <a:p>
            <a:pPr marL="285721" indent="-285721">
              <a:lnSpc>
                <a:spcPct val="120000"/>
              </a:lnSpc>
              <a:buFont typeface="Arial" panose="020B0604020202020204" pitchFamily="34" charset="0"/>
              <a:buChar char="•"/>
              <a:defRPr sz="3600">
                <a:solidFill>
                  <a:srgbClr val="000000"/>
                </a:solidFill>
                <a:latin typeface="Calibri"/>
                <a:ea typeface="Calibri"/>
                <a:cs typeface="Calibri"/>
                <a:sym typeface="Calibri"/>
              </a:defRPr>
            </a:pPr>
            <a:r>
              <a:rPr sz="2400" dirty="0" err="1">
                <a:solidFill>
                  <a:srgbClr val="003087"/>
                </a:solidFill>
                <a:latin typeface="+mj-lt"/>
              </a:rPr>
              <a:t>Sviktende</a:t>
            </a:r>
            <a:r>
              <a:rPr sz="2400" dirty="0">
                <a:solidFill>
                  <a:srgbClr val="003087"/>
                </a:solidFill>
                <a:latin typeface="+mj-lt"/>
              </a:rPr>
              <a:t> </a:t>
            </a:r>
            <a:r>
              <a:rPr sz="2400" dirty="0" err="1">
                <a:solidFill>
                  <a:srgbClr val="003087"/>
                </a:solidFill>
                <a:latin typeface="+mj-lt"/>
              </a:rPr>
              <a:t>vurderings</a:t>
            </a:r>
            <a:r>
              <a:rPr sz="2400" dirty="0">
                <a:solidFill>
                  <a:srgbClr val="003087"/>
                </a:solidFill>
                <a:latin typeface="+mj-lt"/>
              </a:rPr>
              <a:t>- </a:t>
            </a:r>
            <a:r>
              <a:rPr sz="2400" dirty="0" err="1">
                <a:solidFill>
                  <a:srgbClr val="003087"/>
                </a:solidFill>
                <a:latin typeface="+mj-lt"/>
              </a:rPr>
              <a:t>og</a:t>
            </a:r>
            <a:r>
              <a:rPr sz="2400" dirty="0">
                <a:solidFill>
                  <a:srgbClr val="003087"/>
                </a:solidFill>
                <a:latin typeface="+mj-lt"/>
              </a:rPr>
              <a:t> </a:t>
            </a:r>
            <a:r>
              <a:rPr sz="2400" dirty="0" err="1">
                <a:solidFill>
                  <a:srgbClr val="003087"/>
                </a:solidFill>
                <a:latin typeface="+mj-lt"/>
              </a:rPr>
              <a:t>tilpasningsevne</a:t>
            </a:r>
            <a:endParaRPr lang="nb-NO" sz="2400" dirty="0">
              <a:solidFill>
                <a:srgbClr val="003087"/>
              </a:solidFill>
              <a:latin typeface="+mj-lt"/>
            </a:endParaRPr>
          </a:p>
          <a:p>
            <a:pPr>
              <a:lnSpc>
                <a:spcPct val="120000"/>
              </a:lnSpc>
              <a:defRPr sz="3600">
                <a:solidFill>
                  <a:srgbClr val="000000"/>
                </a:solidFill>
                <a:latin typeface="Calibri"/>
                <a:ea typeface="Calibri"/>
                <a:cs typeface="Calibri"/>
                <a:sym typeface="Calibri"/>
              </a:defRPr>
            </a:pPr>
            <a:endParaRPr lang="nb-NO" sz="2400" dirty="0">
              <a:solidFill>
                <a:srgbClr val="003087"/>
              </a:solidFill>
              <a:latin typeface="+mj-lt"/>
            </a:endParaRPr>
          </a:p>
          <a:p>
            <a:pPr>
              <a:lnSpc>
                <a:spcPct val="120000"/>
              </a:lnSpc>
              <a:defRPr sz="3600">
                <a:solidFill>
                  <a:srgbClr val="000000"/>
                </a:solidFill>
                <a:latin typeface="Calibri"/>
                <a:ea typeface="Calibri"/>
                <a:cs typeface="Calibri"/>
                <a:sym typeface="Calibri"/>
              </a:defRPr>
            </a:pPr>
            <a:r>
              <a:rPr sz="2400" dirty="0">
                <a:solidFill>
                  <a:srgbClr val="003087"/>
                </a:solidFill>
                <a:latin typeface="+mj-lt"/>
              </a:rPr>
              <a:t>…</a:t>
            </a:r>
            <a:r>
              <a:rPr sz="2400" dirty="0" err="1">
                <a:solidFill>
                  <a:srgbClr val="003087"/>
                </a:solidFill>
                <a:latin typeface="+mj-lt"/>
              </a:rPr>
              <a:t>som</a:t>
            </a:r>
            <a:r>
              <a:rPr sz="2400" dirty="0">
                <a:solidFill>
                  <a:srgbClr val="003087"/>
                </a:solidFill>
                <a:latin typeface="+mj-lt"/>
              </a:rPr>
              <a:t> </a:t>
            </a:r>
            <a:r>
              <a:rPr sz="2400" dirty="0" err="1">
                <a:solidFill>
                  <a:srgbClr val="003087"/>
                </a:solidFill>
                <a:latin typeface="+mj-lt"/>
              </a:rPr>
              <a:t>medfører</a:t>
            </a:r>
            <a:r>
              <a:rPr sz="2400" dirty="0">
                <a:solidFill>
                  <a:srgbClr val="003087"/>
                </a:solidFill>
                <a:latin typeface="+mj-lt"/>
              </a:rPr>
              <a:t> </a:t>
            </a:r>
            <a:r>
              <a:rPr sz="2400" dirty="0" err="1">
                <a:solidFill>
                  <a:srgbClr val="003087"/>
                </a:solidFill>
                <a:latin typeface="+mj-lt"/>
              </a:rPr>
              <a:t>trafikksikkerhetsrisiko</a:t>
            </a:r>
            <a:endParaRPr sz="2400" dirty="0">
              <a:solidFill>
                <a:srgbClr val="003087"/>
              </a:solidFill>
              <a:latin typeface="+mj-lt"/>
            </a:endParaRPr>
          </a:p>
        </p:txBody>
      </p:sp>
      <p:sp>
        <p:nvSpPr>
          <p:cNvPr id="510" name="§34. Etter manisk episode er helsekrav oppfylt etter…"/>
          <p:cNvSpPr txBox="1"/>
          <p:nvPr/>
        </p:nvSpPr>
        <p:spPr>
          <a:xfrm>
            <a:off x="6391144" y="465700"/>
            <a:ext cx="5247649" cy="6599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7" tIns="25397" rIns="25397" bIns="25397" anchor="ctr">
            <a:spAutoFit/>
          </a:bodyPr>
          <a:lstStyle/>
          <a:p>
            <a:pPr>
              <a:lnSpc>
                <a:spcPct val="120000"/>
              </a:lnSpc>
              <a:defRPr sz="3600">
                <a:solidFill>
                  <a:srgbClr val="000000"/>
                </a:solidFill>
                <a:latin typeface="Calibri"/>
                <a:ea typeface="Calibri"/>
                <a:cs typeface="Calibri"/>
                <a:sym typeface="Calibri"/>
              </a:defRPr>
            </a:pPr>
            <a:r>
              <a:rPr sz="2800" dirty="0">
                <a:solidFill>
                  <a:srgbClr val="003087"/>
                </a:solidFill>
                <a:latin typeface="+mj-lt"/>
              </a:rPr>
              <a:t>§34. </a:t>
            </a:r>
            <a:r>
              <a:rPr sz="2800" dirty="0" err="1">
                <a:solidFill>
                  <a:srgbClr val="003087"/>
                </a:solidFill>
                <a:latin typeface="+mj-lt"/>
              </a:rPr>
              <a:t>Etter</a:t>
            </a:r>
            <a:r>
              <a:rPr sz="2800" dirty="0">
                <a:solidFill>
                  <a:srgbClr val="003087"/>
                </a:solidFill>
                <a:latin typeface="+mj-lt"/>
              </a:rPr>
              <a:t> </a:t>
            </a:r>
            <a:r>
              <a:rPr sz="2800" dirty="0" err="1">
                <a:solidFill>
                  <a:srgbClr val="003087"/>
                </a:solidFill>
                <a:latin typeface="+mj-lt"/>
              </a:rPr>
              <a:t>manisk</a:t>
            </a:r>
            <a:r>
              <a:rPr sz="2800" dirty="0">
                <a:solidFill>
                  <a:srgbClr val="003087"/>
                </a:solidFill>
                <a:latin typeface="+mj-lt"/>
              </a:rPr>
              <a:t> episode er </a:t>
            </a:r>
            <a:r>
              <a:rPr sz="2800" dirty="0" err="1">
                <a:solidFill>
                  <a:srgbClr val="003087"/>
                </a:solidFill>
                <a:latin typeface="+mj-lt"/>
              </a:rPr>
              <a:t>helsekrav</a:t>
            </a:r>
            <a:r>
              <a:rPr sz="2800" dirty="0">
                <a:solidFill>
                  <a:srgbClr val="003087"/>
                </a:solidFill>
                <a:latin typeface="+mj-lt"/>
              </a:rPr>
              <a:t> </a:t>
            </a:r>
            <a:r>
              <a:rPr sz="2800" dirty="0" err="1">
                <a:solidFill>
                  <a:srgbClr val="003087"/>
                </a:solidFill>
                <a:latin typeface="+mj-lt"/>
              </a:rPr>
              <a:t>oppfylt</a:t>
            </a:r>
            <a:r>
              <a:rPr sz="2800" dirty="0">
                <a:solidFill>
                  <a:srgbClr val="003087"/>
                </a:solidFill>
                <a:latin typeface="+mj-lt"/>
              </a:rPr>
              <a:t> </a:t>
            </a:r>
            <a:r>
              <a:rPr sz="2800" dirty="0" err="1">
                <a:solidFill>
                  <a:srgbClr val="003087"/>
                </a:solidFill>
                <a:latin typeface="+mj-lt"/>
              </a:rPr>
              <a:t>etter</a:t>
            </a:r>
            <a:r>
              <a:rPr lang="nb-NO" sz="2800" dirty="0">
                <a:solidFill>
                  <a:srgbClr val="003087"/>
                </a:solidFill>
                <a:latin typeface="+mj-lt"/>
              </a:rPr>
              <a:t>:</a:t>
            </a:r>
          </a:p>
          <a:p>
            <a:pPr marL="342866" indent="-342866">
              <a:lnSpc>
                <a:spcPct val="120000"/>
              </a:lnSpc>
              <a:buFont typeface="Arial" panose="020B0604020202020204" pitchFamily="34" charset="0"/>
              <a:buChar char="•"/>
              <a:defRPr sz="3600">
                <a:solidFill>
                  <a:srgbClr val="000000"/>
                </a:solidFill>
                <a:latin typeface="Calibri"/>
                <a:ea typeface="Calibri"/>
                <a:cs typeface="Calibri"/>
                <a:sym typeface="Calibri"/>
              </a:defRPr>
            </a:pPr>
            <a:r>
              <a:rPr sz="2400" dirty="0">
                <a:solidFill>
                  <a:srgbClr val="003087"/>
                </a:solidFill>
                <a:latin typeface="+mj-lt"/>
              </a:rPr>
              <a:t>Stabil </a:t>
            </a:r>
            <a:r>
              <a:rPr sz="2400" dirty="0" err="1">
                <a:solidFill>
                  <a:srgbClr val="003087"/>
                </a:solidFill>
                <a:latin typeface="+mj-lt"/>
              </a:rPr>
              <a:t>tilstand</a:t>
            </a:r>
            <a:r>
              <a:rPr sz="2400" dirty="0">
                <a:solidFill>
                  <a:srgbClr val="003087"/>
                </a:solidFill>
                <a:latin typeface="+mj-lt"/>
              </a:rPr>
              <a:t> </a:t>
            </a:r>
            <a:r>
              <a:rPr sz="2400" dirty="0" err="1">
                <a:solidFill>
                  <a:srgbClr val="003087"/>
                </a:solidFill>
                <a:latin typeface="+mj-lt"/>
              </a:rPr>
              <a:t>uten</a:t>
            </a:r>
            <a:r>
              <a:rPr sz="2400" dirty="0">
                <a:solidFill>
                  <a:srgbClr val="003087"/>
                </a:solidFill>
                <a:latin typeface="+mj-lt"/>
              </a:rPr>
              <a:t> </a:t>
            </a:r>
            <a:r>
              <a:rPr sz="2400" dirty="0" err="1">
                <a:solidFill>
                  <a:srgbClr val="003087"/>
                </a:solidFill>
                <a:latin typeface="+mj-lt"/>
              </a:rPr>
              <a:t>maniske</a:t>
            </a:r>
            <a:r>
              <a:rPr sz="2400" dirty="0">
                <a:solidFill>
                  <a:srgbClr val="003087"/>
                </a:solidFill>
                <a:latin typeface="+mj-lt"/>
              </a:rPr>
              <a:t> </a:t>
            </a:r>
            <a:r>
              <a:rPr sz="2400" dirty="0" err="1">
                <a:solidFill>
                  <a:srgbClr val="003087"/>
                </a:solidFill>
                <a:latin typeface="+mj-lt"/>
              </a:rPr>
              <a:t>episoder</a:t>
            </a:r>
            <a:r>
              <a:rPr sz="2400" dirty="0">
                <a:solidFill>
                  <a:srgbClr val="003087"/>
                </a:solidFill>
                <a:latin typeface="+mj-lt"/>
              </a:rPr>
              <a:t> </a:t>
            </a:r>
            <a:r>
              <a:rPr sz="2400" dirty="0" err="1">
                <a:solidFill>
                  <a:srgbClr val="003087"/>
                </a:solidFill>
                <a:latin typeface="+mj-lt"/>
              </a:rPr>
              <a:t>i</a:t>
            </a:r>
            <a:r>
              <a:rPr sz="2400" dirty="0">
                <a:solidFill>
                  <a:srgbClr val="003087"/>
                </a:solidFill>
                <a:latin typeface="+mj-lt"/>
              </a:rPr>
              <a:t> </a:t>
            </a:r>
            <a:r>
              <a:rPr lang="nb-NO" sz="2400" dirty="0">
                <a:solidFill>
                  <a:srgbClr val="003087"/>
                </a:solidFill>
                <a:latin typeface="+mj-lt"/>
              </a:rPr>
              <a:t>tre </a:t>
            </a:r>
            <a:r>
              <a:rPr sz="2400" dirty="0" err="1">
                <a:solidFill>
                  <a:srgbClr val="003087"/>
                </a:solidFill>
                <a:latin typeface="+mj-lt"/>
              </a:rPr>
              <a:t>måneder</a:t>
            </a:r>
            <a:r>
              <a:rPr sz="2400" dirty="0">
                <a:solidFill>
                  <a:srgbClr val="003087"/>
                </a:solidFill>
                <a:latin typeface="+mj-lt"/>
              </a:rPr>
              <a:t> (</a:t>
            </a:r>
            <a:r>
              <a:rPr lang="nb-NO" sz="2400" dirty="0">
                <a:solidFill>
                  <a:srgbClr val="003087"/>
                </a:solidFill>
                <a:latin typeface="+mj-lt"/>
              </a:rPr>
              <a:t>seks</a:t>
            </a:r>
            <a:r>
              <a:rPr sz="2400" dirty="0">
                <a:solidFill>
                  <a:srgbClr val="003087"/>
                </a:solidFill>
                <a:latin typeface="+mj-lt"/>
              </a:rPr>
              <a:t> </a:t>
            </a:r>
            <a:r>
              <a:rPr sz="2400" dirty="0" err="1">
                <a:solidFill>
                  <a:srgbClr val="003087"/>
                </a:solidFill>
                <a:latin typeface="+mj-lt"/>
              </a:rPr>
              <a:t>måneder</a:t>
            </a:r>
            <a:r>
              <a:rPr sz="2400" dirty="0">
                <a:solidFill>
                  <a:srgbClr val="003087"/>
                </a:solidFill>
                <a:latin typeface="+mj-lt"/>
              </a:rPr>
              <a:t> </a:t>
            </a:r>
            <a:r>
              <a:rPr sz="2400" dirty="0" err="1">
                <a:solidFill>
                  <a:srgbClr val="003087"/>
                </a:solidFill>
                <a:latin typeface="+mj-lt"/>
              </a:rPr>
              <a:t>etter</a:t>
            </a:r>
            <a:r>
              <a:rPr sz="2400" dirty="0">
                <a:solidFill>
                  <a:srgbClr val="003087"/>
                </a:solidFill>
                <a:latin typeface="+mj-lt"/>
              </a:rPr>
              <a:t> </a:t>
            </a:r>
            <a:r>
              <a:rPr sz="2400" dirty="0" err="1">
                <a:solidFill>
                  <a:srgbClr val="003087"/>
                </a:solidFill>
                <a:latin typeface="+mj-lt"/>
              </a:rPr>
              <a:t>flere</a:t>
            </a:r>
            <a:r>
              <a:rPr sz="2400" dirty="0">
                <a:solidFill>
                  <a:srgbClr val="003087"/>
                </a:solidFill>
                <a:latin typeface="+mj-lt"/>
              </a:rPr>
              <a:t> </a:t>
            </a:r>
            <a:r>
              <a:rPr sz="2400" dirty="0" err="1">
                <a:solidFill>
                  <a:srgbClr val="003087"/>
                </a:solidFill>
                <a:latin typeface="+mj-lt"/>
              </a:rPr>
              <a:t>sykluser</a:t>
            </a:r>
            <a:r>
              <a:rPr lang="nb-NO" sz="2400" dirty="0">
                <a:solidFill>
                  <a:srgbClr val="003087"/>
                </a:solidFill>
                <a:latin typeface="+mj-lt"/>
              </a:rPr>
              <a:t> </a:t>
            </a:r>
            <a:r>
              <a:rPr sz="2400" dirty="0">
                <a:solidFill>
                  <a:srgbClr val="003087"/>
                </a:solidFill>
                <a:latin typeface="+mj-lt"/>
              </a:rPr>
              <a:t>med </a:t>
            </a:r>
            <a:r>
              <a:rPr sz="2400" dirty="0" err="1">
                <a:solidFill>
                  <a:srgbClr val="003087"/>
                </a:solidFill>
                <a:latin typeface="+mj-lt"/>
              </a:rPr>
              <a:t>manisk</a:t>
            </a:r>
            <a:r>
              <a:rPr sz="2400" dirty="0">
                <a:solidFill>
                  <a:srgbClr val="003087"/>
                </a:solidFill>
                <a:latin typeface="+mj-lt"/>
              </a:rPr>
              <a:t> episode)</a:t>
            </a:r>
            <a:endParaRPr lang="nb-NO" sz="2400" dirty="0">
              <a:solidFill>
                <a:srgbClr val="003087"/>
              </a:solidFill>
              <a:latin typeface="+mj-lt"/>
            </a:endParaRPr>
          </a:p>
          <a:p>
            <a:pPr marL="342866" indent="-342866">
              <a:lnSpc>
                <a:spcPct val="120000"/>
              </a:lnSpc>
              <a:buFont typeface="Arial" panose="020B0604020202020204" pitchFamily="34" charset="0"/>
              <a:buChar char="•"/>
              <a:defRPr sz="3600">
                <a:solidFill>
                  <a:srgbClr val="000000"/>
                </a:solidFill>
                <a:latin typeface="Calibri"/>
                <a:ea typeface="Calibri"/>
                <a:cs typeface="Calibri"/>
                <a:sym typeface="Calibri"/>
              </a:defRPr>
            </a:pPr>
            <a:r>
              <a:rPr sz="2400" dirty="0">
                <a:solidFill>
                  <a:srgbClr val="003087"/>
                </a:solidFill>
                <a:latin typeface="+mj-lt"/>
              </a:rPr>
              <a:t>God </a:t>
            </a:r>
            <a:r>
              <a:rPr sz="2400" dirty="0" err="1">
                <a:solidFill>
                  <a:srgbClr val="003087"/>
                </a:solidFill>
                <a:latin typeface="+mj-lt"/>
              </a:rPr>
              <a:t>etterlevelse</a:t>
            </a:r>
            <a:r>
              <a:rPr sz="2400" dirty="0">
                <a:solidFill>
                  <a:srgbClr val="003087"/>
                </a:solidFill>
                <a:latin typeface="+mj-lt"/>
              </a:rPr>
              <a:t> </a:t>
            </a:r>
            <a:r>
              <a:rPr sz="2400" dirty="0" err="1">
                <a:solidFill>
                  <a:srgbClr val="003087"/>
                </a:solidFill>
                <a:latin typeface="+mj-lt"/>
              </a:rPr>
              <a:t>og</a:t>
            </a:r>
            <a:r>
              <a:rPr sz="2400" dirty="0">
                <a:solidFill>
                  <a:srgbClr val="003087"/>
                </a:solidFill>
                <a:latin typeface="+mj-lt"/>
              </a:rPr>
              <a:t> </a:t>
            </a:r>
            <a:r>
              <a:rPr sz="2400" dirty="0" err="1">
                <a:solidFill>
                  <a:srgbClr val="003087"/>
                </a:solidFill>
                <a:latin typeface="+mj-lt"/>
              </a:rPr>
              <a:t>oppfølging</a:t>
            </a:r>
            <a:r>
              <a:rPr sz="2400" dirty="0">
                <a:solidFill>
                  <a:srgbClr val="003087"/>
                </a:solidFill>
                <a:latin typeface="+mj-lt"/>
              </a:rPr>
              <a:t> av</a:t>
            </a:r>
            <a:r>
              <a:rPr lang="nb-NO" sz="2400" dirty="0">
                <a:solidFill>
                  <a:srgbClr val="003087"/>
                </a:solidFill>
                <a:latin typeface="+mj-lt"/>
              </a:rPr>
              <a:t> </a:t>
            </a:r>
            <a:r>
              <a:rPr sz="2400" dirty="0" err="1">
                <a:solidFill>
                  <a:srgbClr val="003087"/>
                </a:solidFill>
                <a:latin typeface="+mj-lt"/>
              </a:rPr>
              <a:t>behandlingen</a:t>
            </a:r>
            <a:r>
              <a:rPr sz="2400" dirty="0">
                <a:solidFill>
                  <a:srgbClr val="003087"/>
                </a:solidFill>
                <a:latin typeface="+mj-lt"/>
              </a:rPr>
              <a:t> </a:t>
            </a:r>
            <a:r>
              <a:rPr sz="2400" dirty="0" err="1">
                <a:solidFill>
                  <a:srgbClr val="003087"/>
                </a:solidFill>
                <a:latin typeface="+mj-lt"/>
              </a:rPr>
              <a:t>fra</a:t>
            </a:r>
            <a:r>
              <a:rPr sz="2400" dirty="0">
                <a:solidFill>
                  <a:srgbClr val="003087"/>
                </a:solidFill>
                <a:latin typeface="+mj-lt"/>
              </a:rPr>
              <a:t> </a:t>
            </a:r>
            <a:r>
              <a:rPr sz="2400" dirty="0" err="1">
                <a:solidFill>
                  <a:srgbClr val="003087"/>
                </a:solidFill>
                <a:latin typeface="+mj-lt"/>
              </a:rPr>
              <a:t>pasienten</a:t>
            </a:r>
            <a:endParaRPr lang="nb-NO" sz="2400" dirty="0">
              <a:solidFill>
                <a:srgbClr val="003087"/>
              </a:solidFill>
              <a:latin typeface="+mj-lt"/>
            </a:endParaRPr>
          </a:p>
          <a:p>
            <a:pPr marL="342866" indent="-342866">
              <a:lnSpc>
                <a:spcPct val="120000"/>
              </a:lnSpc>
              <a:buFont typeface="Arial" panose="020B0604020202020204" pitchFamily="34" charset="0"/>
              <a:buChar char="•"/>
              <a:defRPr sz="3600">
                <a:solidFill>
                  <a:srgbClr val="000000"/>
                </a:solidFill>
                <a:latin typeface="Calibri"/>
                <a:ea typeface="Calibri"/>
                <a:cs typeface="Calibri"/>
                <a:sym typeface="Calibri"/>
              </a:defRPr>
            </a:pPr>
            <a:r>
              <a:rPr sz="2400" dirty="0">
                <a:solidFill>
                  <a:srgbClr val="003087"/>
                </a:solidFill>
                <a:latin typeface="+mj-lt"/>
              </a:rPr>
              <a:t>Ingen </a:t>
            </a:r>
            <a:r>
              <a:rPr sz="2400" dirty="0" err="1">
                <a:solidFill>
                  <a:srgbClr val="003087"/>
                </a:solidFill>
                <a:latin typeface="+mj-lt"/>
              </a:rPr>
              <a:t>bivirkninger</a:t>
            </a:r>
            <a:r>
              <a:rPr sz="2400" dirty="0">
                <a:solidFill>
                  <a:srgbClr val="003087"/>
                </a:solidFill>
                <a:latin typeface="+mj-lt"/>
              </a:rPr>
              <a:t> av </a:t>
            </a:r>
            <a:r>
              <a:rPr sz="2400" dirty="0" err="1">
                <a:solidFill>
                  <a:srgbClr val="003087"/>
                </a:solidFill>
                <a:latin typeface="+mj-lt"/>
              </a:rPr>
              <a:t>medisiner</a:t>
            </a:r>
            <a:r>
              <a:rPr sz="2400" dirty="0">
                <a:solidFill>
                  <a:srgbClr val="003087"/>
                </a:solidFill>
                <a:latin typeface="+mj-lt"/>
              </a:rPr>
              <a:t> </a:t>
            </a:r>
            <a:r>
              <a:rPr sz="2400" dirty="0" err="1">
                <a:solidFill>
                  <a:srgbClr val="003087"/>
                </a:solidFill>
                <a:latin typeface="+mj-lt"/>
              </a:rPr>
              <a:t>som</a:t>
            </a:r>
            <a:r>
              <a:rPr sz="2400" dirty="0">
                <a:solidFill>
                  <a:srgbClr val="003087"/>
                </a:solidFill>
                <a:latin typeface="+mj-lt"/>
              </a:rPr>
              <a:t> </a:t>
            </a:r>
            <a:r>
              <a:rPr sz="2400" dirty="0" err="1">
                <a:solidFill>
                  <a:srgbClr val="003087"/>
                </a:solidFill>
                <a:latin typeface="+mj-lt"/>
              </a:rPr>
              <a:t>kan</a:t>
            </a:r>
            <a:r>
              <a:rPr lang="nb-NO" sz="2400" dirty="0">
                <a:solidFill>
                  <a:srgbClr val="003087"/>
                </a:solidFill>
                <a:latin typeface="+mj-lt"/>
              </a:rPr>
              <a:t> </a:t>
            </a:r>
            <a:r>
              <a:rPr sz="2400" dirty="0" err="1">
                <a:solidFill>
                  <a:srgbClr val="003087"/>
                </a:solidFill>
                <a:latin typeface="+mj-lt"/>
              </a:rPr>
              <a:t>påvirke</a:t>
            </a:r>
            <a:r>
              <a:rPr sz="2400" dirty="0">
                <a:solidFill>
                  <a:srgbClr val="003087"/>
                </a:solidFill>
                <a:latin typeface="+mj-lt"/>
              </a:rPr>
              <a:t> </a:t>
            </a:r>
            <a:r>
              <a:rPr sz="2400" dirty="0" err="1">
                <a:solidFill>
                  <a:srgbClr val="003087"/>
                </a:solidFill>
                <a:latin typeface="+mj-lt"/>
              </a:rPr>
              <a:t>trafikksikkerheten</a:t>
            </a:r>
            <a:endParaRPr lang="nb-NO" sz="2400" dirty="0">
              <a:solidFill>
                <a:srgbClr val="003087"/>
              </a:solidFill>
              <a:latin typeface="+mj-lt"/>
            </a:endParaRPr>
          </a:p>
          <a:p>
            <a:pPr marL="342866" indent="-342866">
              <a:lnSpc>
                <a:spcPct val="120000"/>
              </a:lnSpc>
              <a:buFont typeface="Arial" panose="020B0604020202020204" pitchFamily="34" charset="0"/>
              <a:buChar char="•"/>
              <a:defRPr sz="3600">
                <a:solidFill>
                  <a:srgbClr val="000000"/>
                </a:solidFill>
                <a:latin typeface="Calibri"/>
                <a:ea typeface="Calibri"/>
                <a:cs typeface="Calibri"/>
                <a:sym typeface="Calibri"/>
              </a:defRPr>
            </a:pPr>
            <a:r>
              <a:rPr sz="2400" dirty="0">
                <a:solidFill>
                  <a:srgbClr val="003087"/>
                </a:solidFill>
                <a:latin typeface="+mj-lt"/>
              </a:rPr>
              <a:t>God </a:t>
            </a:r>
            <a:r>
              <a:rPr sz="2400" dirty="0" err="1">
                <a:solidFill>
                  <a:srgbClr val="003087"/>
                </a:solidFill>
                <a:latin typeface="+mj-lt"/>
              </a:rPr>
              <a:t>sykdomsinnsikt</a:t>
            </a:r>
            <a:endParaRPr lang="nb-NO" sz="2400" dirty="0">
              <a:solidFill>
                <a:srgbClr val="003087"/>
              </a:solidFill>
              <a:latin typeface="+mj-lt"/>
            </a:endParaRPr>
          </a:p>
          <a:p>
            <a:pPr marL="342866" indent="-342866">
              <a:lnSpc>
                <a:spcPct val="120000"/>
              </a:lnSpc>
              <a:buFont typeface="Arial" panose="020B0604020202020204" pitchFamily="34" charset="0"/>
              <a:buChar char="•"/>
              <a:defRPr sz="3600">
                <a:solidFill>
                  <a:srgbClr val="000000"/>
                </a:solidFill>
                <a:latin typeface="Calibri"/>
                <a:ea typeface="Calibri"/>
                <a:cs typeface="Calibri"/>
                <a:sym typeface="Calibri"/>
              </a:defRPr>
            </a:pPr>
            <a:endParaRPr lang="nb-NO" sz="2000" dirty="0">
              <a:solidFill>
                <a:srgbClr val="003087"/>
              </a:solidFill>
              <a:latin typeface="+mj-lt"/>
            </a:endParaRPr>
          </a:p>
          <a:p>
            <a:pPr>
              <a:lnSpc>
                <a:spcPct val="120000"/>
              </a:lnSpc>
              <a:defRPr sz="3600">
                <a:solidFill>
                  <a:srgbClr val="000000"/>
                </a:solidFill>
                <a:latin typeface="Calibri"/>
                <a:ea typeface="Calibri"/>
                <a:cs typeface="Calibri"/>
                <a:sym typeface="Calibri"/>
              </a:defRPr>
            </a:pPr>
            <a:br>
              <a:rPr lang="nb-NO" sz="1600" dirty="0">
                <a:solidFill>
                  <a:srgbClr val="003087"/>
                </a:solidFill>
                <a:latin typeface="+mj-lt"/>
              </a:rPr>
            </a:br>
            <a:r>
              <a:rPr lang="nb-NO" sz="1600" dirty="0">
                <a:solidFill>
                  <a:srgbClr val="003087"/>
                </a:solidFill>
                <a:latin typeface="+mj-lt"/>
              </a:rPr>
              <a:t>Helseattest kan da gis med anbefaling om førerrett med inntil to års varighet, før førerrett kan gis med vanlig varighet</a:t>
            </a:r>
          </a:p>
          <a:p>
            <a:pPr>
              <a:lnSpc>
                <a:spcPct val="120000"/>
              </a:lnSpc>
              <a:defRPr sz="3600">
                <a:solidFill>
                  <a:srgbClr val="000000"/>
                </a:solidFill>
                <a:latin typeface="Calibri"/>
                <a:ea typeface="Calibri"/>
                <a:cs typeface="Calibri"/>
                <a:sym typeface="Calibri"/>
              </a:defRPr>
            </a:pPr>
            <a:endParaRPr sz="2000" dirty="0">
              <a:solidFill>
                <a:srgbClr val="003087"/>
              </a:solidFill>
              <a:latin typeface="+mj-lt"/>
            </a:endParaRPr>
          </a:p>
          <a:p>
            <a:pPr marL="342866" indent="-342866">
              <a:lnSpc>
                <a:spcPct val="120000"/>
              </a:lnSpc>
              <a:buFont typeface="Arial" panose="020B0604020202020204" pitchFamily="34" charset="0"/>
              <a:buChar char="•"/>
              <a:defRPr sz="3600">
                <a:solidFill>
                  <a:srgbClr val="000000"/>
                </a:solidFill>
                <a:latin typeface="Calibri"/>
                <a:ea typeface="Calibri"/>
                <a:cs typeface="Calibri"/>
                <a:sym typeface="Calibri"/>
              </a:defRPr>
            </a:pPr>
            <a:endParaRPr sz="2000" dirty="0">
              <a:solidFill>
                <a:srgbClr val="003087"/>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9">
                                            <p:bg/>
                                          </p:spTgt>
                                        </p:tgtEl>
                                        <p:attrNameLst>
                                          <p:attrName>style.visibility</p:attrName>
                                        </p:attrNameLst>
                                      </p:cBhvr>
                                      <p:to>
                                        <p:strVal val="visible"/>
                                      </p:to>
                                    </p:set>
                                    <p:animEffect transition="in" filter="fade">
                                      <p:cBhvr>
                                        <p:cTn id="7" dur="500"/>
                                        <p:tgtEl>
                                          <p:spTgt spid="50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9">
                                            <p:txEl>
                                              <p:pRg st="0" end="0"/>
                                            </p:txEl>
                                          </p:spTgt>
                                        </p:tgtEl>
                                        <p:attrNameLst>
                                          <p:attrName>style.visibility</p:attrName>
                                        </p:attrNameLst>
                                      </p:cBhvr>
                                      <p:to>
                                        <p:strVal val="visible"/>
                                      </p:to>
                                    </p:set>
                                    <p:animEffect transition="in" filter="fade">
                                      <p:cBhvr>
                                        <p:cTn id="10" dur="500"/>
                                        <p:tgtEl>
                                          <p:spTgt spid="50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09">
                                            <p:txEl>
                                              <p:pRg st="1" end="1"/>
                                            </p:txEl>
                                          </p:spTgt>
                                        </p:tgtEl>
                                        <p:attrNameLst>
                                          <p:attrName>style.visibility</p:attrName>
                                        </p:attrNameLst>
                                      </p:cBhvr>
                                      <p:to>
                                        <p:strVal val="visible"/>
                                      </p:to>
                                    </p:set>
                                    <p:animEffect transition="in" filter="fade">
                                      <p:cBhvr>
                                        <p:cTn id="13" dur="500"/>
                                        <p:tgtEl>
                                          <p:spTgt spid="509">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9">
                                            <p:txEl>
                                              <p:pRg st="2" end="2"/>
                                            </p:txEl>
                                          </p:spTgt>
                                        </p:tgtEl>
                                        <p:attrNameLst>
                                          <p:attrName>style.visibility</p:attrName>
                                        </p:attrNameLst>
                                      </p:cBhvr>
                                      <p:to>
                                        <p:strVal val="visible"/>
                                      </p:to>
                                    </p:set>
                                    <p:animEffect transition="in" filter="fade">
                                      <p:cBhvr>
                                        <p:cTn id="16" dur="500"/>
                                        <p:tgtEl>
                                          <p:spTgt spid="509">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09">
                                            <p:txEl>
                                              <p:pRg st="3" end="3"/>
                                            </p:txEl>
                                          </p:spTgt>
                                        </p:tgtEl>
                                        <p:attrNameLst>
                                          <p:attrName>style.visibility</p:attrName>
                                        </p:attrNameLst>
                                      </p:cBhvr>
                                      <p:to>
                                        <p:strVal val="visible"/>
                                      </p:to>
                                    </p:set>
                                    <p:animEffect transition="in" filter="fade">
                                      <p:cBhvr>
                                        <p:cTn id="19" dur="500"/>
                                        <p:tgtEl>
                                          <p:spTgt spid="509">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9">
                                            <p:txEl>
                                              <p:pRg st="4" end="4"/>
                                            </p:txEl>
                                          </p:spTgt>
                                        </p:tgtEl>
                                        <p:attrNameLst>
                                          <p:attrName>style.visibility</p:attrName>
                                        </p:attrNameLst>
                                      </p:cBhvr>
                                      <p:to>
                                        <p:strVal val="visible"/>
                                      </p:to>
                                    </p:set>
                                    <p:animEffect transition="in" filter="fade">
                                      <p:cBhvr>
                                        <p:cTn id="22" dur="500"/>
                                        <p:tgtEl>
                                          <p:spTgt spid="509">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9">
                                            <p:txEl>
                                              <p:pRg st="6" end="6"/>
                                            </p:txEl>
                                          </p:spTgt>
                                        </p:tgtEl>
                                        <p:attrNameLst>
                                          <p:attrName>style.visibility</p:attrName>
                                        </p:attrNameLst>
                                      </p:cBhvr>
                                      <p:to>
                                        <p:strVal val="visible"/>
                                      </p:to>
                                    </p:set>
                                    <p:animEffect transition="in" filter="fade">
                                      <p:cBhvr>
                                        <p:cTn id="25" dur="500"/>
                                        <p:tgtEl>
                                          <p:spTgt spid="509">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0">
                                            <p:bg/>
                                          </p:spTgt>
                                        </p:tgtEl>
                                        <p:attrNameLst>
                                          <p:attrName>style.visibility</p:attrName>
                                        </p:attrNameLst>
                                      </p:cBhvr>
                                      <p:to>
                                        <p:strVal val="visible"/>
                                      </p:to>
                                    </p:set>
                                    <p:animEffect transition="in" filter="fade">
                                      <p:cBhvr>
                                        <p:cTn id="28" dur="500"/>
                                        <p:tgtEl>
                                          <p:spTgt spid="510">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10">
                                            <p:txEl>
                                              <p:pRg st="0" end="0"/>
                                            </p:txEl>
                                          </p:spTgt>
                                        </p:tgtEl>
                                        <p:attrNameLst>
                                          <p:attrName>style.visibility</p:attrName>
                                        </p:attrNameLst>
                                      </p:cBhvr>
                                      <p:to>
                                        <p:strVal val="visible"/>
                                      </p:to>
                                    </p:set>
                                    <p:animEffect transition="in" filter="fade">
                                      <p:cBhvr>
                                        <p:cTn id="31" dur="500"/>
                                        <p:tgtEl>
                                          <p:spTgt spid="510">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10">
                                            <p:txEl>
                                              <p:pRg st="1" end="1"/>
                                            </p:txEl>
                                          </p:spTgt>
                                        </p:tgtEl>
                                        <p:attrNameLst>
                                          <p:attrName>style.visibility</p:attrName>
                                        </p:attrNameLst>
                                      </p:cBhvr>
                                      <p:to>
                                        <p:strVal val="visible"/>
                                      </p:to>
                                    </p:set>
                                    <p:animEffect transition="in" filter="fade">
                                      <p:cBhvr>
                                        <p:cTn id="34" dur="500"/>
                                        <p:tgtEl>
                                          <p:spTgt spid="510">
                                            <p:txEl>
                                              <p:pRg st="1" end="1"/>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0">
                                            <p:txEl>
                                              <p:pRg st="2" end="2"/>
                                            </p:txEl>
                                          </p:spTgt>
                                        </p:tgtEl>
                                        <p:attrNameLst>
                                          <p:attrName>style.visibility</p:attrName>
                                        </p:attrNameLst>
                                      </p:cBhvr>
                                      <p:to>
                                        <p:strVal val="visible"/>
                                      </p:to>
                                    </p:set>
                                    <p:animEffect transition="in" filter="fade">
                                      <p:cBhvr>
                                        <p:cTn id="37" dur="500"/>
                                        <p:tgtEl>
                                          <p:spTgt spid="510">
                                            <p:txEl>
                                              <p:pRg st="2" end="2"/>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10">
                                            <p:txEl>
                                              <p:pRg st="3" end="3"/>
                                            </p:txEl>
                                          </p:spTgt>
                                        </p:tgtEl>
                                        <p:attrNameLst>
                                          <p:attrName>style.visibility</p:attrName>
                                        </p:attrNameLst>
                                      </p:cBhvr>
                                      <p:to>
                                        <p:strVal val="visible"/>
                                      </p:to>
                                    </p:set>
                                    <p:animEffect transition="in" filter="fade">
                                      <p:cBhvr>
                                        <p:cTn id="40" dur="500"/>
                                        <p:tgtEl>
                                          <p:spTgt spid="510">
                                            <p:txEl>
                                              <p:pRg st="3" end="3"/>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10">
                                            <p:txEl>
                                              <p:pRg st="4" end="4"/>
                                            </p:txEl>
                                          </p:spTgt>
                                        </p:tgtEl>
                                        <p:attrNameLst>
                                          <p:attrName>style.visibility</p:attrName>
                                        </p:attrNameLst>
                                      </p:cBhvr>
                                      <p:to>
                                        <p:strVal val="visible"/>
                                      </p:to>
                                    </p:set>
                                    <p:animEffect transition="in" filter="fade">
                                      <p:cBhvr>
                                        <p:cTn id="43" dur="500"/>
                                        <p:tgtEl>
                                          <p:spTgt spid="510">
                                            <p:txEl>
                                              <p:pRg st="4" end="4"/>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10">
                                            <p:txEl>
                                              <p:pRg st="6" end="6"/>
                                            </p:txEl>
                                          </p:spTgt>
                                        </p:tgtEl>
                                        <p:attrNameLst>
                                          <p:attrName>style.visibility</p:attrName>
                                        </p:attrNameLst>
                                      </p:cBhvr>
                                      <p:to>
                                        <p:strVal val="visible"/>
                                      </p:to>
                                    </p:set>
                                    <p:animEffect transition="in" filter="fade">
                                      <p:cBhvr>
                                        <p:cTn id="46" dur="500"/>
                                        <p:tgtEl>
                                          <p:spTgt spid="5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 grpId="0" build="allAtOnce" animBg="1"/>
      <p:bldP spid="510"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altLang="nb-NO" dirty="0">
                <a:latin typeface="+mj-lt"/>
              </a:rPr>
              <a:t>Dagens tema</a:t>
            </a:r>
            <a:endParaRPr lang="nb-NO" dirty="0">
              <a:latin typeface="+mj-lt"/>
            </a:endParaRPr>
          </a:p>
        </p:txBody>
      </p:sp>
      <p:sp>
        <p:nvSpPr>
          <p:cNvPr id="3" name="Plassholder for innhold 2"/>
          <p:cNvSpPr>
            <a:spLocks noGrp="1"/>
          </p:cNvSpPr>
          <p:nvPr>
            <p:ph idx="1"/>
          </p:nvPr>
        </p:nvSpPr>
        <p:spPr/>
        <p:txBody>
          <a:bodyPr anchor="b">
            <a:normAutofit fontScale="92500" lnSpcReduction="20000"/>
          </a:bodyPr>
          <a:lstStyle/>
          <a:p>
            <a:r>
              <a:rPr lang="nb-NO" dirty="0">
                <a:latin typeface="+mj-lt"/>
              </a:rPr>
              <a:t>Medikamentell behandling</a:t>
            </a:r>
          </a:p>
          <a:p>
            <a:pPr lvl="1"/>
            <a:r>
              <a:rPr lang="nb-NO" dirty="0">
                <a:latin typeface="+mj-lt"/>
              </a:rPr>
              <a:t>Målsetting for medikamentell behandling: akutt, forebyggende og </a:t>
            </a:r>
            <a:r>
              <a:rPr lang="nb-NO" dirty="0" err="1">
                <a:latin typeface="+mj-lt"/>
              </a:rPr>
              <a:t>motsyklisk</a:t>
            </a:r>
            <a:endParaRPr lang="nb-NO" dirty="0">
              <a:latin typeface="+mj-lt"/>
            </a:endParaRPr>
          </a:p>
          <a:p>
            <a:pPr lvl="1"/>
            <a:r>
              <a:rPr lang="nb-NO" dirty="0">
                <a:latin typeface="+mj-lt"/>
              </a:rPr>
              <a:t>Samvalg</a:t>
            </a:r>
          </a:p>
          <a:p>
            <a:pPr lvl="1"/>
            <a:r>
              <a:rPr lang="nb-NO" dirty="0">
                <a:latin typeface="+mj-lt"/>
              </a:rPr>
              <a:t>Medikamentfri behandling</a:t>
            </a:r>
          </a:p>
          <a:p>
            <a:pPr lvl="1"/>
            <a:r>
              <a:rPr lang="nb-NO" dirty="0">
                <a:latin typeface="+mj-lt"/>
              </a:rPr>
              <a:t>Summegruppe: egen bruk og valg av medisin</a:t>
            </a:r>
          </a:p>
          <a:p>
            <a:pPr lvl="1"/>
            <a:endParaRPr lang="nb-NO" dirty="0">
              <a:latin typeface="+mj-lt"/>
            </a:endParaRPr>
          </a:p>
          <a:p>
            <a:r>
              <a:rPr lang="nb-NO" dirty="0">
                <a:latin typeface="+mj-lt"/>
              </a:rPr>
              <a:t>De vanligste medisinene</a:t>
            </a:r>
          </a:p>
          <a:p>
            <a:endParaRPr lang="nb-NO" dirty="0">
              <a:latin typeface="+mj-lt"/>
            </a:endParaRPr>
          </a:p>
          <a:p>
            <a:r>
              <a:rPr lang="nb-NO" dirty="0">
                <a:latin typeface="+mj-lt"/>
              </a:rPr>
              <a:t>Egenoppfølging av helse</a:t>
            </a:r>
          </a:p>
          <a:p>
            <a:pPr lvl="1"/>
            <a:r>
              <a:rPr lang="nb-NO" dirty="0">
                <a:latin typeface="+mj-lt"/>
              </a:rPr>
              <a:t>Summegruppe: utfordringer med å ta medisiner som planlagt</a:t>
            </a:r>
          </a:p>
          <a:p>
            <a:pPr lvl="1"/>
            <a:endParaRPr lang="nb-NO" dirty="0">
              <a:latin typeface="+mj-lt"/>
            </a:endParaRPr>
          </a:p>
          <a:p>
            <a:r>
              <a:rPr lang="nb-NO" dirty="0">
                <a:latin typeface="+mj-lt"/>
              </a:rPr>
              <a:t>Egenaktivitet: Noter medikamenter i stemningsdagbok og forebyggelsesplan </a:t>
            </a:r>
          </a:p>
        </p:txBody>
      </p:sp>
    </p:spTree>
    <p:extLst>
      <p:ext uri="{BB962C8B-B14F-4D97-AF65-F5344CB8AC3E}">
        <p14:creationId xmlns:p14="http://schemas.microsoft.com/office/powerpoint/2010/main" val="193001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TekstSylinder 4"/>
          <p:cNvSpPr txBox="1"/>
          <p:nvPr/>
        </p:nvSpPr>
        <p:spPr>
          <a:xfrm>
            <a:off x="695325" y="1624739"/>
            <a:ext cx="6988251" cy="26428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57" rIns="22857">
            <a:spAutoFit/>
          </a:bodyPr>
          <a:lstStyle/>
          <a:p>
            <a:pPr marL="230400" indent="-230400">
              <a:lnSpc>
                <a:spcPct val="120000"/>
              </a:lnSpc>
              <a:buFont typeface="Arial" panose="020B0604020202020204" pitchFamily="34" charset="0"/>
              <a:buChar char="•"/>
              <a:defRPr sz="3600">
                <a:solidFill>
                  <a:srgbClr val="FFFFFF"/>
                </a:solidFill>
                <a:latin typeface="Calibri"/>
                <a:ea typeface="Calibri"/>
                <a:cs typeface="Calibri"/>
                <a:sym typeface="Calibri"/>
              </a:defRPr>
            </a:pPr>
            <a:r>
              <a:rPr lang="nb-NO" sz="2800" dirty="0" err="1">
                <a:solidFill>
                  <a:srgbClr val="003087"/>
                </a:solidFill>
                <a:latin typeface="+mj-lt"/>
              </a:rPr>
              <a:t>V</a:t>
            </a:r>
            <a:r>
              <a:rPr sz="2800" dirty="0" err="1">
                <a:solidFill>
                  <a:srgbClr val="003087"/>
                </a:solidFill>
                <a:latin typeface="+mj-lt"/>
              </a:rPr>
              <a:t>ær</a:t>
            </a:r>
            <a:r>
              <a:rPr sz="2800" dirty="0">
                <a:solidFill>
                  <a:srgbClr val="003087"/>
                </a:solidFill>
                <a:latin typeface="+mj-lt"/>
              </a:rPr>
              <a:t> </a:t>
            </a:r>
            <a:r>
              <a:rPr sz="2800" dirty="0" err="1">
                <a:solidFill>
                  <a:srgbClr val="003087"/>
                </a:solidFill>
                <a:latin typeface="+mj-lt"/>
              </a:rPr>
              <a:t>oppmerksom</a:t>
            </a:r>
            <a:r>
              <a:rPr sz="2800" dirty="0">
                <a:solidFill>
                  <a:srgbClr val="003087"/>
                </a:solidFill>
                <a:latin typeface="+mj-lt"/>
              </a:rPr>
              <a:t> </a:t>
            </a:r>
            <a:r>
              <a:rPr sz="2800" dirty="0" err="1">
                <a:solidFill>
                  <a:srgbClr val="003087"/>
                </a:solidFill>
                <a:latin typeface="+mj-lt"/>
              </a:rPr>
              <a:t>på</a:t>
            </a:r>
            <a:r>
              <a:rPr sz="2800" dirty="0">
                <a:solidFill>
                  <a:srgbClr val="003087"/>
                </a:solidFill>
                <a:latin typeface="+mj-lt"/>
              </a:rPr>
              <a:t> at </a:t>
            </a:r>
            <a:r>
              <a:rPr sz="2800" dirty="0" err="1">
                <a:solidFill>
                  <a:srgbClr val="003087"/>
                </a:solidFill>
                <a:latin typeface="+mj-lt"/>
              </a:rPr>
              <a:t>flere</a:t>
            </a:r>
            <a:r>
              <a:rPr sz="2800" dirty="0">
                <a:solidFill>
                  <a:srgbClr val="003087"/>
                </a:solidFill>
                <a:latin typeface="+mj-lt"/>
              </a:rPr>
              <a:t> </a:t>
            </a:r>
            <a:r>
              <a:rPr sz="2800" dirty="0" err="1">
                <a:solidFill>
                  <a:srgbClr val="003087"/>
                </a:solidFill>
                <a:latin typeface="+mj-lt"/>
              </a:rPr>
              <a:t>legemidler</a:t>
            </a:r>
            <a:r>
              <a:rPr sz="2800" dirty="0">
                <a:solidFill>
                  <a:srgbClr val="003087"/>
                </a:solidFill>
                <a:latin typeface="+mj-lt"/>
              </a:rPr>
              <a:t> </a:t>
            </a:r>
            <a:r>
              <a:rPr sz="2800" dirty="0" err="1">
                <a:solidFill>
                  <a:srgbClr val="003087"/>
                </a:solidFill>
                <a:latin typeface="+mj-lt"/>
              </a:rPr>
              <a:t>forskrives</a:t>
            </a:r>
            <a:r>
              <a:rPr sz="2800" dirty="0">
                <a:solidFill>
                  <a:srgbClr val="003087"/>
                </a:solidFill>
                <a:latin typeface="+mj-lt"/>
              </a:rPr>
              <a:t> med </a:t>
            </a:r>
            <a:r>
              <a:rPr sz="2800" dirty="0" err="1">
                <a:solidFill>
                  <a:srgbClr val="003087"/>
                </a:solidFill>
                <a:latin typeface="+mj-lt"/>
              </a:rPr>
              <a:t>forsiktighetsregler</a:t>
            </a:r>
            <a:r>
              <a:rPr sz="2800" dirty="0">
                <a:solidFill>
                  <a:srgbClr val="003087"/>
                </a:solidFill>
                <a:latin typeface="+mj-lt"/>
              </a:rPr>
              <a:t> </a:t>
            </a:r>
            <a:r>
              <a:rPr sz="2800" dirty="0" err="1">
                <a:solidFill>
                  <a:srgbClr val="003087"/>
                </a:solidFill>
                <a:latin typeface="+mj-lt"/>
              </a:rPr>
              <a:t>angående</a:t>
            </a:r>
            <a:r>
              <a:rPr sz="2800" dirty="0">
                <a:solidFill>
                  <a:srgbClr val="003087"/>
                </a:solidFill>
                <a:latin typeface="+mj-lt"/>
              </a:rPr>
              <a:t> </a:t>
            </a:r>
            <a:r>
              <a:rPr sz="2800" dirty="0" err="1">
                <a:solidFill>
                  <a:srgbClr val="003087"/>
                </a:solidFill>
                <a:latin typeface="+mj-lt"/>
              </a:rPr>
              <a:t>bilkjøring</a:t>
            </a:r>
            <a:r>
              <a:rPr sz="2800" dirty="0">
                <a:solidFill>
                  <a:srgbClr val="003087"/>
                </a:solidFill>
                <a:latin typeface="+mj-lt"/>
              </a:rPr>
              <a:t> </a:t>
            </a:r>
            <a:endParaRPr lang="nb-NO" sz="2800" dirty="0">
              <a:solidFill>
                <a:srgbClr val="003087"/>
              </a:solidFill>
              <a:latin typeface="+mj-lt"/>
            </a:endParaRPr>
          </a:p>
          <a:p>
            <a:pPr marL="230400" indent="-230400">
              <a:lnSpc>
                <a:spcPct val="120000"/>
              </a:lnSpc>
              <a:buFont typeface="Arial" panose="020B0604020202020204" pitchFamily="34" charset="0"/>
              <a:buChar char="•"/>
              <a:defRPr sz="3600">
                <a:solidFill>
                  <a:srgbClr val="FFFFFF"/>
                </a:solidFill>
                <a:latin typeface="Calibri"/>
                <a:ea typeface="Calibri"/>
                <a:cs typeface="Calibri"/>
                <a:sym typeface="Calibri"/>
              </a:defRPr>
            </a:pPr>
            <a:endParaRPr lang="nb-NO" sz="2800" dirty="0">
              <a:solidFill>
                <a:srgbClr val="003087"/>
              </a:solidFill>
              <a:latin typeface="+mj-lt"/>
            </a:endParaRPr>
          </a:p>
          <a:p>
            <a:pPr marL="230400" indent="-230400">
              <a:lnSpc>
                <a:spcPct val="120000"/>
              </a:lnSpc>
              <a:buFont typeface="Arial" panose="020B0604020202020204" pitchFamily="34" charset="0"/>
              <a:buChar char="•"/>
              <a:defRPr sz="3600">
                <a:solidFill>
                  <a:srgbClr val="FFFFFF"/>
                </a:solidFill>
                <a:latin typeface="Calibri"/>
                <a:ea typeface="Calibri"/>
                <a:cs typeface="Calibri"/>
                <a:sym typeface="Calibri"/>
              </a:defRPr>
            </a:pPr>
            <a:r>
              <a:rPr sz="2800" dirty="0">
                <a:solidFill>
                  <a:srgbClr val="003087"/>
                </a:solidFill>
                <a:latin typeface="+mj-lt"/>
              </a:rPr>
              <a:t>Se </a:t>
            </a:r>
            <a:r>
              <a:rPr sz="2800" dirty="0" err="1">
                <a:solidFill>
                  <a:srgbClr val="003087"/>
                </a:solidFill>
                <a:latin typeface="+mj-lt"/>
              </a:rPr>
              <a:t>etter</a:t>
            </a:r>
            <a:r>
              <a:rPr sz="2800" dirty="0">
                <a:solidFill>
                  <a:srgbClr val="003087"/>
                </a:solidFill>
                <a:latin typeface="+mj-lt"/>
              </a:rPr>
              <a:t> </a:t>
            </a:r>
            <a:r>
              <a:rPr sz="2800" dirty="0" err="1">
                <a:solidFill>
                  <a:srgbClr val="003087"/>
                </a:solidFill>
                <a:latin typeface="+mj-lt"/>
              </a:rPr>
              <a:t>varseltrekant</a:t>
            </a:r>
            <a:r>
              <a:rPr sz="2800" dirty="0">
                <a:solidFill>
                  <a:srgbClr val="003087"/>
                </a:solidFill>
                <a:latin typeface="+mj-lt"/>
              </a:rPr>
              <a:t> </a:t>
            </a:r>
          </a:p>
        </p:txBody>
      </p:sp>
      <p:sp>
        <p:nvSpPr>
          <p:cNvPr id="6" name="Førerkortforskriften">
            <a:extLst>
              <a:ext uri="{FF2B5EF4-FFF2-40B4-BE49-F238E27FC236}">
                <a16:creationId xmlns:a16="http://schemas.microsoft.com/office/drawing/2014/main" id="{9F580BF2-CFB8-1488-285D-3F6492CA5F16}"/>
              </a:ext>
            </a:extLst>
          </p:cNvPr>
          <p:cNvSpPr txBox="1">
            <a:spLocks noGrp="1"/>
          </p:cNvSpPr>
          <p:nvPr>
            <p:ph type="title"/>
          </p:nvPr>
        </p:nvSpPr>
        <p:spPr>
          <a:prstGeom prst="rect">
            <a:avLst/>
          </a:prstGeom>
        </p:spPr>
        <p:txBody>
          <a:bodyPr vert="horz" lIns="22857" tIns="22857" rIns="22857" bIns="22857" rtlCol="0" anchor="t">
            <a:noAutofit/>
          </a:bodyPr>
          <a:lstStyle>
            <a:lvl1pPr algn="ctr" defTabSz="832104">
              <a:lnSpc>
                <a:spcPct val="90000"/>
              </a:lnSpc>
              <a:defRPr sz="5824" spc="0">
                <a:latin typeface="Calibri"/>
                <a:ea typeface="Calibri"/>
                <a:cs typeface="Calibri"/>
                <a:sym typeface="Calibri"/>
              </a:defRPr>
            </a:lvl1pPr>
          </a:lstStyle>
          <a:p>
            <a:pPr algn="l"/>
            <a:r>
              <a:rPr sz="4400" dirty="0" err="1">
                <a:latin typeface="+mj-lt"/>
              </a:rPr>
              <a:t>Førerkortforskriften</a:t>
            </a:r>
            <a:r>
              <a:rPr lang="nb-NO" sz="4400" dirty="0">
                <a:latin typeface="+mj-lt"/>
              </a:rPr>
              <a:t> fort.</a:t>
            </a:r>
            <a:endParaRPr sz="4400" dirty="0">
              <a:latin typeface="+mj-lt"/>
            </a:endParaRPr>
          </a:p>
        </p:txBody>
      </p:sp>
      <p:pic>
        <p:nvPicPr>
          <p:cNvPr id="9" name="Bilde 8" descr="Et bilde som inneholder triangel&#10;&#10;Automatisk generert beskrivelse">
            <a:extLst>
              <a:ext uri="{FF2B5EF4-FFF2-40B4-BE49-F238E27FC236}">
                <a16:creationId xmlns:a16="http://schemas.microsoft.com/office/drawing/2014/main" id="{8A2BB64F-ADDD-8F14-833B-5902650CCA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2002" y="3176823"/>
            <a:ext cx="1697628" cy="1585520"/>
          </a:xfrm>
          <a:prstGeom prst="rect">
            <a:avLst/>
          </a:prstGeom>
        </p:spPr>
      </p:pic>
      <p:pic>
        <p:nvPicPr>
          <p:cNvPr id="13" name="Bilde 12" descr="Et bilde som inneholder Grafikk, Font, typografi, design&#10;&#10;Automatisk generert beskrivelse">
            <a:extLst>
              <a:ext uri="{FF2B5EF4-FFF2-40B4-BE49-F238E27FC236}">
                <a16:creationId xmlns:a16="http://schemas.microsoft.com/office/drawing/2014/main" id="{174DB14B-3340-0368-817C-FC1389169922}"/>
              </a:ext>
            </a:extLst>
          </p:cNvPr>
          <p:cNvPicPr>
            <a:picLocks noChangeAspect="1"/>
          </p:cNvPicPr>
          <p:nvPr/>
        </p:nvPicPr>
        <p:blipFill>
          <a:blip r:embed="rId4">
            <a:alphaModFix amt="59000"/>
            <a:extLst>
              <a:ext uri="{28A0092B-C50C-407E-A947-70E740481C1C}">
                <a14:useLocalDpi xmlns:a14="http://schemas.microsoft.com/office/drawing/2010/main" val="0"/>
              </a:ext>
            </a:extLst>
          </a:blip>
          <a:stretch>
            <a:fillRect/>
          </a:stretch>
        </p:blipFill>
        <p:spPr>
          <a:xfrm>
            <a:off x="8400808" y="360208"/>
            <a:ext cx="3258810" cy="61375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28">
                                            <p:bg/>
                                          </p:spTgt>
                                        </p:tgtEl>
                                        <p:attrNameLst>
                                          <p:attrName>style.visibility</p:attrName>
                                        </p:attrNameLst>
                                      </p:cBhvr>
                                      <p:to>
                                        <p:strVal val="visible"/>
                                      </p:to>
                                    </p:set>
                                    <p:animEffect transition="in" filter="fade">
                                      <p:cBhvr>
                                        <p:cTn id="13" dur="500"/>
                                        <p:tgtEl>
                                          <p:spTgt spid="528">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28">
                                            <p:txEl>
                                              <p:pRg st="0" end="0"/>
                                            </p:txEl>
                                          </p:spTgt>
                                        </p:tgtEl>
                                        <p:attrNameLst>
                                          <p:attrName>style.visibility</p:attrName>
                                        </p:attrNameLst>
                                      </p:cBhvr>
                                      <p:to>
                                        <p:strVal val="visible"/>
                                      </p:to>
                                    </p:set>
                                    <p:animEffect transition="in" filter="fade">
                                      <p:cBhvr>
                                        <p:cTn id="16" dur="500"/>
                                        <p:tgtEl>
                                          <p:spTgt spid="528">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28">
                                            <p:txEl>
                                              <p:pRg st="2" end="2"/>
                                            </p:txEl>
                                          </p:spTgt>
                                        </p:tgtEl>
                                        <p:attrNameLst>
                                          <p:attrName>style.visibility</p:attrName>
                                        </p:attrNameLst>
                                      </p:cBhvr>
                                      <p:to>
                                        <p:strVal val="visible"/>
                                      </p:to>
                                    </p:set>
                                    <p:animEffect transition="in" filter="fade">
                                      <p:cBhvr>
                                        <p:cTn id="19" dur="500"/>
                                        <p:tgtEl>
                                          <p:spTgt spid="5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 grpId="0" build="allAtOnce"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Utfordringer med å ta medisiner som planlagt"/>
          <p:cNvSpPr txBox="1">
            <a:spLocks noGrp="1"/>
          </p:cNvSpPr>
          <p:nvPr>
            <p:ph type="title"/>
          </p:nvPr>
        </p:nvSpPr>
        <p:spPr>
          <a:prstGeom prst="rect">
            <a:avLst/>
          </a:prstGeom>
        </p:spPr>
        <p:txBody>
          <a:bodyPr vert="horz" lIns="22857" tIns="22857" rIns="22857" bIns="22857" rtlCol="0" anchor="t">
            <a:noAutofit/>
          </a:bodyPr>
          <a:lstStyle>
            <a:lvl1pPr algn="ctr" defTabSz="768095">
              <a:lnSpc>
                <a:spcPct val="90000"/>
              </a:lnSpc>
              <a:defRPr sz="4535" spc="0">
                <a:latin typeface="Calibri"/>
                <a:ea typeface="Calibri"/>
                <a:cs typeface="Calibri"/>
                <a:sym typeface="Calibri"/>
              </a:defRPr>
            </a:lvl1pPr>
          </a:lstStyle>
          <a:p>
            <a:pPr algn="l"/>
            <a:r>
              <a:rPr sz="4400" dirty="0">
                <a:latin typeface="+mj-lt"/>
              </a:rPr>
              <a:t>U</a:t>
            </a:r>
            <a:r>
              <a:rPr lang="nb-NO" sz="4400" dirty="0" err="1">
                <a:latin typeface="+mj-lt"/>
              </a:rPr>
              <a:t>ndersøkelse</a:t>
            </a:r>
            <a:r>
              <a:rPr lang="nb-NO" sz="4400" dirty="0">
                <a:latin typeface="+mj-lt"/>
              </a:rPr>
              <a:t> om u</a:t>
            </a:r>
            <a:r>
              <a:rPr sz="4400" dirty="0" err="1">
                <a:latin typeface="+mj-lt"/>
              </a:rPr>
              <a:t>tfordringer</a:t>
            </a:r>
            <a:r>
              <a:rPr sz="4400" dirty="0">
                <a:latin typeface="+mj-lt"/>
              </a:rPr>
              <a:t> med å ta </a:t>
            </a:r>
            <a:r>
              <a:rPr sz="4400" dirty="0" err="1">
                <a:latin typeface="+mj-lt"/>
              </a:rPr>
              <a:t>medisiner</a:t>
            </a:r>
            <a:r>
              <a:rPr lang="nb-NO" sz="4400" dirty="0">
                <a:latin typeface="+mj-lt"/>
              </a:rPr>
              <a:t> </a:t>
            </a:r>
            <a:r>
              <a:rPr sz="4400" dirty="0" err="1">
                <a:latin typeface="+mj-lt"/>
              </a:rPr>
              <a:t>som</a:t>
            </a:r>
            <a:r>
              <a:rPr sz="4400" dirty="0">
                <a:latin typeface="+mj-lt"/>
              </a:rPr>
              <a:t> </a:t>
            </a:r>
            <a:r>
              <a:rPr sz="4400" dirty="0" err="1">
                <a:latin typeface="+mj-lt"/>
              </a:rPr>
              <a:t>planlagt</a:t>
            </a:r>
            <a:endParaRPr sz="4400" dirty="0">
              <a:latin typeface="+mj-lt"/>
            </a:endParaRPr>
          </a:p>
        </p:txBody>
      </p:sp>
      <p:sp>
        <p:nvSpPr>
          <p:cNvPr id="541" name="I en undersøkelse svarte 47 % ”Ja” på spørsmål om de noensinne hadde avsluttet medisin uten å ha avtalt dette med legen…"/>
          <p:cNvSpPr txBox="1">
            <a:spLocks noGrp="1"/>
          </p:cNvSpPr>
          <p:nvPr>
            <p:ph idx="1"/>
          </p:nvPr>
        </p:nvSpPr>
        <p:spPr>
          <a:xfrm>
            <a:off x="695325" y="1848464"/>
            <a:ext cx="10801350" cy="4460261"/>
          </a:xfrm>
          <a:prstGeom prst="rect">
            <a:avLst/>
          </a:prstGeom>
        </p:spPr>
        <p:txBody>
          <a:bodyPr vert="horz" lIns="22857" tIns="22857" rIns="22857" bIns="22857" rtlCol="0" anchor="b">
            <a:normAutofit fontScale="47500" lnSpcReduction="20000"/>
          </a:bodyPr>
          <a:lstStyle/>
          <a:p>
            <a:pPr defTabSz="457154">
              <a:lnSpc>
                <a:spcPct val="120000"/>
              </a:lnSpc>
              <a:spcBef>
                <a:spcPts val="150"/>
              </a:spcBef>
              <a:defRPr sz="3600" b="0">
                <a:latin typeface="Calibri"/>
                <a:ea typeface="Calibri"/>
                <a:cs typeface="Calibri"/>
                <a:sym typeface="Calibri"/>
              </a:defRPr>
            </a:pPr>
            <a:r>
              <a:rPr sz="5099" dirty="0">
                <a:latin typeface="+mj-lt"/>
              </a:rPr>
              <a:t>47% </a:t>
            </a:r>
            <a:r>
              <a:rPr lang="nb-NO" sz="5099" dirty="0">
                <a:latin typeface="+mj-lt"/>
              </a:rPr>
              <a:t>svarte at de</a:t>
            </a:r>
            <a:r>
              <a:rPr sz="5099" dirty="0">
                <a:latin typeface="+mj-lt"/>
              </a:rPr>
              <a:t> </a:t>
            </a:r>
            <a:r>
              <a:rPr sz="5099" dirty="0" err="1">
                <a:latin typeface="+mj-lt"/>
              </a:rPr>
              <a:t>hadde</a:t>
            </a:r>
            <a:r>
              <a:rPr sz="5099" dirty="0">
                <a:latin typeface="+mj-lt"/>
              </a:rPr>
              <a:t> </a:t>
            </a:r>
            <a:r>
              <a:rPr sz="5099" dirty="0" err="1">
                <a:latin typeface="+mj-lt"/>
              </a:rPr>
              <a:t>avsluttet</a:t>
            </a:r>
            <a:r>
              <a:rPr sz="5099" dirty="0">
                <a:latin typeface="+mj-lt"/>
              </a:rPr>
              <a:t> </a:t>
            </a:r>
            <a:r>
              <a:rPr sz="5099" dirty="0" err="1">
                <a:latin typeface="+mj-lt"/>
              </a:rPr>
              <a:t>medisin</a:t>
            </a:r>
            <a:r>
              <a:rPr sz="5099" dirty="0">
                <a:latin typeface="+mj-lt"/>
              </a:rPr>
              <a:t> </a:t>
            </a:r>
            <a:r>
              <a:rPr sz="5099" dirty="0" err="1">
                <a:latin typeface="+mj-lt"/>
              </a:rPr>
              <a:t>uten</a:t>
            </a:r>
            <a:r>
              <a:rPr sz="5099" dirty="0">
                <a:latin typeface="+mj-lt"/>
              </a:rPr>
              <a:t> å ha </a:t>
            </a:r>
            <a:r>
              <a:rPr sz="5099" dirty="0" err="1">
                <a:latin typeface="+mj-lt"/>
              </a:rPr>
              <a:t>avtalt</a:t>
            </a:r>
            <a:r>
              <a:rPr sz="5099" dirty="0">
                <a:latin typeface="+mj-lt"/>
              </a:rPr>
              <a:t> </a:t>
            </a:r>
            <a:r>
              <a:rPr sz="5099" dirty="0" err="1">
                <a:latin typeface="+mj-lt"/>
              </a:rPr>
              <a:t>dette</a:t>
            </a:r>
            <a:r>
              <a:rPr sz="5099" dirty="0">
                <a:latin typeface="+mj-lt"/>
              </a:rPr>
              <a:t> med </a:t>
            </a:r>
            <a:r>
              <a:rPr sz="5099" dirty="0" err="1">
                <a:latin typeface="+mj-lt"/>
              </a:rPr>
              <a:t>legen</a:t>
            </a:r>
            <a:r>
              <a:rPr sz="5099" dirty="0">
                <a:solidFill>
                  <a:srgbClr val="FF0000"/>
                </a:solidFill>
                <a:latin typeface="+mj-lt"/>
              </a:rPr>
              <a:t> </a:t>
            </a:r>
          </a:p>
          <a:p>
            <a:pPr defTabSz="457154">
              <a:lnSpc>
                <a:spcPct val="120000"/>
              </a:lnSpc>
              <a:spcBef>
                <a:spcPts val="150"/>
              </a:spcBef>
              <a:defRPr sz="3600" b="0">
                <a:latin typeface="Calibri"/>
                <a:ea typeface="Calibri"/>
                <a:cs typeface="Calibri"/>
                <a:sym typeface="Calibri"/>
              </a:defRPr>
            </a:pPr>
            <a:endParaRPr b="1" dirty="0">
              <a:latin typeface="+mj-lt"/>
            </a:endParaRPr>
          </a:p>
          <a:p>
            <a:pPr marL="687600" defTabSz="457154">
              <a:lnSpc>
                <a:spcPct val="120000"/>
              </a:lnSpc>
              <a:spcBef>
                <a:spcPts val="150"/>
              </a:spcBef>
              <a:buFont typeface="Arial" panose="020B0604020202020204" pitchFamily="34" charset="0"/>
              <a:buChar char="•"/>
              <a:defRPr sz="3600">
                <a:latin typeface="Calibri"/>
                <a:ea typeface="Calibri"/>
                <a:cs typeface="Calibri"/>
                <a:sym typeface="Calibri"/>
              </a:defRPr>
            </a:pPr>
            <a:r>
              <a:rPr sz="4400" b="0" dirty="0" err="1">
                <a:latin typeface="+mj-lt"/>
              </a:rPr>
              <a:t>Hvorfor</a:t>
            </a:r>
            <a:r>
              <a:rPr sz="4400" b="0" dirty="0">
                <a:latin typeface="+mj-lt"/>
              </a:rPr>
              <a:t>?</a:t>
            </a:r>
            <a:endParaRPr lang="nb-NO" sz="4400" b="0" dirty="0">
              <a:latin typeface="+mj-lt"/>
            </a:endParaRPr>
          </a:p>
          <a:p>
            <a:pPr marL="1144800" indent="230400" defTabSz="457154">
              <a:lnSpc>
                <a:spcPct val="120000"/>
              </a:lnSpc>
              <a:spcBef>
                <a:spcPts val="150"/>
              </a:spcBef>
              <a:buFont typeface="Arial" panose="020B0604020202020204" pitchFamily="34" charset="0"/>
              <a:buChar char="•"/>
              <a:defRPr sz="3600">
                <a:latin typeface="Calibri"/>
                <a:ea typeface="Calibri"/>
                <a:cs typeface="Calibri"/>
                <a:sym typeface="Calibri"/>
              </a:defRPr>
            </a:pPr>
            <a:r>
              <a:rPr b="0" dirty="0" err="1">
                <a:latin typeface="+mj-lt"/>
              </a:rPr>
              <a:t>Bivirkninger</a:t>
            </a:r>
            <a:r>
              <a:rPr b="0" dirty="0">
                <a:latin typeface="+mj-lt"/>
              </a:rPr>
              <a:t> 18%</a:t>
            </a:r>
            <a:endParaRPr lang="nb-NO" b="0" dirty="0">
              <a:latin typeface="+mj-lt"/>
            </a:endParaRPr>
          </a:p>
          <a:p>
            <a:pPr marL="1144800" indent="230400" defTabSz="457154">
              <a:lnSpc>
                <a:spcPct val="120000"/>
              </a:lnSpc>
              <a:spcBef>
                <a:spcPts val="150"/>
              </a:spcBef>
              <a:buFont typeface="Arial" panose="020B0604020202020204" pitchFamily="34" charset="0"/>
              <a:buChar char="•"/>
              <a:defRPr sz="3600">
                <a:latin typeface="Calibri"/>
                <a:ea typeface="Calibri"/>
                <a:cs typeface="Calibri"/>
                <a:sym typeface="Calibri"/>
              </a:defRPr>
            </a:pPr>
            <a:r>
              <a:rPr b="0" dirty="0">
                <a:latin typeface="+mj-lt"/>
              </a:rPr>
              <a:t>Lei av å ta </a:t>
            </a:r>
            <a:r>
              <a:rPr b="0" dirty="0" err="1">
                <a:latin typeface="+mj-lt"/>
              </a:rPr>
              <a:t>medisin</a:t>
            </a:r>
            <a:r>
              <a:rPr b="0" dirty="0">
                <a:latin typeface="+mj-lt"/>
              </a:rPr>
              <a:t> 21%</a:t>
            </a:r>
            <a:endParaRPr lang="nb-NO" b="0" dirty="0">
              <a:latin typeface="+mj-lt"/>
            </a:endParaRPr>
          </a:p>
          <a:p>
            <a:pPr marL="1144800" indent="230400" defTabSz="457154">
              <a:lnSpc>
                <a:spcPct val="120000"/>
              </a:lnSpc>
              <a:spcBef>
                <a:spcPts val="150"/>
              </a:spcBef>
              <a:buFont typeface="Arial" panose="020B0604020202020204" pitchFamily="34" charset="0"/>
              <a:buChar char="•"/>
              <a:defRPr sz="3600">
                <a:latin typeface="Calibri"/>
                <a:ea typeface="Calibri"/>
                <a:cs typeface="Calibri"/>
                <a:sym typeface="Calibri"/>
              </a:defRPr>
            </a:pPr>
            <a:r>
              <a:rPr b="0" dirty="0" err="1">
                <a:latin typeface="+mj-lt"/>
              </a:rPr>
              <a:t>Medisinen</a:t>
            </a:r>
            <a:r>
              <a:rPr b="0" dirty="0">
                <a:latin typeface="+mj-lt"/>
              </a:rPr>
              <a:t> er </a:t>
            </a:r>
            <a:r>
              <a:rPr b="0" dirty="0" err="1">
                <a:latin typeface="+mj-lt"/>
              </a:rPr>
              <a:t>ubrukelig</a:t>
            </a:r>
            <a:r>
              <a:rPr b="0" dirty="0">
                <a:latin typeface="+mj-lt"/>
              </a:rPr>
              <a:t> 19%</a:t>
            </a:r>
            <a:endParaRPr lang="nb-NO" b="0" dirty="0">
              <a:latin typeface="+mj-lt"/>
            </a:endParaRPr>
          </a:p>
          <a:p>
            <a:pPr marL="1144800" indent="230400" defTabSz="457154">
              <a:lnSpc>
                <a:spcPct val="120000"/>
              </a:lnSpc>
              <a:spcBef>
                <a:spcPts val="150"/>
              </a:spcBef>
              <a:buFont typeface="Arial" panose="020B0604020202020204" pitchFamily="34" charset="0"/>
              <a:buChar char="•"/>
              <a:defRPr sz="3600">
                <a:latin typeface="Calibri"/>
                <a:ea typeface="Calibri"/>
                <a:cs typeface="Calibri"/>
                <a:sym typeface="Calibri"/>
              </a:defRPr>
            </a:pPr>
            <a:r>
              <a:rPr b="0" dirty="0">
                <a:latin typeface="+mj-lt"/>
              </a:rPr>
              <a:t>Redd for å </a:t>
            </a:r>
            <a:r>
              <a:rPr b="0" dirty="0" err="1">
                <a:latin typeface="+mj-lt"/>
              </a:rPr>
              <a:t>bli</a:t>
            </a:r>
            <a:r>
              <a:rPr b="0" dirty="0">
                <a:latin typeface="+mj-lt"/>
              </a:rPr>
              <a:t> </a:t>
            </a:r>
            <a:r>
              <a:rPr b="0" dirty="0" err="1">
                <a:latin typeface="+mj-lt"/>
              </a:rPr>
              <a:t>avhengig</a:t>
            </a:r>
            <a:r>
              <a:rPr b="0" dirty="0">
                <a:latin typeface="+mj-lt"/>
              </a:rPr>
              <a:t> 12%</a:t>
            </a:r>
            <a:br>
              <a:rPr lang="nb-NO" b="0" dirty="0">
                <a:latin typeface="+mj-lt"/>
              </a:rPr>
            </a:br>
            <a:endParaRPr b="0" dirty="0">
              <a:latin typeface="+mj-lt"/>
            </a:endParaRPr>
          </a:p>
          <a:p>
            <a:pPr marL="687600" defTabSz="457154">
              <a:lnSpc>
                <a:spcPct val="120000"/>
              </a:lnSpc>
              <a:spcBef>
                <a:spcPts val="150"/>
              </a:spcBef>
              <a:buFont typeface="Arial" panose="020B0604020202020204" pitchFamily="34" charset="0"/>
              <a:buChar char="•"/>
              <a:defRPr sz="3600">
                <a:latin typeface="Calibri"/>
                <a:ea typeface="Calibri"/>
                <a:cs typeface="Calibri"/>
                <a:sym typeface="Calibri"/>
              </a:defRPr>
            </a:pPr>
            <a:r>
              <a:rPr lang="da-DK" sz="4400" b="0" dirty="0">
                <a:latin typeface="+mj-lt"/>
              </a:rPr>
              <a:t>49% synes det var plagsomt å ta medisin</a:t>
            </a:r>
          </a:p>
          <a:p>
            <a:pPr marL="1144800" defTabSz="457154">
              <a:lnSpc>
                <a:spcPct val="120000"/>
              </a:lnSpc>
              <a:spcBef>
                <a:spcPts val="150"/>
              </a:spcBef>
              <a:defRPr sz="3600">
                <a:latin typeface="Calibri"/>
                <a:ea typeface="Calibri"/>
                <a:cs typeface="Calibri"/>
                <a:sym typeface="Calibri"/>
              </a:defRPr>
            </a:pPr>
            <a:r>
              <a:rPr b="0" dirty="0">
                <a:latin typeface="+mj-lt"/>
              </a:rPr>
              <a:t>Det er </a:t>
            </a:r>
            <a:r>
              <a:rPr b="0" dirty="0" err="1">
                <a:latin typeface="+mj-lt"/>
              </a:rPr>
              <a:t>slaveri</a:t>
            </a:r>
            <a:r>
              <a:rPr b="0" dirty="0">
                <a:latin typeface="+mj-lt"/>
              </a:rPr>
              <a:t>, </a:t>
            </a:r>
            <a:r>
              <a:rPr b="0" dirty="0" err="1">
                <a:latin typeface="+mj-lt"/>
              </a:rPr>
              <a:t>føler</a:t>
            </a:r>
            <a:r>
              <a:rPr b="0" dirty="0">
                <a:latin typeface="+mj-lt"/>
              </a:rPr>
              <a:t> </a:t>
            </a:r>
            <a:r>
              <a:rPr b="0" dirty="0" err="1">
                <a:latin typeface="+mj-lt"/>
              </a:rPr>
              <a:t>jeg</a:t>
            </a:r>
            <a:r>
              <a:rPr b="0" dirty="0">
                <a:latin typeface="+mj-lt"/>
              </a:rPr>
              <a:t> er </a:t>
            </a:r>
            <a:r>
              <a:rPr b="0" dirty="0" err="1">
                <a:latin typeface="+mj-lt"/>
              </a:rPr>
              <a:t>avhengig</a:t>
            </a:r>
            <a:r>
              <a:rPr b="0" dirty="0">
                <a:latin typeface="+mj-lt"/>
              </a:rPr>
              <a:t> 30%</a:t>
            </a:r>
            <a:endParaRPr lang="nb-NO" b="0" dirty="0">
              <a:latin typeface="+mj-lt"/>
            </a:endParaRPr>
          </a:p>
          <a:p>
            <a:pPr marL="1144800" defTabSz="457154">
              <a:lnSpc>
                <a:spcPct val="120000"/>
              </a:lnSpc>
              <a:spcBef>
                <a:spcPts val="150"/>
              </a:spcBef>
              <a:defRPr sz="3600">
                <a:latin typeface="Calibri"/>
                <a:ea typeface="Calibri"/>
                <a:cs typeface="Calibri"/>
                <a:sym typeface="Calibri"/>
              </a:defRPr>
            </a:pPr>
            <a:r>
              <a:rPr lang="nb-NO" b="0" dirty="0">
                <a:latin typeface="+mj-lt"/>
              </a:rPr>
              <a:t>Det er usunt, er redd for langtidseffekter 20%</a:t>
            </a:r>
          </a:p>
          <a:p>
            <a:pPr marL="1144800" defTabSz="457154">
              <a:lnSpc>
                <a:spcPct val="120000"/>
              </a:lnSpc>
              <a:spcBef>
                <a:spcPts val="150"/>
              </a:spcBef>
              <a:defRPr sz="3600">
                <a:latin typeface="Calibri"/>
                <a:ea typeface="Calibri"/>
                <a:cs typeface="Calibri"/>
                <a:sym typeface="Calibri"/>
              </a:defRPr>
            </a:pPr>
            <a:r>
              <a:rPr lang="nb-NO" b="0" dirty="0">
                <a:latin typeface="+mj-lt"/>
              </a:rPr>
              <a:t>Bivirkninger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1">
                                            <p:txEl>
                                              <p:pRg st="0" end="0"/>
                                            </p:txEl>
                                          </p:spTgt>
                                        </p:tgtEl>
                                        <p:attrNameLst>
                                          <p:attrName>style.visibility</p:attrName>
                                        </p:attrNameLst>
                                      </p:cBhvr>
                                      <p:to>
                                        <p:strVal val="visible"/>
                                      </p:to>
                                    </p:set>
                                    <p:animEffect transition="in" filter="fade">
                                      <p:cBhvr>
                                        <p:cTn id="7" dur="500"/>
                                        <p:tgtEl>
                                          <p:spTgt spid="54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1">
                                            <p:txEl>
                                              <p:pRg st="2" end="2"/>
                                            </p:txEl>
                                          </p:spTgt>
                                        </p:tgtEl>
                                        <p:attrNameLst>
                                          <p:attrName>style.visibility</p:attrName>
                                        </p:attrNameLst>
                                      </p:cBhvr>
                                      <p:to>
                                        <p:strVal val="visible"/>
                                      </p:to>
                                    </p:set>
                                    <p:animEffect transition="in" filter="fade">
                                      <p:cBhvr>
                                        <p:cTn id="10" dur="500"/>
                                        <p:tgtEl>
                                          <p:spTgt spid="541">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41">
                                            <p:txEl>
                                              <p:pRg st="3" end="3"/>
                                            </p:txEl>
                                          </p:spTgt>
                                        </p:tgtEl>
                                        <p:attrNameLst>
                                          <p:attrName>style.visibility</p:attrName>
                                        </p:attrNameLst>
                                      </p:cBhvr>
                                      <p:to>
                                        <p:strVal val="visible"/>
                                      </p:to>
                                    </p:set>
                                    <p:animEffect transition="in" filter="fade">
                                      <p:cBhvr>
                                        <p:cTn id="13" dur="500"/>
                                        <p:tgtEl>
                                          <p:spTgt spid="541">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41">
                                            <p:txEl>
                                              <p:pRg st="4" end="4"/>
                                            </p:txEl>
                                          </p:spTgt>
                                        </p:tgtEl>
                                        <p:attrNameLst>
                                          <p:attrName>style.visibility</p:attrName>
                                        </p:attrNameLst>
                                      </p:cBhvr>
                                      <p:to>
                                        <p:strVal val="visible"/>
                                      </p:to>
                                    </p:set>
                                    <p:animEffect transition="in" filter="fade">
                                      <p:cBhvr>
                                        <p:cTn id="16" dur="500"/>
                                        <p:tgtEl>
                                          <p:spTgt spid="541">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41">
                                            <p:txEl>
                                              <p:pRg st="5" end="5"/>
                                            </p:txEl>
                                          </p:spTgt>
                                        </p:tgtEl>
                                        <p:attrNameLst>
                                          <p:attrName>style.visibility</p:attrName>
                                        </p:attrNameLst>
                                      </p:cBhvr>
                                      <p:to>
                                        <p:strVal val="visible"/>
                                      </p:to>
                                    </p:set>
                                    <p:animEffect transition="in" filter="fade">
                                      <p:cBhvr>
                                        <p:cTn id="19" dur="500"/>
                                        <p:tgtEl>
                                          <p:spTgt spid="541">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41">
                                            <p:txEl>
                                              <p:pRg st="6" end="6"/>
                                            </p:txEl>
                                          </p:spTgt>
                                        </p:tgtEl>
                                        <p:attrNameLst>
                                          <p:attrName>style.visibility</p:attrName>
                                        </p:attrNameLst>
                                      </p:cBhvr>
                                      <p:to>
                                        <p:strVal val="visible"/>
                                      </p:to>
                                    </p:set>
                                    <p:animEffect transition="in" filter="fade">
                                      <p:cBhvr>
                                        <p:cTn id="22" dur="500"/>
                                        <p:tgtEl>
                                          <p:spTgt spid="541">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41">
                                            <p:txEl>
                                              <p:pRg st="7" end="7"/>
                                            </p:txEl>
                                          </p:spTgt>
                                        </p:tgtEl>
                                        <p:attrNameLst>
                                          <p:attrName>style.visibility</p:attrName>
                                        </p:attrNameLst>
                                      </p:cBhvr>
                                      <p:to>
                                        <p:strVal val="visible"/>
                                      </p:to>
                                    </p:set>
                                    <p:animEffect transition="in" filter="fade">
                                      <p:cBhvr>
                                        <p:cTn id="25" dur="500"/>
                                        <p:tgtEl>
                                          <p:spTgt spid="541">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41">
                                            <p:txEl>
                                              <p:pRg st="8" end="8"/>
                                            </p:txEl>
                                          </p:spTgt>
                                        </p:tgtEl>
                                        <p:attrNameLst>
                                          <p:attrName>style.visibility</p:attrName>
                                        </p:attrNameLst>
                                      </p:cBhvr>
                                      <p:to>
                                        <p:strVal val="visible"/>
                                      </p:to>
                                    </p:set>
                                    <p:animEffect transition="in" filter="fade">
                                      <p:cBhvr>
                                        <p:cTn id="28" dur="500"/>
                                        <p:tgtEl>
                                          <p:spTgt spid="541">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41">
                                            <p:txEl>
                                              <p:pRg st="9" end="9"/>
                                            </p:txEl>
                                          </p:spTgt>
                                        </p:tgtEl>
                                        <p:attrNameLst>
                                          <p:attrName>style.visibility</p:attrName>
                                        </p:attrNameLst>
                                      </p:cBhvr>
                                      <p:to>
                                        <p:strVal val="visible"/>
                                      </p:to>
                                    </p:set>
                                    <p:animEffect transition="in" filter="fade">
                                      <p:cBhvr>
                                        <p:cTn id="31" dur="500"/>
                                        <p:tgtEl>
                                          <p:spTgt spid="541">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41">
                                            <p:txEl>
                                              <p:pRg st="10" end="10"/>
                                            </p:txEl>
                                          </p:spTgt>
                                        </p:tgtEl>
                                        <p:attrNameLst>
                                          <p:attrName>style.visibility</p:attrName>
                                        </p:attrNameLst>
                                      </p:cBhvr>
                                      <p:to>
                                        <p:strVal val="visible"/>
                                      </p:to>
                                    </p:set>
                                    <p:animEffect transition="in" filter="fade">
                                      <p:cBhvr>
                                        <p:cTn id="34" dur="500"/>
                                        <p:tgtEl>
                                          <p:spTgt spid="54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Utfordringer med å ta medisiner som planlagt"/>
          <p:cNvSpPr txBox="1"/>
          <p:nvPr/>
        </p:nvSpPr>
        <p:spPr>
          <a:xfrm>
            <a:off x="695325" y="549275"/>
            <a:ext cx="11625622" cy="15385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7" rIns="22857" anchor="t">
            <a:noAutofit/>
          </a:bodyPr>
          <a:lstStyle>
            <a:lvl1pPr defTabSz="566927">
              <a:lnSpc>
                <a:spcPct val="90000"/>
              </a:lnSpc>
              <a:defRPr sz="3968" b="1">
                <a:solidFill>
                  <a:srgbClr val="000000"/>
                </a:solidFill>
                <a:latin typeface="Calibri"/>
                <a:ea typeface="Calibri"/>
                <a:cs typeface="Calibri"/>
                <a:sym typeface="Calibri"/>
              </a:defRPr>
            </a:lvl1pPr>
          </a:lstStyle>
          <a:p>
            <a:pPr algn="l"/>
            <a:r>
              <a:rPr sz="4400" b="0" dirty="0" err="1">
                <a:solidFill>
                  <a:schemeClr val="tx1"/>
                </a:solidFill>
                <a:latin typeface="+mj-lt"/>
              </a:rPr>
              <a:t>Utfordringer</a:t>
            </a:r>
            <a:r>
              <a:rPr sz="4400" b="0" dirty="0">
                <a:solidFill>
                  <a:schemeClr val="tx1"/>
                </a:solidFill>
                <a:latin typeface="+mj-lt"/>
              </a:rPr>
              <a:t> med å ta </a:t>
            </a:r>
            <a:r>
              <a:rPr sz="4400" b="0" dirty="0" err="1">
                <a:solidFill>
                  <a:schemeClr val="tx1"/>
                </a:solidFill>
                <a:latin typeface="+mj-lt"/>
              </a:rPr>
              <a:t>medisiner</a:t>
            </a:r>
            <a:r>
              <a:rPr sz="4400" b="0" dirty="0">
                <a:solidFill>
                  <a:schemeClr val="tx1"/>
                </a:solidFill>
                <a:latin typeface="+mj-lt"/>
              </a:rPr>
              <a:t> </a:t>
            </a:r>
            <a:endParaRPr lang="nb-NO" sz="4400" b="0" dirty="0">
              <a:solidFill>
                <a:schemeClr val="tx1"/>
              </a:solidFill>
              <a:latin typeface="+mj-lt"/>
            </a:endParaRPr>
          </a:p>
          <a:p>
            <a:pPr algn="l"/>
            <a:r>
              <a:rPr sz="4400" b="0" dirty="0" err="1">
                <a:solidFill>
                  <a:schemeClr val="tx1"/>
                </a:solidFill>
                <a:latin typeface="+mj-lt"/>
              </a:rPr>
              <a:t>som</a:t>
            </a:r>
            <a:r>
              <a:rPr sz="4400" b="0" dirty="0">
                <a:solidFill>
                  <a:schemeClr val="tx1"/>
                </a:solidFill>
                <a:latin typeface="+mj-lt"/>
              </a:rPr>
              <a:t> </a:t>
            </a:r>
            <a:r>
              <a:rPr sz="4400" b="0" dirty="0" err="1">
                <a:solidFill>
                  <a:schemeClr val="tx1"/>
                </a:solidFill>
                <a:latin typeface="+mj-lt"/>
              </a:rPr>
              <a:t>planlagt</a:t>
            </a:r>
            <a:endParaRPr sz="4400" b="0" dirty="0">
              <a:solidFill>
                <a:schemeClr val="tx1"/>
              </a:solidFill>
              <a:latin typeface="+mj-lt"/>
            </a:endParaRPr>
          </a:p>
        </p:txBody>
      </p:sp>
      <p:sp>
        <p:nvSpPr>
          <p:cNvPr id="557" name="Plassholder for innhold 2"/>
          <p:cNvSpPr txBox="1"/>
          <p:nvPr/>
        </p:nvSpPr>
        <p:spPr>
          <a:xfrm>
            <a:off x="697331" y="2103848"/>
            <a:ext cx="10358647" cy="420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7" rIns="22857" anchor="b">
            <a:noAutofit/>
          </a:bodyPr>
          <a:lstStyle/>
          <a:p>
            <a:pPr>
              <a:spcBef>
                <a:spcPts val="250"/>
              </a:spcBef>
              <a:defRPr sz="3600">
                <a:solidFill>
                  <a:srgbClr val="000000"/>
                </a:solidFill>
                <a:latin typeface="Calibri"/>
                <a:ea typeface="Calibri"/>
                <a:cs typeface="Calibri"/>
                <a:sym typeface="Calibri"/>
              </a:defRPr>
            </a:pPr>
            <a:r>
              <a:rPr sz="2800" dirty="0">
                <a:solidFill>
                  <a:srgbClr val="003087"/>
                </a:solidFill>
                <a:latin typeface="+mj-lt"/>
              </a:rPr>
              <a:t>Andre </a:t>
            </a:r>
            <a:r>
              <a:rPr sz="2800" dirty="0" err="1">
                <a:solidFill>
                  <a:srgbClr val="003087"/>
                </a:solidFill>
                <a:latin typeface="+mj-lt"/>
              </a:rPr>
              <a:t>grunner</a:t>
            </a:r>
            <a:r>
              <a:rPr sz="2800" dirty="0">
                <a:solidFill>
                  <a:srgbClr val="003087"/>
                </a:solidFill>
                <a:latin typeface="+mj-lt"/>
              </a:rPr>
              <a:t> </a:t>
            </a:r>
            <a:r>
              <a:rPr sz="2800" dirty="0" err="1">
                <a:solidFill>
                  <a:srgbClr val="003087"/>
                </a:solidFill>
                <a:latin typeface="+mj-lt"/>
              </a:rPr>
              <a:t>til</a:t>
            </a:r>
            <a:r>
              <a:rPr sz="2800" dirty="0">
                <a:solidFill>
                  <a:srgbClr val="003087"/>
                </a:solidFill>
                <a:latin typeface="+mj-lt"/>
              </a:rPr>
              <a:t> at </a:t>
            </a:r>
            <a:r>
              <a:rPr sz="2800" dirty="0" err="1">
                <a:solidFill>
                  <a:srgbClr val="003087"/>
                </a:solidFill>
                <a:latin typeface="+mj-lt"/>
              </a:rPr>
              <a:t>noen</a:t>
            </a:r>
            <a:r>
              <a:rPr sz="2800" dirty="0">
                <a:solidFill>
                  <a:srgbClr val="003087"/>
                </a:solidFill>
                <a:latin typeface="+mj-lt"/>
              </a:rPr>
              <a:t> </a:t>
            </a:r>
            <a:r>
              <a:rPr sz="2800" dirty="0" err="1">
                <a:solidFill>
                  <a:srgbClr val="003087"/>
                </a:solidFill>
                <a:latin typeface="+mj-lt"/>
              </a:rPr>
              <a:t>slutter</a:t>
            </a:r>
            <a:r>
              <a:rPr sz="2800" dirty="0">
                <a:solidFill>
                  <a:srgbClr val="003087"/>
                </a:solidFill>
                <a:latin typeface="+mj-lt"/>
              </a:rPr>
              <a:t> med </a:t>
            </a:r>
            <a:r>
              <a:rPr sz="2800" dirty="0" err="1">
                <a:solidFill>
                  <a:srgbClr val="003087"/>
                </a:solidFill>
                <a:latin typeface="+mj-lt"/>
              </a:rPr>
              <a:t>medisiner</a:t>
            </a:r>
            <a:r>
              <a:rPr lang="nb-NO" sz="2800" dirty="0">
                <a:solidFill>
                  <a:srgbClr val="003087"/>
                </a:solidFill>
                <a:latin typeface="+mj-lt"/>
              </a:rPr>
              <a:t>:</a:t>
            </a:r>
          </a:p>
          <a:p>
            <a:pPr>
              <a:spcBef>
                <a:spcPts val="250"/>
              </a:spcBef>
              <a:defRPr sz="3600">
                <a:solidFill>
                  <a:srgbClr val="000000"/>
                </a:solidFill>
                <a:latin typeface="Calibri"/>
                <a:ea typeface="Calibri"/>
                <a:cs typeface="Calibri"/>
                <a:sym typeface="Calibri"/>
              </a:defRPr>
            </a:pPr>
            <a:endParaRPr sz="2400" dirty="0">
              <a:solidFill>
                <a:srgbClr val="003087"/>
              </a:solidFill>
              <a:latin typeface="+mj-lt"/>
            </a:endParaRPr>
          </a:p>
          <a:p>
            <a:pPr marL="230400" indent="-230400">
              <a:spcBef>
                <a:spcPts val="250"/>
              </a:spcBef>
              <a:buFont typeface="Arial" panose="020B0604020202020204" pitchFamily="34" charset="0"/>
              <a:buChar char="•"/>
              <a:defRPr sz="3600">
                <a:solidFill>
                  <a:srgbClr val="000000"/>
                </a:solidFill>
                <a:latin typeface="Calibri"/>
                <a:ea typeface="Calibri"/>
                <a:cs typeface="Calibri"/>
                <a:sym typeface="Calibri"/>
              </a:defRPr>
            </a:pPr>
            <a:r>
              <a:rPr lang="nb-NO" sz="2400" dirty="0">
                <a:solidFill>
                  <a:srgbClr val="003087"/>
                </a:solidFill>
                <a:latin typeface="+mj-lt"/>
              </a:rPr>
              <a:t>F</a:t>
            </a:r>
            <a:r>
              <a:rPr sz="2400" dirty="0" err="1">
                <a:solidFill>
                  <a:srgbClr val="003087"/>
                </a:solidFill>
                <a:latin typeface="+mj-lt"/>
              </a:rPr>
              <a:t>øler</a:t>
            </a:r>
            <a:r>
              <a:rPr sz="2400" dirty="0">
                <a:solidFill>
                  <a:srgbClr val="003087"/>
                </a:solidFill>
                <a:latin typeface="+mj-lt"/>
              </a:rPr>
              <a:t> </a:t>
            </a:r>
            <a:r>
              <a:rPr sz="2400" dirty="0" err="1">
                <a:solidFill>
                  <a:srgbClr val="003087"/>
                </a:solidFill>
                <a:latin typeface="+mj-lt"/>
              </a:rPr>
              <a:t>seg</a:t>
            </a:r>
            <a:r>
              <a:rPr sz="2400" dirty="0">
                <a:solidFill>
                  <a:srgbClr val="003087"/>
                </a:solidFill>
                <a:latin typeface="+mj-lt"/>
              </a:rPr>
              <a:t> frisk</a:t>
            </a:r>
            <a:endParaRPr lang="nb-NO" sz="2400" dirty="0">
              <a:solidFill>
                <a:srgbClr val="003087"/>
              </a:solidFill>
              <a:latin typeface="+mj-lt"/>
            </a:endParaRPr>
          </a:p>
          <a:p>
            <a:pPr marL="230400" indent="-230400">
              <a:spcBef>
                <a:spcPts val="250"/>
              </a:spcBef>
              <a:buFont typeface="Arial" panose="020B0604020202020204" pitchFamily="34" charset="0"/>
              <a:buChar char="•"/>
              <a:defRPr sz="3600">
                <a:solidFill>
                  <a:srgbClr val="000000"/>
                </a:solidFill>
                <a:latin typeface="Calibri"/>
                <a:ea typeface="Calibri"/>
                <a:cs typeface="Calibri"/>
                <a:sym typeface="Calibri"/>
              </a:defRPr>
            </a:pPr>
            <a:r>
              <a:rPr sz="2400" dirty="0" err="1">
                <a:solidFill>
                  <a:srgbClr val="003087"/>
                </a:solidFill>
                <a:latin typeface="+mj-lt"/>
              </a:rPr>
              <a:t>Påminning</a:t>
            </a:r>
            <a:r>
              <a:rPr sz="2400" dirty="0">
                <a:solidFill>
                  <a:srgbClr val="003087"/>
                </a:solidFill>
                <a:latin typeface="+mj-lt"/>
              </a:rPr>
              <a:t> om </a:t>
            </a:r>
            <a:r>
              <a:rPr sz="2400" dirty="0" err="1">
                <a:solidFill>
                  <a:srgbClr val="003087"/>
                </a:solidFill>
                <a:latin typeface="+mj-lt"/>
              </a:rPr>
              <a:t>sykdom</a:t>
            </a:r>
            <a:endParaRPr lang="nb-NO" sz="2400" dirty="0">
              <a:solidFill>
                <a:srgbClr val="003087"/>
              </a:solidFill>
              <a:latin typeface="+mj-lt"/>
            </a:endParaRPr>
          </a:p>
          <a:p>
            <a:pPr marL="230400" indent="-230400">
              <a:spcBef>
                <a:spcPts val="250"/>
              </a:spcBef>
              <a:buFont typeface="Arial" panose="020B0604020202020204" pitchFamily="34" charset="0"/>
              <a:buChar char="•"/>
              <a:defRPr sz="3600">
                <a:solidFill>
                  <a:srgbClr val="000000"/>
                </a:solidFill>
                <a:latin typeface="Calibri"/>
                <a:ea typeface="Calibri"/>
                <a:cs typeface="Calibri"/>
                <a:sym typeface="Calibri"/>
              </a:defRPr>
            </a:pPr>
            <a:r>
              <a:rPr sz="2400" dirty="0" err="1">
                <a:solidFill>
                  <a:srgbClr val="003087"/>
                </a:solidFill>
                <a:latin typeface="+mj-lt"/>
              </a:rPr>
              <a:t>Upraktisk</a:t>
            </a:r>
            <a:endParaRPr sz="2400" dirty="0">
              <a:solidFill>
                <a:srgbClr val="003087"/>
              </a:solidFill>
              <a:latin typeface="+mj-lt"/>
            </a:endParaRPr>
          </a:p>
          <a:p>
            <a:pPr marL="230400" indent="-230400">
              <a:spcBef>
                <a:spcPts val="250"/>
              </a:spcBef>
              <a:buFont typeface="Arial" panose="020B0604020202020204" pitchFamily="34" charset="0"/>
              <a:buChar char="•"/>
              <a:defRPr sz="3600">
                <a:solidFill>
                  <a:srgbClr val="000000"/>
                </a:solidFill>
                <a:latin typeface="Calibri"/>
                <a:ea typeface="Calibri"/>
                <a:cs typeface="Calibri"/>
                <a:sym typeface="Calibri"/>
              </a:defRPr>
            </a:pPr>
            <a:r>
              <a:rPr sz="2400" dirty="0">
                <a:solidFill>
                  <a:srgbClr val="003087"/>
                </a:solidFill>
                <a:latin typeface="+mj-lt"/>
              </a:rPr>
              <a:t>Negative </a:t>
            </a:r>
            <a:r>
              <a:rPr sz="2400" dirty="0" err="1">
                <a:solidFill>
                  <a:srgbClr val="003087"/>
                </a:solidFill>
                <a:latin typeface="+mj-lt"/>
              </a:rPr>
              <a:t>holdninger</a:t>
            </a:r>
            <a:r>
              <a:rPr sz="2400" dirty="0">
                <a:solidFill>
                  <a:srgbClr val="003087"/>
                </a:solidFill>
                <a:latin typeface="+mj-lt"/>
              </a:rPr>
              <a:t> </a:t>
            </a:r>
            <a:r>
              <a:rPr sz="2400" dirty="0" err="1">
                <a:solidFill>
                  <a:srgbClr val="003087"/>
                </a:solidFill>
                <a:latin typeface="+mj-lt"/>
              </a:rPr>
              <a:t>fra</a:t>
            </a:r>
            <a:r>
              <a:rPr sz="2400" dirty="0">
                <a:solidFill>
                  <a:srgbClr val="003087"/>
                </a:solidFill>
                <a:latin typeface="+mj-lt"/>
              </a:rPr>
              <a:t> </a:t>
            </a:r>
            <a:r>
              <a:rPr sz="2400" dirty="0" err="1">
                <a:solidFill>
                  <a:srgbClr val="003087"/>
                </a:solidFill>
                <a:latin typeface="+mj-lt"/>
              </a:rPr>
              <a:t>familie</a:t>
            </a:r>
            <a:r>
              <a:rPr lang="nb-NO" sz="2400" dirty="0">
                <a:solidFill>
                  <a:srgbClr val="003087"/>
                </a:solidFill>
                <a:latin typeface="+mj-lt"/>
              </a:rPr>
              <a:t>/</a:t>
            </a:r>
            <a:r>
              <a:rPr sz="2400" dirty="0" err="1">
                <a:solidFill>
                  <a:srgbClr val="003087"/>
                </a:solidFill>
                <a:latin typeface="+mj-lt"/>
              </a:rPr>
              <a:t>samfunn</a:t>
            </a:r>
            <a:endParaRPr lang="nb-NO" sz="2400" dirty="0">
              <a:solidFill>
                <a:srgbClr val="003087"/>
              </a:solidFill>
              <a:latin typeface="+mj-lt"/>
            </a:endParaRPr>
          </a:p>
          <a:p>
            <a:pPr marL="230400" lvl="2" indent="-230400">
              <a:spcBef>
                <a:spcPts val="250"/>
              </a:spcBef>
              <a:buFont typeface="Arial" panose="020B0604020202020204" pitchFamily="34" charset="0"/>
              <a:buChar char="•"/>
              <a:defRPr sz="3600">
                <a:solidFill>
                  <a:srgbClr val="000000"/>
                </a:solidFill>
                <a:latin typeface="Calibri"/>
                <a:ea typeface="Calibri"/>
                <a:cs typeface="Calibri"/>
                <a:sym typeface="Calibri"/>
              </a:defRPr>
            </a:pPr>
            <a:r>
              <a:rPr sz="2400" dirty="0" err="1">
                <a:solidFill>
                  <a:srgbClr val="003087"/>
                </a:solidFill>
                <a:latin typeface="+mj-lt"/>
              </a:rPr>
              <a:t>Legen</a:t>
            </a:r>
            <a:r>
              <a:rPr sz="2400" dirty="0">
                <a:solidFill>
                  <a:srgbClr val="003087"/>
                </a:solidFill>
                <a:latin typeface="+mj-lt"/>
              </a:rPr>
              <a:t> er </a:t>
            </a:r>
            <a:r>
              <a:rPr sz="2400" dirty="0" err="1">
                <a:solidFill>
                  <a:srgbClr val="003087"/>
                </a:solidFill>
                <a:latin typeface="+mj-lt"/>
              </a:rPr>
              <a:t>opptatt</a:t>
            </a:r>
            <a:r>
              <a:rPr sz="2400" dirty="0">
                <a:solidFill>
                  <a:srgbClr val="003087"/>
                </a:solidFill>
                <a:latin typeface="+mj-lt"/>
              </a:rPr>
              <a:t> av </a:t>
            </a:r>
            <a:r>
              <a:rPr sz="2400" dirty="0" err="1">
                <a:solidFill>
                  <a:srgbClr val="003087"/>
                </a:solidFill>
                <a:latin typeface="+mj-lt"/>
              </a:rPr>
              <a:t>symptomreduksjon</a:t>
            </a:r>
            <a:r>
              <a:rPr sz="2400" dirty="0">
                <a:solidFill>
                  <a:srgbClr val="003087"/>
                </a:solidFill>
                <a:latin typeface="+mj-lt"/>
              </a:rPr>
              <a:t>,</a:t>
            </a:r>
            <a:r>
              <a:rPr lang="nb-NO" sz="2400" dirty="0">
                <a:solidFill>
                  <a:srgbClr val="003087"/>
                </a:solidFill>
                <a:latin typeface="+mj-lt"/>
              </a:rPr>
              <a:t> </a:t>
            </a:r>
            <a:r>
              <a:rPr sz="2400" dirty="0" err="1">
                <a:solidFill>
                  <a:srgbClr val="003087"/>
                </a:solidFill>
                <a:latin typeface="+mj-lt"/>
              </a:rPr>
              <a:t>pasienten</a:t>
            </a:r>
            <a:r>
              <a:rPr sz="2400" dirty="0">
                <a:solidFill>
                  <a:srgbClr val="003087"/>
                </a:solidFill>
                <a:latin typeface="+mj-lt"/>
              </a:rPr>
              <a:t> av </a:t>
            </a:r>
            <a:r>
              <a:rPr sz="2400" dirty="0" err="1">
                <a:solidFill>
                  <a:srgbClr val="003087"/>
                </a:solidFill>
                <a:latin typeface="+mj-lt"/>
              </a:rPr>
              <a:t>bivirkninger</a:t>
            </a:r>
            <a:r>
              <a:rPr sz="2400" dirty="0">
                <a:solidFill>
                  <a:srgbClr val="003087"/>
                </a:solidFill>
                <a:latin typeface="+mj-lt"/>
              </a:rPr>
              <a:t> </a:t>
            </a:r>
            <a:r>
              <a:rPr sz="2400" dirty="0" err="1">
                <a:solidFill>
                  <a:srgbClr val="003087"/>
                </a:solidFill>
                <a:latin typeface="+mj-lt"/>
              </a:rPr>
              <a:t>og</a:t>
            </a:r>
            <a:r>
              <a:rPr sz="2400" dirty="0">
                <a:solidFill>
                  <a:srgbClr val="003087"/>
                </a:solidFill>
                <a:latin typeface="+mj-lt"/>
              </a:rPr>
              <a:t> </a:t>
            </a:r>
            <a:r>
              <a:rPr sz="2400" dirty="0" err="1">
                <a:solidFill>
                  <a:srgbClr val="003087"/>
                </a:solidFill>
                <a:latin typeface="+mj-lt"/>
              </a:rPr>
              <a:t>livskvalitet</a:t>
            </a:r>
            <a:endParaRPr sz="2400" dirty="0">
              <a:solidFill>
                <a:srgbClr val="003087"/>
              </a:solidFill>
              <a:latin typeface="+mj-lt"/>
            </a:endParaRPr>
          </a:p>
          <a:p>
            <a:pPr marL="230400" indent="-230400">
              <a:spcBef>
                <a:spcPts val="250"/>
              </a:spcBef>
              <a:buFont typeface="Arial" panose="020B0604020202020204" pitchFamily="34" charset="0"/>
              <a:buChar char="•"/>
              <a:defRPr sz="3600">
                <a:solidFill>
                  <a:srgbClr val="000000"/>
                </a:solidFill>
                <a:latin typeface="Calibri"/>
                <a:ea typeface="Calibri"/>
                <a:cs typeface="Calibri"/>
                <a:sym typeface="Calibri"/>
              </a:defRPr>
            </a:pPr>
            <a:r>
              <a:rPr sz="2400" dirty="0" err="1">
                <a:solidFill>
                  <a:srgbClr val="003087"/>
                </a:solidFill>
                <a:latin typeface="+mj-lt"/>
              </a:rPr>
              <a:t>Manglende</a:t>
            </a:r>
            <a:r>
              <a:rPr sz="2400" dirty="0">
                <a:solidFill>
                  <a:srgbClr val="003087"/>
                </a:solidFill>
                <a:latin typeface="+mj-lt"/>
              </a:rPr>
              <a:t> </a:t>
            </a:r>
            <a:r>
              <a:rPr sz="2400" dirty="0" err="1">
                <a:solidFill>
                  <a:srgbClr val="003087"/>
                </a:solidFill>
                <a:latin typeface="+mj-lt"/>
              </a:rPr>
              <a:t>informasjon</a:t>
            </a:r>
            <a:r>
              <a:rPr sz="2400" dirty="0">
                <a:solidFill>
                  <a:srgbClr val="003087"/>
                </a:solidFill>
                <a:latin typeface="+mj-lt"/>
              </a:rPr>
              <a:t> om</a:t>
            </a:r>
            <a:r>
              <a:rPr lang="nb-NO" sz="2400" dirty="0">
                <a:solidFill>
                  <a:srgbClr val="003087"/>
                </a:solidFill>
                <a:latin typeface="+mj-lt"/>
              </a:rPr>
              <a:t> v</a:t>
            </a:r>
            <a:r>
              <a:rPr sz="2400" dirty="0" err="1">
                <a:solidFill>
                  <a:srgbClr val="003087"/>
                </a:solidFill>
                <a:latin typeface="+mj-lt"/>
              </a:rPr>
              <a:t>irkning</a:t>
            </a:r>
            <a:r>
              <a:rPr sz="2400" dirty="0">
                <a:solidFill>
                  <a:srgbClr val="003087"/>
                </a:solidFill>
                <a:latin typeface="+mj-lt"/>
              </a:rPr>
              <a:t> </a:t>
            </a:r>
            <a:r>
              <a:rPr sz="2400" dirty="0" err="1">
                <a:solidFill>
                  <a:srgbClr val="003087"/>
                </a:solidFill>
                <a:latin typeface="+mj-lt"/>
              </a:rPr>
              <a:t>og</a:t>
            </a:r>
            <a:r>
              <a:rPr sz="2400" dirty="0">
                <a:solidFill>
                  <a:srgbClr val="003087"/>
                </a:solidFill>
                <a:latin typeface="+mj-lt"/>
              </a:rPr>
              <a:t> </a:t>
            </a:r>
            <a:r>
              <a:rPr sz="2400" dirty="0" err="1">
                <a:solidFill>
                  <a:srgbClr val="003087"/>
                </a:solidFill>
                <a:latin typeface="+mj-lt"/>
              </a:rPr>
              <a:t>bivirkning</a:t>
            </a:r>
            <a:endParaRPr sz="2400" dirty="0">
              <a:solidFill>
                <a:srgbClr val="003087"/>
              </a:solidFill>
              <a:latin typeface="+mj-lt"/>
            </a:endParaRPr>
          </a:p>
          <a:p>
            <a:pPr marL="230400" indent="-230400">
              <a:spcBef>
                <a:spcPts val="250"/>
              </a:spcBef>
              <a:buFont typeface="Arial" panose="020B0604020202020204" pitchFamily="34" charset="0"/>
              <a:buChar char="•"/>
              <a:defRPr sz="3600">
                <a:solidFill>
                  <a:srgbClr val="000000"/>
                </a:solidFill>
                <a:latin typeface="Calibri"/>
                <a:ea typeface="Calibri"/>
                <a:cs typeface="Calibri"/>
                <a:sym typeface="Calibri"/>
              </a:defRPr>
            </a:pPr>
            <a:r>
              <a:rPr sz="2400" dirty="0" err="1">
                <a:solidFill>
                  <a:srgbClr val="003087"/>
                </a:solidFill>
                <a:latin typeface="+mj-lt"/>
              </a:rPr>
              <a:t>Prinsipiell</a:t>
            </a:r>
            <a:r>
              <a:rPr sz="2400" dirty="0">
                <a:solidFill>
                  <a:srgbClr val="003087"/>
                </a:solidFill>
                <a:latin typeface="+mj-lt"/>
              </a:rPr>
              <a:t> </a:t>
            </a:r>
            <a:r>
              <a:rPr sz="2400" dirty="0" err="1">
                <a:solidFill>
                  <a:srgbClr val="003087"/>
                </a:solidFill>
                <a:latin typeface="+mj-lt"/>
              </a:rPr>
              <a:t>motstand</a:t>
            </a:r>
            <a:endParaRPr lang="nb-NO" sz="2400" dirty="0">
              <a:solidFill>
                <a:srgbClr val="003087"/>
              </a:solidFill>
              <a:latin typeface="+mj-lt"/>
            </a:endParaRPr>
          </a:p>
          <a:p>
            <a:pPr marL="230400" indent="-230400">
              <a:spcBef>
                <a:spcPts val="250"/>
              </a:spcBef>
              <a:buFont typeface="Arial" panose="020B0604020202020204" pitchFamily="34" charset="0"/>
              <a:buChar char="•"/>
              <a:defRPr sz="3600">
                <a:solidFill>
                  <a:srgbClr val="000000"/>
                </a:solidFill>
                <a:latin typeface="Calibri"/>
                <a:ea typeface="Calibri"/>
                <a:cs typeface="Calibri"/>
                <a:sym typeface="Calibri"/>
              </a:defRPr>
            </a:pPr>
            <a:r>
              <a:rPr sz="2400" dirty="0" err="1">
                <a:solidFill>
                  <a:srgbClr val="003087"/>
                </a:solidFill>
                <a:latin typeface="+mj-lt"/>
              </a:rPr>
              <a:t>Manglende</a:t>
            </a:r>
            <a:r>
              <a:rPr sz="2400" dirty="0">
                <a:solidFill>
                  <a:srgbClr val="003087"/>
                </a:solidFill>
                <a:latin typeface="+mj-lt"/>
              </a:rPr>
              <a:t> </a:t>
            </a:r>
            <a:r>
              <a:rPr sz="2400" dirty="0" err="1">
                <a:solidFill>
                  <a:srgbClr val="003087"/>
                </a:solidFill>
                <a:latin typeface="+mj-lt"/>
              </a:rPr>
              <a:t>sykdomserkjennelse</a:t>
            </a:r>
            <a:endParaRPr sz="2400" dirty="0">
              <a:solidFill>
                <a:srgbClr val="003087"/>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7">
                                            <p:bg/>
                                          </p:spTgt>
                                        </p:tgtEl>
                                        <p:attrNameLst>
                                          <p:attrName>style.visibility</p:attrName>
                                        </p:attrNameLst>
                                      </p:cBhvr>
                                      <p:to>
                                        <p:strVal val="visible"/>
                                      </p:to>
                                    </p:set>
                                    <p:animEffect transition="in" filter="fade">
                                      <p:cBhvr>
                                        <p:cTn id="7" dur="500"/>
                                        <p:tgtEl>
                                          <p:spTgt spid="55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7">
                                            <p:txEl>
                                              <p:pRg st="0" end="0"/>
                                            </p:txEl>
                                          </p:spTgt>
                                        </p:tgtEl>
                                        <p:attrNameLst>
                                          <p:attrName>style.visibility</p:attrName>
                                        </p:attrNameLst>
                                      </p:cBhvr>
                                      <p:to>
                                        <p:strVal val="visible"/>
                                      </p:to>
                                    </p:set>
                                    <p:animEffect transition="in" filter="fade">
                                      <p:cBhvr>
                                        <p:cTn id="10" dur="500"/>
                                        <p:tgtEl>
                                          <p:spTgt spid="55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7">
                                            <p:txEl>
                                              <p:pRg st="2" end="2"/>
                                            </p:txEl>
                                          </p:spTgt>
                                        </p:tgtEl>
                                        <p:attrNameLst>
                                          <p:attrName>style.visibility</p:attrName>
                                        </p:attrNameLst>
                                      </p:cBhvr>
                                      <p:to>
                                        <p:strVal val="visible"/>
                                      </p:to>
                                    </p:set>
                                    <p:animEffect transition="in" filter="fade">
                                      <p:cBhvr>
                                        <p:cTn id="13" dur="500"/>
                                        <p:tgtEl>
                                          <p:spTgt spid="55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7">
                                            <p:txEl>
                                              <p:pRg st="3" end="3"/>
                                            </p:txEl>
                                          </p:spTgt>
                                        </p:tgtEl>
                                        <p:attrNameLst>
                                          <p:attrName>style.visibility</p:attrName>
                                        </p:attrNameLst>
                                      </p:cBhvr>
                                      <p:to>
                                        <p:strVal val="visible"/>
                                      </p:to>
                                    </p:set>
                                    <p:animEffect transition="in" filter="fade">
                                      <p:cBhvr>
                                        <p:cTn id="16" dur="500"/>
                                        <p:tgtEl>
                                          <p:spTgt spid="55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57">
                                            <p:txEl>
                                              <p:pRg st="4" end="4"/>
                                            </p:txEl>
                                          </p:spTgt>
                                        </p:tgtEl>
                                        <p:attrNameLst>
                                          <p:attrName>style.visibility</p:attrName>
                                        </p:attrNameLst>
                                      </p:cBhvr>
                                      <p:to>
                                        <p:strVal val="visible"/>
                                      </p:to>
                                    </p:set>
                                    <p:animEffect transition="in" filter="fade">
                                      <p:cBhvr>
                                        <p:cTn id="19" dur="500"/>
                                        <p:tgtEl>
                                          <p:spTgt spid="557">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57">
                                            <p:txEl>
                                              <p:pRg st="5" end="5"/>
                                            </p:txEl>
                                          </p:spTgt>
                                        </p:tgtEl>
                                        <p:attrNameLst>
                                          <p:attrName>style.visibility</p:attrName>
                                        </p:attrNameLst>
                                      </p:cBhvr>
                                      <p:to>
                                        <p:strVal val="visible"/>
                                      </p:to>
                                    </p:set>
                                    <p:animEffect transition="in" filter="fade">
                                      <p:cBhvr>
                                        <p:cTn id="22" dur="500"/>
                                        <p:tgtEl>
                                          <p:spTgt spid="557">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57">
                                            <p:txEl>
                                              <p:pRg st="6" end="6"/>
                                            </p:txEl>
                                          </p:spTgt>
                                        </p:tgtEl>
                                        <p:attrNameLst>
                                          <p:attrName>style.visibility</p:attrName>
                                        </p:attrNameLst>
                                      </p:cBhvr>
                                      <p:to>
                                        <p:strVal val="visible"/>
                                      </p:to>
                                    </p:set>
                                    <p:animEffect transition="in" filter="fade">
                                      <p:cBhvr>
                                        <p:cTn id="25" dur="500"/>
                                        <p:tgtEl>
                                          <p:spTgt spid="557">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57">
                                            <p:txEl>
                                              <p:pRg st="7" end="7"/>
                                            </p:txEl>
                                          </p:spTgt>
                                        </p:tgtEl>
                                        <p:attrNameLst>
                                          <p:attrName>style.visibility</p:attrName>
                                        </p:attrNameLst>
                                      </p:cBhvr>
                                      <p:to>
                                        <p:strVal val="visible"/>
                                      </p:to>
                                    </p:set>
                                    <p:animEffect transition="in" filter="fade">
                                      <p:cBhvr>
                                        <p:cTn id="28" dur="500"/>
                                        <p:tgtEl>
                                          <p:spTgt spid="557">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57">
                                            <p:txEl>
                                              <p:pRg st="8" end="8"/>
                                            </p:txEl>
                                          </p:spTgt>
                                        </p:tgtEl>
                                        <p:attrNameLst>
                                          <p:attrName>style.visibility</p:attrName>
                                        </p:attrNameLst>
                                      </p:cBhvr>
                                      <p:to>
                                        <p:strVal val="visible"/>
                                      </p:to>
                                    </p:set>
                                    <p:animEffect transition="in" filter="fade">
                                      <p:cBhvr>
                                        <p:cTn id="31" dur="500"/>
                                        <p:tgtEl>
                                          <p:spTgt spid="557">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57">
                                            <p:txEl>
                                              <p:pRg st="9" end="9"/>
                                            </p:txEl>
                                          </p:spTgt>
                                        </p:tgtEl>
                                        <p:attrNameLst>
                                          <p:attrName>style.visibility</p:attrName>
                                        </p:attrNameLst>
                                      </p:cBhvr>
                                      <p:to>
                                        <p:strVal val="visible"/>
                                      </p:to>
                                    </p:set>
                                    <p:animEffect transition="in" filter="fade">
                                      <p:cBhvr>
                                        <p:cTn id="34" dur="500"/>
                                        <p:tgtEl>
                                          <p:spTgt spid="55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 grpId="0" build="allAtOnce"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Hvis du har utfordringer med å ta medisiner som planlagt"/>
          <p:cNvSpPr txBox="1">
            <a:spLocks noGrp="1"/>
          </p:cNvSpPr>
          <p:nvPr>
            <p:ph type="title"/>
          </p:nvPr>
        </p:nvSpPr>
        <p:spPr>
          <a:prstGeom prst="rect">
            <a:avLst/>
          </a:prstGeom>
        </p:spPr>
        <p:txBody>
          <a:bodyPr vert="horz" lIns="22857" tIns="22857" rIns="22857" bIns="22857" rtlCol="0" anchor="t">
            <a:noAutofit/>
          </a:bodyPr>
          <a:lstStyle>
            <a:lvl1pPr algn="ctr" defTabSz="886968">
              <a:lnSpc>
                <a:spcPct val="90000"/>
              </a:lnSpc>
              <a:defRPr sz="5238" spc="0">
                <a:latin typeface="Calibri"/>
                <a:ea typeface="Calibri"/>
                <a:cs typeface="Calibri"/>
                <a:sym typeface="Calibri"/>
              </a:defRPr>
            </a:lvl1pPr>
          </a:lstStyle>
          <a:p>
            <a:pPr algn="l"/>
            <a:r>
              <a:rPr sz="4400" dirty="0" err="1">
                <a:latin typeface="+mj-lt"/>
              </a:rPr>
              <a:t>Hvis</a:t>
            </a:r>
            <a:r>
              <a:rPr sz="4400" dirty="0">
                <a:latin typeface="+mj-lt"/>
              </a:rPr>
              <a:t> du </a:t>
            </a:r>
            <a:r>
              <a:rPr sz="4400" dirty="0" err="1">
                <a:latin typeface="+mj-lt"/>
              </a:rPr>
              <a:t>har</a:t>
            </a:r>
            <a:r>
              <a:rPr sz="4400" dirty="0">
                <a:latin typeface="+mj-lt"/>
              </a:rPr>
              <a:t> </a:t>
            </a:r>
            <a:r>
              <a:rPr sz="4400" dirty="0" err="1">
                <a:latin typeface="+mj-lt"/>
              </a:rPr>
              <a:t>utfordringer</a:t>
            </a:r>
            <a:r>
              <a:rPr sz="4400" dirty="0">
                <a:latin typeface="+mj-lt"/>
              </a:rPr>
              <a:t> med å ta </a:t>
            </a:r>
            <a:r>
              <a:rPr sz="4400" dirty="0" err="1">
                <a:latin typeface="+mj-lt"/>
              </a:rPr>
              <a:t>medisiner</a:t>
            </a:r>
            <a:r>
              <a:rPr sz="4400" dirty="0">
                <a:latin typeface="+mj-lt"/>
              </a:rPr>
              <a:t> </a:t>
            </a:r>
            <a:r>
              <a:rPr sz="4400" dirty="0" err="1">
                <a:latin typeface="+mj-lt"/>
              </a:rPr>
              <a:t>som</a:t>
            </a:r>
            <a:r>
              <a:rPr sz="4400" dirty="0">
                <a:latin typeface="+mj-lt"/>
              </a:rPr>
              <a:t> </a:t>
            </a:r>
            <a:r>
              <a:rPr sz="4400" dirty="0" err="1">
                <a:latin typeface="+mj-lt"/>
              </a:rPr>
              <a:t>planlagt</a:t>
            </a:r>
            <a:endParaRPr sz="4400" dirty="0">
              <a:latin typeface="+mj-lt"/>
            </a:endParaRPr>
          </a:p>
        </p:txBody>
      </p:sp>
      <p:sp>
        <p:nvSpPr>
          <p:cNvPr id="576" name="Identifiser årsakene til at du ikke tar medisiner som forskrevet…"/>
          <p:cNvSpPr txBox="1">
            <a:spLocks noGrp="1"/>
          </p:cNvSpPr>
          <p:nvPr>
            <p:ph idx="1"/>
          </p:nvPr>
        </p:nvSpPr>
        <p:spPr>
          <a:prstGeom prst="rect">
            <a:avLst/>
          </a:prstGeom>
        </p:spPr>
        <p:txBody>
          <a:bodyPr vert="horz" lIns="22857" tIns="22857" rIns="22857" bIns="22857" rtlCol="0" anchor="b">
            <a:normAutofit/>
          </a:bodyPr>
          <a:lstStyle/>
          <a:p>
            <a:pPr defTabSz="457154">
              <a:lnSpc>
                <a:spcPct val="120000"/>
              </a:lnSpc>
              <a:spcBef>
                <a:spcPts val="300"/>
              </a:spcBef>
              <a:defRPr sz="3600" b="0">
                <a:latin typeface="Calibri"/>
                <a:ea typeface="Calibri"/>
                <a:cs typeface="Calibri"/>
                <a:sym typeface="Calibri"/>
              </a:defRPr>
            </a:pPr>
            <a:r>
              <a:rPr sz="2800" dirty="0" err="1">
                <a:latin typeface="+mj-lt"/>
              </a:rPr>
              <a:t>Identifiser</a:t>
            </a:r>
            <a:r>
              <a:rPr sz="2800" dirty="0">
                <a:latin typeface="+mj-lt"/>
              </a:rPr>
              <a:t> </a:t>
            </a:r>
            <a:r>
              <a:rPr sz="2800" dirty="0" err="1">
                <a:latin typeface="+mj-lt"/>
              </a:rPr>
              <a:t>årsakene</a:t>
            </a:r>
            <a:r>
              <a:rPr sz="2800" dirty="0">
                <a:latin typeface="+mj-lt"/>
              </a:rPr>
              <a:t> </a:t>
            </a:r>
            <a:r>
              <a:rPr sz="2800" dirty="0" err="1">
                <a:latin typeface="+mj-lt"/>
              </a:rPr>
              <a:t>til</a:t>
            </a:r>
            <a:r>
              <a:rPr sz="2800" dirty="0">
                <a:latin typeface="+mj-lt"/>
              </a:rPr>
              <a:t> at du </a:t>
            </a:r>
            <a:r>
              <a:rPr sz="2800" dirty="0" err="1">
                <a:latin typeface="+mj-lt"/>
              </a:rPr>
              <a:t>ikke</a:t>
            </a:r>
            <a:r>
              <a:rPr sz="2800" dirty="0">
                <a:latin typeface="+mj-lt"/>
              </a:rPr>
              <a:t> tar </a:t>
            </a:r>
            <a:r>
              <a:rPr sz="2800" dirty="0" err="1">
                <a:latin typeface="+mj-lt"/>
              </a:rPr>
              <a:t>medisiner</a:t>
            </a:r>
            <a:r>
              <a:rPr sz="2800" dirty="0">
                <a:latin typeface="+mj-lt"/>
              </a:rPr>
              <a:t> </a:t>
            </a:r>
            <a:r>
              <a:rPr sz="2800" dirty="0" err="1">
                <a:latin typeface="+mj-lt"/>
              </a:rPr>
              <a:t>som</a:t>
            </a:r>
            <a:r>
              <a:rPr sz="2800" dirty="0">
                <a:latin typeface="+mj-lt"/>
              </a:rPr>
              <a:t> </a:t>
            </a:r>
            <a:r>
              <a:rPr sz="2800" dirty="0" err="1">
                <a:latin typeface="+mj-lt"/>
              </a:rPr>
              <a:t>forskrevet</a:t>
            </a:r>
            <a:endParaRPr lang="nb-NO" sz="2800" dirty="0">
              <a:latin typeface="+mj-lt"/>
            </a:endParaRPr>
          </a:p>
          <a:p>
            <a:pPr defTabSz="457154">
              <a:lnSpc>
                <a:spcPct val="120000"/>
              </a:lnSpc>
              <a:spcBef>
                <a:spcPts val="300"/>
              </a:spcBef>
              <a:defRPr sz="3600" b="0">
                <a:latin typeface="Calibri"/>
                <a:ea typeface="Calibri"/>
                <a:cs typeface="Calibri"/>
                <a:sym typeface="Calibri"/>
              </a:defRPr>
            </a:pPr>
            <a:endParaRPr sz="2800" dirty="0">
              <a:latin typeface="+mj-lt"/>
            </a:endParaRPr>
          </a:p>
          <a:p>
            <a:pPr defTabSz="457154">
              <a:lnSpc>
                <a:spcPct val="120000"/>
              </a:lnSpc>
              <a:spcBef>
                <a:spcPts val="300"/>
              </a:spcBef>
              <a:defRPr sz="3600" b="0">
                <a:latin typeface="Calibri"/>
                <a:ea typeface="Calibri"/>
                <a:cs typeface="Calibri"/>
                <a:sym typeface="Calibri"/>
              </a:defRPr>
            </a:pPr>
            <a:r>
              <a:rPr sz="2800" dirty="0" err="1">
                <a:latin typeface="+mj-lt"/>
              </a:rPr>
              <a:t>Samarbeid</a:t>
            </a:r>
            <a:r>
              <a:rPr sz="2800" dirty="0">
                <a:latin typeface="+mj-lt"/>
              </a:rPr>
              <a:t> med </a:t>
            </a:r>
            <a:r>
              <a:rPr sz="2800" dirty="0" err="1">
                <a:latin typeface="+mj-lt"/>
              </a:rPr>
              <a:t>lege</a:t>
            </a:r>
            <a:r>
              <a:rPr sz="2800" dirty="0">
                <a:latin typeface="+mj-lt"/>
              </a:rPr>
              <a:t> </a:t>
            </a:r>
            <a:r>
              <a:rPr sz="2800" dirty="0" err="1">
                <a:latin typeface="+mj-lt"/>
              </a:rPr>
              <a:t>ved</a:t>
            </a:r>
            <a:r>
              <a:rPr sz="2800" dirty="0">
                <a:latin typeface="+mj-lt"/>
              </a:rPr>
              <a:t> </a:t>
            </a:r>
            <a:r>
              <a:rPr sz="2800" dirty="0" err="1">
                <a:latin typeface="+mj-lt"/>
              </a:rPr>
              <a:t>ønske</a:t>
            </a:r>
            <a:r>
              <a:rPr sz="2800" dirty="0">
                <a:latin typeface="+mj-lt"/>
              </a:rPr>
              <a:t> om </a:t>
            </a:r>
            <a:r>
              <a:rPr sz="2800" dirty="0" err="1">
                <a:latin typeface="+mj-lt"/>
              </a:rPr>
              <a:t>nedtrapping</a:t>
            </a:r>
            <a:r>
              <a:rPr sz="2800" dirty="0">
                <a:latin typeface="+mj-lt"/>
              </a:rPr>
              <a:t> </a:t>
            </a:r>
            <a:r>
              <a:rPr sz="2800" dirty="0" err="1">
                <a:latin typeface="+mj-lt"/>
              </a:rPr>
              <a:t>eller</a:t>
            </a:r>
            <a:r>
              <a:rPr sz="2800" dirty="0">
                <a:latin typeface="+mj-lt"/>
              </a:rPr>
              <a:t> </a:t>
            </a:r>
            <a:r>
              <a:rPr sz="2800" dirty="0" err="1">
                <a:latin typeface="+mj-lt"/>
              </a:rPr>
              <a:t>endring</a:t>
            </a:r>
            <a:r>
              <a:rPr sz="2800" dirty="0">
                <a:latin typeface="+mj-lt"/>
              </a:rPr>
              <a:t> </a:t>
            </a:r>
            <a:br>
              <a:rPr lang="nb-NO" sz="2800" dirty="0">
                <a:latin typeface="+mj-lt"/>
              </a:rPr>
            </a:br>
            <a:r>
              <a:rPr sz="2800" dirty="0">
                <a:latin typeface="+mj-lt"/>
              </a:rPr>
              <a:t>av </a:t>
            </a:r>
            <a:r>
              <a:rPr sz="2800" dirty="0" err="1">
                <a:latin typeface="+mj-lt"/>
              </a:rPr>
              <a:t>medisin</a:t>
            </a:r>
            <a:endParaRPr sz="2800" dirty="0">
              <a:latin typeface="+mj-lt"/>
            </a:endParaRPr>
          </a:p>
        </p:txBody>
      </p:sp>
      <p:pic>
        <p:nvPicPr>
          <p:cNvPr id="3" name="Bilde 2">
            <a:extLst>
              <a:ext uri="{FF2B5EF4-FFF2-40B4-BE49-F238E27FC236}">
                <a16:creationId xmlns:a16="http://schemas.microsoft.com/office/drawing/2014/main" id="{853597FF-BEB3-5BC5-010A-2FCFB5ED773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29942" y="0"/>
            <a:ext cx="5207949" cy="52079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6">
                                            <p:txEl>
                                              <p:pRg st="0" end="0"/>
                                            </p:txEl>
                                          </p:spTgt>
                                        </p:tgtEl>
                                        <p:attrNameLst>
                                          <p:attrName>style.visibility</p:attrName>
                                        </p:attrNameLst>
                                      </p:cBhvr>
                                      <p:to>
                                        <p:strVal val="visible"/>
                                      </p:to>
                                    </p:set>
                                    <p:animEffect transition="in" filter="fade">
                                      <p:cBhvr>
                                        <p:cTn id="10" dur="500"/>
                                        <p:tgtEl>
                                          <p:spTgt spid="57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76">
                                            <p:txEl>
                                              <p:pRg st="2" end="2"/>
                                            </p:txEl>
                                          </p:spTgt>
                                        </p:tgtEl>
                                        <p:attrNameLst>
                                          <p:attrName>style.visibility</p:attrName>
                                        </p:attrNameLst>
                                      </p:cBhvr>
                                      <p:to>
                                        <p:strVal val="visible"/>
                                      </p:to>
                                    </p:set>
                                    <p:animEffect transition="in" filter="fade">
                                      <p:cBhvr>
                                        <p:cTn id="13" dur="500"/>
                                        <p:tgtEl>
                                          <p:spTgt spid="5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 grpId="0" uiExpand="1"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7F3C8FA5-4A3D-BF9F-8174-0F3C7BB9AF97}"/>
              </a:ext>
            </a:extLst>
          </p:cNvPr>
          <p:cNvSpPr/>
          <p:nvPr/>
        </p:nvSpPr>
        <p:spPr>
          <a:xfrm>
            <a:off x="571305" y="4716186"/>
            <a:ext cx="537812" cy="53781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Ellipse 3">
            <a:extLst>
              <a:ext uri="{FF2B5EF4-FFF2-40B4-BE49-F238E27FC236}">
                <a16:creationId xmlns:a16="http://schemas.microsoft.com/office/drawing/2014/main" id="{38BD06A6-16AB-F938-C4F8-A4C461349961}"/>
              </a:ext>
            </a:extLst>
          </p:cNvPr>
          <p:cNvSpPr/>
          <p:nvPr/>
        </p:nvSpPr>
        <p:spPr>
          <a:xfrm>
            <a:off x="571305" y="5810477"/>
            <a:ext cx="537812" cy="53781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84" name="Summegrupper"/>
          <p:cNvSpPr txBox="1">
            <a:spLocks noGrp="1"/>
          </p:cNvSpPr>
          <p:nvPr>
            <p:ph type="title"/>
          </p:nvPr>
        </p:nvSpPr>
        <p:spPr>
          <a:prstGeom prst="rect">
            <a:avLst/>
          </a:prstGeom>
        </p:spPr>
        <p:txBody>
          <a:bodyPr vert="horz" lIns="22857" tIns="22857" rIns="22857" bIns="22857" rtlCol="0" anchor="t">
            <a:noAutofit/>
          </a:bodyPr>
          <a:lstStyle>
            <a:lvl1pPr algn="ctr" defTabSz="740663">
              <a:lnSpc>
                <a:spcPct val="100000"/>
              </a:lnSpc>
              <a:defRPr sz="5184" spc="0">
                <a:latin typeface="Calibri"/>
                <a:ea typeface="Calibri"/>
                <a:cs typeface="Calibri"/>
                <a:sym typeface="Calibri"/>
              </a:defRPr>
            </a:lvl1pPr>
          </a:lstStyle>
          <a:p>
            <a:pPr algn="l"/>
            <a:r>
              <a:rPr sz="4400" dirty="0" err="1">
                <a:latin typeface="+mj-lt"/>
              </a:rPr>
              <a:t>Summegruppe</a:t>
            </a:r>
            <a:endParaRPr sz="4400" dirty="0">
              <a:latin typeface="+mj-lt"/>
            </a:endParaRPr>
          </a:p>
        </p:txBody>
      </p:sp>
      <p:sp>
        <p:nvSpPr>
          <p:cNvPr id="585" name="Har du utfordringer med å ta medisin som planlagt?…"/>
          <p:cNvSpPr txBox="1">
            <a:spLocks noGrp="1"/>
          </p:cNvSpPr>
          <p:nvPr>
            <p:ph idx="1"/>
          </p:nvPr>
        </p:nvSpPr>
        <p:spPr>
          <a:prstGeom prst="rect">
            <a:avLst/>
          </a:prstGeom>
        </p:spPr>
        <p:txBody>
          <a:bodyPr vert="horz" lIns="22857" tIns="22857" rIns="22857" bIns="22857" rtlCol="0" anchor="b">
            <a:normAutofit/>
          </a:bodyPr>
          <a:lstStyle/>
          <a:p>
            <a:pPr marL="514299" indent="-514299" defTabSz="457154">
              <a:lnSpc>
                <a:spcPct val="120000"/>
              </a:lnSpc>
              <a:spcBef>
                <a:spcPts val="300"/>
              </a:spcBef>
              <a:buFont typeface="+mj-lt"/>
              <a:buAutoNum type="arabicPeriod"/>
              <a:defRPr sz="3600" b="0">
                <a:latin typeface="Calibri"/>
                <a:ea typeface="Calibri"/>
                <a:cs typeface="Calibri"/>
                <a:sym typeface="Calibri"/>
              </a:defRPr>
            </a:pPr>
            <a:r>
              <a:rPr sz="2800" dirty="0" err="1">
                <a:latin typeface="+mj-lt"/>
              </a:rPr>
              <a:t>Har</a:t>
            </a:r>
            <a:r>
              <a:rPr sz="2800" dirty="0">
                <a:latin typeface="+mj-lt"/>
              </a:rPr>
              <a:t> du </a:t>
            </a:r>
            <a:r>
              <a:rPr sz="2800" dirty="0" err="1">
                <a:latin typeface="+mj-lt"/>
              </a:rPr>
              <a:t>utfordringer</a:t>
            </a:r>
            <a:r>
              <a:rPr sz="2800" dirty="0">
                <a:latin typeface="+mj-lt"/>
              </a:rPr>
              <a:t> med å ta </a:t>
            </a:r>
            <a:r>
              <a:rPr sz="2800" dirty="0" err="1">
                <a:latin typeface="+mj-lt"/>
              </a:rPr>
              <a:t>medisin</a:t>
            </a:r>
            <a:r>
              <a:rPr sz="2800" dirty="0">
                <a:latin typeface="+mj-lt"/>
              </a:rPr>
              <a:t> </a:t>
            </a:r>
            <a:r>
              <a:rPr sz="2800" dirty="0" err="1">
                <a:latin typeface="+mj-lt"/>
              </a:rPr>
              <a:t>som</a:t>
            </a:r>
            <a:r>
              <a:rPr sz="2800" dirty="0">
                <a:latin typeface="+mj-lt"/>
              </a:rPr>
              <a:t> </a:t>
            </a:r>
            <a:r>
              <a:rPr sz="2800" dirty="0" err="1">
                <a:latin typeface="+mj-lt"/>
              </a:rPr>
              <a:t>planlagt</a:t>
            </a:r>
            <a:r>
              <a:rPr sz="2800" dirty="0">
                <a:latin typeface="+mj-lt"/>
              </a:rPr>
              <a:t>?</a:t>
            </a:r>
          </a:p>
          <a:p>
            <a:pPr marL="514299" indent="-514299" defTabSz="457154">
              <a:lnSpc>
                <a:spcPct val="120000"/>
              </a:lnSpc>
              <a:spcBef>
                <a:spcPts val="300"/>
              </a:spcBef>
              <a:buFont typeface="+mj-lt"/>
              <a:buAutoNum type="arabicPeriod"/>
              <a:defRPr sz="3600" b="0">
                <a:latin typeface="Calibri"/>
                <a:ea typeface="Calibri"/>
                <a:cs typeface="Calibri"/>
                <a:sym typeface="Calibri"/>
              </a:defRPr>
            </a:pPr>
            <a:endParaRPr sz="2800" dirty="0">
              <a:latin typeface="+mj-lt"/>
            </a:endParaRPr>
          </a:p>
          <a:p>
            <a:pPr marL="514299" indent="-514299" defTabSz="457154">
              <a:lnSpc>
                <a:spcPct val="120000"/>
              </a:lnSpc>
              <a:spcBef>
                <a:spcPts val="300"/>
              </a:spcBef>
              <a:buFont typeface="+mj-lt"/>
              <a:buAutoNum type="arabicPeriod"/>
              <a:defRPr sz="3600" b="0">
                <a:latin typeface="Calibri"/>
                <a:ea typeface="Calibri"/>
                <a:cs typeface="Calibri"/>
                <a:sym typeface="Calibri"/>
              </a:defRPr>
            </a:pPr>
            <a:r>
              <a:rPr sz="2800" dirty="0" err="1">
                <a:latin typeface="+mj-lt"/>
              </a:rPr>
              <a:t>Hvis</a:t>
            </a:r>
            <a:r>
              <a:rPr sz="2800" dirty="0">
                <a:latin typeface="+mj-lt"/>
              </a:rPr>
              <a:t> ja, </a:t>
            </a:r>
            <a:r>
              <a:rPr sz="2800" dirty="0" err="1">
                <a:latin typeface="+mj-lt"/>
              </a:rPr>
              <a:t>hva</a:t>
            </a:r>
            <a:r>
              <a:rPr sz="2800" dirty="0">
                <a:latin typeface="+mj-lt"/>
              </a:rPr>
              <a:t> </a:t>
            </a:r>
            <a:r>
              <a:rPr sz="2800" dirty="0" err="1">
                <a:latin typeface="+mj-lt"/>
              </a:rPr>
              <a:t>gjør</a:t>
            </a:r>
            <a:r>
              <a:rPr sz="2800" dirty="0">
                <a:latin typeface="+mj-lt"/>
              </a:rPr>
              <a:t> </a:t>
            </a:r>
            <a:r>
              <a:rPr sz="2800" dirty="0" err="1">
                <a:latin typeface="+mj-lt"/>
              </a:rPr>
              <a:t>det</a:t>
            </a:r>
            <a:r>
              <a:rPr sz="2800" dirty="0">
                <a:latin typeface="+mj-lt"/>
              </a:rPr>
              <a:t> </a:t>
            </a:r>
            <a:r>
              <a:rPr sz="2800" dirty="0" err="1">
                <a:latin typeface="+mj-lt"/>
              </a:rPr>
              <a:t>vanskelig</a:t>
            </a:r>
            <a:r>
              <a:rPr sz="2800" dirty="0">
                <a:latin typeface="+mj-lt"/>
              </a:rPr>
              <a:t>?</a:t>
            </a:r>
          </a:p>
        </p:txBody>
      </p:sp>
      <p:pic>
        <p:nvPicPr>
          <p:cNvPr id="3" name="Bilde 2">
            <a:extLst>
              <a:ext uri="{FF2B5EF4-FFF2-40B4-BE49-F238E27FC236}">
                <a16:creationId xmlns:a16="http://schemas.microsoft.com/office/drawing/2014/main" id="{17A803B4-BDA2-50BE-1CDE-5B3153892BD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3533" y="461798"/>
            <a:ext cx="3200623" cy="28449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5">
                                            <p:txEl>
                                              <p:pRg st="0" end="0"/>
                                            </p:txEl>
                                          </p:spTgt>
                                        </p:tgtEl>
                                        <p:attrNameLst>
                                          <p:attrName>style.visibility</p:attrName>
                                        </p:attrNameLst>
                                      </p:cBhvr>
                                      <p:to>
                                        <p:strVal val="visible"/>
                                      </p:to>
                                    </p:set>
                                    <p:animEffect transition="in" filter="fade">
                                      <p:cBhvr>
                                        <p:cTn id="13" dur="500"/>
                                        <p:tgtEl>
                                          <p:spTgt spid="58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5">
                                            <p:txEl>
                                              <p:pRg st="2" end="2"/>
                                            </p:txEl>
                                          </p:spTgt>
                                        </p:tgtEl>
                                        <p:attrNameLst>
                                          <p:attrName>style.visibility</p:attrName>
                                        </p:attrNameLst>
                                      </p:cBhvr>
                                      <p:to>
                                        <p:strVal val="visible"/>
                                      </p:to>
                                    </p:set>
                                    <p:animEffect transition="in" filter="fade">
                                      <p:cBhvr>
                                        <p:cTn id="16" dur="500"/>
                                        <p:tgtEl>
                                          <p:spTgt spid="585">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85" grpId="0"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 name="Få info om medisiner muntlig og skriftlig…"/>
          <p:cNvSpPr txBox="1">
            <a:spLocks noGrp="1"/>
          </p:cNvSpPr>
          <p:nvPr>
            <p:ph idx="1"/>
          </p:nvPr>
        </p:nvSpPr>
        <p:spPr>
          <a:prstGeom prst="rect">
            <a:avLst/>
          </a:prstGeom>
        </p:spPr>
        <p:txBody>
          <a:bodyPr vert="horz" lIns="22857" tIns="22857" rIns="22857" bIns="22857" rtlCol="0" anchor="b">
            <a:normAutofit/>
          </a:bodyPr>
          <a:lstStyle/>
          <a:p>
            <a:pPr defTabSz="457154">
              <a:lnSpc>
                <a:spcPct val="110000"/>
              </a:lnSpc>
              <a:spcBef>
                <a:spcPts val="300"/>
              </a:spcBef>
              <a:defRPr sz="3400" b="0">
                <a:latin typeface="Calibri"/>
                <a:ea typeface="Calibri"/>
                <a:cs typeface="Calibri"/>
                <a:sym typeface="Calibri"/>
              </a:defRPr>
            </a:pPr>
            <a:r>
              <a:rPr sz="2800" dirty="0" err="1">
                <a:latin typeface="+mj-lt"/>
              </a:rPr>
              <a:t>Få</a:t>
            </a:r>
            <a:r>
              <a:rPr sz="2800" dirty="0">
                <a:latin typeface="+mj-lt"/>
              </a:rPr>
              <a:t> info</a:t>
            </a:r>
            <a:r>
              <a:rPr lang="nb-NO" sz="2800" dirty="0" err="1">
                <a:latin typeface="+mj-lt"/>
              </a:rPr>
              <a:t>rmasjon</a:t>
            </a:r>
            <a:r>
              <a:rPr lang="nb-NO" sz="2800" dirty="0">
                <a:latin typeface="+mj-lt"/>
              </a:rPr>
              <a:t> </a:t>
            </a:r>
            <a:r>
              <a:rPr sz="2800" dirty="0">
                <a:latin typeface="+mj-lt"/>
              </a:rPr>
              <a:t>om </a:t>
            </a:r>
            <a:r>
              <a:rPr sz="2800" dirty="0" err="1">
                <a:latin typeface="+mj-lt"/>
              </a:rPr>
              <a:t>medisiner</a:t>
            </a:r>
            <a:r>
              <a:rPr sz="2800" dirty="0">
                <a:latin typeface="+mj-lt"/>
              </a:rPr>
              <a:t> </a:t>
            </a:r>
            <a:r>
              <a:rPr sz="2800" dirty="0" err="1">
                <a:latin typeface="+mj-lt"/>
              </a:rPr>
              <a:t>muntlig</a:t>
            </a:r>
            <a:r>
              <a:rPr sz="2800" dirty="0">
                <a:latin typeface="+mj-lt"/>
              </a:rPr>
              <a:t> </a:t>
            </a:r>
            <a:r>
              <a:rPr sz="2800" dirty="0" err="1">
                <a:latin typeface="+mj-lt"/>
              </a:rPr>
              <a:t>og</a:t>
            </a:r>
            <a:r>
              <a:rPr sz="2800" dirty="0">
                <a:latin typeface="+mj-lt"/>
              </a:rPr>
              <a:t> </a:t>
            </a:r>
            <a:r>
              <a:rPr sz="2800" dirty="0" err="1">
                <a:latin typeface="+mj-lt"/>
              </a:rPr>
              <a:t>skriftlig</a:t>
            </a:r>
            <a:endParaRPr sz="2800" dirty="0">
              <a:latin typeface="+mj-lt"/>
            </a:endParaRPr>
          </a:p>
          <a:p>
            <a:pPr defTabSz="457154">
              <a:lnSpc>
                <a:spcPct val="110000"/>
              </a:lnSpc>
              <a:spcBef>
                <a:spcPts val="300"/>
              </a:spcBef>
              <a:defRPr sz="3400" b="0">
                <a:latin typeface="Calibri"/>
                <a:ea typeface="Calibri"/>
                <a:cs typeface="Calibri"/>
                <a:sym typeface="Calibri"/>
              </a:defRPr>
            </a:pPr>
            <a:endParaRPr sz="2800" dirty="0">
              <a:latin typeface="+mj-lt"/>
            </a:endParaRPr>
          </a:p>
          <a:p>
            <a:pPr defTabSz="457154">
              <a:lnSpc>
                <a:spcPct val="110000"/>
              </a:lnSpc>
              <a:spcBef>
                <a:spcPts val="300"/>
              </a:spcBef>
              <a:defRPr sz="3400" b="0">
                <a:latin typeface="Calibri"/>
                <a:ea typeface="Calibri"/>
                <a:cs typeface="Calibri"/>
                <a:sym typeface="Calibri"/>
              </a:defRPr>
            </a:pPr>
            <a:r>
              <a:rPr sz="2800" dirty="0" err="1">
                <a:latin typeface="+mj-lt"/>
              </a:rPr>
              <a:t>Sjekk</a:t>
            </a:r>
            <a:r>
              <a:rPr sz="2800" dirty="0">
                <a:latin typeface="+mj-lt"/>
              </a:rPr>
              <a:t> </a:t>
            </a:r>
            <a:r>
              <a:rPr sz="2800" dirty="0" err="1">
                <a:latin typeface="+mj-lt"/>
              </a:rPr>
              <a:t>behov</a:t>
            </a:r>
            <a:r>
              <a:rPr sz="2800" dirty="0">
                <a:latin typeface="+mj-lt"/>
              </a:rPr>
              <a:t> for </a:t>
            </a:r>
            <a:r>
              <a:rPr sz="2800" dirty="0" err="1">
                <a:latin typeface="+mj-lt"/>
              </a:rPr>
              <a:t>resepter</a:t>
            </a:r>
            <a:r>
              <a:rPr sz="2800" dirty="0">
                <a:latin typeface="+mj-lt"/>
              </a:rPr>
              <a:t> </a:t>
            </a:r>
            <a:r>
              <a:rPr sz="2800" dirty="0" err="1">
                <a:latin typeface="+mj-lt"/>
              </a:rPr>
              <a:t>i</a:t>
            </a:r>
            <a:r>
              <a:rPr sz="2800" dirty="0">
                <a:latin typeface="+mj-lt"/>
              </a:rPr>
              <a:t> god </a:t>
            </a:r>
            <a:r>
              <a:rPr sz="2800" dirty="0" err="1">
                <a:latin typeface="+mj-lt"/>
              </a:rPr>
              <a:t>tid</a:t>
            </a:r>
            <a:endParaRPr sz="2800" dirty="0">
              <a:latin typeface="+mj-lt"/>
            </a:endParaRPr>
          </a:p>
          <a:p>
            <a:pPr defTabSz="457154">
              <a:lnSpc>
                <a:spcPct val="110000"/>
              </a:lnSpc>
              <a:spcBef>
                <a:spcPts val="300"/>
              </a:spcBef>
              <a:defRPr sz="3400" b="0">
                <a:latin typeface="Calibri"/>
                <a:ea typeface="Calibri"/>
                <a:cs typeface="Calibri"/>
                <a:sym typeface="Calibri"/>
              </a:defRPr>
            </a:pPr>
            <a:endParaRPr sz="2800" dirty="0">
              <a:latin typeface="+mj-lt"/>
            </a:endParaRPr>
          </a:p>
          <a:p>
            <a:pPr defTabSz="457154">
              <a:lnSpc>
                <a:spcPct val="110000"/>
              </a:lnSpc>
              <a:spcBef>
                <a:spcPts val="300"/>
              </a:spcBef>
              <a:defRPr sz="3400" b="0">
                <a:latin typeface="Calibri"/>
                <a:ea typeface="Calibri"/>
                <a:cs typeface="Calibri"/>
                <a:sym typeface="Calibri"/>
              </a:defRPr>
            </a:pPr>
            <a:r>
              <a:rPr sz="2800" dirty="0">
                <a:latin typeface="+mj-lt"/>
              </a:rPr>
              <a:t>Ta </a:t>
            </a:r>
            <a:r>
              <a:rPr sz="2800" dirty="0" err="1">
                <a:latin typeface="+mj-lt"/>
              </a:rPr>
              <a:t>medisinen</a:t>
            </a:r>
            <a:r>
              <a:rPr sz="2800" dirty="0">
                <a:latin typeface="+mj-lt"/>
              </a:rPr>
              <a:t> </a:t>
            </a:r>
            <a:r>
              <a:rPr sz="2800" dirty="0" err="1">
                <a:latin typeface="+mj-lt"/>
              </a:rPr>
              <a:t>til</a:t>
            </a:r>
            <a:r>
              <a:rPr sz="2800" dirty="0">
                <a:latin typeface="+mj-lt"/>
              </a:rPr>
              <a:t> fast </a:t>
            </a:r>
            <a:r>
              <a:rPr sz="2800" dirty="0" err="1">
                <a:latin typeface="+mj-lt"/>
              </a:rPr>
              <a:t>tid</a:t>
            </a:r>
            <a:r>
              <a:rPr sz="2800" dirty="0">
                <a:latin typeface="+mj-lt"/>
              </a:rPr>
              <a:t>, </a:t>
            </a:r>
            <a:r>
              <a:rPr sz="2800" dirty="0" err="1">
                <a:latin typeface="+mj-lt"/>
              </a:rPr>
              <a:t>knytt</a:t>
            </a:r>
            <a:r>
              <a:rPr sz="2800" dirty="0">
                <a:latin typeface="+mj-lt"/>
              </a:rPr>
              <a:t> </a:t>
            </a:r>
            <a:r>
              <a:rPr sz="2800" dirty="0" err="1">
                <a:latin typeface="+mj-lt"/>
              </a:rPr>
              <a:t>til</a:t>
            </a:r>
            <a:r>
              <a:rPr sz="2800" dirty="0">
                <a:latin typeface="+mj-lt"/>
              </a:rPr>
              <a:t> ritual, </a:t>
            </a:r>
            <a:r>
              <a:rPr lang="nb-NO" sz="2800" dirty="0">
                <a:latin typeface="+mj-lt"/>
              </a:rPr>
              <a:t>bruk</a:t>
            </a:r>
            <a:r>
              <a:rPr sz="2800" dirty="0">
                <a:latin typeface="+mj-lt"/>
              </a:rPr>
              <a:t> </a:t>
            </a:r>
            <a:r>
              <a:rPr sz="2800" dirty="0" err="1">
                <a:latin typeface="+mj-lt"/>
              </a:rPr>
              <a:t>dosett</a:t>
            </a:r>
            <a:r>
              <a:rPr sz="2800" dirty="0">
                <a:latin typeface="+mj-lt"/>
              </a:rPr>
              <a:t> </a:t>
            </a:r>
            <a:r>
              <a:rPr sz="2800" dirty="0" err="1">
                <a:latin typeface="+mj-lt"/>
              </a:rPr>
              <a:t>eller</a:t>
            </a:r>
            <a:r>
              <a:rPr sz="2800" dirty="0">
                <a:latin typeface="+mj-lt"/>
              </a:rPr>
              <a:t> </a:t>
            </a:r>
            <a:r>
              <a:rPr sz="2800" dirty="0" err="1">
                <a:latin typeface="+mj-lt"/>
              </a:rPr>
              <a:t>påminnelse</a:t>
            </a:r>
            <a:endParaRPr lang="nb-NO" sz="2800" dirty="0">
              <a:latin typeface="+mj-lt"/>
            </a:endParaRPr>
          </a:p>
          <a:p>
            <a:pPr defTabSz="457154">
              <a:lnSpc>
                <a:spcPct val="110000"/>
              </a:lnSpc>
              <a:spcBef>
                <a:spcPts val="300"/>
              </a:spcBef>
              <a:defRPr sz="3400" b="0">
                <a:latin typeface="Calibri"/>
                <a:ea typeface="Calibri"/>
                <a:cs typeface="Calibri"/>
                <a:sym typeface="Calibri"/>
              </a:defRPr>
            </a:pPr>
            <a:endParaRPr sz="2800" dirty="0">
              <a:latin typeface="+mj-lt"/>
            </a:endParaRPr>
          </a:p>
          <a:p>
            <a:pPr defTabSz="457154">
              <a:lnSpc>
                <a:spcPct val="110000"/>
              </a:lnSpc>
              <a:spcBef>
                <a:spcPts val="300"/>
              </a:spcBef>
              <a:defRPr sz="3400" b="0">
                <a:latin typeface="Calibri"/>
                <a:ea typeface="Calibri"/>
                <a:cs typeface="Calibri"/>
                <a:sym typeface="Calibri"/>
              </a:defRPr>
            </a:pPr>
            <a:r>
              <a:rPr lang="nb-NO" sz="2800" dirty="0">
                <a:latin typeface="+mj-lt"/>
              </a:rPr>
              <a:t>Hold</a:t>
            </a:r>
            <a:r>
              <a:rPr sz="2800" dirty="0">
                <a:latin typeface="+mj-lt"/>
              </a:rPr>
              <a:t> </a:t>
            </a:r>
            <a:r>
              <a:rPr sz="2800" dirty="0" err="1">
                <a:latin typeface="+mj-lt"/>
              </a:rPr>
              <a:t>fastlegen</a:t>
            </a:r>
            <a:r>
              <a:rPr sz="2800" dirty="0">
                <a:latin typeface="+mj-lt"/>
              </a:rPr>
              <a:t> </a:t>
            </a:r>
            <a:r>
              <a:rPr sz="2800" dirty="0" err="1">
                <a:latin typeface="+mj-lt"/>
              </a:rPr>
              <a:t>oppdatert</a:t>
            </a:r>
            <a:endParaRPr lang="nb-NO" sz="2800" dirty="0">
              <a:latin typeface="+mj-lt"/>
            </a:endParaRPr>
          </a:p>
          <a:p>
            <a:pPr defTabSz="457154">
              <a:lnSpc>
                <a:spcPct val="110000"/>
              </a:lnSpc>
              <a:spcBef>
                <a:spcPts val="300"/>
              </a:spcBef>
              <a:defRPr sz="3400" b="0">
                <a:latin typeface="Calibri"/>
                <a:ea typeface="Calibri"/>
                <a:cs typeface="Calibri"/>
                <a:sym typeface="Calibri"/>
              </a:defRPr>
            </a:pPr>
            <a:endParaRPr sz="2800" dirty="0">
              <a:latin typeface="+mj-lt"/>
            </a:endParaRPr>
          </a:p>
          <a:p>
            <a:pPr defTabSz="457154">
              <a:lnSpc>
                <a:spcPct val="110000"/>
              </a:lnSpc>
              <a:spcBef>
                <a:spcPts val="300"/>
              </a:spcBef>
              <a:defRPr sz="3400" b="0">
                <a:latin typeface="Calibri"/>
                <a:ea typeface="Calibri"/>
                <a:cs typeface="Calibri"/>
                <a:sym typeface="Calibri"/>
              </a:defRPr>
            </a:pPr>
            <a:r>
              <a:rPr sz="2800" dirty="0" err="1">
                <a:latin typeface="+mj-lt"/>
              </a:rPr>
              <a:t>Utenlandsreise</a:t>
            </a:r>
            <a:r>
              <a:rPr sz="2800" dirty="0">
                <a:latin typeface="+mj-lt"/>
              </a:rPr>
              <a:t>? Ta med </a:t>
            </a:r>
            <a:r>
              <a:rPr sz="2800" dirty="0" err="1">
                <a:latin typeface="+mj-lt"/>
              </a:rPr>
              <a:t>skriv</a:t>
            </a:r>
            <a:r>
              <a:rPr sz="2800" dirty="0">
                <a:latin typeface="+mj-lt"/>
              </a:rPr>
              <a:t> </a:t>
            </a:r>
            <a:r>
              <a:rPr sz="2800" dirty="0" err="1">
                <a:latin typeface="+mj-lt"/>
              </a:rPr>
              <a:t>på</a:t>
            </a:r>
            <a:r>
              <a:rPr sz="2800" dirty="0">
                <a:latin typeface="+mj-lt"/>
              </a:rPr>
              <a:t> </a:t>
            </a:r>
            <a:r>
              <a:rPr sz="2800" dirty="0" err="1">
                <a:latin typeface="+mj-lt"/>
              </a:rPr>
              <a:t>engelsk</a:t>
            </a:r>
            <a:endParaRPr sz="2800" dirty="0">
              <a:latin typeface="+mj-lt"/>
            </a:endParaRPr>
          </a:p>
        </p:txBody>
      </p:sp>
      <p:sp>
        <p:nvSpPr>
          <p:cNvPr id="595" name="Tittel 1"/>
          <p:cNvSpPr txBox="1"/>
          <p:nvPr/>
        </p:nvSpPr>
        <p:spPr>
          <a:xfrm>
            <a:off x="672895" y="549275"/>
            <a:ext cx="3803974" cy="11489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7" rIns="22857" anchor="t">
            <a:noAutofit/>
          </a:bodyPr>
          <a:lstStyle>
            <a:lvl1pPr defTabSz="868680">
              <a:defRPr sz="6080" b="1">
                <a:solidFill>
                  <a:srgbClr val="000000"/>
                </a:solidFill>
                <a:latin typeface="Calibri"/>
                <a:ea typeface="Calibri"/>
                <a:cs typeface="Calibri"/>
                <a:sym typeface="Calibri"/>
              </a:defRPr>
            </a:lvl1pPr>
          </a:lstStyle>
          <a:p>
            <a:pPr algn="l"/>
            <a:r>
              <a:rPr sz="4400" b="0" dirty="0" err="1">
                <a:solidFill>
                  <a:schemeClr val="tx1"/>
                </a:solidFill>
                <a:latin typeface="+mj-lt"/>
              </a:rPr>
              <a:t>Gode</a:t>
            </a:r>
            <a:r>
              <a:rPr sz="4400" b="0" dirty="0">
                <a:solidFill>
                  <a:schemeClr val="tx1"/>
                </a:solidFill>
                <a:latin typeface="+mj-lt"/>
              </a:rPr>
              <a:t> </a:t>
            </a:r>
            <a:r>
              <a:rPr sz="4400" b="0" dirty="0" err="1">
                <a:solidFill>
                  <a:schemeClr val="tx1"/>
                </a:solidFill>
                <a:latin typeface="+mj-lt"/>
              </a:rPr>
              <a:t>råd</a:t>
            </a:r>
            <a:endParaRPr sz="4400" b="0" dirty="0">
              <a:solidFill>
                <a:schemeClr val="tx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6">
                                            <p:txEl>
                                              <p:pRg st="0" end="0"/>
                                            </p:txEl>
                                          </p:spTgt>
                                        </p:tgtEl>
                                        <p:attrNameLst>
                                          <p:attrName>style.visibility</p:attrName>
                                        </p:attrNameLst>
                                      </p:cBhvr>
                                      <p:to>
                                        <p:strVal val="visible"/>
                                      </p:to>
                                    </p:set>
                                    <p:animEffect transition="in" filter="fade">
                                      <p:cBhvr>
                                        <p:cTn id="7" dur="500"/>
                                        <p:tgtEl>
                                          <p:spTgt spid="59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6">
                                            <p:txEl>
                                              <p:pRg st="2" end="2"/>
                                            </p:txEl>
                                          </p:spTgt>
                                        </p:tgtEl>
                                        <p:attrNameLst>
                                          <p:attrName>style.visibility</p:attrName>
                                        </p:attrNameLst>
                                      </p:cBhvr>
                                      <p:to>
                                        <p:strVal val="visible"/>
                                      </p:to>
                                    </p:set>
                                    <p:animEffect transition="in" filter="fade">
                                      <p:cBhvr>
                                        <p:cTn id="10" dur="500"/>
                                        <p:tgtEl>
                                          <p:spTgt spid="596">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96">
                                            <p:txEl>
                                              <p:pRg st="4" end="4"/>
                                            </p:txEl>
                                          </p:spTgt>
                                        </p:tgtEl>
                                        <p:attrNameLst>
                                          <p:attrName>style.visibility</p:attrName>
                                        </p:attrNameLst>
                                      </p:cBhvr>
                                      <p:to>
                                        <p:strVal val="visible"/>
                                      </p:to>
                                    </p:set>
                                    <p:animEffect transition="in" filter="fade">
                                      <p:cBhvr>
                                        <p:cTn id="13" dur="500"/>
                                        <p:tgtEl>
                                          <p:spTgt spid="596">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6">
                                            <p:txEl>
                                              <p:pRg st="6" end="6"/>
                                            </p:txEl>
                                          </p:spTgt>
                                        </p:tgtEl>
                                        <p:attrNameLst>
                                          <p:attrName>style.visibility</p:attrName>
                                        </p:attrNameLst>
                                      </p:cBhvr>
                                      <p:to>
                                        <p:strVal val="visible"/>
                                      </p:to>
                                    </p:set>
                                    <p:animEffect transition="in" filter="fade">
                                      <p:cBhvr>
                                        <p:cTn id="16" dur="500"/>
                                        <p:tgtEl>
                                          <p:spTgt spid="596">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6">
                                            <p:txEl>
                                              <p:pRg st="8" end="8"/>
                                            </p:txEl>
                                          </p:spTgt>
                                        </p:tgtEl>
                                        <p:attrNameLst>
                                          <p:attrName>style.visibility</p:attrName>
                                        </p:attrNameLst>
                                      </p:cBhvr>
                                      <p:to>
                                        <p:strVal val="visible"/>
                                      </p:to>
                                    </p:set>
                                    <p:animEffect transition="in" filter="fade">
                                      <p:cBhvr>
                                        <p:cTn id="19" dur="500"/>
                                        <p:tgtEl>
                                          <p:spTgt spid="59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e 11">
            <a:extLst>
              <a:ext uri="{FF2B5EF4-FFF2-40B4-BE49-F238E27FC236}">
                <a16:creationId xmlns:a16="http://schemas.microsoft.com/office/drawing/2014/main" id="{D8669AFE-6B6E-F371-B713-3DE18E5B4B5E}"/>
              </a:ext>
            </a:extLst>
          </p:cNvPr>
          <p:cNvSpPr/>
          <p:nvPr/>
        </p:nvSpPr>
        <p:spPr>
          <a:xfrm>
            <a:off x="628650" y="3838818"/>
            <a:ext cx="537812" cy="53781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Ellipse 12">
            <a:extLst>
              <a:ext uri="{FF2B5EF4-FFF2-40B4-BE49-F238E27FC236}">
                <a16:creationId xmlns:a16="http://schemas.microsoft.com/office/drawing/2014/main" id="{EE596781-DE19-733C-F887-B6377DAE7CEF}"/>
              </a:ext>
            </a:extLst>
          </p:cNvPr>
          <p:cNvSpPr/>
          <p:nvPr/>
        </p:nvSpPr>
        <p:spPr>
          <a:xfrm>
            <a:off x="628650" y="4947746"/>
            <a:ext cx="537812" cy="53781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ittel 1">
            <a:extLst>
              <a:ext uri="{FF2B5EF4-FFF2-40B4-BE49-F238E27FC236}">
                <a16:creationId xmlns:a16="http://schemas.microsoft.com/office/drawing/2014/main" id="{44613C97-34ED-3CC4-D3F9-B0A7B7075694}"/>
              </a:ext>
            </a:extLst>
          </p:cNvPr>
          <p:cNvSpPr>
            <a:spLocks noGrp="1"/>
          </p:cNvSpPr>
          <p:nvPr>
            <p:ph type="title"/>
          </p:nvPr>
        </p:nvSpPr>
        <p:spPr>
          <a:xfrm>
            <a:off x="695325" y="549275"/>
            <a:ext cx="10515600" cy="701731"/>
          </a:xfrm>
        </p:spPr>
        <p:txBody>
          <a:bodyPr anchor="t"/>
          <a:lstStyle/>
          <a:p>
            <a:r>
              <a:rPr lang="nb-NO" dirty="0">
                <a:latin typeface="+mj-lt"/>
              </a:rPr>
              <a:t>Egenaktivitet til neste gang</a:t>
            </a:r>
          </a:p>
        </p:txBody>
      </p:sp>
      <p:sp>
        <p:nvSpPr>
          <p:cNvPr id="15" name="Plassholder for tekst 3">
            <a:extLst>
              <a:ext uri="{FF2B5EF4-FFF2-40B4-BE49-F238E27FC236}">
                <a16:creationId xmlns:a16="http://schemas.microsoft.com/office/drawing/2014/main" id="{3520BDC1-0A16-0BB2-88B7-18A12BF3BF37}"/>
              </a:ext>
            </a:extLst>
          </p:cNvPr>
          <p:cNvSpPr>
            <a:spLocks noGrp="1"/>
          </p:cNvSpPr>
          <p:nvPr>
            <p:ph idx="1"/>
          </p:nvPr>
        </p:nvSpPr>
        <p:spPr>
          <a:xfrm>
            <a:off x="705030" y="1458686"/>
            <a:ext cx="8620740" cy="4850039"/>
          </a:xfrm>
        </p:spPr>
        <p:txBody>
          <a:bodyPr anchor="b">
            <a:normAutofit/>
          </a:bodyPr>
          <a:lstStyle/>
          <a:p>
            <a:pPr marL="514299" indent="-514299">
              <a:buFont typeface="+mj-lt"/>
              <a:buAutoNum type="arabicPeriod"/>
            </a:pPr>
            <a:r>
              <a:rPr lang="nb-NO" dirty="0"/>
              <a:t>Noter hvilke medisiner du bruker i stemningsdagboken</a:t>
            </a:r>
          </a:p>
          <a:p>
            <a:pPr marL="514299" indent="-514299">
              <a:buFont typeface="+mj-lt"/>
              <a:buAutoNum type="arabicPeriod"/>
            </a:pPr>
            <a:endParaRPr lang="nb-NO" dirty="0"/>
          </a:p>
          <a:p>
            <a:pPr marL="514299" indent="-514299">
              <a:buFont typeface="+mj-lt"/>
              <a:buAutoNum type="arabicPeriod"/>
            </a:pPr>
            <a:r>
              <a:rPr lang="nb-NO" dirty="0"/>
              <a:t>Vurder om medisiner skal skrives inn som </a:t>
            </a:r>
            <a:r>
              <a:rPr lang="nb-NO" dirty="0" err="1"/>
              <a:t>motsyklisk</a:t>
            </a:r>
            <a:r>
              <a:rPr lang="nb-NO" dirty="0"/>
              <a:t> tiltak under punktet «Forebygging i varselfasen» i forebyggelsesplanen</a:t>
            </a:r>
          </a:p>
        </p:txBody>
      </p:sp>
      <p:pic>
        <p:nvPicPr>
          <p:cNvPr id="16" name="Bilde 15">
            <a:extLst>
              <a:ext uri="{FF2B5EF4-FFF2-40B4-BE49-F238E27FC236}">
                <a16:creationId xmlns:a16="http://schemas.microsoft.com/office/drawing/2014/main" id="{3DF35851-4DB1-96FC-88E1-10C240DF484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3533" y="461798"/>
            <a:ext cx="3200623" cy="2844998"/>
          </a:xfrm>
          <a:prstGeom prst="rect">
            <a:avLst/>
          </a:prstGeom>
        </p:spPr>
      </p:pic>
    </p:spTree>
    <p:extLst>
      <p:ext uri="{BB962C8B-B14F-4D97-AF65-F5344CB8AC3E}">
        <p14:creationId xmlns:p14="http://schemas.microsoft.com/office/powerpoint/2010/main" val="254613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xEl>
                                              <p:pRg st="2" end="2"/>
                                            </p:txEl>
                                          </p:spTgt>
                                        </p:tgtEl>
                                        <p:attrNameLst>
                                          <p:attrName>style.visibility</p:attrName>
                                        </p:attrNameLst>
                                      </p:cBhvr>
                                      <p:to>
                                        <p:strVal val="visible"/>
                                      </p:to>
                                    </p:set>
                                    <p:animEffect transition="in" filter="fade">
                                      <p:cBhvr>
                                        <p:cTn id="16" dur="500"/>
                                        <p:tgtEl>
                                          <p:spTgt spid="15">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5">
            <a:extLst>
              <a:ext uri="{FF2B5EF4-FFF2-40B4-BE49-F238E27FC236}">
                <a16:creationId xmlns:a16="http://schemas.microsoft.com/office/drawing/2014/main" id="{7DE6E070-5566-72FA-7DA3-A4F9DDD1F547}"/>
              </a:ext>
            </a:extLst>
          </p:cNvPr>
          <p:cNvSpPr txBox="1">
            <a:spLocks/>
          </p:cNvSpPr>
          <p:nvPr/>
        </p:nvSpPr>
        <p:spPr>
          <a:xfrm>
            <a:off x="695325" y="549276"/>
            <a:ext cx="10801350" cy="3413124"/>
          </a:xfrm>
          <a:prstGeom prst="rect">
            <a:avLst/>
          </a:prstGeom>
        </p:spPr>
        <p:txBody>
          <a:bodyPr>
            <a:normAutofit/>
          </a:bodyPr>
          <a:lst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a:latin typeface="+mn-lt"/>
              </a:rPr>
              <a:t>Presentasjonen er utformet av Vestre Viken, i samarbeid </a:t>
            </a:r>
            <a:br>
              <a:rPr lang="nb-NO" dirty="0">
                <a:latin typeface="+mn-lt"/>
              </a:rPr>
            </a:br>
            <a:r>
              <a:rPr lang="nb-NO" dirty="0">
                <a:latin typeface="+mn-lt"/>
              </a:rPr>
              <a:t>med erfaringsspesialister og Bipolarforeningen. </a:t>
            </a:r>
            <a:br>
              <a:rPr lang="nb-NO" dirty="0">
                <a:latin typeface="+mn-lt"/>
              </a:rPr>
            </a:br>
            <a:br>
              <a:rPr lang="nb-NO" dirty="0">
                <a:latin typeface="+mn-lt"/>
              </a:rPr>
            </a:br>
            <a:r>
              <a:rPr lang="nb-NO" dirty="0">
                <a:latin typeface="+mn-lt"/>
              </a:rPr>
              <a:t>Prosjektet er støttet av Rådet for psykisk helse </a:t>
            </a:r>
            <a:br>
              <a:rPr lang="nb-NO" dirty="0">
                <a:latin typeface="+mn-lt"/>
              </a:rPr>
            </a:br>
            <a:r>
              <a:rPr lang="nb-NO" dirty="0">
                <a:latin typeface="+mn-lt"/>
              </a:rPr>
              <a:t>gjennom Stiftelsen Dam</a:t>
            </a: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p:txBody>
      </p:sp>
      <p:pic>
        <p:nvPicPr>
          <p:cNvPr id="3" name="LOGO png Rådet for psykisk helse.png" descr="LOGO png Rådet for psykisk helse.png">
            <a:extLst>
              <a:ext uri="{FF2B5EF4-FFF2-40B4-BE49-F238E27FC236}">
                <a16:creationId xmlns:a16="http://schemas.microsoft.com/office/drawing/2014/main" id="{9EFB4609-3990-E570-F914-C9B8741B20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943" y="5470810"/>
            <a:ext cx="2859733" cy="501806"/>
          </a:xfrm>
          <a:prstGeom prst="rect">
            <a:avLst/>
          </a:prstGeom>
          <a:ln w="12700">
            <a:miter lim="400000"/>
          </a:ln>
        </p:spPr>
      </p:pic>
      <p:pic>
        <p:nvPicPr>
          <p:cNvPr id="4" name="Bilde" descr="Bilde">
            <a:extLst>
              <a:ext uri="{FF2B5EF4-FFF2-40B4-BE49-F238E27FC236}">
                <a16:creationId xmlns:a16="http://schemas.microsoft.com/office/drawing/2014/main" id="{99E2342B-42D9-9AFC-9142-20EBB08209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38" y="5457032"/>
            <a:ext cx="2848893" cy="517168"/>
          </a:xfrm>
          <a:prstGeom prst="rect">
            <a:avLst/>
          </a:prstGeom>
          <a:ln w="12700">
            <a:miter lim="400000"/>
          </a:ln>
        </p:spPr>
      </p:pic>
      <p:pic>
        <p:nvPicPr>
          <p:cNvPr id="5" name="logo_transparent-01.png" descr="logo_transparent-01.png">
            <a:extLst>
              <a:ext uri="{FF2B5EF4-FFF2-40B4-BE49-F238E27FC236}">
                <a16:creationId xmlns:a16="http://schemas.microsoft.com/office/drawing/2014/main" id="{7AA5B2A3-E760-0F40-A690-A771DF2B56A8}"/>
              </a:ext>
            </a:extLst>
          </p:cNvPr>
          <p:cNvPicPr>
            <a:picLocks noChangeAspect="1"/>
          </p:cNvPicPr>
          <p:nvPr/>
        </p:nvPicPr>
        <p:blipFill>
          <a:blip r:embed="rId5"/>
          <a:stretch>
            <a:fillRect/>
          </a:stretch>
        </p:blipFill>
        <p:spPr>
          <a:xfrm>
            <a:off x="4117024" y="5365041"/>
            <a:ext cx="2280625" cy="791423"/>
          </a:xfrm>
          <a:prstGeom prst="rect">
            <a:avLst/>
          </a:prstGeom>
          <a:ln w="12700">
            <a:miter lim="400000"/>
          </a:ln>
        </p:spPr>
      </p:pic>
      <p:pic>
        <p:nvPicPr>
          <p:cNvPr id="6" name="50830959051_658d4b82a4_o.png" descr="50830959051_658d4b82a4_o.png">
            <a:extLst>
              <a:ext uri="{FF2B5EF4-FFF2-40B4-BE49-F238E27FC236}">
                <a16:creationId xmlns:a16="http://schemas.microsoft.com/office/drawing/2014/main" id="{396A8EDA-3F44-8B31-B8CE-FFA2CEFDFFD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6635" y="4692641"/>
            <a:ext cx="1100040" cy="1344799"/>
          </a:xfrm>
          <a:prstGeom prst="rect">
            <a:avLst/>
          </a:prstGeom>
          <a:ln w="12700">
            <a:miter lim="400000"/>
          </a:ln>
        </p:spPr>
      </p:pic>
      <p:sp>
        <p:nvSpPr>
          <p:cNvPr id="7" name="TekstSylinder 6">
            <a:extLst>
              <a:ext uri="{FF2B5EF4-FFF2-40B4-BE49-F238E27FC236}">
                <a16:creationId xmlns:a16="http://schemas.microsoft.com/office/drawing/2014/main" id="{48E797AA-F621-12C6-DD04-52FAE9F140C4}"/>
              </a:ext>
            </a:extLst>
          </p:cNvPr>
          <p:cNvSpPr txBox="1"/>
          <p:nvPr/>
        </p:nvSpPr>
        <p:spPr>
          <a:xfrm>
            <a:off x="695325" y="6308725"/>
            <a:ext cx="10801350" cy="523220"/>
          </a:xfrm>
          <a:prstGeom prst="rect">
            <a:avLst/>
          </a:prstGeom>
          <a:noFill/>
        </p:spPr>
        <p:txBody>
          <a:bodyPr wrap="square" rtlCol="0">
            <a:spAutoFit/>
          </a:bodyPr>
          <a:lstStyle/>
          <a:p>
            <a:r>
              <a:rPr lang="nb-NO" sz="1400" dirty="0"/>
              <a:t>©Vestre Viken. All bruk av grafikk utover det leverte materiell skal avtales. Design og illustrasjon: Melkeveien Designkontor AS.</a:t>
            </a:r>
          </a:p>
          <a:p>
            <a:endParaRPr lang="nb-NO"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altLang="nb-NO" dirty="0">
                <a:solidFill>
                  <a:schemeClr val="tx1"/>
                </a:solidFill>
                <a:latin typeface="+mj-lt"/>
              </a:rPr>
              <a:t>Forebyggelsesplanen</a:t>
            </a:r>
            <a:endParaRPr lang="nb-NO" dirty="0">
              <a:solidFill>
                <a:schemeClr val="tx1"/>
              </a:solidFill>
              <a:latin typeface="+mj-lt"/>
            </a:endParaRPr>
          </a:p>
        </p:txBody>
      </p:sp>
      <p:sp>
        <p:nvSpPr>
          <p:cNvPr id="3" name="Plassholder for innhold 2"/>
          <p:cNvSpPr>
            <a:spLocks noGrp="1"/>
          </p:cNvSpPr>
          <p:nvPr>
            <p:ph idx="1"/>
          </p:nvPr>
        </p:nvSpPr>
        <p:spPr/>
        <p:txBody>
          <a:bodyPr anchor="b">
            <a:normAutofit/>
          </a:bodyPr>
          <a:lstStyle/>
          <a:p>
            <a:pPr marL="0" indent="0">
              <a:buNone/>
            </a:pPr>
            <a:r>
              <a:rPr lang="nb-NO" altLang="nb-NO" dirty="0">
                <a:latin typeface="+mj-lt"/>
                <a:ea typeface="Cambria" panose="02040503050406030204" pitchFamily="18" charset="0"/>
                <a:cs typeface="Calibri" panose="020F0502020204030204" pitchFamily="34" charset="0"/>
              </a:rPr>
              <a:t>1) Motivasjon for forebygging</a:t>
            </a:r>
          </a:p>
          <a:p>
            <a:pPr marL="200005" lvl="1" indent="0">
              <a:buNone/>
            </a:pPr>
            <a:endParaRPr lang="nb-NO" altLang="nb-NO" sz="1400" dirty="0">
              <a:latin typeface="+mj-lt"/>
              <a:ea typeface="Cambria" panose="02040503050406030204" pitchFamily="18" charset="0"/>
              <a:cs typeface="Calibri" panose="020F0502020204030204" pitchFamily="34" charset="0"/>
            </a:endParaRPr>
          </a:p>
          <a:p>
            <a:pPr marL="0" indent="-28572">
              <a:buNone/>
            </a:pPr>
            <a:r>
              <a:rPr lang="nb-NO" altLang="nb-NO" b="1" dirty="0">
                <a:latin typeface="+mj-lt"/>
                <a:ea typeface="Cambria" panose="02040503050406030204" pitchFamily="18" charset="0"/>
                <a:cs typeface="Calibri" panose="020F0502020204030204" pitchFamily="34" charset="0"/>
              </a:rPr>
              <a:t>2) Forebygging i vedlikeholdsfasen</a:t>
            </a:r>
          </a:p>
          <a:p>
            <a:pPr marL="428582" lvl="1"/>
            <a:r>
              <a:rPr lang="nb-NO" altLang="nb-NO" b="1" dirty="0">
                <a:latin typeface="+mj-lt"/>
                <a:ea typeface="Cambria" panose="02040503050406030204" pitchFamily="18" charset="0"/>
                <a:cs typeface="Calibri" panose="020F0502020204030204" pitchFamily="34" charset="0"/>
              </a:rPr>
              <a:t>Risikofaktorer i vedlikeholdsfasen</a:t>
            </a:r>
          </a:p>
          <a:p>
            <a:pPr marL="428582" lvl="1"/>
            <a:r>
              <a:rPr lang="nb-NO" altLang="nb-NO" b="1" dirty="0">
                <a:latin typeface="+mj-lt"/>
                <a:ea typeface="Cambria" panose="02040503050406030204" pitchFamily="18" charset="0"/>
                <a:cs typeface="Calibri" panose="020F0502020204030204" pitchFamily="34" charset="0"/>
              </a:rPr>
              <a:t>Tiltak overfor risikofaktorer – sunn og regelmessig livsførsel</a:t>
            </a:r>
          </a:p>
          <a:p>
            <a:pPr marL="200005" lvl="1" indent="0">
              <a:buNone/>
            </a:pPr>
            <a:endParaRPr lang="nb-NO" altLang="nb-NO" sz="1400" dirty="0">
              <a:latin typeface="+mj-lt"/>
              <a:ea typeface="Cambria" panose="02040503050406030204" pitchFamily="18" charset="0"/>
              <a:cs typeface="Calibri" panose="020F0502020204030204" pitchFamily="34" charset="0"/>
            </a:endParaRPr>
          </a:p>
          <a:p>
            <a:pPr marL="0" indent="-28572">
              <a:buNone/>
            </a:pPr>
            <a:r>
              <a:rPr lang="nb-NO" altLang="nb-NO" dirty="0">
                <a:latin typeface="+mj-lt"/>
                <a:ea typeface="Cambria" panose="02040503050406030204" pitchFamily="18" charset="0"/>
                <a:cs typeface="Calibri" panose="020F0502020204030204" pitchFamily="34" charset="0"/>
              </a:rPr>
              <a:t>3) Forebygging i varselfasen</a:t>
            </a:r>
          </a:p>
        </p:txBody>
      </p:sp>
      <p:pic>
        <p:nvPicPr>
          <p:cNvPr id="5" name="Bilde 4" descr="Et bilde som inneholder skjermbilde, mønster, sort og hvit, Symmetri&#10;&#10;Automatisk generert beskrivelse">
            <a:extLst>
              <a:ext uri="{FF2B5EF4-FFF2-40B4-BE49-F238E27FC236}">
                <a16:creationId xmlns:a16="http://schemas.microsoft.com/office/drawing/2014/main" id="{DC6638A7-D2D3-F661-8056-1DF5A612F0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0610" y="1195661"/>
            <a:ext cx="1921855" cy="1921855"/>
          </a:xfrm>
          <a:prstGeom prst="rect">
            <a:avLst/>
          </a:prstGeom>
        </p:spPr>
      </p:pic>
      <p:pic>
        <p:nvPicPr>
          <p:cNvPr id="6" name="Bilde 5" descr="Et bilde som inneholder skjermbilde, mønster, sort og hvit, Symmetri">
            <a:extLst>
              <a:ext uri="{FF2B5EF4-FFF2-40B4-BE49-F238E27FC236}">
                <a16:creationId xmlns:a16="http://schemas.microsoft.com/office/drawing/2014/main" id="{A21BFAEC-962E-3D37-76EB-FA9577E731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9712" y="3944726"/>
            <a:ext cx="1918154" cy="1918154"/>
          </a:xfrm>
          <a:prstGeom prst="rect">
            <a:avLst/>
          </a:prstGeom>
        </p:spPr>
      </p:pic>
      <p:sp>
        <p:nvSpPr>
          <p:cNvPr id="7" name="TekstSylinder 6">
            <a:extLst>
              <a:ext uri="{FF2B5EF4-FFF2-40B4-BE49-F238E27FC236}">
                <a16:creationId xmlns:a16="http://schemas.microsoft.com/office/drawing/2014/main" id="{0A9BFBB0-F5A1-4D5C-3895-5A9F785530E8}"/>
              </a:ext>
            </a:extLst>
          </p:cNvPr>
          <p:cNvSpPr txBox="1"/>
          <p:nvPr/>
        </p:nvSpPr>
        <p:spPr>
          <a:xfrm>
            <a:off x="10127752" y="3083974"/>
            <a:ext cx="820663" cy="461665"/>
          </a:xfrm>
          <a:prstGeom prst="rect">
            <a:avLst/>
          </a:prstGeom>
          <a:noFill/>
        </p:spPr>
        <p:txBody>
          <a:bodyPr wrap="square" rtlCol="0">
            <a:spAutoFit/>
          </a:bodyPr>
          <a:lstStyle/>
          <a:p>
            <a:r>
              <a:rPr lang="nb-NO" sz="2400" dirty="0" err="1"/>
              <a:t>Pdf</a:t>
            </a:r>
            <a:endParaRPr lang="nb-NO" sz="2400" dirty="0"/>
          </a:p>
        </p:txBody>
      </p:sp>
      <p:sp>
        <p:nvSpPr>
          <p:cNvPr id="8" name="TekstSylinder 7">
            <a:extLst>
              <a:ext uri="{FF2B5EF4-FFF2-40B4-BE49-F238E27FC236}">
                <a16:creationId xmlns:a16="http://schemas.microsoft.com/office/drawing/2014/main" id="{62192A29-C2E5-E807-1AF3-3B329B1B8FEF}"/>
              </a:ext>
            </a:extLst>
          </p:cNvPr>
          <p:cNvSpPr txBox="1"/>
          <p:nvPr/>
        </p:nvSpPr>
        <p:spPr>
          <a:xfrm>
            <a:off x="9446094" y="5826880"/>
            <a:ext cx="1904657" cy="461665"/>
          </a:xfrm>
          <a:prstGeom prst="rect">
            <a:avLst/>
          </a:prstGeom>
          <a:noFill/>
        </p:spPr>
        <p:txBody>
          <a:bodyPr wrap="square" rtlCol="0">
            <a:spAutoFit/>
          </a:bodyPr>
          <a:lstStyle/>
          <a:p>
            <a:pPr algn="ctr"/>
            <a:r>
              <a:rPr lang="nb-NO" sz="2400" dirty="0"/>
              <a:t>Redigerbar</a:t>
            </a:r>
          </a:p>
        </p:txBody>
      </p:sp>
    </p:spTree>
    <p:extLst>
      <p:ext uri="{BB962C8B-B14F-4D97-AF65-F5344CB8AC3E}">
        <p14:creationId xmlns:p14="http://schemas.microsoft.com/office/powerpoint/2010/main" val="220547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Plassholder for innhold 2"/>
          <p:cNvSpPr txBox="1"/>
          <p:nvPr/>
        </p:nvSpPr>
        <p:spPr>
          <a:xfrm>
            <a:off x="695325" y="718044"/>
            <a:ext cx="11025758" cy="5590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7" rIns="22857" anchor="b">
            <a:normAutofit/>
          </a:bodyPr>
          <a:lstStyle/>
          <a:p>
            <a:pPr defTabSz="406867">
              <a:lnSpc>
                <a:spcPct val="110000"/>
              </a:lnSpc>
              <a:defRPr sz="3382">
                <a:solidFill>
                  <a:srgbClr val="000000"/>
                </a:solidFill>
                <a:latin typeface="Calibri"/>
                <a:ea typeface="Calibri"/>
                <a:cs typeface="Calibri"/>
                <a:sym typeface="Calibri"/>
              </a:defRPr>
            </a:pPr>
            <a:r>
              <a:rPr sz="2400" dirty="0" err="1">
                <a:solidFill>
                  <a:srgbClr val="003087"/>
                </a:solidFill>
                <a:latin typeface="+mj-lt"/>
              </a:rPr>
              <a:t>Akutt</a:t>
            </a:r>
            <a:r>
              <a:rPr sz="2400" dirty="0">
                <a:solidFill>
                  <a:srgbClr val="003087"/>
                </a:solidFill>
                <a:latin typeface="+mj-lt"/>
              </a:rPr>
              <a:t> </a:t>
            </a:r>
            <a:r>
              <a:rPr sz="2400" dirty="0" err="1">
                <a:solidFill>
                  <a:srgbClr val="003087"/>
                </a:solidFill>
                <a:latin typeface="+mj-lt"/>
              </a:rPr>
              <a:t>behandling</a:t>
            </a:r>
            <a:r>
              <a:rPr sz="2400" dirty="0">
                <a:solidFill>
                  <a:srgbClr val="003087"/>
                </a:solidFill>
                <a:latin typeface="+mj-lt"/>
              </a:rPr>
              <a:t> </a:t>
            </a:r>
            <a:r>
              <a:rPr lang="nb-NO" sz="2400" dirty="0">
                <a:solidFill>
                  <a:srgbClr val="003087"/>
                </a:solidFill>
                <a:latin typeface="+mj-lt"/>
              </a:rPr>
              <a:t>	</a:t>
            </a:r>
          </a:p>
          <a:p>
            <a:pPr marL="571478" lvl="1" indent="-342900" defTabSz="406867">
              <a:lnSpc>
                <a:spcPct val="110000"/>
              </a:lnSpc>
              <a:buFont typeface="Arial" panose="020B0604020202020204" pitchFamily="34" charset="0"/>
              <a:buChar char="•"/>
              <a:defRPr sz="3382">
                <a:solidFill>
                  <a:srgbClr val="000000"/>
                </a:solidFill>
                <a:latin typeface="Calibri"/>
                <a:ea typeface="Calibri"/>
                <a:cs typeface="Calibri"/>
                <a:sym typeface="Calibri"/>
              </a:defRPr>
            </a:pPr>
            <a:r>
              <a:rPr lang="nb-NO" sz="2000" dirty="0">
                <a:solidFill>
                  <a:srgbClr val="003087"/>
                </a:solidFill>
                <a:latin typeface="+mj-lt"/>
              </a:rPr>
              <a:t>Dempe symptomer i sykdomsfasen</a:t>
            </a:r>
          </a:p>
          <a:p>
            <a:pPr marL="571478" lvl="1" indent="-342900" defTabSz="406867">
              <a:lnSpc>
                <a:spcPct val="110000"/>
              </a:lnSpc>
              <a:buFont typeface="Arial" panose="020B0604020202020204" pitchFamily="34" charset="0"/>
              <a:buChar char="•"/>
              <a:defRPr sz="3382">
                <a:solidFill>
                  <a:srgbClr val="000000"/>
                </a:solidFill>
                <a:latin typeface="Calibri"/>
                <a:ea typeface="Calibri"/>
                <a:cs typeface="Calibri"/>
                <a:sym typeface="Calibri"/>
              </a:defRPr>
            </a:pPr>
            <a:r>
              <a:rPr lang="nb-NO" sz="2000" dirty="0">
                <a:solidFill>
                  <a:srgbClr val="003087"/>
                </a:solidFill>
                <a:latin typeface="+mj-lt"/>
              </a:rPr>
              <a:t>F</a:t>
            </a:r>
            <a:r>
              <a:rPr sz="2000" dirty="0" err="1">
                <a:solidFill>
                  <a:srgbClr val="003087"/>
                </a:solidFill>
                <a:latin typeface="+mj-lt"/>
              </a:rPr>
              <a:t>orkorte</a:t>
            </a:r>
            <a:r>
              <a:rPr sz="2000" dirty="0">
                <a:solidFill>
                  <a:srgbClr val="003087"/>
                </a:solidFill>
                <a:latin typeface="+mj-lt"/>
              </a:rPr>
              <a:t> </a:t>
            </a:r>
            <a:r>
              <a:rPr sz="2000" dirty="0" err="1">
                <a:solidFill>
                  <a:srgbClr val="003087"/>
                </a:solidFill>
                <a:latin typeface="+mj-lt"/>
              </a:rPr>
              <a:t>og</a:t>
            </a:r>
            <a:r>
              <a:rPr sz="2000" dirty="0">
                <a:solidFill>
                  <a:srgbClr val="003087"/>
                </a:solidFill>
                <a:latin typeface="+mj-lt"/>
              </a:rPr>
              <a:t> </a:t>
            </a:r>
            <a:r>
              <a:rPr sz="2000" dirty="0" err="1">
                <a:solidFill>
                  <a:srgbClr val="003087"/>
                </a:solidFill>
                <a:latin typeface="+mj-lt"/>
              </a:rPr>
              <a:t>bedre</a:t>
            </a:r>
            <a:r>
              <a:rPr sz="2000" dirty="0">
                <a:solidFill>
                  <a:srgbClr val="003087"/>
                </a:solidFill>
                <a:latin typeface="+mj-lt"/>
              </a:rPr>
              <a:t> </a:t>
            </a:r>
            <a:r>
              <a:rPr sz="2000" dirty="0" err="1">
                <a:solidFill>
                  <a:srgbClr val="003087"/>
                </a:solidFill>
                <a:latin typeface="+mj-lt"/>
              </a:rPr>
              <a:t>aktuell</a:t>
            </a:r>
            <a:r>
              <a:rPr sz="2000" dirty="0">
                <a:solidFill>
                  <a:srgbClr val="003087"/>
                </a:solidFill>
                <a:latin typeface="+mj-lt"/>
              </a:rPr>
              <a:t> episode</a:t>
            </a:r>
            <a:r>
              <a:rPr lang="nb-NO" sz="2000" dirty="0">
                <a:solidFill>
                  <a:srgbClr val="003087"/>
                </a:solidFill>
                <a:latin typeface="+mj-lt"/>
              </a:rPr>
              <a:t> </a:t>
            </a:r>
          </a:p>
          <a:p>
            <a:pPr defTabSz="406867">
              <a:lnSpc>
                <a:spcPct val="110000"/>
              </a:lnSpc>
              <a:defRPr sz="3382">
                <a:solidFill>
                  <a:srgbClr val="000000"/>
                </a:solidFill>
                <a:latin typeface="Calibri"/>
                <a:ea typeface="Calibri"/>
                <a:cs typeface="Calibri"/>
                <a:sym typeface="Calibri"/>
              </a:defRPr>
            </a:pPr>
            <a:r>
              <a:rPr lang="nb-NO" sz="2400" dirty="0">
                <a:solidFill>
                  <a:srgbClr val="003087"/>
                </a:solidFill>
                <a:latin typeface="+mj-lt"/>
              </a:rPr>
              <a:t>	</a:t>
            </a:r>
            <a:endParaRPr sz="2400" dirty="0">
              <a:solidFill>
                <a:srgbClr val="003087"/>
              </a:solidFill>
              <a:latin typeface="+mj-lt"/>
            </a:endParaRPr>
          </a:p>
          <a:p>
            <a:pPr defTabSz="406867">
              <a:lnSpc>
                <a:spcPct val="110000"/>
              </a:lnSpc>
              <a:defRPr sz="3382">
                <a:solidFill>
                  <a:srgbClr val="000000"/>
                </a:solidFill>
                <a:latin typeface="Calibri"/>
                <a:ea typeface="Calibri"/>
                <a:cs typeface="Calibri"/>
                <a:sym typeface="Calibri"/>
              </a:defRPr>
            </a:pPr>
            <a:r>
              <a:rPr sz="2400" dirty="0" err="1">
                <a:solidFill>
                  <a:srgbClr val="003087"/>
                </a:solidFill>
                <a:latin typeface="+mj-lt"/>
              </a:rPr>
              <a:t>Forebyggende</a:t>
            </a:r>
            <a:r>
              <a:rPr sz="2400" dirty="0">
                <a:solidFill>
                  <a:srgbClr val="003087"/>
                </a:solidFill>
                <a:latin typeface="+mj-lt"/>
              </a:rPr>
              <a:t> </a:t>
            </a:r>
            <a:r>
              <a:rPr sz="2400" dirty="0" err="1">
                <a:solidFill>
                  <a:srgbClr val="003087"/>
                </a:solidFill>
                <a:latin typeface="+mj-lt"/>
              </a:rPr>
              <a:t>behandling</a:t>
            </a:r>
            <a:r>
              <a:rPr sz="2400" dirty="0">
                <a:solidFill>
                  <a:srgbClr val="003087"/>
                </a:solidFill>
                <a:latin typeface="+mj-lt"/>
              </a:rPr>
              <a:t> </a:t>
            </a:r>
            <a:endParaRPr lang="nb-NO" sz="2400" dirty="0">
              <a:solidFill>
                <a:srgbClr val="003087"/>
              </a:solidFill>
              <a:latin typeface="+mj-lt"/>
            </a:endParaRPr>
          </a:p>
          <a:p>
            <a:pPr marL="571478" lvl="1" indent="-342900" defTabSz="406867">
              <a:lnSpc>
                <a:spcPct val="110000"/>
              </a:lnSpc>
              <a:buFont typeface="Arial" panose="020B0604020202020204" pitchFamily="34" charset="0"/>
              <a:buChar char="•"/>
              <a:defRPr sz="3382">
                <a:solidFill>
                  <a:srgbClr val="000000"/>
                </a:solidFill>
                <a:latin typeface="Calibri"/>
                <a:ea typeface="Calibri"/>
                <a:cs typeface="Calibri"/>
                <a:sym typeface="Calibri"/>
              </a:defRPr>
            </a:pPr>
            <a:r>
              <a:rPr lang="nb-NO" sz="2000" dirty="0">
                <a:solidFill>
                  <a:srgbClr val="003087"/>
                </a:solidFill>
                <a:latin typeface="+mj-lt"/>
              </a:rPr>
              <a:t>Forebygging av nye episoder i vedlikeholdsfasen</a:t>
            </a:r>
          </a:p>
          <a:p>
            <a:pPr marL="571478" lvl="1" indent="-342900" defTabSz="406867">
              <a:lnSpc>
                <a:spcPct val="110000"/>
              </a:lnSpc>
              <a:buFont typeface="Arial" panose="020B0604020202020204" pitchFamily="34" charset="0"/>
              <a:buChar char="•"/>
              <a:defRPr sz="3382">
                <a:solidFill>
                  <a:srgbClr val="000000"/>
                </a:solidFill>
                <a:latin typeface="Calibri"/>
                <a:ea typeface="Calibri"/>
                <a:cs typeface="Calibri"/>
                <a:sym typeface="Calibri"/>
              </a:defRPr>
            </a:pPr>
            <a:r>
              <a:rPr sz="2000" dirty="0">
                <a:solidFill>
                  <a:srgbClr val="003087"/>
                </a:solidFill>
                <a:latin typeface="+mj-lt"/>
              </a:rPr>
              <a:t>Gi </a:t>
            </a:r>
            <a:r>
              <a:rPr sz="2000" dirty="0" err="1">
                <a:solidFill>
                  <a:srgbClr val="003087"/>
                </a:solidFill>
                <a:latin typeface="+mj-lt"/>
              </a:rPr>
              <a:t>lengre</a:t>
            </a:r>
            <a:r>
              <a:rPr sz="2000" dirty="0">
                <a:solidFill>
                  <a:srgbClr val="003087"/>
                </a:solidFill>
                <a:latin typeface="+mj-lt"/>
              </a:rPr>
              <a:t> </a:t>
            </a:r>
            <a:r>
              <a:rPr sz="2000" dirty="0" err="1">
                <a:solidFill>
                  <a:srgbClr val="003087"/>
                </a:solidFill>
                <a:latin typeface="+mj-lt"/>
              </a:rPr>
              <a:t>stemningsnøytrale</a:t>
            </a:r>
            <a:r>
              <a:rPr sz="2000" dirty="0">
                <a:solidFill>
                  <a:srgbClr val="003087"/>
                </a:solidFill>
                <a:latin typeface="+mj-lt"/>
              </a:rPr>
              <a:t> </a:t>
            </a:r>
            <a:r>
              <a:rPr sz="2000" dirty="0" err="1">
                <a:solidFill>
                  <a:srgbClr val="003087"/>
                </a:solidFill>
                <a:latin typeface="+mj-lt"/>
              </a:rPr>
              <a:t>perioder</a:t>
            </a:r>
            <a:r>
              <a:rPr sz="2000" dirty="0">
                <a:solidFill>
                  <a:srgbClr val="003087"/>
                </a:solidFill>
                <a:latin typeface="+mj-lt"/>
              </a:rPr>
              <a:t> </a:t>
            </a:r>
            <a:r>
              <a:rPr sz="2000" dirty="0" err="1">
                <a:solidFill>
                  <a:srgbClr val="003087"/>
                </a:solidFill>
                <a:latin typeface="+mj-lt"/>
              </a:rPr>
              <a:t>og</a:t>
            </a:r>
            <a:r>
              <a:rPr sz="2000" dirty="0">
                <a:solidFill>
                  <a:srgbClr val="003087"/>
                </a:solidFill>
                <a:latin typeface="+mj-lt"/>
              </a:rPr>
              <a:t> </a:t>
            </a:r>
            <a:r>
              <a:rPr sz="2000" dirty="0" err="1">
                <a:solidFill>
                  <a:srgbClr val="003087"/>
                </a:solidFill>
                <a:latin typeface="+mj-lt"/>
              </a:rPr>
              <a:t>bedre</a:t>
            </a:r>
            <a:r>
              <a:rPr sz="2000" dirty="0">
                <a:solidFill>
                  <a:srgbClr val="003087"/>
                </a:solidFill>
                <a:latin typeface="+mj-lt"/>
              </a:rPr>
              <a:t> </a:t>
            </a:r>
            <a:r>
              <a:rPr sz="2000" dirty="0" err="1">
                <a:solidFill>
                  <a:srgbClr val="003087"/>
                </a:solidFill>
                <a:latin typeface="+mj-lt"/>
              </a:rPr>
              <a:t>funksjon</a:t>
            </a:r>
            <a:r>
              <a:rPr sz="2000" dirty="0">
                <a:solidFill>
                  <a:srgbClr val="003087"/>
                </a:solidFill>
                <a:latin typeface="+mj-lt"/>
              </a:rPr>
              <a:t> </a:t>
            </a:r>
            <a:r>
              <a:rPr sz="2000" dirty="0" err="1">
                <a:solidFill>
                  <a:srgbClr val="003087"/>
                </a:solidFill>
                <a:latin typeface="+mj-lt"/>
              </a:rPr>
              <a:t>og</a:t>
            </a:r>
            <a:r>
              <a:rPr sz="2000" dirty="0">
                <a:solidFill>
                  <a:srgbClr val="003087"/>
                </a:solidFill>
                <a:latin typeface="+mj-lt"/>
              </a:rPr>
              <a:t> </a:t>
            </a:r>
            <a:r>
              <a:rPr sz="2000" dirty="0" err="1">
                <a:solidFill>
                  <a:srgbClr val="003087"/>
                </a:solidFill>
                <a:latin typeface="+mj-lt"/>
              </a:rPr>
              <a:t>symptomer</a:t>
            </a:r>
            <a:r>
              <a:rPr sz="2000" dirty="0">
                <a:solidFill>
                  <a:srgbClr val="003087"/>
                </a:solidFill>
                <a:latin typeface="+mj-lt"/>
              </a:rPr>
              <a:t> </a:t>
            </a:r>
            <a:r>
              <a:rPr sz="2000" dirty="0" err="1">
                <a:solidFill>
                  <a:srgbClr val="003087"/>
                </a:solidFill>
                <a:latin typeface="+mj-lt"/>
              </a:rPr>
              <a:t>mellom</a:t>
            </a:r>
            <a:r>
              <a:rPr sz="2000" dirty="0">
                <a:solidFill>
                  <a:srgbClr val="003087"/>
                </a:solidFill>
                <a:latin typeface="+mj-lt"/>
              </a:rPr>
              <a:t> </a:t>
            </a:r>
            <a:r>
              <a:rPr sz="2000" dirty="0" err="1">
                <a:solidFill>
                  <a:srgbClr val="003087"/>
                </a:solidFill>
                <a:latin typeface="+mj-lt"/>
              </a:rPr>
              <a:t>episodene</a:t>
            </a:r>
            <a:endParaRPr sz="2000" dirty="0">
              <a:solidFill>
                <a:srgbClr val="003087"/>
              </a:solidFill>
              <a:latin typeface="+mj-lt"/>
            </a:endParaRPr>
          </a:p>
          <a:p>
            <a:pPr marL="571478" lvl="1" indent="-342900" defTabSz="406867">
              <a:lnSpc>
                <a:spcPct val="110000"/>
              </a:lnSpc>
              <a:buFont typeface="Arial" panose="020B0604020202020204" pitchFamily="34" charset="0"/>
              <a:buChar char="•"/>
              <a:defRPr sz="3382">
                <a:solidFill>
                  <a:srgbClr val="000000"/>
                </a:solidFill>
                <a:latin typeface="Calibri"/>
                <a:ea typeface="Calibri"/>
                <a:cs typeface="Calibri"/>
                <a:sym typeface="Calibri"/>
              </a:defRPr>
            </a:pPr>
            <a:r>
              <a:rPr sz="2000" dirty="0" err="1">
                <a:solidFill>
                  <a:srgbClr val="003087"/>
                </a:solidFill>
                <a:latin typeface="+mj-lt"/>
              </a:rPr>
              <a:t>Forebygge</a:t>
            </a:r>
            <a:r>
              <a:rPr sz="2000" dirty="0">
                <a:solidFill>
                  <a:srgbClr val="003087"/>
                </a:solidFill>
                <a:latin typeface="+mj-lt"/>
              </a:rPr>
              <a:t> </a:t>
            </a:r>
            <a:r>
              <a:rPr sz="2000" dirty="0" err="1">
                <a:solidFill>
                  <a:srgbClr val="003087"/>
                </a:solidFill>
                <a:latin typeface="+mj-lt"/>
              </a:rPr>
              <a:t>rusmisbruk</a:t>
            </a:r>
            <a:r>
              <a:rPr sz="2000" dirty="0">
                <a:solidFill>
                  <a:srgbClr val="003087"/>
                </a:solidFill>
                <a:latin typeface="+mj-lt"/>
              </a:rPr>
              <a:t> </a:t>
            </a:r>
            <a:r>
              <a:rPr sz="2000" dirty="0" err="1">
                <a:solidFill>
                  <a:srgbClr val="003087"/>
                </a:solidFill>
                <a:latin typeface="+mj-lt"/>
              </a:rPr>
              <a:t>og</a:t>
            </a:r>
            <a:r>
              <a:rPr sz="2000" dirty="0">
                <a:solidFill>
                  <a:srgbClr val="003087"/>
                </a:solidFill>
                <a:latin typeface="+mj-lt"/>
              </a:rPr>
              <a:t> </a:t>
            </a:r>
            <a:r>
              <a:rPr sz="2000" dirty="0" err="1">
                <a:solidFill>
                  <a:srgbClr val="003087"/>
                </a:solidFill>
                <a:latin typeface="+mj-lt"/>
              </a:rPr>
              <a:t>selvmord</a:t>
            </a:r>
            <a:endParaRPr sz="2000" dirty="0">
              <a:solidFill>
                <a:srgbClr val="003087"/>
              </a:solidFill>
              <a:latin typeface="+mj-lt"/>
            </a:endParaRPr>
          </a:p>
          <a:p>
            <a:pPr lvl="1" defTabSz="406867">
              <a:lnSpc>
                <a:spcPct val="110000"/>
              </a:lnSpc>
              <a:defRPr sz="3382">
                <a:solidFill>
                  <a:srgbClr val="000000"/>
                </a:solidFill>
                <a:latin typeface="Calibri"/>
                <a:ea typeface="Calibri"/>
                <a:cs typeface="Calibri"/>
                <a:sym typeface="Calibri"/>
              </a:defRPr>
            </a:pPr>
            <a:r>
              <a:rPr lang="nb-NO" sz="2400" dirty="0">
                <a:solidFill>
                  <a:srgbClr val="003087"/>
                </a:solidFill>
                <a:latin typeface="+mj-lt"/>
              </a:rPr>
              <a:t>	</a:t>
            </a:r>
            <a:endParaRPr sz="2400" dirty="0">
              <a:solidFill>
                <a:srgbClr val="003087"/>
              </a:solidFill>
              <a:latin typeface="+mj-lt"/>
            </a:endParaRPr>
          </a:p>
          <a:p>
            <a:pPr defTabSz="406867">
              <a:lnSpc>
                <a:spcPct val="110000"/>
              </a:lnSpc>
              <a:defRPr sz="3382">
                <a:solidFill>
                  <a:srgbClr val="000000"/>
                </a:solidFill>
                <a:latin typeface="Calibri"/>
                <a:ea typeface="Calibri"/>
                <a:cs typeface="Calibri"/>
                <a:sym typeface="Calibri"/>
              </a:defRPr>
            </a:pPr>
            <a:r>
              <a:rPr sz="2400" dirty="0">
                <a:solidFill>
                  <a:srgbClr val="003087"/>
                </a:solidFill>
                <a:latin typeface="+mj-lt"/>
              </a:rPr>
              <a:t>«</a:t>
            </a:r>
            <a:r>
              <a:rPr sz="2400" dirty="0" err="1">
                <a:solidFill>
                  <a:srgbClr val="003087"/>
                </a:solidFill>
                <a:latin typeface="+mj-lt"/>
              </a:rPr>
              <a:t>Episodebremsende</a:t>
            </a:r>
            <a:r>
              <a:rPr sz="2400" dirty="0">
                <a:solidFill>
                  <a:srgbClr val="003087"/>
                </a:solidFill>
                <a:latin typeface="+mj-lt"/>
              </a:rPr>
              <a:t>» </a:t>
            </a:r>
            <a:r>
              <a:rPr sz="2400" dirty="0" err="1">
                <a:solidFill>
                  <a:srgbClr val="003087"/>
                </a:solidFill>
                <a:latin typeface="+mj-lt"/>
              </a:rPr>
              <a:t>behandling</a:t>
            </a:r>
            <a:endParaRPr sz="2400" dirty="0">
              <a:solidFill>
                <a:srgbClr val="003087"/>
              </a:solidFill>
              <a:latin typeface="+mj-lt"/>
            </a:endParaRPr>
          </a:p>
          <a:p>
            <a:pPr marL="800055" lvl="2" indent="-342900" defTabSz="406867">
              <a:lnSpc>
                <a:spcPct val="110000"/>
              </a:lnSpc>
              <a:buFont typeface="Arial" panose="020B0604020202020204" pitchFamily="34" charset="0"/>
              <a:buChar char="•"/>
              <a:defRPr sz="3382">
                <a:solidFill>
                  <a:srgbClr val="000000"/>
                </a:solidFill>
                <a:latin typeface="Calibri"/>
                <a:ea typeface="Calibri"/>
                <a:cs typeface="Calibri"/>
                <a:sym typeface="Calibri"/>
              </a:defRPr>
            </a:pPr>
            <a:r>
              <a:rPr lang="nb-NO" sz="2000" dirty="0">
                <a:solidFill>
                  <a:srgbClr val="003087"/>
                </a:solidFill>
                <a:latin typeface="+mj-lt"/>
              </a:rPr>
              <a:t>I varselfasen</a:t>
            </a:r>
          </a:p>
          <a:p>
            <a:pPr marL="800055" lvl="2" indent="-342900" defTabSz="406867">
              <a:lnSpc>
                <a:spcPct val="110000"/>
              </a:lnSpc>
              <a:buFont typeface="Arial" panose="020B0604020202020204" pitchFamily="34" charset="0"/>
              <a:buChar char="•"/>
              <a:defRPr sz="3382">
                <a:solidFill>
                  <a:srgbClr val="000000"/>
                </a:solidFill>
                <a:latin typeface="Calibri"/>
                <a:ea typeface="Calibri"/>
                <a:cs typeface="Calibri"/>
                <a:sym typeface="Calibri"/>
              </a:defRPr>
            </a:pPr>
            <a:r>
              <a:rPr sz="2000" dirty="0" err="1">
                <a:solidFill>
                  <a:srgbClr val="003087"/>
                </a:solidFill>
                <a:latin typeface="+mj-lt"/>
              </a:rPr>
              <a:t>Medikamentelle</a:t>
            </a:r>
            <a:r>
              <a:rPr sz="2000" dirty="0">
                <a:solidFill>
                  <a:srgbClr val="003087"/>
                </a:solidFill>
                <a:latin typeface="+mj-lt"/>
              </a:rPr>
              <a:t> </a:t>
            </a:r>
            <a:r>
              <a:rPr sz="2000" dirty="0" err="1">
                <a:solidFill>
                  <a:srgbClr val="003087"/>
                </a:solidFill>
                <a:latin typeface="+mj-lt"/>
              </a:rPr>
              <a:t>tilleggstiltak</a:t>
            </a:r>
            <a:r>
              <a:rPr sz="2000" dirty="0">
                <a:solidFill>
                  <a:srgbClr val="003087"/>
                </a:solidFill>
                <a:latin typeface="+mj-lt"/>
              </a:rPr>
              <a:t> for å </a:t>
            </a:r>
            <a:r>
              <a:rPr sz="2000" dirty="0" err="1">
                <a:solidFill>
                  <a:srgbClr val="003087"/>
                </a:solidFill>
                <a:latin typeface="+mj-lt"/>
              </a:rPr>
              <a:t>stoppe</a:t>
            </a:r>
            <a:r>
              <a:rPr sz="2000" dirty="0">
                <a:solidFill>
                  <a:srgbClr val="003087"/>
                </a:solidFill>
                <a:latin typeface="+mj-lt"/>
              </a:rPr>
              <a:t> </a:t>
            </a:r>
            <a:r>
              <a:rPr sz="2000" dirty="0" err="1">
                <a:solidFill>
                  <a:srgbClr val="003087"/>
                </a:solidFill>
                <a:latin typeface="+mj-lt"/>
              </a:rPr>
              <a:t>eller</a:t>
            </a:r>
            <a:r>
              <a:rPr lang="nb-NO" sz="2000" dirty="0">
                <a:solidFill>
                  <a:srgbClr val="003087"/>
                </a:solidFill>
                <a:latin typeface="+mj-lt"/>
              </a:rPr>
              <a:t> </a:t>
            </a:r>
            <a:r>
              <a:rPr sz="2000" dirty="0" err="1">
                <a:solidFill>
                  <a:srgbClr val="003087"/>
                </a:solidFill>
                <a:latin typeface="+mj-lt"/>
              </a:rPr>
              <a:t>bremse</a:t>
            </a:r>
            <a:r>
              <a:rPr sz="2000" dirty="0">
                <a:solidFill>
                  <a:srgbClr val="003087"/>
                </a:solidFill>
                <a:latin typeface="+mj-lt"/>
              </a:rPr>
              <a:t> </a:t>
            </a:r>
            <a:r>
              <a:rPr sz="2000" dirty="0" err="1">
                <a:solidFill>
                  <a:srgbClr val="003087"/>
                </a:solidFill>
                <a:latin typeface="+mj-lt"/>
              </a:rPr>
              <a:t>utviklingen</a:t>
            </a:r>
            <a:r>
              <a:rPr sz="2000" dirty="0">
                <a:solidFill>
                  <a:srgbClr val="003087"/>
                </a:solidFill>
                <a:latin typeface="+mj-lt"/>
              </a:rPr>
              <a:t> av </a:t>
            </a:r>
            <a:r>
              <a:rPr sz="2000" dirty="0" err="1">
                <a:solidFill>
                  <a:srgbClr val="003087"/>
                </a:solidFill>
                <a:latin typeface="+mj-lt"/>
              </a:rPr>
              <a:t>en</a:t>
            </a:r>
            <a:r>
              <a:rPr sz="2000" dirty="0">
                <a:solidFill>
                  <a:srgbClr val="003087"/>
                </a:solidFill>
                <a:latin typeface="+mj-lt"/>
              </a:rPr>
              <a:t> episode</a:t>
            </a:r>
          </a:p>
        </p:txBody>
      </p:sp>
      <p:sp>
        <p:nvSpPr>
          <p:cNvPr id="2" name="TekstSylinder 1"/>
          <p:cNvSpPr txBox="1"/>
          <p:nvPr/>
        </p:nvSpPr>
        <p:spPr>
          <a:xfrm>
            <a:off x="695325" y="549275"/>
            <a:ext cx="12049499" cy="7283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spAutoFit/>
          </a:bodyPr>
          <a:lstStyle/>
          <a:p>
            <a:pPr defTabSz="1219047" hangingPunct="0"/>
            <a:r>
              <a:rPr lang="nb-NO" sz="4400" dirty="0">
                <a:latin typeface="+mj-lt"/>
                <a:cs typeface="Calibri" panose="020F0502020204030204" pitchFamily="34" charset="0"/>
                <a:sym typeface="Helvetica Neue"/>
              </a:rPr>
              <a:t>Målsetting for medikamentell behandling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5">
                                            <p:bg/>
                                          </p:spTgt>
                                        </p:tgtEl>
                                        <p:attrNameLst>
                                          <p:attrName>style.visibility</p:attrName>
                                        </p:attrNameLst>
                                      </p:cBhvr>
                                      <p:to>
                                        <p:strVal val="visible"/>
                                      </p:to>
                                    </p:set>
                                    <p:animEffect transition="in" filter="fade">
                                      <p:cBhvr>
                                        <p:cTn id="7" dur="500"/>
                                        <p:tgtEl>
                                          <p:spTgt spid="16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5">
                                            <p:txEl>
                                              <p:pRg st="0" end="0"/>
                                            </p:txEl>
                                          </p:spTgt>
                                        </p:tgtEl>
                                        <p:attrNameLst>
                                          <p:attrName>style.visibility</p:attrName>
                                        </p:attrNameLst>
                                      </p:cBhvr>
                                      <p:to>
                                        <p:strVal val="visible"/>
                                      </p:to>
                                    </p:set>
                                    <p:animEffect transition="in" filter="fade">
                                      <p:cBhvr>
                                        <p:cTn id="10" dur="500"/>
                                        <p:tgtEl>
                                          <p:spTgt spid="16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5">
                                            <p:txEl>
                                              <p:pRg st="1" end="1"/>
                                            </p:txEl>
                                          </p:spTgt>
                                        </p:tgtEl>
                                        <p:attrNameLst>
                                          <p:attrName>style.visibility</p:attrName>
                                        </p:attrNameLst>
                                      </p:cBhvr>
                                      <p:to>
                                        <p:strVal val="visible"/>
                                      </p:to>
                                    </p:set>
                                    <p:animEffect transition="in" filter="fade">
                                      <p:cBhvr>
                                        <p:cTn id="13" dur="500"/>
                                        <p:tgtEl>
                                          <p:spTgt spid="16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5">
                                            <p:txEl>
                                              <p:pRg st="2" end="2"/>
                                            </p:txEl>
                                          </p:spTgt>
                                        </p:tgtEl>
                                        <p:attrNameLst>
                                          <p:attrName>style.visibility</p:attrName>
                                        </p:attrNameLst>
                                      </p:cBhvr>
                                      <p:to>
                                        <p:strVal val="visible"/>
                                      </p:to>
                                    </p:set>
                                    <p:animEffect transition="in" filter="fade">
                                      <p:cBhvr>
                                        <p:cTn id="16" dur="500"/>
                                        <p:tgtEl>
                                          <p:spTgt spid="16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5">
                                            <p:txEl>
                                              <p:pRg st="3" end="3"/>
                                            </p:txEl>
                                          </p:spTgt>
                                        </p:tgtEl>
                                        <p:attrNameLst>
                                          <p:attrName>style.visibility</p:attrName>
                                        </p:attrNameLst>
                                      </p:cBhvr>
                                      <p:to>
                                        <p:strVal val="visible"/>
                                      </p:to>
                                    </p:set>
                                    <p:animEffect transition="in" filter="fade">
                                      <p:cBhvr>
                                        <p:cTn id="19" dur="500"/>
                                        <p:tgtEl>
                                          <p:spTgt spid="165">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5">
                                            <p:txEl>
                                              <p:pRg st="4" end="4"/>
                                            </p:txEl>
                                          </p:spTgt>
                                        </p:tgtEl>
                                        <p:attrNameLst>
                                          <p:attrName>style.visibility</p:attrName>
                                        </p:attrNameLst>
                                      </p:cBhvr>
                                      <p:to>
                                        <p:strVal val="visible"/>
                                      </p:to>
                                    </p:set>
                                    <p:animEffect transition="in" filter="fade">
                                      <p:cBhvr>
                                        <p:cTn id="22" dur="500"/>
                                        <p:tgtEl>
                                          <p:spTgt spid="165">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5">
                                            <p:txEl>
                                              <p:pRg st="5" end="5"/>
                                            </p:txEl>
                                          </p:spTgt>
                                        </p:tgtEl>
                                        <p:attrNameLst>
                                          <p:attrName>style.visibility</p:attrName>
                                        </p:attrNameLst>
                                      </p:cBhvr>
                                      <p:to>
                                        <p:strVal val="visible"/>
                                      </p:to>
                                    </p:set>
                                    <p:animEffect transition="in" filter="fade">
                                      <p:cBhvr>
                                        <p:cTn id="25" dur="500"/>
                                        <p:tgtEl>
                                          <p:spTgt spid="165">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5">
                                            <p:txEl>
                                              <p:pRg st="6" end="6"/>
                                            </p:txEl>
                                          </p:spTgt>
                                        </p:tgtEl>
                                        <p:attrNameLst>
                                          <p:attrName>style.visibility</p:attrName>
                                        </p:attrNameLst>
                                      </p:cBhvr>
                                      <p:to>
                                        <p:strVal val="visible"/>
                                      </p:to>
                                    </p:set>
                                    <p:animEffect transition="in" filter="fade">
                                      <p:cBhvr>
                                        <p:cTn id="28" dur="500"/>
                                        <p:tgtEl>
                                          <p:spTgt spid="165">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5">
                                            <p:txEl>
                                              <p:pRg st="7" end="7"/>
                                            </p:txEl>
                                          </p:spTgt>
                                        </p:tgtEl>
                                        <p:attrNameLst>
                                          <p:attrName>style.visibility</p:attrName>
                                        </p:attrNameLst>
                                      </p:cBhvr>
                                      <p:to>
                                        <p:strVal val="visible"/>
                                      </p:to>
                                    </p:set>
                                    <p:animEffect transition="in" filter="fade">
                                      <p:cBhvr>
                                        <p:cTn id="31" dur="500"/>
                                        <p:tgtEl>
                                          <p:spTgt spid="165">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5">
                                            <p:txEl>
                                              <p:pRg st="8" end="8"/>
                                            </p:txEl>
                                          </p:spTgt>
                                        </p:tgtEl>
                                        <p:attrNameLst>
                                          <p:attrName>style.visibility</p:attrName>
                                        </p:attrNameLst>
                                      </p:cBhvr>
                                      <p:to>
                                        <p:strVal val="visible"/>
                                      </p:to>
                                    </p:set>
                                    <p:animEffect transition="in" filter="fade">
                                      <p:cBhvr>
                                        <p:cTn id="34" dur="500"/>
                                        <p:tgtEl>
                                          <p:spTgt spid="165">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5">
                                            <p:txEl>
                                              <p:pRg st="9" end="9"/>
                                            </p:txEl>
                                          </p:spTgt>
                                        </p:tgtEl>
                                        <p:attrNameLst>
                                          <p:attrName>style.visibility</p:attrName>
                                        </p:attrNameLst>
                                      </p:cBhvr>
                                      <p:to>
                                        <p:strVal val="visible"/>
                                      </p:to>
                                    </p:set>
                                    <p:animEffect transition="in" filter="fade">
                                      <p:cBhvr>
                                        <p:cTn id="37" dur="500"/>
                                        <p:tgtEl>
                                          <p:spTgt spid="165">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5">
                                            <p:txEl>
                                              <p:pRg st="10" end="10"/>
                                            </p:txEl>
                                          </p:spTgt>
                                        </p:tgtEl>
                                        <p:attrNameLst>
                                          <p:attrName>style.visibility</p:attrName>
                                        </p:attrNameLst>
                                      </p:cBhvr>
                                      <p:to>
                                        <p:strVal val="visible"/>
                                      </p:to>
                                    </p:set>
                                    <p:animEffect transition="in" filter="fade">
                                      <p:cBhvr>
                                        <p:cTn id="40" dur="500"/>
                                        <p:tgtEl>
                                          <p:spTgt spid="165">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5">
                                            <p:txEl>
                                              <p:pRg st="11" end="11"/>
                                            </p:txEl>
                                          </p:spTgt>
                                        </p:tgtEl>
                                        <p:attrNameLst>
                                          <p:attrName>style.visibility</p:attrName>
                                        </p:attrNameLst>
                                      </p:cBhvr>
                                      <p:to>
                                        <p:strVal val="visible"/>
                                      </p:to>
                                    </p:set>
                                    <p:animEffect transition="in" filter="fade">
                                      <p:cBhvr>
                                        <p:cTn id="43" dur="500"/>
                                        <p:tgtEl>
                                          <p:spTgt spid="16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305FF1E9-66C3-1D8F-10F9-CBA6812BBA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65118" y="1586093"/>
            <a:ext cx="8359258" cy="4702082"/>
          </a:xfrm>
          <a:prstGeom prst="rect">
            <a:avLst/>
          </a:prstGeom>
        </p:spPr>
      </p:pic>
      <p:sp>
        <p:nvSpPr>
          <p:cNvPr id="180" name="Akuttbehandling er mer effektiv jo tidligere i episoden den startes opp"/>
          <p:cNvSpPr txBox="1">
            <a:spLocks noGrp="1"/>
          </p:cNvSpPr>
          <p:nvPr>
            <p:ph type="title"/>
          </p:nvPr>
        </p:nvSpPr>
        <p:spPr>
          <a:prstGeom prst="rect">
            <a:avLst/>
          </a:prstGeom>
        </p:spPr>
        <p:txBody>
          <a:bodyPr vert="horz" lIns="22857" tIns="22857" rIns="22857" bIns="22857" rtlCol="0" anchor="t">
            <a:noAutofit/>
          </a:bodyPr>
          <a:lstStyle>
            <a:lvl1pPr algn="ctr" defTabSz="832104">
              <a:lnSpc>
                <a:spcPct val="90000"/>
              </a:lnSpc>
              <a:defRPr sz="5824" spc="0">
                <a:latin typeface="Calibri"/>
                <a:ea typeface="Calibri"/>
                <a:cs typeface="Calibri"/>
                <a:sym typeface="Calibri"/>
              </a:defRPr>
            </a:lvl1pPr>
          </a:lstStyle>
          <a:p>
            <a:pPr algn="l"/>
            <a:r>
              <a:rPr sz="4400" dirty="0" err="1">
                <a:latin typeface="+mj-lt"/>
              </a:rPr>
              <a:t>Akuttbehandling</a:t>
            </a:r>
            <a:r>
              <a:rPr sz="4400" dirty="0">
                <a:latin typeface="+mj-lt"/>
              </a:rPr>
              <a:t> er </a:t>
            </a:r>
            <a:r>
              <a:rPr sz="4400" dirty="0" err="1">
                <a:latin typeface="+mj-lt"/>
              </a:rPr>
              <a:t>mer</a:t>
            </a:r>
            <a:r>
              <a:rPr sz="4400" dirty="0">
                <a:latin typeface="+mj-lt"/>
              </a:rPr>
              <a:t> </a:t>
            </a:r>
            <a:r>
              <a:rPr sz="4400" dirty="0" err="1">
                <a:latin typeface="+mj-lt"/>
              </a:rPr>
              <a:t>effektiv</a:t>
            </a:r>
            <a:r>
              <a:rPr sz="4400" dirty="0">
                <a:latin typeface="+mj-lt"/>
              </a:rPr>
              <a:t> jo </a:t>
            </a:r>
            <a:r>
              <a:rPr sz="4400" dirty="0" err="1">
                <a:latin typeface="+mj-lt"/>
              </a:rPr>
              <a:t>tidligere</a:t>
            </a:r>
            <a:r>
              <a:rPr sz="4400" dirty="0">
                <a:latin typeface="+mj-lt"/>
              </a:rPr>
              <a:t> </a:t>
            </a:r>
            <a:br>
              <a:rPr lang="nb-NO" sz="4400" dirty="0">
                <a:latin typeface="+mj-lt"/>
              </a:rPr>
            </a:br>
            <a:r>
              <a:rPr sz="4400" dirty="0" err="1">
                <a:latin typeface="+mj-lt"/>
              </a:rPr>
              <a:t>i</a:t>
            </a:r>
            <a:r>
              <a:rPr sz="4400" dirty="0">
                <a:latin typeface="+mj-lt"/>
              </a:rPr>
              <a:t> </a:t>
            </a:r>
            <a:r>
              <a:rPr sz="4400" dirty="0" err="1">
                <a:latin typeface="+mj-lt"/>
              </a:rPr>
              <a:t>episoden</a:t>
            </a:r>
            <a:r>
              <a:rPr sz="4400" dirty="0">
                <a:latin typeface="+mj-lt"/>
              </a:rPr>
              <a:t> den </a:t>
            </a:r>
            <a:r>
              <a:rPr sz="4400" dirty="0" err="1">
                <a:latin typeface="+mj-lt"/>
              </a:rPr>
              <a:t>startes</a:t>
            </a:r>
            <a:r>
              <a:rPr sz="4400" dirty="0">
                <a:latin typeface="+mj-lt"/>
              </a:rPr>
              <a:t> </a:t>
            </a:r>
            <a:r>
              <a:rPr sz="4400" dirty="0" err="1">
                <a:latin typeface="+mj-lt"/>
              </a:rPr>
              <a:t>opp</a:t>
            </a:r>
            <a:endParaRPr sz="4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51A25AD-0DC6-5DD0-8CE7-BB7DB9B57E2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63271" y="1579660"/>
            <a:ext cx="8344481" cy="4693771"/>
          </a:xfrm>
          <a:prstGeom prst="rect">
            <a:avLst/>
          </a:prstGeom>
        </p:spPr>
      </p:pic>
      <p:sp>
        <p:nvSpPr>
          <p:cNvPr id="196" name="Plassholder for innhold 3"/>
          <p:cNvSpPr txBox="1"/>
          <p:nvPr/>
        </p:nvSpPr>
        <p:spPr>
          <a:xfrm>
            <a:off x="3577718" y="5232574"/>
            <a:ext cx="5101852" cy="5044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7" rIns="22857">
            <a:noAutofit/>
          </a:bodyPr>
          <a:lstStyle>
            <a:lvl1pPr defTabSz="832104">
              <a:spcBef>
                <a:spcPts val="400"/>
              </a:spcBef>
              <a:defRPr sz="3094">
                <a:solidFill>
                  <a:srgbClr val="000000"/>
                </a:solidFill>
                <a:latin typeface="Cambria"/>
                <a:ea typeface="Cambria"/>
                <a:cs typeface="Cambria"/>
                <a:sym typeface="Cambria"/>
              </a:defRPr>
            </a:lvl1pPr>
          </a:lstStyle>
          <a:p>
            <a:pPr algn="l"/>
            <a:endParaRPr sz="1800" dirty="0">
              <a:latin typeface="Calibri" panose="020F0502020204030204" pitchFamily="34" charset="0"/>
              <a:cs typeface="Calibri" panose="020F0502020204030204" pitchFamily="34" charset="0"/>
            </a:endParaRPr>
          </a:p>
        </p:txBody>
      </p:sp>
      <p:sp>
        <p:nvSpPr>
          <p:cNvPr id="12" name="Akuttbehandling er mer effektiv jo tidligere i episoden den startes opp"/>
          <p:cNvSpPr txBox="1">
            <a:spLocks/>
          </p:cNvSpPr>
          <p:nvPr/>
        </p:nvSpPr>
        <p:spPr>
          <a:xfrm>
            <a:off x="695325" y="549275"/>
            <a:ext cx="10910373" cy="19895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7" tIns="22857" rIns="22857" bIns="22857" anchor="t">
            <a:noAutofit/>
          </a:bodyPr>
          <a:lstStyle>
            <a:lvl1pPr marL="0" marR="0" indent="0" algn="ctr" defTabSz="832104" rtl="0" latinLnBrk="0">
              <a:lnSpc>
                <a:spcPct val="90000"/>
              </a:lnSpc>
              <a:spcBef>
                <a:spcPts val="0"/>
              </a:spcBef>
              <a:spcAft>
                <a:spcPts val="0"/>
              </a:spcAft>
              <a:buClrTx/>
              <a:buSzTx/>
              <a:buFontTx/>
              <a:buNone/>
              <a:tabLst/>
              <a:defRPr sz="5824" b="1" i="0" u="none" strike="noStrike" cap="none" spc="0" baseline="0">
                <a:solidFill>
                  <a:srgbClr val="000000"/>
                </a:solidFill>
                <a:uFillTx/>
                <a:latin typeface="Calibri"/>
                <a:ea typeface="Calibri"/>
                <a:cs typeface="Calibri"/>
                <a:sym typeface="Calibri"/>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algn="l" hangingPunct="1"/>
            <a:r>
              <a:rPr lang="nb-NO" sz="4400" b="0" dirty="0">
                <a:solidFill>
                  <a:schemeClr val="tx1"/>
                </a:solidFill>
                <a:latin typeface="+mj-lt"/>
              </a:rPr>
              <a:t>Valg av forebyggende behandling avhenger </a:t>
            </a:r>
            <a:br>
              <a:rPr lang="nb-NO" sz="4400" b="0" dirty="0">
                <a:solidFill>
                  <a:schemeClr val="tx1"/>
                </a:solidFill>
                <a:latin typeface="+mj-lt"/>
              </a:rPr>
            </a:br>
            <a:r>
              <a:rPr lang="nb-NO" sz="4400" b="0" dirty="0">
                <a:solidFill>
                  <a:schemeClr val="tx1"/>
                </a:solidFill>
                <a:latin typeface="+mj-lt"/>
              </a:rPr>
              <a:t>av stemningsepisodene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BC317049-DC71-BCF3-C346-4A114EAF328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71585" y="1579660"/>
            <a:ext cx="8344481" cy="4693770"/>
          </a:xfrm>
          <a:prstGeom prst="rect">
            <a:avLst/>
          </a:prstGeom>
        </p:spPr>
      </p:pic>
      <p:sp>
        <p:nvSpPr>
          <p:cNvPr id="206" name="Valg av forebyggende behandling avhenger av hvilke  stemningsavvikende episoder som er hyppigst"/>
          <p:cNvSpPr txBox="1">
            <a:spLocks noGrp="1"/>
          </p:cNvSpPr>
          <p:nvPr>
            <p:ph type="title"/>
          </p:nvPr>
        </p:nvSpPr>
        <p:spPr>
          <a:prstGeom prst="rect">
            <a:avLst/>
          </a:prstGeom>
        </p:spPr>
        <p:txBody>
          <a:bodyPr vert="horz" lIns="22857" tIns="22857" rIns="22857" bIns="22857" rtlCol="0" anchor="t">
            <a:noAutofit/>
          </a:bodyPr>
          <a:lstStyle>
            <a:lvl1pPr algn="ctr" defTabSz="822959">
              <a:lnSpc>
                <a:spcPct val="90000"/>
              </a:lnSpc>
              <a:defRPr sz="5760" spc="0">
                <a:latin typeface="Calibri"/>
                <a:ea typeface="Calibri"/>
                <a:cs typeface="Calibri"/>
                <a:sym typeface="Calibri"/>
              </a:defRPr>
            </a:lvl1pPr>
          </a:lstStyle>
          <a:p>
            <a:pPr algn="l"/>
            <a:r>
              <a:rPr sz="4400" dirty="0" err="1">
                <a:latin typeface="+mj-lt"/>
              </a:rPr>
              <a:t>Valg</a:t>
            </a:r>
            <a:r>
              <a:rPr sz="4400" dirty="0">
                <a:latin typeface="+mj-lt"/>
              </a:rPr>
              <a:t> av </a:t>
            </a:r>
            <a:r>
              <a:rPr sz="4400" dirty="0" err="1">
                <a:latin typeface="+mj-lt"/>
              </a:rPr>
              <a:t>forebyggende</a:t>
            </a:r>
            <a:r>
              <a:rPr sz="4400" dirty="0">
                <a:latin typeface="+mj-lt"/>
              </a:rPr>
              <a:t> </a:t>
            </a:r>
            <a:r>
              <a:rPr sz="4400" dirty="0" err="1">
                <a:latin typeface="+mj-lt"/>
              </a:rPr>
              <a:t>behandling</a:t>
            </a:r>
            <a:r>
              <a:rPr sz="4400" dirty="0">
                <a:latin typeface="+mj-lt"/>
              </a:rPr>
              <a:t> </a:t>
            </a:r>
            <a:r>
              <a:rPr sz="4400" dirty="0" err="1">
                <a:latin typeface="+mj-lt"/>
              </a:rPr>
              <a:t>avhenger</a:t>
            </a:r>
            <a:r>
              <a:rPr sz="4400" dirty="0">
                <a:latin typeface="+mj-lt"/>
              </a:rPr>
              <a:t> </a:t>
            </a:r>
            <a:br>
              <a:rPr lang="nb-NO" sz="4400" dirty="0">
                <a:latin typeface="+mj-lt"/>
              </a:rPr>
            </a:br>
            <a:r>
              <a:rPr sz="4400" dirty="0">
                <a:latin typeface="+mj-lt"/>
              </a:rPr>
              <a:t>av</a:t>
            </a:r>
            <a:r>
              <a:rPr lang="nb-NO" sz="4400" dirty="0">
                <a:latin typeface="+mj-lt"/>
              </a:rPr>
              <a:t> </a:t>
            </a:r>
            <a:r>
              <a:rPr sz="4400" dirty="0" err="1">
                <a:latin typeface="+mj-lt"/>
              </a:rPr>
              <a:t>stemningsepisode</a:t>
            </a:r>
            <a:r>
              <a:rPr lang="nb-NO" sz="4400" dirty="0">
                <a:latin typeface="+mj-lt"/>
              </a:rPr>
              <a:t>ne</a:t>
            </a:r>
            <a:endParaRPr sz="4400" dirty="0">
              <a:latin typeface="+mj-lt"/>
            </a:endParaRPr>
          </a:p>
        </p:txBody>
      </p:sp>
      <p:sp>
        <p:nvSpPr>
          <p:cNvPr id="208" name="Plassholder for innhold 3"/>
          <p:cNvSpPr txBox="1"/>
          <p:nvPr/>
        </p:nvSpPr>
        <p:spPr>
          <a:xfrm>
            <a:off x="3512432" y="5248614"/>
            <a:ext cx="5167138" cy="5044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7" rIns="22857">
            <a:noAutofit/>
          </a:bodyPr>
          <a:lstStyle>
            <a:lvl1pPr defTabSz="832104">
              <a:spcBef>
                <a:spcPts val="400"/>
              </a:spcBef>
              <a:defRPr sz="3094">
                <a:solidFill>
                  <a:srgbClr val="000000"/>
                </a:solidFill>
                <a:latin typeface="Cambria"/>
                <a:ea typeface="Cambria"/>
                <a:cs typeface="Cambria"/>
                <a:sym typeface="Cambria"/>
              </a:defRPr>
            </a:lvl1pPr>
          </a:lstStyle>
          <a:p>
            <a:pPr algn="l"/>
            <a:endParaRPr sz="1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Episodebremsende behandling kan benyttes som motsyklisk tiltak"/>
          <p:cNvSpPr txBox="1">
            <a:spLocks noGrp="1"/>
          </p:cNvSpPr>
          <p:nvPr>
            <p:ph type="title"/>
          </p:nvPr>
        </p:nvSpPr>
        <p:spPr>
          <a:prstGeom prst="rect">
            <a:avLst/>
          </a:prstGeom>
        </p:spPr>
        <p:txBody>
          <a:bodyPr vert="horz" lIns="22857" tIns="22857" rIns="22857" bIns="22857" rtlCol="0" anchor="t">
            <a:noAutofit/>
          </a:bodyPr>
          <a:lstStyle>
            <a:lvl1pPr algn="ctr" defTabSz="868680">
              <a:lnSpc>
                <a:spcPct val="100000"/>
              </a:lnSpc>
              <a:defRPr sz="6080" spc="0">
                <a:latin typeface="Calibri"/>
                <a:ea typeface="Calibri"/>
                <a:cs typeface="Calibri"/>
                <a:sym typeface="Calibri"/>
              </a:defRPr>
            </a:lvl1pPr>
          </a:lstStyle>
          <a:p>
            <a:pPr algn="l"/>
            <a:r>
              <a:rPr lang="nb-NO" sz="4400" dirty="0">
                <a:latin typeface="+mj-lt"/>
              </a:rPr>
              <a:t>Medikamenter</a:t>
            </a:r>
            <a:r>
              <a:rPr sz="4400" dirty="0">
                <a:latin typeface="+mj-lt"/>
              </a:rPr>
              <a:t> </a:t>
            </a:r>
            <a:r>
              <a:rPr sz="4400" dirty="0" err="1">
                <a:latin typeface="+mj-lt"/>
              </a:rPr>
              <a:t>som</a:t>
            </a:r>
            <a:r>
              <a:rPr sz="4400" dirty="0">
                <a:latin typeface="+mj-lt"/>
              </a:rPr>
              <a:t> </a:t>
            </a:r>
            <a:r>
              <a:rPr sz="4400" dirty="0" err="1">
                <a:latin typeface="+mj-lt"/>
              </a:rPr>
              <a:t>motsyklisk</a:t>
            </a:r>
            <a:r>
              <a:rPr sz="4400" dirty="0">
                <a:latin typeface="+mj-lt"/>
              </a:rPr>
              <a:t> </a:t>
            </a:r>
            <a:r>
              <a:rPr sz="4400" dirty="0" err="1">
                <a:latin typeface="+mj-lt"/>
              </a:rPr>
              <a:t>tiltak</a:t>
            </a:r>
            <a:endParaRPr sz="4400" dirty="0">
              <a:latin typeface="+mj-lt"/>
            </a:endParaRPr>
          </a:p>
        </p:txBody>
      </p:sp>
      <p:sp>
        <p:nvSpPr>
          <p:cNvPr id="218" name="Legg en plan, sammen med din behandlende lege for medikamentelle tiltak som kan settes inn i varselfasen - det kan være:…"/>
          <p:cNvSpPr txBox="1">
            <a:spLocks noGrp="1"/>
          </p:cNvSpPr>
          <p:nvPr>
            <p:ph idx="1"/>
          </p:nvPr>
        </p:nvSpPr>
        <p:spPr>
          <a:prstGeom prst="rect">
            <a:avLst/>
          </a:prstGeom>
        </p:spPr>
        <p:txBody>
          <a:bodyPr vert="horz" lIns="22857" tIns="22857" rIns="22857" bIns="22857" rtlCol="0" anchor="b">
            <a:noAutofit/>
          </a:bodyPr>
          <a:lstStyle/>
          <a:p>
            <a:pPr marL="0" indent="0" defTabSz="457154">
              <a:spcBef>
                <a:spcPts val="250"/>
              </a:spcBef>
              <a:buNone/>
              <a:defRPr sz="3400" b="0">
                <a:latin typeface="Calibri"/>
                <a:ea typeface="Calibri"/>
                <a:cs typeface="Calibri"/>
                <a:sym typeface="Calibri"/>
              </a:defRPr>
            </a:pPr>
            <a:r>
              <a:rPr sz="2800" dirty="0">
                <a:latin typeface="+mj-lt"/>
              </a:rPr>
              <a:t>Legg </a:t>
            </a:r>
            <a:r>
              <a:rPr sz="2800" dirty="0" err="1">
                <a:latin typeface="+mj-lt"/>
              </a:rPr>
              <a:t>en</a:t>
            </a:r>
            <a:r>
              <a:rPr sz="2800" dirty="0">
                <a:latin typeface="+mj-lt"/>
              </a:rPr>
              <a:t> plan, </a:t>
            </a:r>
            <a:r>
              <a:rPr sz="2800" dirty="0" err="1">
                <a:latin typeface="+mj-lt"/>
              </a:rPr>
              <a:t>sammen</a:t>
            </a:r>
            <a:r>
              <a:rPr sz="2800" dirty="0">
                <a:latin typeface="+mj-lt"/>
              </a:rPr>
              <a:t> med din </a:t>
            </a:r>
            <a:r>
              <a:rPr sz="2800" dirty="0" err="1">
                <a:latin typeface="+mj-lt"/>
              </a:rPr>
              <a:t>behandlende</a:t>
            </a:r>
            <a:r>
              <a:rPr sz="2800" dirty="0">
                <a:latin typeface="+mj-lt"/>
              </a:rPr>
              <a:t> </a:t>
            </a:r>
            <a:r>
              <a:rPr sz="2800" dirty="0" err="1">
                <a:latin typeface="+mj-lt"/>
              </a:rPr>
              <a:t>lege</a:t>
            </a:r>
            <a:r>
              <a:rPr sz="2800" dirty="0">
                <a:latin typeface="+mj-lt"/>
              </a:rPr>
              <a:t> </a:t>
            </a:r>
            <a:br>
              <a:rPr lang="nb-NO" sz="2800" dirty="0">
                <a:latin typeface="+mj-lt"/>
              </a:rPr>
            </a:br>
            <a:r>
              <a:rPr sz="2800" dirty="0">
                <a:latin typeface="+mj-lt"/>
              </a:rPr>
              <a:t>for </a:t>
            </a:r>
            <a:r>
              <a:rPr sz="2800" dirty="0" err="1">
                <a:latin typeface="+mj-lt"/>
              </a:rPr>
              <a:t>medikamentelle</a:t>
            </a:r>
            <a:r>
              <a:rPr sz="2800" dirty="0">
                <a:latin typeface="+mj-lt"/>
              </a:rPr>
              <a:t> </a:t>
            </a:r>
            <a:r>
              <a:rPr sz="2800" dirty="0" err="1">
                <a:latin typeface="+mj-lt"/>
              </a:rPr>
              <a:t>tiltak</a:t>
            </a:r>
            <a:r>
              <a:rPr sz="2800" dirty="0">
                <a:latin typeface="+mj-lt"/>
              </a:rPr>
              <a:t> </a:t>
            </a:r>
            <a:r>
              <a:rPr sz="2800" dirty="0" err="1">
                <a:latin typeface="+mj-lt"/>
              </a:rPr>
              <a:t>i</a:t>
            </a:r>
            <a:r>
              <a:rPr sz="2800" dirty="0">
                <a:latin typeface="+mj-lt"/>
              </a:rPr>
              <a:t> </a:t>
            </a:r>
            <a:r>
              <a:rPr sz="2800" dirty="0" err="1">
                <a:latin typeface="+mj-lt"/>
              </a:rPr>
              <a:t>varselfasen</a:t>
            </a:r>
            <a:br>
              <a:rPr lang="nb-NO" sz="2800" dirty="0">
                <a:latin typeface="+mj-lt"/>
              </a:rPr>
            </a:br>
            <a:endParaRPr lang="nb-NO" sz="2800" dirty="0">
              <a:latin typeface="+mj-lt"/>
            </a:endParaRPr>
          </a:p>
          <a:p>
            <a:pPr marL="0" indent="0" defTabSz="457154">
              <a:spcBef>
                <a:spcPts val="250"/>
              </a:spcBef>
              <a:buNone/>
              <a:defRPr sz="3400" b="0">
                <a:latin typeface="Calibri"/>
                <a:ea typeface="Calibri"/>
                <a:cs typeface="Calibri"/>
                <a:sym typeface="Calibri"/>
              </a:defRPr>
            </a:pPr>
            <a:r>
              <a:rPr lang="nb-NO" sz="2800" dirty="0">
                <a:latin typeface="+mj-lt"/>
              </a:rPr>
              <a:t>D</a:t>
            </a:r>
            <a:r>
              <a:rPr sz="2800" dirty="0">
                <a:latin typeface="+mj-lt"/>
              </a:rPr>
              <a:t>et </a:t>
            </a:r>
            <a:r>
              <a:rPr sz="2800" dirty="0" err="1">
                <a:latin typeface="+mj-lt"/>
              </a:rPr>
              <a:t>kan</a:t>
            </a:r>
            <a:r>
              <a:rPr sz="2800" dirty="0">
                <a:latin typeface="+mj-lt"/>
              </a:rPr>
              <a:t> </a:t>
            </a:r>
            <a:r>
              <a:rPr sz="2800" dirty="0" err="1">
                <a:latin typeface="+mj-lt"/>
              </a:rPr>
              <a:t>være</a:t>
            </a:r>
            <a:r>
              <a:rPr sz="2800" dirty="0">
                <a:latin typeface="+mj-lt"/>
              </a:rPr>
              <a:t>:</a:t>
            </a:r>
            <a:endParaRPr lang="nb-NO" sz="2800" dirty="0">
              <a:latin typeface="+mj-lt"/>
            </a:endParaRPr>
          </a:p>
          <a:p>
            <a:pPr defTabSz="457154">
              <a:spcBef>
                <a:spcPts val="250"/>
              </a:spcBef>
              <a:defRPr sz="3400" b="0">
                <a:latin typeface="Calibri"/>
                <a:ea typeface="Calibri"/>
                <a:cs typeface="Calibri"/>
                <a:sym typeface="Calibri"/>
              </a:defRPr>
            </a:pPr>
            <a:r>
              <a:rPr sz="2800" dirty="0" err="1">
                <a:latin typeface="+mj-lt"/>
              </a:rPr>
              <a:t>Endring</a:t>
            </a:r>
            <a:r>
              <a:rPr sz="2800" dirty="0">
                <a:latin typeface="+mj-lt"/>
              </a:rPr>
              <a:t> av dose </a:t>
            </a:r>
            <a:r>
              <a:rPr sz="2800" dirty="0" err="1">
                <a:latin typeface="+mj-lt"/>
              </a:rPr>
              <a:t>på</a:t>
            </a:r>
            <a:r>
              <a:rPr sz="2800" dirty="0">
                <a:latin typeface="+mj-lt"/>
              </a:rPr>
              <a:t> </a:t>
            </a:r>
            <a:r>
              <a:rPr sz="2800" dirty="0" err="1">
                <a:latin typeface="+mj-lt"/>
              </a:rPr>
              <a:t>vedlikeholdsmedisinering</a:t>
            </a:r>
            <a:endParaRPr lang="nb-NO" sz="2800" dirty="0">
              <a:latin typeface="+mj-lt"/>
            </a:endParaRPr>
          </a:p>
          <a:p>
            <a:pPr defTabSz="457154">
              <a:spcBef>
                <a:spcPts val="250"/>
              </a:spcBef>
              <a:defRPr sz="3400" b="0">
                <a:latin typeface="Calibri"/>
                <a:ea typeface="Calibri"/>
                <a:cs typeface="Calibri"/>
                <a:sym typeface="Calibri"/>
              </a:defRPr>
            </a:pPr>
            <a:r>
              <a:rPr sz="2800" dirty="0" err="1">
                <a:latin typeface="+mj-lt"/>
              </a:rPr>
              <a:t>Legge</a:t>
            </a:r>
            <a:r>
              <a:rPr sz="2800" dirty="0">
                <a:latin typeface="+mj-lt"/>
              </a:rPr>
              <a:t> </a:t>
            </a:r>
            <a:r>
              <a:rPr sz="2800" dirty="0" err="1">
                <a:latin typeface="+mj-lt"/>
              </a:rPr>
              <a:t>til</a:t>
            </a:r>
            <a:r>
              <a:rPr sz="2800" dirty="0">
                <a:latin typeface="+mj-lt"/>
              </a:rPr>
              <a:t> </a:t>
            </a:r>
            <a:r>
              <a:rPr sz="2800" dirty="0" err="1">
                <a:latin typeface="+mj-lt"/>
              </a:rPr>
              <a:t>ny</a:t>
            </a:r>
            <a:r>
              <a:rPr sz="2800" dirty="0">
                <a:latin typeface="+mj-lt"/>
              </a:rPr>
              <a:t> type </a:t>
            </a:r>
            <a:r>
              <a:rPr sz="2800" dirty="0" err="1">
                <a:latin typeface="+mj-lt"/>
              </a:rPr>
              <a:t>medisin</a:t>
            </a:r>
            <a:endParaRPr lang="nb-NO" sz="2800" dirty="0">
              <a:latin typeface="+mj-lt"/>
            </a:endParaRPr>
          </a:p>
          <a:p>
            <a:pPr defTabSz="457154">
              <a:spcBef>
                <a:spcPts val="250"/>
              </a:spcBef>
              <a:defRPr sz="3400" b="0">
                <a:latin typeface="Calibri"/>
                <a:ea typeface="Calibri"/>
                <a:cs typeface="Calibri"/>
                <a:sym typeface="Calibri"/>
              </a:defRPr>
            </a:pPr>
            <a:r>
              <a:rPr sz="2800" dirty="0" err="1">
                <a:latin typeface="+mj-lt"/>
              </a:rPr>
              <a:t>Sovemedisin</a:t>
            </a:r>
            <a:r>
              <a:rPr sz="2800" dirty="0">
                <a:latin typeface="+mj-lt"/>
              </a:rPr>
              <a:t> </a:t>
            </a:r>
            <a:r>
              <a:rPr sz="2800" dirty="0" err="1">
                <a:latin typeface="+mj-lt"/>
              </a:rPr>
              <a:t>eller</a:t>
            </a:r>
            <a:r>
              <a:rPr sz="2800" dirty="0">
                <a:latin typeface="+mj-lt"/>
              </a:rPr>
              <a:t> </a:t>
            </a:r>
            <a:r>
              <a:rPr sz="2800" dirty="0" err="1">
                <a:latin typeface="+mj-lt"/>
              </a:rPr>
              <a:t>beroligende</a:t>
            </a:r>
            <a:endParaRPr sz="2800" dirty="0">
              <a:latin typeface="+mj-lt"/>
            </a:endParaRPr>
          </a:p>
        </p:txBody>
      </p:sp>
      <p:pic>
        <p:nvPicPr>
          <p:cNvPr id="6" name="Bilde 5">
            <a:extLst>
              <a:ext uri="{FF2B5EF4-FFF2-40B4-BE49-F238E27FC236}">
                <a16:creationId xmlns:a16="http://schemas.microsoft.com/office/drawing/2014/main" id="{4E519B69-D0F8-FDD7-C18D-F9A3FF7223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890" t="9418" r="5269" b="5398"/>
          <a:stretch/>
        </p:blipFill>
        <p:spPr>
          <a:xfrm>
            <a:off x="8997493" y="473736"/>
            <a:ext cx="2985036" cy="59993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8">
                                            <p:txEl>
                                              <p:pRg st="0" end="0"/>
                                            </p:txEl>
                                          </p:spTgt>
                                        </p:tgtEl>
                                        <p:attrNameLst>
                                          <p:attrName>style.visibility</p:attrName>
                                        </p:attrNameLst>
                                      </p:cBhvr>
                                      <p:to>
                                        <p:strVal val="visible"/>
                                      </p:to>
                                    </p:set>
                                    <p:animEffect transition="in" filter="fade">
                                      <p:cBhvr>
                                        <p:cTn id="7" dur="500"/>
                                        <p:tgtEl>
                                          <p:spTgt spid="21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8">
                                            <p:txEl>
                                              <p:pRg st="1" end="1"/>
                                            </p:txEl>
                                          </p:spTgt>
                                        </p:tgtEl>
                                        <p:attrNameLst>
                                          <p:attrName>style.visibility</p:attrName>
                                        </p:attrNameLst>
                                      </p:cBhvr>
                                      <p:to>
                                        <p:strVal val="visible"/>
                                      </p:to>
                                    </p:set>
                                    <p:animEffect transition="in" filter="fade">
                                      <p:cBhvr>
                                        <p:cTn id="10" dur="500"/>
                                        <p:tgtEl>
                                          <p:spTgt spid="21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8">
                                            <p:txEl>
                                              <p:pRg st="2" end="2"/>
                                            </p:txEl>
                                          </p:spTgt>
                                        </p:tgtEl>
                                        <p:attrNameLst>
                                          <p:attrName>style.visibility</p:attrName>
                                        </p:attrNameLst>
                                      </p:cBhvr>
                                      <p:to>
                                        <p:strVal val="visible"/>
                                      </p:to>
                                    </p:set>
                                    <p:animEffect transition="in" filter="fade">
                                      <p:cBhvr>
                                        <p:cTn id="13" dur="500"/>
                                        <p:tgtEl>
                                          <p:spTgt spid="21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8">
                                            <p:txEl>
                                              <p:pRg st="3" end="3"/>
                                            </p:txEl>
                                          </p:spTgt>
                                        </p:tgtEl>
                                        <p:attrNameLst>
                                          <p:attrName>style.visibility</p:attrName>
                                        </p:attrNameLst>
                                      </p:cBhvr>
                                      <p:to>
                                        <p:strVal val="visible"/>
                                      </p:to>
                                    </p:set>
                                    <p:animEffect transition="in" filter="fade">
                                      <p:cBhvr>
                                        <p:cTn id="16" dur="500"/>
                                        <p:tgtEl>
                                          <p:spTgt spid="21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8">
                                            <p:txEl>
                                              <p:pRg st="4" end="4"/>
                                            </p:txEl>
                                          </p:spTgt>
                                        </p:tgtEl>
                                        <p:attrNameLst>
                                          <p:attrName>style.visibility</p:attrName>
                                        </p:attrNameLst>
                                      </p:cBhvr>
                                      <p:to>
                                        <p:strVal val="visible"/>
                                      </p:to>
                                    </p:set>
                                    <p:animEffect transition="in" filter="fade">
                                      <p:cBhvr>
                                        <p:cTn id="19" dur="500"/>
                                        <p:tgtEl>
                                          <p:spTgt spid="218">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build="allAtOnce"/>
    </p:bldLst>
  </p:timing>
</p:sld>
</file>

<file path=ppt/theme/theme1.xml><?xml version="1.0" encoding="utf-8"?>
<a:theme xmlns:a="http://schemas.openxmlformats.org/drawingml/2006/main" name="Bipolarkurs tema 2024">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polarkurs tema 2024" id="{E0C083A8-B92A-D34E-BC2E-6E474F1C59C2}" vid="{DA5BA24E-42EF-B041-B7C7-E93ABD9FBDF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D3EEB675A41BE45936E7384ED20ED9C" ma:contentTypeVersion="12" ma:contentTypeDescription="Opprett et nytt dokument." ma:contentTypeScope="" ma:versionID="495d08241bcd712e8c5f3224d75f4f26">
  <xsd:schema xmlns:xsd="http://www.w3.org/2001/XMLSchema" xmlns:xs="http://www.w3.org/2001/XMLSchema" xmlns:p="http://schemas.microsoft.com/office/2006/metadata/properties" xmlns:ns2="567e359b-6d16-46d1-9cd0-7fc698a74ca9" xmlns:ns3="4d3b1595-9b96-46af-9399-c0ff91dd2e7e" targetNamespace="http://schemas.microsoft.com/office/2006/metadata/properties" ma:root="true" ma:fieldsID="f88092ff83221110d356a836297d6052" ns2:_="" ns3:_="">
    <xsd:import namespace="567e359b-6d16-46d1-9cd0-7fc698a74ca9"/>
    <xsd:import namespace="4d3b1595-9b96-46af-9399-c0ff91dd2e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e359b-6d16-46d1-9cd0-7fc698a74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3b1595-9b96-46af-9399-c0ff91dd2e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38032c-27f9-476d-be0e-c2301a7f4815}" ma:internalName="TaxCatchAll" ma:showField="CatchAllData" ma:web="4d3b1595-9b96-46af-9399-c0ff91dd2e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d3b1595-9b96-46af-9399-c0ff91dd2e7e" xsi:nil="true"/>
    <lcf76f155ced4ddcb4097134ff3c332f xmlns="567e359b-6d16-46d1-9cd0-7fc698a74ca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F447974-63A3-4F5C-B9C6-D0B4210B4A5E}">
  <ds:schemaRefs>
    <ds:schemaRef ds:uri="http://schemas.microsoft.com/sharepoint/v3/contenttype/forms"/>
  </ds:schemaRefs>
</ds:datastoreItem>
</file>

<file path=customXml/itemProps2.xml><?xml version="1.0" encoding="utf-8"?>
<ds:datastoreItem xmlns:ds="http://schemas.openxmlformats.org/officeDocument/2006/customXml" ds:itemID="{B8C6DB10-A4D6-4DAF-9224-0A2CF8883F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e359b-6d16-46d1-9cd0-7fc698a74ca9"/>
    <ds:schemaRef ds:uri="4d3b1595-9b96-46af-9399-c0ff91dd2e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F116AF-F649-4369-86A9-BF023C673B3B}">
  <ds:schemaRefs>
    <ds:schemaRef ds:uri="http://schemas.microsoft.com/office/2006/metadata/properties"/>
    <ds:schemaRef ds:uri="http://schemas.microsoft.com/office/infopath/2007/PartnerControls"/>
    <ds:schemaRef ds:uri="4d3b1595-9b96-46af-9399-c0ff91dd2e7e"/>
    <ds:schemaRef ds:uri="567e359b-6d16-46d1-9cd0-7fc698a74ca9"/>
  </ds:schemaRefs>
</ds:datastoreItem>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Bipolarkurs tema 2024</Template>
  <TotalTime>27791</TotalTime>
  <Words>7197</Words>
  <Application>Microsoft Office PowerPoint</Application>
  <PresentationFormat>Widescreen</PresentationFormat>
  <Paragraphs>814</Paragraphs>
  <Slides>37</Slides>
  <Notes>37</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37</vt:i4>
      </vt:variant>
    </vt:vector>
  </HeadingPairs>
  <TitlesOfParts>
    <vt:vector size="44" baseType="lpstr">
      <vt:lpstr>Aptos</vt:lpstr>
      <vt:lpstr>Arial</vt:lpstr>
      <vt:lpstr>Calibri</vt:lpstr>
      <vt:lpstr>Calibri Light</vt:lpstr>
      <vt:lpstr>Roboto</vt:lpstr>
      <vt:lpstr>Symbol</vt:lpstr>
      <vt:lpstr>Bipolarkurs tema 2024</vt:lpstr>
      <vt:lpstr>Medikamenter</vt:lpstr>
      <vt:lpstr>Egenaktivitet til i dag</vt:lpstr>
      <vt:lpstr>Dagens tema</vt:lpstr>
      <vt:lpstr>Forebyggelsesplanen</vt:lpstr>
      <vt:lpstr>PowerPoint-presentasjon</vt:lpstr>
      <vt:lpstr>Akuttbehandling er mer effektiv jo tidligere  i episoden den startes opp</vt:lpstr>
      <vt:lpstr>PowerPoint-presentasjon</vt:lpstr>
      <vt:lpstr>Valg av forebyggende behandling avhenger  av stemningsepisodene</vt:lpstr>
      <vt:lpstr>Medikamenter som motsyklisk tiltak</vt:lpstr>
      <vt:lpstr>PowerPoint-presentasjon</vt:lpstr>
      <vt:lpstr>Medikamentfri behandling</vt:lpstr>
      <vt:lpstr>PowerPoint-presentasjon</vt:lpstr>
      <vt:lpstr>Om de ulike medisinene</vt:lpstr>
      <vt:lpstr>PowerPoint-presentasjon</vt:lpstr>
      <vt:lpstr>PowerPoint-presentasjon</vt:lpstr>
      <vt:lpstr>PowerPoint-presentasjon</vt:lpstr>
      <vt:lpstr>PowerPoint-presentasjon</vt:lpstr>
      <vt:lpstr>PowerPoint-presentasjon</vt:lpstr>
      <vt:lpstr>PowerPoint-presentasjon</vt:lpstr>
      <vt:lpstr>PowerPoint-presentasjon</vt:lpstr>
      <vt:lpstr>Medisiner ved blandet episode</vt:lpstr>
      <vt:lpstr>PowerPoint-presentasjon</vt:lpstr>
      <vt:lpstr>Medikamenter ved søvnvansker</vt:lpstr>
      <vt:lpstr>Rusmidler og medisiner: interaksjoner </vt:lpstr>
      <vt:lpstr>PowerPoint-presentasjon</vt:lpstr>
      <vt:lpstr>Blodprøvekontroll</vt:lpstr>
      <vt:lpstr>PowerPoint-presentasjon</vt:lpstr>
      <vt:lpstr>Fysisk helse</vt:lpstr>
      <vt:lpstr>Førerkortforskriften</vt:lpstr>
      <vt:lpstr>Førerkortforskriften fort.</vt:lpstr>
      <vt:lpstr>Undersøkelse om utfordringer med å ta medisiner som planlagt</vt:lpstr>
      <vt:lpstr>PowerPoint-presentasjon</vt:lpstr>
      <vt:lpstr>Hvis du har utfordringer med å ta medisiner som planlagt</vt:lpstr>
      <vt:lpstr>Summegruppe</vt:lpstr>
      <vt:lpstr>PowerPoint-presentasjon</vt:lpstr>
      <vt:lpstr>Egenaktivitet til neste gang</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Dag Vegard Skjelstad</dc:creator>
  <cp:lastModifiedBy>Irene Norheim</cp:lastModifiedBy>
  <cp:revision>933</cp:revision>
  <cp:lastPrinted>2024-10-25T13:55:56Z</cp:lastPrinted>
  <dcterms:created xsi:type="dcterms:W3CDTF">2022-04-25T12:49:33Z</dcterms:created>
  <dcterms:modified xsi:type="dcterms:W3CDTF">2025-01-03T12:37:55Z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0x010100BD3EEB675A41BE45936E7384ED20ED9C</vt:lpwstr>
  </property>
  <property fmtid="{D5CDD505-2E9C-101B-9397-08002B2CF9AE}" pid="3" name="Order">
    <vt:r8>1284000</vt:r8>
  </property>
  <property fmtid="{D5CDD505-2E9C-101B-9397-08002B2CF9AE}" pid="4" name="MediaServiceImageTags">
    <vt:lpwstr/>
  </property>
</Properties>
</file>